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6"/>
  </p:notesMasterIdLst>
  <p:sldIdLst>
    <p:sldId id="274" r:id="rId2"/>
    <p:sldId id="273" r:id="rId3"/>
    <p:sldId id="272" r:id="rId4"/>
    <p:sldId id="257" r:id="rId5"/>
    <p:sldId id="259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1" r:id="rId15"/>
    <p:sldId id="262" r:id="rId16"/>
    <p:sldId id="263" r:id="rId17"/>
    <p:sldId id="270" r:id="rId18"/>
    <p:sldId id="264" r:id="rId19"/>
    <p:sldId id="265" r:id="rId20"/>
    <p:sldId id="266" r:id="rId21"/>
    <p:sldId id="267" r:id="rId22"/>
    <p:sldId id="268" r:id="rId23"/>
    <p:sldId id="26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A142-E894-4C89-8779-1012BC82F86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42C5-270D-4C5F-AB25-7BDDC7A2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C42C5-270D-4C5F-AB25-7BDDC7A2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87B4-B45E-420E-AC10-0EA7C8649CA3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CBEA-32F5-40FB-9720-511A53F0D34A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3EDD-D1F1-4BE6-B42C-DF66619840A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CD6-7B78-4B29-8D8B-16E7B6852A48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89BF-5F6E-4D70-A9A5-8187022E5B62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E2EB-A5E7-4B36-93B2-DFB8EE58E4B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778-E187-4F6A-815A-3D001A227A4F}" type="datetime1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F6F1-AFF0-4156-8BB7-6751AC0E75D4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2F77-A4E2-4F08-A9CF-B02CFB5466ED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98BF-9C33-458D-B2F1-0375F33031A2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AC4-4F36-4A74-B39A-F5CB077E9479}" type="datetime1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9E21E-2840-44B2-B244-EB68FBD202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57CD68-35FA-4600-912D-0F88C8EEA2F4}" type="datetime1">
              <a:rPr lang="en-US" smtClean="0"/>
              <a:t>10/12/2023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ADVANCED RETRIEVAL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1413143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  </a:t>
            </a:r>
            <a:r>
              <a:rPr lang="en-IN" sz="3200" dirty="0" smtClean="0"/>
              <a:t>UNIT: 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75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XML indexing unit: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4800600"/>
          </a:xfrm>
        </p:spPr>
        <p:txBody>
          <a:bodyPr/>
          <a:lstStyle/>
          <a:p>
            <a:r>
              <a:rPr lang="en-US" dirty="0"/>
              <a:t>Top down (2-stage process):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one of the latest elements as the indexing </a:t>
            </a:r>
            <a:r>
              <a:rPr lang="en-US" dirty="0" smtClean="0"/>
              <a:t>unit, e.g</a:t>
            </a:r>
            <a:r>
              <a:rPr lang="en-US" dirty="0"/>
              <a:t>. the book element in a </a:t>
            </a:r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dirty="0" smtClean="0"/>
              <a:t>books.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post process </a:t>
            </a:r>
            <a:r>
              <a:rPr lang="en-US" dirty="0"/>
              <a:t>search results to find for each book the </a:t>
            </a:r>
            <a:r>
              <a:rPr lang="en-US" dirty="0" smtClean="0"/>
              <a:t>sub element </a:t>
            </a:r>
            <a:r>
              <a:rPr lang="en-US" dirty="0"/>
              <a:t>that is the best hit.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</a:t>
            </a:r>
            <a:r>
              <a:rPr lang="en-US" dirty="0"/>
              <a:t>two-stage retrieval process </a:t>
            </a:r>
            <a:r>
              <a:rPr lang="en-US" dirty="0" smtClean="0"/>
              <a:t>often </a:t>
            </a:r>
            <a:r>
              <a:rPr lang="en-US" dirty="0"/>
              <a:t>fails to return the best </a:t>
            </a:r>
            <a:r>
              <a:rPr lang="en-US" dirty="0" smtClean="0"/>
              <a:t>sub element </a:t>
            </a:r>
            <a:r>
              <a:rPr lang="en-US" dirty="0"/>
              <a:t>because the relevance of a whole book is </a:t>
            </a:r>
            <a:r>
              <a:rPr lang="en-US" dirty="0" smtClean="0"/>
              <a:t>often </a:t>
            </a:r>
            <a:r>
              <a:rPr lang="en-US" dirty="0"/>
              <a:t>not a good predictor of the relevance of small </a:t>
            </a:r>
            <a:r>
              <a:rPr lang="en-US" dirty="0" smtClean="0"/>
              <a:t>sub elements </a:t>
            </a:r>
            <a:r>
              <a:rPr lang="en-US" dirty="0"/>
              <a:t>within it. </a:t>
            </a:r>
          </a:p>
        </p:txBody>
      </p:sp>
    </p:spTree>
    <p:extLst>
      <p:ext uri="{BB962C8B-B14F-4D97-AF65-F5344CB8AC3E}">
        <p14:creationId xmlns:p14="http://schemas.microsoft.com/office/powerpoint/2010/main" val="123145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XML indexing unit: approach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4800600"/>
          </a:xfrm>
        </p:spPr>
        <p:txBody>
          <a:bodyPr/>
          <a:lstStyle/>
          <a:p>
            <a:r>
              <a:rPr lang="en-US" dirty="0" smtClean="0"/>
              <a:t>Bottom </a:t>
            </a:r>
            <a:r>
              <a:rPr lang="en-US" dirty="0"/>
              <a:t>up: Instead of retrieving large units and </a:t>
            </a:r>
            <a:r>
              <a:rPr lang="en-US" dirty="0" smtClean="0"/>
              <a:t>identifying sub elements </a:t>
            </a:r>
            <a:r>
              <a:rPr lang="en-US" dirty="0"/>
              <a:t>(top down), we can search all leaves, select the most relevant ones and then extend them to larger units in </a:t>
            </a:r>
            <a:r>
              <a:rPr lang="en-US" dirty="0" smtClean="0"/>
              <a:t>post processing</a:t>
            </a:r>
            <a:r>
              <a:rPr lang="en-US" dirty="0"/>
              <a:t>. Similar problem as top down: the relevance of a leaf element is </a:t>
            </a:r>
            <a:r>
              <a:rPr lang="en-US" dirty="0" smtClean="0"/>
              <a:t>often </a:t>
            </a:r>
            <a:r>
              <a:rPr lang="en-US" dirty="0"/>
              <a:t>not a good predictor of the relevance of elements it is contained in.</a:t>
            </a:r>
          </a:p>
        </p:txBody>
      </p:sp>
    </p:spTree>
    <p:extLst>
      <p:ext uri="{BB962C8B-B14F-4D97-AF65-F5344CB8AC3E}">
        <p14:creationId xmlns:p14="http://schemas.microsoft.com/office/powerpoint/2010/main" val="402825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808"/>
            <a:ext cx="7620000" cy="1143000"/>
          </a:xfrm>
        </p:spPr>
        <p:txBody>
          <a:bodyPr/>
          <a:lstStyle/>
          <a:p>
            <a:r>
              <a:rPr lang="en-US" sz="2800" dirty="0"/>
              <a:t>XML indexing unit: approach 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544616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/>
              <a:t>Index all elements: the least restrictive </a:t>
            </a:r>
            <a:r>
              <a:rPr lang="en-US" dirty="0" smtClean="0"/>
              <a:t>approach.</a:t>
            </a:r>
          </a:p>
          <a:p>
            <a:pPr marL="114300" indent="0" algn="just">
              <a:buNone/>
            </a:pPr>
            <a:r>
              <a:rPr lang="en-US" dirty="0" smtClean="0"/>
              <a:t>Also </a:t>
            </a:r>
            <a:r>
              <a:rPr lang="en-US" dirty="0"/>
              <a:t>problematic:</a:t>
            </a:r>
          </a:p>
          <a:p>
            <a:pPr algn="just"/>
            <a:r>
              <a:rPr lang="en-US" dirty="0"/>
              <a:t>many XML elements are not meaningful search results, e.g</a:t>
            </a:r>
            <a:r>
              <a:rPr lang="en-US" dirty="0" smtClean="0"/>
              <a:t>., an </a:t>
            </a:r>
            <a:r>
              <a:rPr lang="en-US" dirty="0"/>
              <a:t>ISBN number.</a:t>
            </a:r>
          </a:p>
          <a:p>
            <a:pPr algn="just"/>
            <a:r>
              <a:rPr lang="en-US" dirty="0"/>
              <a:t>indexing all elements means that search results will be </a:t>
            </a:r>
            <a:r>
              <a:rPr lang="en-US" dirty="0" smtClean="0"/>
              <a:t>highly redundant</a:t>
            </a:r>
            <a:r>
              <a:rPr lang="en-US" dirty="0"/>
              <a:t>.</a:t>
            </a:r>
          </a:p>
          <a:p>
            <a:pPr marL="114300" indent="0" algn="just">
              <a:buNone/>
            </a:pPr>
            <a:r>
              <a:rPr lang="en-US" dirty="0" smtClean="0"/>
              <a:t>Example:</a:t>
            </a:r>
          </a:p>
          <a:p>
            <a:pPr marL="114300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the query </a:t>
            </a:r>
            <a:r>
              <a:rPr lang="en-US" i="1" dirty="0"/>
              <a:t>Macbeth’s castle </a:t>
            </a:r>
            <a:r>
              <a:rPr lang="en-US" dirty="0"/>
              <a:t>we would return all of the </a:t>
            </a:r>
            <a:r>
              <a:rPr lang="en-US" i="1" dirty="0" err="1" smtClean="0"/>
              <a:t>play</a:t>
            </a:r>
            <a:r>
              <a:rPr lang="en-US" dirty="0" err="1" smtClean="0"/>
              <a:t>,</a:t>
            </a:r>
            <a:r>
              <a:rPr lang="en-US" i="1" dirty="0" err="1" smtClean="0"/>
              <a:t>act</a:t>
            </a:r>
            <a:r>
              <a:rPr lang="en-US" dirty="0"/>
              <a:t>, </a:t>
            </a:r>
            <a:r>
              <a:rPr lang="en-US" i="1" dirty="0"/>
              <a:t>scene </a:t>
            </a:r>
            <a:r>
              <a:rPr lang="en-US" dirty="0"/>
              <a:t>and </a:t>
            </a:r>
            <a:r>
              <a:rPr lang="en-US" i="1" dirty="0"/>
              <a:t>title </a:t>
            </a:r>
            <a:r>
              <a:rPr lang="en-US" dirty="0"/>
              <a:t>elements on the path between the root </a:t>
            </a:r>
            <a:r>
              <a:rPr lang="en-US" dirty="0" smtClean="0"/>
              <a:t>node and </a:t>
            </a:r>
            <a:r>
              <a:rPr lang="en-US" i="1" dirty="0"/>
              <a:t>Macbeth’s castle</a:t>
            </a:r>
            <a:r>
              <a:rPr lang="en-US" dirty="0"/>
              <a:t>. The leaf node would then occur 4 times </a:t>
            </a:r>
            <a:r>
              <a:rPr lang="en-US" dirty="0" smtClean="0"/>
              <a:t>in the </a:t>
            </a:r>
            <a:r>
              <a:rPr lang="en-US" dirty="0"/>
              <a:t>result set: 1 directly and 3 as part of other elements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call elements that are contained within each other </a:t>
            </a:r>
            <a:r>
              <a:rPr lang="en-US" b="1" dirty="0" smtClean="0"/>
              <a:t>nested elements</a:t>
            </a:r>
            <a:r>
              <a:rPr lang="en-US" dirty="0"/>
              <a:t>. Returning redundant nested elements in a list </a:t>
            </a:r>
            <a:r>
              <a:rPr lang="en-US" dirty="0" smtClean="0"/>
              <a:t>of returned </a:t>
            </a:r>
            <a:r>
              <a:rPr lang="en-US" dirty="0"/>
              <a:t>hits is not very user-friendly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8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+mn-lt"/>
              </a:rPr>
              <a:t>Third challenge: nested elements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620000" cy="5184576"/>
          </a:xfrm>
        </p:spPr>
        <p:txBody>
          <a:bodyPr>
            <a:normAutofit/>
          </a:bodyPr>
          <a:lstStyle/>
          <a:p>
            <a:r>
              <a:rPr lang="en-US" dirty="0"/>
              <a:t>Because of the redundancy caused by nested elements it </a:t>
            </a:r>
            <a:r>
              <a:rPr lang="en-US" dirty="0" smtClean="0"/>
              <a:t>is common </a:t>
            </a:r>
            <a:r>
              <a:rPr lang="en-US" dirty="0"/>
              <a:t>to restrict the set of elements eligible for retrieval.</a:t>
            </a:r>
          </a:p>
          <a:p>
            <a:pPr marL="114300" indent="0">
              <a:buNone/>
            </a:pPr>
            <a:r>
              <a:rPr lang="en-US" dirty="0"/>
              <a:t>Restriction strategies include:</a:t>
            </a:r>
          </a:p>
          <a:p>
            <a:r>
              <a:rPr lang="en-US" dirty="0"/>
              <a:t>discard all small elements</a:t>
            </a:r>
          </a:p>
          <a:p>
            <a:r>
              <a:rPr lang="en-US" dirty="0"/>
              <a:t>discard all element types that users do not look at (</a:t>
            </a:r>
            <a:r>
              <a:rPr lang="en-US" dirty="0" smtClean="0"/>
              <a:t>working XML </a:t>
            </a:r>
            <a:r>
              <a:rPr lang="en-US" dirty="0"/>
              <a:t>retrieval system logs)</a:t>
            </a:r>
          </a:p>
          <a:p>
            <a:r>
              <a:rPr lang="en-US" dirty="0"/>
              <a:t>discard all element types that assessors generally do not </a:t>
            </a:r>
            <a:r>
              <a:rPr lang="en-US" dirty="0" smtClean="0"/>
              <a:t>judge to </a:t>
            </a:r>
            <a:r>
              <a:rPr lang="en-US" dirty="0"/>
              <a:t>be relevant (if relevance assessments are available)</a:t>
            </a:r>
          </a:p>
          <a:p>
            <a:r>
              <a:rPr lang="en-US" dirty="0"/>
              <a:t>only keep element types that a system designer or </a:t>
            </a:r>
            <a:r>
              <a:rPr lang="en-US" dirty="0" smtClean="0"/>
              <a:t>librarian has </a:t>
            </a:r>
            <a:r>
              <a:rPr lang="en-US" dirty="0"/>
              <a:t>deemed to be useful search results</a:t>
            </a:r>
          </a:p>
          <a:p>
            <a:r>
              <a:rPr lang="en-US" dirty="0"/>
              <a:t>In most of these approaches, result sets will still contain </a:t>
            </a:r>
            <a:r>
              <a:rPr lang="en-US" dirty="0" smtClean="0"/>
              <a:t>nested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0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Vector Space Model for XML Retrieval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920880" cy="54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Aim: to have each dimension of the vector space encode a </a:t>
            </a:r>
            <a:r>
              <a:rPr lang="en-US" dirty="0" smtClean="0"/>
              <a:t>word together </a:t>
            </a:r>
            <a:r>
              <a:rPr lang="en-US" dirty="0"/>
              <a:t>with its position within the XML tree.</a:t>
            </a:r>
          </a:p>
          <a:p>
            <a:pPr algn="just"/>
            <a:r>
              <a:rPr lang="en-US" dirty="0"/>
              <a:t>How: Map XML documents to </a:t>
            </a:r>
            <a:r>
              <a:rPr lang="en-US" dirty="0" smtClean="0"/>
              <a:t>lexicalized </a:t>
            </a:r>
            <a:r>
              <a:rPr lang="en-US" dirty="0" err="1"/>
              <a:t>subtrees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Take each text node (leaf) and break it into multiple </a:t>
            </a:r>
            <a:r>
              <a:rPr lang="en-US" dirty="0" smtClean="0"/>
              <a:t>nodes, one </a:t>
            </a:r>
            <a:r>
              <a:rPr lang="en-US" dirty="0"/>
              <a:t>for each word. E.g. split </a:t>
            </a:r>
            <a:r>
              <a:rPr lang="en-US" i="1" dirty="0"/>
              <a:t>Bill Gates </a:t>
            </a:r>
            <a:r>
              <a:rPr lang="en-US" dirty="0"/>
              <a:t>into </a:t>
            </a:r>
            <a:r>
              <a:rPr lang="en-US" i="1" dirty="0"/>
              <a:t>Bill </a:t>
            </a:r>
            <a:r>
              <a:rPr lang="en-US" dirty="0"/>
              <a:t>and </a:t>
            </a:r>
            <a:r>
              <a:rPr lang="en-US" i="1" dirty="0"/>
              <a:t>Gates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Define the dimensions of the vector space to be </a:t>
            </a:r>
            <a:r>
              <a:rPr lang="en-US" dirty="0" smtClean="0"/>
              <a:t>lexicalized </a:t>
            </a:r>
            <a:r>
              <a:rPr lang="en-US" dirty="0" err="1" smtClean="0"/>
              <a:t>subtrees</a:t>
            </a:r>
            <a:r>
              <a:rPr lang="en-US" dirty="0" smtClean="0"/>
              <a:t> </a:t>
            </a:r>
            <a:r>
              <a:rPr lang="en-US" dirty="0"/>
              <a:t>of documents – </a:t>
            </a:r>
            <a:r>
              <a:rPr lang="en-US" dirty="0" err="1"/>
              <a:t>subtrees</a:t>
            </a:r>
            <a:r>
              <a:rPr lang="en-US" dirty="0"/>
              <a:t> that contain at least </a:t>
            </a:r>
            <a:r>
              <a:rPr lang="en-US" dirty="0" smtClean="0"/>
              <a:t>one vocabulary </a:t>
            </a:r>
            <a:r>
              <a:rPr lang="en-US" dirty="0"/>
              <a:t>term.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2891168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2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77072"/>
            <a:ext cx="7848872" cy="2232248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n-lt"/>
              </a:rPr>
              <a:t>We can now represent queries and documents as vectors in this space of lexicalized </a:t>
            </a:r>
            <a:r>
              <a:rPr lang="en-US" sz="2200" dirty="0" err="1">
                <a:latin typeface="+mn-lt"/>
              </a:rPr>
              <a:t>subtrees</a:t>
            </a:r>
            <a:r>
              <a:rPr lang="en-US" sz="2200" dirty="0">
                <a:latin typeface="+mn-lt"/>
              </a:rPr>
              <a:t> and compute matches between them, </a:t>
            </a:r>
            <a:r>
              <a:rPr lang="en-US" sz="2200" dirty="0" smtClean="0">
                <a:latin typeface="+mn-lt"/>
              </a:rPr>
              <a:t>e.g</a:t>
            </a:r>
            <a:r>
              <a:rPr lang="en-US" sz="2200" dirty="0">
                <a:latin typeface="+mn-lt"/>
              </a:rPr>
              <a:t>. using the vector space formalism. 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139136" cy="337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13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Context resemblance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A simple measure of the similarity of a path </a:t>
            </a:r>
            <a:r>
              <a:rPr lang="en-US" dirty="0" err="1"/>
              <a:t>cq</a:t>
            </a:r>
            <a:r>
              <a:rPr lang="en-US" dirty="0"/>
              <a:t> in a query and a path cd in a document is the following context resemblance </a:t>
            </a:r>
            <a:r>
              <a:rPr lang="en-US" dirty="0" smtClean="0"/>
              <a:t>function </a:t>
            </a:r>
            <a:r>
              <a:rPr lang="en-US" dirty="0"/>
              <a:t>CR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err="1"/>
              <a:t>cq</a:t>
            </a:r>
            <a:r>
              <a:rPr lang="en-US" dirty="0"/>
              <a:t> | and |cd | are the number of nodes in the query path and document path, resp.</a:t>
            </a:r>
          </a:p>
          <a:p>
            <a:r>
              <a:rPr lang="en-US" dirty="0" err="1"/>
              <a:t>cq</a:t>
            </a:r>
            <a:r>
              <a:rPr lang="en-US" dirty="0"/>
              <a:t>  matches cd  </a:t>
            </a:r>
            <a:r>
              <a:rPr lang="en-US" dirty="0" err="1"/>
              <a:t>iff</a:t>
            </a:r>
            <a:r>
              <a:rPr lang="en-US" dirty="0"/>
              <a:t> we can transform </a:t>
            </a:r>
            <a:r>
              <a:rPr lang="en-US" dirty="0" err="1"/>
              <a:t>cq</a:t>
            </a:r>
            <a:r>
              <a:rPr lang="en-US" dirty="0"/>
              <a:t>  into cd  by inserting additional nodes.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13809"/>
            <a:ext cx="5628084" cy="93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3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Context resemblance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0" y="1892795"/>
            <a:ext cx="76200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Cr(cq4 , cd2) = 3/4 = 0.75. The value of Cr(</a:t>
            </a:r>
            <a:r>
              <a:rPr lang="en-US" dirty="0" err="1" smtClean="0"/>
              <a:t>cq</a:t>
            </a:r>
            <a:r>
              <a:rPr lang="en-US" dirty="0" smtClean="0"/>
              <a:t>, cd ) is 1.0 if q and d are identical.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37849"/>
            <a:ext cx="5040560" cy="257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005064"/>
            <a:ext cx="5256584" cy="89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90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952"/>
            <a:ext cx="7620000" cy="11430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Document similarity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136904" cy="50691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final score for a document is computed as a variant of the</a:t>
            </a:r>
          </a:p>
          <a:p>
            <a:pPr algn="just"/>
            <a:r>
              <a:rPr lang="en-US" dirty="0"/>
              <a:t>cosine measure, which we call </a:t>
            </a:r>
            <a:r>
              <a:rPr lang="en-US" dirty="0" err="1"/>
              <a:t>SimNoMerge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SimNoMerge</a:t>
            </a:r>
            <a:r>
              <a:rPr lang="en-US" dirty="0"/>
              <a:t>(</a:t>
            </a:r>
            <a:r>
              <a:rPr lang="en-US" i="1" dirty="0"/>
              <a:t>q, d</a:t>
            </a:r>
            <a:r>
              <a:rPr lang="en-US" dirty="0"/>
              <a:t>) </a:t>
            </a:r>
            <a:r>
              <a:rPr lang="en-US" dirty="0" smtClean="0"/>
              <a:t>=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marL="114300" indent="0" algn="just">
              <a:buNone/>
            </a:pPr>
            <a:endParaRPr lang="en-IN" dirty="0"/>
          </a:p>
          <a:p>
            <a:pPr algn="just"/>
            <a:r>
              <a:rPr lang="en-US" i="1" dirty="0" smtClean="0"/>
              <a:t>V </a:t>
            </a:r>
            <a:r>
              <a:rPr lang="en-US" dirty="0"/>
              <a:t>is the vocabulary of non-structural </a:t>
            </a:r>
            <a:r>
              <a:rPr lang="en-US" dirty="0" smtClean="0"/>
              <a:t>terms </a:t>
            </a:r>
            <a:r>
              <a:rPr lang="en-US" i="1" dirty="0" smtClean="0"/>
              <a:t>B </a:t>
            </a:r>
            <a:r>
              <a:rPr lang="en-US" dirty="0"/>
              <a:t>is the set of all XML </a:t>
            </a:r>
            <a:r>
              <a:rPr lang="en-US" dirty="0" smtClean="0"/>
              <a:t>contexts</a:t>
            </a:r>
          </a:p>
          <a:p>
            <a:pPr algn="just"/>
            <a:r>
              <a:rPr lang="en-US" i="1" dirty="0"/>
              <a:t>B </a:t>
            </a:r>
            <a:r>
              <a:rPr lang="en-US" dirty="0"/>
              <a:t>is the set of all XML contexts</a:t>
            </a:r>
            <a:endParaRPr lang="en-US" dirty="0"/>
          </a:p>
          <a:p>
            <a:r>
              <a:rPr lang="en-US" dirty="0"/>
              <a:t>weight(</a:t>
            </a:r>
            <a:r>
              <a:rPr lang="en-US" i="1" dirty="0"/>
              <a:t>q, t, c</a:t>
            </a:r>
            <a:r>
              <a:rPr lang="en-US" dirty="0"/>
              <a:t>), weight(</a:t>
            </a:r>
            <a:r>
              <a:rPr lang="en-US" i="1" dirty="0"/>
              <a:t>d, t, c</a:t>
            </a:r>
            <a:r>
              <a:rPr lang="en-US" dirty="0"/>
              <a:t>) are the weights of term </a:t>
            </a:r>
            <a:r>
              <a:rPr lang="en-US" i="1" dirty="0"/>
              <a:t>t </a:t>
            </a:r>
            <a:r>
              <a:rPr lang="en-US" dirty="0" smtClean="0"/>
              <a:t>in XML </a:t>
            </a:r>
            <a:r>
              <a:rPr lang="en-US" dirty="0"/>
              <a:t>context </a:t>
            </a:r>
            <a:r>
              <a:rPr lang="en-US" i="1" dirty="0"/>
              <a:t>c </a:t>
            </a:r>
            <a:r>
              <a:rPr lang="en-US" dirty="0"/>
              <a:t>in query </a:t>
            </a:r>
            <a:r>
              <a:rPr lang="en-US" i="1" dirty="0"/>
              <a:t>q </a:t>
            </a:r>
            <a:r>
              <a:rPr lang="en-US" dirty="0"/>
              <a:t>and document </a:t>
            </a:r>
            <a:r>
              <a:rPr lang="en-US" i="1" dirty="0"/>
              <a:t>d</a:t>
            </a:r>
            <a:r>
              <a:rPr lang="en-US" dirty="0"/>
              <a:t>, resp. (</a:t>
            </a:r>
            <a:r>
              <a:rPr lang="en-US" dirty="0" smtClean="0"/>
              <a:t>standard weighting </a:t>
            </a:r>
            <a:r>
              <a:rPr lang="en-US" dirty="0"/>
              <a:t>e.g. </a:t>
            </a:r>
            <a:r>
              <a:rPr lang="en-US" dirty="0" err="1"/>
              <a:t>idf</a:t>
            </a:r>
            <a:r>
              <a:rPr lang="en-US" i="1" dirty="0" err="1"/>
              <a:t>t</a:t>
            </a:r>
            <a:r>
              <a:rPr lang="en-US" i="1" dirty="0"/>
              <a:t> </a:t>
            </a:r>
            <a:r>
              <a:rPr lang="en-US" dirty="0"/>
              <a:t>· </a:t>
            </a:r>
            <a:r>
              <a:rPr lang="en-US" dirty="0" err="1"/>
              <a:t>wf</a:t>
            </a:r>
            <a:r>
              <a:rPr lang="en-US" i="1" dirty="0" err="1"/>
              <a:t>t,d</a:t>
            </a:r>
            <a:r>
              <a:rPr lang="en-US" i="1" dirty="0"/>
              <a:t> </a:t>
            </a:r>
            <a:r>
              <a:rPr lang="en-US" dirty="0"/>
              <a:t>, where </a:t>
            </a:r>
            <a:r>
              <a:rPr lang="en-US" dirty="0" err="1"/>
              <a:t>idf</a:t>
            </a:r>
            <a:r>
              <a:rPr lang="en-US" i="1" dirty="0" err="1"/>
              <a:t>t</a:t>
            </a:r>
            <a:r>
              <a:rPr lang="en-US" i="1" dirty="0"/>
              <a:t> </a:t>
            </a:r>
            <a:r>
              <a:rPr lang="en-US" dirty="0"/>
              <a:t>depends on </a:t>
            </a:r>
            <a:r>
              <a:rPr lang="en-US" dirty="0" smtClean="0"/>
              <a:t>which elements </a:t>
            </a:r>
            <a:r>
              <a:rPr lang="en-US" dirty="0"/>
              <a:t>we use to compute </a:t>
            </a:r>
            <a:r>
              <a:rPr lang="en-US" dirty="0" err="1"/>
              <a:t>df</a:t>
            </a:r>
            <a:r>
              <a:rPr lang="en-US" i="1" dirty="0" err="1"/>
              <a:t>t</a:t>
            </a:r>
            <a:r>
              <a:rPr lang="en-US" i="1" dirty="0"/>
              <a:t> </a:t>
            </a:r>
            <a:r>
              <a:rPr lang="en-US" dirty="0"/>
              <a:t>. 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r>
              <a:rPr lang="en-US" dirty="0" err="1" smtClean="0"/>
              <a:t>SimNoMerge</a:t>
            </a:r>
            <a:r>
              <a:rPr lang="en-US" dirty="0" smtClean="0"/>
              <a:t>(</a:t>
            </a:r>
            <a:r>
              <a:rPr lang="en-US" i="1" dirty="0" smtClean="0"/>
              <a:t>q, d</a:t>
            </a:r>
            <a:r>
              <a:rPr lang="en-US" dirty="0" smtClean="0"/>
              <a:t>) is not a true cosine measure since its value can be larger than 1.0.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6120680" cy="75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6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SimNoMerge</a:t>
            </a:r>
            <a:r>
              <a:rPr lang="en-US" sz="32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ScoreDocumentsWithSimNoMerge</a:t>
            </a:r>
            <a:r>
              <a:rPr lang="en-US" sz="2400" dirty="0"/>
              <a:t>(</a:t>
            </a:r>
            <a:r>
              <a:rPr lang="en-US" sz="2400" i="1" dirty="0" err="1"/>
              <a:t>q,B,V,N</a:t>
            </a:r>
            <a:r>
              <a:rPr lang="en-US" sz="2400" i="1" dirty="0"/>
              <a:t>, normalizer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128792" cy="444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1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72" y="1340768"/>
            <a:ext cx="7620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IR and relational </a:t>
            </a:r>
            <a:r>
              <a:rPr lang="en-US" sz="2400" dirty="0" smtClean="0"/>
              <a:t>databases:</a:t>
            </a:r>
          </a:p>
          <a:p>
            <a:pPr marL="0" indent="0">
              <a:buNone/>
            </a:pPr>
            <a:r>
              <a:rPr lang="en-US" sz="2200" dirty="0"/>
              <a:t>IR systems are often contrasted with relational databases (RDB).</a:t>
            </a:r>
          </a:p>
          <a:p>
            <a:r>
              <a:rPr lang="en-US" sz="2200" dirty="0"/>
              <a:t>Traditionally, IR systems retrieve information </a:t>
            </a:r>
            <a:r>
              <a:rPr lang="en-US" sz="2200" dirty="0" smtClean="0"/>
              <a:t>from </a:t>
            </a:r>
            <a:r>
              <a:rPr lang="en-US" sz="2200" i="1" dirty="0" smtClean="0"/>
              <a:t>unstructured </a:t>
            </a:r>
            <a:r>
              <a:rPr lang="en-US" sz="2200" i="1" dirty="0"/>
              <a:t>text </a:t>
            </a:r>
            <a:r>
              <a:rPr lang="en-US" sz="2200" dirty="0"/>
              <a:t>(“raw” text without markup).</a:t>
            </a:r>
          </a:p>
          <a:p>
            <a:r>
              <a:rPr lang="en-US" sz="2200" dirty="0"/>
              <a:t>RDB systems are used for querying </a:t>
            </a:r>
            <a:r>
              <a:rPr lang="en-US" sz="2200" i="1" dirty="0"/>
              <a:t>relational data</a:t>
            </a:r>
            <a:r>
              <a:rPr lang="en-US" sz="2200" dirty="0"/>
              <a:t>: sets </a:t>
            </a:r>
            <a:r>
              <a:rPr lang="en-US" sz="2200" dirty="0" smtClean="0"/>
              <a:t>of records </a:t>
            </a:r>
            <a:r>
              <a:rPr lang="en-US" sz="2200" dirty="0"/>
              <a:t>that have values for predefined attributes such </a:t>
            </a:r>
            <a:r>
              <a:rPr lang="en-US" sz="2200" dirty="0" smtClean="0"/>
              <a:t>as employee </a:t>
            </a:r>
            <a:r>
              <a:rPr lang="en-US" sz="2200" dirty="0"/>
              <a:t>number, title and salary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8417"/>
            <a:ext cx="7128792" cy="177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01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Evaluation of XML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Retrieval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>
                <a:latin typeface="Arial" pitchFamily="34" charset="0"/>
                <a:cs typeface="Arial" pitchFamily="34" charset="0"/>
              </a:rPr>
            </a:b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Initiative for the Evaluation of XML Retrieval (INEX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dirty="0"/>
              <a:t>INEX: standard benchmark evaluation (yearly) that has </a:t>
            </a:r>
            <a:r>
              <a:rPr lang="en-US" dirty="0" smtClean="0"/>
              <a:t>produced test </a:t>
            </a:r>
            <a:r>
              <a:rPr lang="en-US" dirty="0"/>
              <a:t>collections (documents, sets of queries, and </a:t>
            </a:r>
            <a:r>
              <a:rPr lang="en-US" dirty="0" smtClean="0"/>
              <a:t>relevance judgments</a:t>
            </a:r>
            <a:r>
              <a:rPr lang="en-US" dirty="0"/>
              <a:t>).</a:t>
            </a:r>
          </a:p>
          <a:p>
            <a:r>
              <a:rPr lang="en-US" dirty="0"/>
              <a:t>Based on IEEE journal collection (since 2006 INEX uses the </a:t>
            </a:r>
            <a:r>
              <a:rPr lang="en-US" dirty="0" smtClean="0"/>
              <a:t>much larger </a:t>
            </a:r>
            <a:r>
              <a:rPr lang="en-US" dirty="0"/>
              <a:t>English Wikipedia as a test collection).</a:t>
            </a:r>
          </a:p>
          <a:p>
            <a:r>
              <a:rPr lang="en-US" dirty="0"/>
              <a:t>The relevance </a:t>
            </a:r>
            <a:r>
              <a:rPr lang="en-US" dirty="0" smtClean="0"/>
              <a:t>of </a:t>
            </a:r>
            <a:r>
              <a:rPr lang="en-US" dirty="0"/>
              <a:t>documents is </a:t>
            </a:r>
            <a:r>
              <a:rPr lang="en-US" dirty="0" smtClean="0"/>
              <a:t>judged </a:t>
            </a:r>
            <a:r>
              <a:rPr lang="en-US" dirty="0"/>
              <a:t>by human assessors.</a:t>
            </a:r>
          </a:p>
        </p:txBody>
      </p:sp>
    </p:spTree>
    <p:extLst>
      <p:ext uri="{BB962C8B-B14F-4D97-AF65-F5344CB8AC3E}">
        <p14:creationId xmlns:p14="http://schemas.microsoft.com/office/powerpoint/2010/main" val="295065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76200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Two types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content-only </a:t>
            </a:r>
            <a:r>
              <a:rPr lang="en-US" dirty="0"/>
              <a:t>or </a:t>
            </a:r>
            <a:r>
              <a:rPr lang="en-US" b="1" dirty="0"/>
              <a:t>CO topics</a:t>
            </a:r>
            <a:r>
              <a:rPr lang="en-US" dirty="0"/>
              <a:t>: regular keyword queries as </a:t>
            </a:r>
            <a:r>
              <a:rPr lang="en-US" dirty="0" smtClean="0"/>
              <a:t>in unstructured </a:t>
            </a:r>
            <a:r>
              <a:rPr lang="en-US" dirty="0"/>
              <a:t>information </a:t>
            </a:r>
            <a:r>
              <a:rPr lang="en-US" dirty="0" smtClean="0"/>
              <a:t>retrieval.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content-and-structure or </a:t>
            </a:r>
            <a:r>
              <a:rPr lang="en-US" b="1" dirty="0"/>
              <a:t>CAS topics</a:t>
            </a:r>
            <a:r>
              <a:rPr lang="en-US" dirty="0"/>
              <a:t>: have </a:t>
            </a:r>
            <a:r>
              <a:rPr lang="en-US" dirty="0" smtClean="0"/>
              <a:t>structural constraints </a:t>
            </a:r>
            <a:r>
              <a:rPr lang="en-US" dirty="0"/>
              <a:t>in addition to </a:t>
            </a:r>
            <a:r>
              <a:rPr lang="en-US" dirty="0" smtClean="0"/>
              <a:t>keywords.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Since CAS queries have both structural and content criteria,</a:t>
            </a:r>
          </a:p>
          <a:p>
            <a:pPr marL="0" indent="0" algn="just">
              <a:buNone/>
            </a:pPr>
            <a:r>
              <a:rPr lang="en-US" dirty="0" smtClean="0"/>
              <a:t>Relevance assessments are </a:t>
            </a:r>
            <a:r>
              <a:rPr lang="en-US" dirty="0"/>
              <a:t>more complicated than </a:t>
            </a:r>
            <a:r>
              <a:rPr lang="en-US" dirty="0" smtClean="0"/>
              <a:t>in unstructured retrieval.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9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7992888" cy="6120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dirty="0"/>
              <a:t>INEX 2002 defined component coverage and topical relevance </a:t>
            </a:r>
            <a:r>
              <a:rPr lang="en-US" sz="8800" dirty="0" smtClean="0"/>
              <a:t>as orthogonal </a:t>
            </a:r>
            <a:r>
              <a:rPr lang="en-US" sz="8800" dirty="0"/>
              <a:t>dimensions of </a:t>
            </a:r>
            <a:r>
              <a:rPr lang="en-US" sz="8800" dirty="0" smtClean="0"/>
              <a:t>relevance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r>
              <a:rPr lang="en-US" sz="8800" dirty="0" smtClean="0"/>
              <a:t>We distinguish four cases:</a:t>
            </a:r>
          </a:p>
          <a:p>
            <a:r>
              <a:rPr lang="en-US" sz="8800" dirty="0" smtClean="0"/>
              <a:t>Exact coverage (E): The information sought is the main topic of the component and the component is a meaningful unit of information.</a:t>
            </a:r>
          </a:p>
          <a:p>
            <a:endParaRPr lang="en-US" sz="8800" dirty="0" smtClean="0"/>
          </a:p>
          <a:p>
            <a:r>
              <a:rPr lang="en-US" sz="8800" dirty="0" smtClean="0"/>
              <a:t>2 Too small (S): The information sought is the main topic of the component, but the component is not a meaningful (self-contained) unit of information.</a:t>
            </a:r>
          </a:p>
          <a:p>
            <a:endParaRPr lang="en-US" sz="8800" dirty="0" smtClean="0"/>
          </a:p>
          <a:p>
            <a:r>
              <a:rPr lang="en-US" sz="8800" dirty="0" smtClean="0"/>
              <a:t>3 Too large (L): The information sought is present in the component, but is not the main topic.</a:t>
            </a:r>
          </a:p>
          <a:p>
            <a:endParaRPr lang="en-US" sz="8800" dirty="0" smtClean="0"/>
          </a:p>
          <a:p>
            <a:r>
              <a:rPr lang="en-US" sz="8800" dirty="0" smtClean="0"/>
              <a:t>4 No coverage (N): The information sought is not a topic of the component.</a:t>
            </a:r>
            <a:endParaRPr lang="en-US" sz="8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30174"/>
              </p:ext>
            </p:extLst>
          </p:nvPr>
        </p:nvGraphicFramePr>
        <p:xfrm>
          <a:off x="323528" y="1052736"/>
          <a:ext cx="7992888" cy="128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/>
              </a:tblGrid>
              <a:tr h="586864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 coverage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Evaluates whether the element retrieved is “structurally” correct, i.e.,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neither too low nor too high in the tree.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INEX relevance assessments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997152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topical relevance </a:t>
            </a:r>
            <a:r>
              <a:rPr lang="en-US" sz="2400" dirty="0"/>
              <a:t>dimension also has four levels: </a:t>
            </a:r>
            <a:r>
              <a:rPr lang="en-US" sz="2400" dirty="0" smtClean="0"/>
              <a:t>highly relevant </a:t>
            </a:r>
            <a:r>
              <a:rPr lang="en-US" sz="2400" dirty="0"/>
              <a:t>(3), fairly relevant (2), marginally relevant (1) </a:t>
            </a:r>
            <a:r>
              <a:rPr lang="en-US" sz="2400" dirty="0" smtClean="0"/>
              <a:t>and </a:t>
            </a:r>
            <a:r>
              <a:rPr lang="en-US" sz="2400" dirty="0" smtClean="0"/>
              <a:t>non relevant </a:t>
            </a:r>
            <a:r>
              <a:rPr lang="en-US" sz="2400" dirty="0"/>
              <a:t>(0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The relevance-coverage combinations are quantized as follows</a:t>
            </a:r>
            <a:r>
              <a:rPr lang="en-US" sz="2400" dirty="0" smtClean="0"/>
              <a:t>:</a:t>
            </a:r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 smtClean="0"/>
              <a:t>The number </a:t>
            </a:r>
            <a:r>
              <a:rPr lang="en-US" sz="2400" dirty="0"/>
              <a:t>of relevant components in a retrieved set </a:t>
            </a:r>
            <a:r>
              <a:rPr lang="en-US" sz="2400" i="1" dirty="0"/>
              <a:t>A </a:t>
            </a:r>
            <a:r>
              <a:rPr lang="en-US" sz="2400" dirty="0"/>
              <a:t>of </a:t>
            </a:r>
            <a:r>
              <a:rPr lang="en-US" sz="2400" dirty="0" smtClean="0"/>
              <a:t>components can </a:t>
            </a:r>
            <a:r>
              <a:rPr lang="en-US" sz="2400" dirty="0"/>
              <a:t>then be computed as: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68044"/>
            <a:ext cx="5801670" cy="129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805264"/>
            <a:ext cx="5040560" cy="60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529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600" b="1" dirty="0">
                <a:latin typeface="Arial" pitchFamily="34" charset="0"/>
                <a:cs typeface="Arial" pitchFamily="34" charset="0"/>
              </a:rPr>
              <a:t>Text-centric vs. data-centric XML retrieval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61" y="2132856"/>
            <a:ext cx="797512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2147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Some </a:t>
            </a:r>
            <a:r>
              <a:rPr lang="en-US" sz="2400" dirty="0">
                <a:latin typeface="+mn-lt"/>
              </a:rPr>
              <a:t>structured data sources containing text are best </a:t>
            </a:r>
            <a:r>
              <a:rPr lang="en-US" sz="2400" dirty="0" smtClean="0">
                <a:latin typeface="+mn-lt"/>
              </a:rPr>
              <a:t>modeled 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structured </a:t>
            </a:r>
            <a:r>
              <a:rPr lang="en-US" sz="2400" dirty="0">
                <a:latin typeface="+mn-lt"/>
              </a:rPr>
              <a:t>documents rather than relational data (Structured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retrieval).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Standard for encoding structured documents: Extensible Markup Language (XML)</a:t>
            </a:r>
          </a:p>
          <a:p>
            <a:r>
              <a:rPr lang="en-US" dirty="0" smtClean="0"/>
              <a:t>structured IR → XML IR</a:t>
            </a:r>
          </a:p>
          <a:p>
            <a:r>
              <a:rPr lang="en-US" dirty="0" smtClean="0"/>
              <a:t>also applicable to other types of markup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(HTML, SGML,. . . )</a:t>
            </a:r>
            <a:endParaRPr lang="en-I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5"/>
            <a:ext cx="7704856" cy="23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4505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Basic XML concept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4968552" cy="482453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b="1" dirty="0" smtClean="0"/>
              <a:t>XML Document:</a:t>
            </a:r>
          </a:p>
          <a:p>
            <a:pPr algn="just"/>
            <a:r>
              <a:rPr lang="en-US" sz="2200" dirty="0" smtClean="0"/>
              <a:t>Ordered, labeled tree</a:t>
            </a:r>
          </a:p>
          <a:p>
            <a:pPr algn="just"/>
            <a:r>
              <a:rPr lang="en-US" sz="2200" dirty="0" smtClean="0"/>
              <a:t>Each node of the tree is an XML element, with an opening and closing XML tag </a:t>
            </a:r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(e.g. &lt;title&gt;,&lt;/title&gt;  )</a:t>
            </a:r>
          </a:p>
          <a:p>
            <a:pPr algn="just"/>
            <a:r>
              <a:rPr lang="en-US" sz="2200" dirty="0" smtClean="0"/>
              <a:t>An element can have one or more XML attributes (e.g. number)</a:t>
            </a:r>
          </a:p>
          <a:p>
            <a:pPr algn="just"/>
            <a:r>
              <a:rPr lang="en-US" sz="2200" dirty="0" smtClean="0"/>
              <a:t>Attributes can have values (e.g. 7)</a:t>
            </a:r>
          </a:p>
          <a:p>
            <a:pPr algn="just"/>
            <a:r>
              <a:rPr lang="en-US" sz="2200" dirty="0" smtClean="0"/>
              <a:t>Attributes </a:t>
            </a:r>
            <a:r>
              <a:rPr lang="en-US" sz="2200" dirty="0" smtClean="0"/>
              <a:t>can have child elements (e.g. title, verse) </a:t>
            </a:r>
            <a:endParaRPr lang="en-IN" sz="2200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70" y="1844823"/>
            <a:ext cx="3590342" cy="3744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889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859216" cy="612068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.2</a:t>
            </a:r>
            <a:r>
              <a:rPr lang="en-US" sz="5100" b="1" dirty="0" smtClean="0"/>
              <a:t>XML </a:t>
            </a:r>
            <a:r>
              <a:rPr lang="en-US" sz="5100" b="1" dirty="0"/>
              <a:t>Document Object Model (XML DOM): </a:t>
            </a:r>
            <a:endParaRPr lang="en-US" sz="5100" b="1" dirty="0" smtClean="0"/>
          </a:p>
          <a:p>
            <a:pPr algn="just"/>
            <a:r>
              <a:rPr lang="en-US" sz="4600" dirty="0" smtClean="0"/>
              <a:t>standard for accessing </a:t>
            </a:r>
            <a:r>
              <a:rPr lang="en-US" sz="4600" dirty="0"/>
              <a:t>and processing XML </a:t>
            </a:r>
            <a:r>
              <a:rPr lang="en-US" sz="4600" dirty="0" smtClean="0"/>
              <a:t>documents.</a:t>
            </a:r>
            <a:endParaRPr lang="en-US" sz="4600" dirty="0"/>
          </a:p>
          <a:p>
            <a:pPr algn="just"/>
            <a:r>
              <a:rPr lang="en-US" sz="4600" dirty="0"/>
              <a:t>The DOM represents elements, attributes and text </a:t>
            </a:r>
            <a:r>
              <a:rPr lang="en-US" sz="4600" dirty="0" smtClean="0"/>
              <a:t>within elements </a:t>
            </a:r>
            <a:r>
              <a:rPr lang="en-US" sz="4600" dirty="0"/>
              <a:t>as nodes in a tree.</a:t>
            </a:r>
          </a:p>
          <a:p>
            <a:pPr algn="just"/>
            <a:r>
              <a:rPr lang="en-US" sz="4600" dirty="0"/>
              <a:t>With a DOM API, we can process an XML document </a:t>
            </a:r>
            <a:r>
              <a:rPr lang="en-US" sz="4600" dirty="0" smtClean="0"/>
              <a:t>by starting </a:t>
            </a:r>
            <a:r>
              <a:rPr lang="en-US" sz="4600" dirty="0"/>
              <a:t>at the root element and then descending down </a:t>
            </a:r>
            <a:r>
              <a:rPr lang="en-US" sz="4600" dirty="0" smtClean="0"/>
              <a:t>the tree </a:t>
            </a:r>
            <a:r>
              <a:rPr lang="en-US" sz="4600" dirty="0"/>
              <a:t>from parents to children</a:t>
            </a:r>
            <a:r>
              <a:rPr lang="en-US" sz="4600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3</a:t>
            </a:r>
            <a:r>
              <a:rPr lang="en-US" sz="3700" b="1" dirty="0" smtClean="0"/>
              <a:t>.  </a:t>
            </a:r>
            <a:r>
              <a:rPr lang="en-US" sz="5100" b="1" dirty="0" err="1" smtClean="0"/>
              <a:t>XPath</a:t>
            </a:r>
            <a:r>
              <a:rPr lang="en-US" sz="5100" b="1" dirty="0"/>
              <a:t>: </a:t>
            </a:r>
            <a:endParaRPr lang="en-US" sz="5100" b="1" dirty="0" smtClean="0"/>
          </a:p>
          <a:p>
            <a:pPr algn="just"/>
            <a:r>
              <a:rPr lang="en-US" sz="4600" dirty="0" smtClean="0"/>
              <a:t>standard </a:t>
            </a:r>
            <a:r>
              <a:rPr lang="en-US" sz="4600" dirty="0"/>
              <a:t>for enumerating paths in an XML </a:t>
            </a:r>
            <a:r>
              <a:rPr lang="en-US" sz="4600" dirty="0" smtClean="0"/>
              <a:t>document collection</a:t>
            </a:r>
            <a:r>
              <a:rPr lang="en-US" sz="4600" dirty="0"/>
              <a:t>.</a:t>
            </a:r>
          </a:p>
          <a:p>
            <a:pPr algn="just"/>
            <a:r>
              <a:rPr lang="en-US" sz="4600" dirty="0"/>
              <a:t>We will also refer to paths as XML contexts or simply </a:t>
            </a:r>
            <a:r>
              <a:rPr lang="en-US" sz="4600" dirty="0" smtClean="0"/>
              <a:t>contexts.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4.  </a:t>
            </a:r>
            <a:r>
              <a:rPr lang="en-US" sz="5100" b="1" dirty="0" smtClean="0"/>
              <a:t>Schema:</a:t>
            </a:r>
          </a:p>
          <a:p>
            <a:pPr algn="just"/>
            <a:r>
              <a:rPr lang="en-US" sz="4600" dirty="0" smtClean="0"/>
              <a:t>puts constraints on the structure of allowable XML documents.</a:t>
            </a:r>
          </a:p>
          <a:p>
            <a:pPr algn="just"/>
            <a:r>
              <a:rPr lang="en-US" sz="4600" dirty="0" smtClean="0"/>
              <a:t>E.g. a schema for Shakespeare’s plays: scenes can only occur as children of acts.</a:t>
            </a:r>
          </a:p>
          <a:p>
            <a:pPr algn="just"/>
            <a:r>
              <a:rPr lang="en-US" sz="4600" dirty="0" smtClean="0"/>
              <a:t>Two standards for schemas for XML documents are: </a:t>
            </a:r>
          </a:p>
          <a:p>
            <a:pPr marL="0" indent="0" algn="just">
              <a:buNone/>
            </a:pPr>
            <a:r>
              <a:rPr lang="en-US" sz="4600" dirty="0" smtClean="0"/>
              <a:t>          1.XMLDTD (document type definition) </a:t>
            </a:r>
          </a:p>
          <a:p>
            <a:pPr marL="0" indent="0" algn="just">
              <a:buNone/>
            </a:pPr>
            <a:r>
              <a:rPr lang="en-US" sz="4600" dirty="0" smtClean="0"/>
              <a:t>          2.XML Schema.        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1281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Challenges in XML Retrieval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7992888" cy="54006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First </a:t>
            </a:r>
            <a:r>
              <a:rPr lang="en-US" sz="2800" dirty="0" smtClean="0"/>
              <a:t>challenge: document parts to </a:t>
            </a:r>
            <a:r>
              <a:rPr lang="en-US" sz="2800" dirty="0" smtClean="0"/>
              <a:t>retrieve</a:t>
            </a:r>
            <a:endParaRPr lang="en-US" sz="2800" dirty="0" smtClean="0"/>
          </a:p>
          <a:p>
            <a:r>
              <a:rPr lang="en-US" sz="2200" dirty="0"/>
              <a:t>Structured or XML retrieval: users want us to return parts of</a:t>
            </a:r>
          </a:p>
          <a:p>
            <a:r>
              <a:rPr lang="fr-FR" sz="2200" dirty="0"/>
              <a:t>documents (i.e., XML </a:t>
            </a:r>
            <a:r>
              <a:rPr lang="fr-FR" sz="2200" dirty="0" err="1"/>
              <a:t>elements</a:t>
            </a:r>
            <a:r>
              <a:rPr lang="fr-FR" sz="2200" dirty="0"/>
              <a:t>), not </a:t>
            </a:r>
            <a:r>
              <a:rPr lang="fr-FR" sz="2200" dirty="0" err="1"/>
              <a:t>entire</a:t>
            </a:r>
            <a:r>
              <a:rPr lang="fr-FR" sz="2200" dirty="0"/>
              <a:t> documents as </a:t>
            </a:r>
            <a:r>
              <a:rPr lang="fr-FR" sz="2200" dirty="0" smtClean="0"/>
              <a:t>IR </a:t>
            </a:r>
            <a:r>
              <a:rPr lang="en-US" sz="2200" dirty="0" smtClean="0"/>
              <a:t>systems </a:t>
            </a:r>
            <a:r>
              <a:rPr lang="en-US" sz="2200" dirty="0"/>
              <a:t>usually do in unstructured retrieval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Example</a:t>
            </a:r>
          </a:p>
          <a:p>
            <a:pPr marL="0" indent="0">
              <a:buNone/>
            </a:pPr>
            <a:r>
              <a:rPr lang="en-US" sz="2200" dirty="0"/>
              <a:t>If we query Shakespeare’s plays for </a:t>
            </a:r>
            <a:r>
              <a:rPr lang="en-US" sz="2200" i="1" dirty="0"/>
              <a:t>Macbeth’s castle</a:t>
            </a:r>
            <a:r>
              <a:rPr lang="en-US" sz="2200" dirty="0"/>
              <a:t>, should </a:t>
            </a:r>
            <a:r>
              <a:rPr lang="en-US" sz="2200" dirty="0" smtClean="0"/>
              <a:t>we return </a:t>
            </a:r>
            <a:r>
              <a:rPr lang="en-US" sz="2200" dirty="0"/>
              <a:t>the scene, the act or the entire play</a:t>
            </a:r>
            <a:r>
              <a:rPr lang="en-US" sz="2200" dirty="0" smtClean="0"/>
              <a:t>?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 this case, the user is probably looking for the scene.</a:t>
            </a:r>
          </a:p>
          <a:p>
            <a:r>
              <a:rPr lang="en-US" sz="2200" dirty="0"/>
              <a:t>However, an otherwise unspecified search for </a:t>
            </a:r>
            <a:r>
              <a:rPr lang="en-US" sz="2200" i="1" dirty="0"/>
              <a:t>Macbeth </a:t>
            </a:r>
            <a:r>
              <a:rPr lang="en-US" sz="2200" dirty="0" smtClean="0"/>
              <a:t>should return </a:t>
            </a:r>
            <a:r>
              <a:rPr lang="en-US" sz="2200" dirty="0"/>
              <a:t>the play of this name, not a subunit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fr-FR" sz="2200" dirty="0"/>
              <a:t>Solution: </a:t>
            </a:r>
            <a:r>
              <a:rPr lang="fr-FR" sz="2200" dirty="0" err="1"/>
              <a:t>structured</a:t>
            </a:r>
            <a:r>
              <a:rPr lang="fr-FR" sz="2200" dirty="0"/>
              <a:t> document </a:t>
            </a:r>
            <a:r>
              <a:rPr lang="fr-FR" sz="2200" dirty="0" err="1"/>
              <a:t>retrieval</a:t>
            </a:r>
            <a:r>
              <a:rPr lang="fr-FR" sz="2200" dirty="0"/>
              <a:t> </a:t>
            </a:r>
            <a:r>
              <a:rPr lang="fr-FR" sz="2200" dirty="0" err="1"/>
              <a:t>principle</a:t>
            </a:r>
            <a:endParaRPr lang="fr-FR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1143000"/>
          </a:xfrm>
        </p:spPr>
        <p:txBody>
          <a:bodyPr/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Structured document retrieval principle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7931224" cy="513204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dirty="0"/>
              <a:t>One criterion for selecting the most appropriate part of a</a:t>
            </a:r>
          </a:p>
          <a:p>
            <a:pPr marL="114300" indent="0" algn="just">
              <a:buNone/>
            </a:pPr>
            <a:r>
              <a:rPr lang="en-US" dirty="0"/>
              <a:t>document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</a:p>
          <a:p>
            <a:pPr marL="11430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system should always retrieve the most specific </a:t>
            </a:r>
            <a:r>
              <a:rPr lang="en-US" dirty="0" smtClean="0"/>
              <a:t>part of a  document </a:t>
            </a:r>
            <a:r>
              <a:rPr lang="en-US" dirty="0"/>
              <a:t>answering the query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Motivates </a:t>
            </a:r>
            <a:r>
              <a:rPr lang="en-US" dirty="0"/>
              <a:t>a retrieval strategy that returns the smallest </a:t>
            </a:r>
            <a:r>
              <a:rPr lang="en-US" dirty="0" smtClean="0"/>
              <a:t>unit</a:t>
            </a:r>
          </a:p>
          <a:p>
            <a:pPr marL="114300" indent="0" algn="just">
              <a:buNone/>
            </a:pPr>
            <a:r>
              <a:rPr lang="en-US" dirty="0" smtClean="0"/>
              <a:t>that </a:t>
            </a:r>
            <a:r>
              <a:rPr lang="en-US" dirty="0"/>
              <a:t>contains the information sought, but does not go </a:t>
            </a:r>
            <a:r>
              <a:rPr lang="en-US" dirty="0" smtClean="0"/>
              <a:t>below</a:t>
            </a:r>
          </a:p>
          <a:p>
            <a:pPr marL="11430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level.</a:t>
            </a:r>
          </a:p>
          <a:p>
            <a:pPr algn="just"/>
            <a:r>
              <a:rPr lang="en-US" dirty="0"/>
              <a:t>Hard to implement this principle algorithmically</a:t>
            </a:r>
            <a:r>
              <a:rPr lang="en-US" dirty="0" smtClean="0"/>
              <a:t>.</a:t>
            </a:r>
          </a:p>
          <a:p>
            <a:pPr marL="114300" indent="0" algn="just">
              <a:buNone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query: </a:t>
            </a:r>
            <a:r>
              <a:rPr lang="en-US" i="1" dirty="0" err="1" smtClean="0"/>
              <a:t>title:Macbeth</a:t>
            </a:r>
            <a:r>
              <a:rPr lang="en-US" i="1" dirty="0" smtClean="0"/>
              <a:t> </a:t>
            </a:r>
            <a:r>
              <a:rPr lang="en-US" dirty="0"/>
              <a:t>can match both the title of the tragedy,</a:t>
            </a:r>
          </a:p>
          <a:p>
            <a:pPr marL="114300" indent="0" algn="just">
              <a:buNone/>
            </a:pPr>
            <a:r>
              <a:rPr lang="en-US" i="1" dirty="0"/>
              <a:t>Macbeth</a:t>
            </a:r>
            <a:r>
              <a:rPr lang="en-US" dirty="0"/>
              <a:t>, and the title of Act I, Scene vii, </a:t>
            </a:r>
            <a:r>
              <a:rPr lang="en-US" i="1" dirty="0"/>
              <a:t>Macbeth’s castle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 But </a:t>
            </a:r>
            <a:r>
              <a:rPr lang="en-US" dirty="0"/>
              <a:t>in this case, the title of the tragedy (higher node) </a:t>
            </a:r>
            <a:r>
              <a:rPr lang="en-US" dirty="0" smtClean="0"/>
              <a:t>is preferred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 Difficult </a:t>
            </a:r>
            <a:r>
              <a:rPr lang="en-US" dirty="0"/>
              <a:t>to decide which level of the tree satisfies the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9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+mn-lt"/>
              </a:rPr>
              <a:t>Second challenge: document parts to index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Central notion for indexing and ranking in IR: document unit </a:t>
            </a:r>
            <a:r>
              <a:rPr lang="en-US" dirty="0" smtClean="0"/>
              <a:t>or </a:t>
            </a:r>
            <a:r>
              <a:rPr lang="en-US" b="1" dirty="0" smtClean="0"/>
              <a:t>indexing </a:t>
            </a:r>
            <a:r>
              <a:rPr lang="en-US" b="1" dirty="0"/>
              <a:t>unit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unstructured retrieval, usually straightforward: files on </a:t>
            </a:r>
            <a:r>
              <a:rPr lang="en-US" dirty="0" smtClean="0"/>
              <a:t>your desktop</a:t>
            </a:r>
            <a:r>
              <a:rPr lang="en-US" dirty="0"/>
              <a:t>, email messages, web pages on the web etc.</a:t>
            </a:r>
          </a:p>
          <a:p>
            <a:r>
              <a:rPr lang="en-US" dirty="0"/>
              <a:t>In structured retrieval, there are four main </a:t>
            </a:r>
            <a:r>
              <a:rPr lang="en-US" dirty="0" smtClean="0"/>
              <a:t>different approaches </a:t>
            </a:r>
            <a:r>
              <a:rPr lang="en-US" dirty="0"/>
              <a:t>to defining the indexing unit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 non-overlapping </a:t>
            </a:r>
            <a:r>
              <a:rPr lang="en-US" dirty="0" smtClean="0"/>
              <a:t>pseudo documents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2 top down</a:t>
            </a:r>
          </a:p>
          <a:p>
            <a:pPr marL="114300" indent="0">
              <a:buNone/>
            </a:pPr>
            <a:r>
              <a:rPr lang="en-US" dirty="0"/>
              <a:t>3 bottom up</a:t>
            </a:r>
          </a:p>
          <a:p>
            <a:pPr marL="114300" indent="0">
              <a:buNone/>
            </a:pPr>
            <a:r>
              <a:rPr lang="en-US" dirty="0"/>
              <a:t>4 </a:t>
            </a:r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XML indexing unit: approach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4800600"/>
          </a:xfrm>
        </p:spPr>
        <p:txBody>
          <a:bodyPr/>
          <a:lstStyle/>
          <a:p>
            <a:r>
              <a:rPr lang="en-US" dirty="0"/>
              <a:t>Group nodes into non-overlapping </a:t>
            </a:r>
            <a:r>
              <a:rPr lang="en-US" dirty="0" smtClean="0"/>
              <a:t>pseudo documents.</a:t>
            </a: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Indexing units: books, chapters, sections, but without overlap.</a:t>
            </a:r>
          </a:p>
          <a:p>
            <a:r>
              <a:rPr lang="en-US" dirty="0"/>
              <a:t>Disadvantage: </a:t>
            </a:r>
            <a:r>
              <a:rPr lang="en-US" dirty="0" smtClean="0"/>
              <a:t>pseudo documents </a:t>
            </a:r>
            <a:r>
              <a:rPr lang="en-US" dirty="0"/>
              <a:t>may not make sense to the </a:t>
            </a:r>
            <a:r>
              <a:rPr lang="en-US" dirty="0" smtClean="0"/>
              <a:t>use </a:t>
            </a:r>
            <a:r>
              <a:rPr lang="en-US" dirty="0" err="1" smtClean="0"/>
              <a:t>rbecause</a:t>
            </a:r>
            <a:r>
              <a:rPr lang="en-US" dirty="0" smtClean="0"/>
              <a:t> </a:t>
            </a:r>
            <a:r>
              <a:rPr lang="en-US" dirty="0"/>
              <a:t>they are not coherent units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060848"/>
            <a:ext cx="694030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412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329</TotalTime>
  <Words>1703</Words>
  <Application>Microsoft Office PowerPoint</Application>
  <PresentationFormat>On-screen Show (4:3)</PresentationFormat>
  <Paragraphs>194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ADVANCED RETRIEVAL SYSTEM</vt:lpstr>
      <vt:lpstr>Introduction</vt:lpstr>
      <vt:lpstr> Some structured data sources containing text are best modeled as structured documents rather than relational data (Structured retrieval). </vt:lpstr>
      <vt:lpstr>Basic XML concept</vt:lpstr>
      <vt:lpstr>PowerPoint Presentation</vt:lpstr>
      <vt:lpstr>Challenges in XML Retrieval</vt:lpstr>
      <vt:lpstr>Structured document retrieval principle</vt:lpstr>
      <vt:lpstr>Second challenge: document parts to index</vt:lpstr>
      <vt:lpstr>XML indexing unit: approach 1</vt:lpstr>
      <vt:lpstr>XML indexing unit: approach 2</vt:lpstr>
      <vt:lpstr>XML indexing unit: approach 3</vt:lpstr>
      <vt:lpstr>XML indexing unit: approach 4</vt:lpstr>
      <vt:lpstr>Third challenge: nested elements</vt:lpstr>
      <vt:lpstr>Vector Space Model for XML Retrieval</vt:lpstr>
      <vt:lpstr>We can now represent queries and documents as vectors in this space of lexicalized subtrees and compute matches between them, e.g. using the vector space formalism. </vt:lpstr>
      <vt:lpstr>Context resemblance</vt:lpstr>
      <vt:lpstr>Context resemblance example</vt:lpstr>
      <vt:lpstr>Document similarity measure</vt:lpstr>
      <vt:lpstr>SimNoMerge algorithm</vt:lpstr>
      <vt:lpstr>Evaluation of XML Retrieval </vt:lpstr>
      <vt:lpstr>PowerPoint Presentation</vt:lpstr>
      <vt:lpstr>PowerPoint Presentation</vt:lpstr>
      <vt:lpstr>INEX relevance assessments</vt:lpstr>
      <vt:lpstr> Text-centric vs. data-centric XML retrieval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30</cp:revision>
  <dcterms:created xsi:type="dcterms:W3CDTF">2023-10-12T06:25:56Z</dcterms:created>
  <dcterms:modified xsi:type="dcterms:W3CDTF">2023-10-12T11:57:29Z</dcterms:modified>
</cp:coreProperties>
</file>