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83" r:id="rId6"/>
    <p:sldId id="292" r:id="rId7"/>
    <p:sldId id="260" r:id="rId8"/>
    <p:sldId id="261" r:id="rId9"/>
    <p:sldId id="262" r:id="rId10"/>
    <p:sldId id="284" r:id="rId11"/>
    <p:sldId id="263" r:id="rId12"/>
    <p:sldId id="285" r:id="rId13"/>
    <p:sldId id="293" r:id="rId14"/>
    <p:sldId id="264" r:id="rId15"/>
    <p:sldId id="265" r:id="rId16"/>
    <p:sldId id="287" r:id="rId17"/>
    <p:sldId id="266" r:id="rId18"/>
    <p:sldId id="288" r:id="rId19"/>
    <p:sldId id="267" r:id="rId20"/>
    <p:sldId id="289" r:id="rId21"/>
    <p:sldId id="268" r:id="rId22"/>
    <p:sldId id="269" r:id="rId23"/>
    <p:sldId id="270" r:id="rId24"/>
    <p:sldId id="271" r:id="rId25"/>
    <p:sldId id="290" r:id="rId26"/>
    <p:sldId id="272" r:id="rId27"/>
    <p:sldId id="273" r:id="rId28"/>
    <p:sldId id="274" r:id="rId29"/>
    <p:sldId id="275" r:id="rId30"/>
    <p:sldId id="276" r:id="rId31"/>
    <p:sldId id="277" r:id="rId32"/>
    <p:sldId id="278" r:id="rId33"/>
    <p:sldId id="291" r:id="rId34"/>
    <p:sldId id="279" r:id="rId35"/>
    <p:sldId id="280" r:id="rId36"/>
    <p:sldId id="281" r:id="rId37"/>
    <p:sldId id="28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7CC21B8-89F3-4CDB-9F5C-6B7D57A09437}" type="datetimeFigureOut">
              <a:rPr lang="en-US" smtClean="0"/>
              <a:pPr/>
              <a:t>10/2/2024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E9150FF-DAA0-40A9-9CE4-7FD798183E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CC21B8-89F3-4CDB-9F5C-6B7D57A09437}"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150FF-DAA0-40A9-9CE4-7FD798183E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CC21B8-89F3-4CDB-9F5C-6B7D57A09437}"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150FF-DAA0-40A9-9CE4-7FD798183EC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CC21B8-89F3-4CDB-9F5C-6B7D57A09437}"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150FF-DAA0-40A9-9CE4-7FD798183ECA}"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7CC21B8-89F3-4CDB-9F5C-6B7D57A09437}"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150FF-DAA0-40A9-9CE4-7FD798183EC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CC21B8-89F3-4CDB-9F5C-6B7D57A09437}" type="datetimeFigureOut">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9150FF-DAA0-40A9-9CE4-7FD798183ECA}"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7CC21B8-89F3-4CDB-9F5C-6B7D57A09437}" type="datetimeFigureOut">
              <a:rPr lang="en-US" smtClean="0"/>
              <a:pPr/>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9150FF-DAA0-40A9-9CE4-7FD798183EC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7CC21B8-89F3-4CDB-9F5C-6B7D57A09437}" type="datetimeFigureOut">
              <a:rPr lang="en-US" smtClean="0"/>
              <a:pPr/>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9150FF-DAA0-40A9-9CE4-7FD798183ECA}"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C21B8-89F3-4CDB-9F5C-6B7D57A09437}" type="datetimeFigureOut">
              <a:rPr lang="en-US" smtClean="0"/>
              <a:pPr/>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9150FF-DAA0-40A9-9CE4-7FD798183E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B7CC21B8-89F3-4CDB-9F5C-6B7D57A09437}" type="datetimeFigureOut">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9150FF-DAA0-40A9-9CE4-7FD798183EC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7CC21B8-89F3-4CDB-9F5C-6B7D57A09437}" type="datetimeFigureOut">
              <a:rPr lang="en-US" smtClean="0"/>
              <a:pPr/>
              <a:t>10/2/2024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E9150FF-DAA0-40A9-9CE4-7FD798183EC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7CC21B8-89F3-4CDB-9F5C-6B7D57A09437}" type="datetimeFigureOut">
              <a:rPr lang="en-US" smtClean="0"/>
              <a:pPr/>
              <a:t>10/2/2024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E9150FF-DAA0-40A9-9CE4-7FD798183E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WEB SEARCHING</a:t>
            </a:r>
            <a:endParaRPr lang="en-US" sz="7200" dirty="0"/>
          </a:p>
        </p:txBody>
      </p:sp>
      <p:sp>
        <p:nvSpPr>
          <p:cNvPr id="3" name="Subtitle 2"/>
          <p:cNvSpPr>
            <a:spLocks noGrp="1"/>
          </p:cNvSpPr>
          <p:nvPr>
            <p:ph type="subTitle" idx="1"/>
          </p:nvPr>
        </p:nvSpPr>
        <p:spPr/>
        <p:txBody>
          <a:bodyPr>
            <a:normAutofit/>
          </a:bodyPr>
          <a:lstStyle/>
          <a:p>
            <a:r>
              <a:rPr lang="en-US" sz="4400" dirty="0" smtClean="0"/>
              <a:t>UNIT - 5</a:t>
            </a:r>
            <a:endParaRPr lang="en-US" sz="4400" dirty="0"/>
          </a:p>
        </p:txBody>
      </p:sp>
    </p:spTree>
    <p:extLst>
      <p:ext uri="{BB962C8B-B14F-4D97-AF65-F5344CB8AC3E}">
        <p14:creationId xmlns:p14="http://schemas.microsoft.com/office/powerpoint/2010/main" val="1932739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41001_130730.jpg"/>
          <p:cNvPicPr>
            <a:picLocks noGrp="1" noChangeAspect="1"/>
          </p:cNvPicPr>
          <p:nvPr>
            <p:ph idx="1"/>
          </p:nvPr>
        </p:nvPicPr>
        <p:blipFill>
          <a:blip r:embed="rId2" cstate="print"/>
          <a:stretch>
            <a:fillRect/>
          </a:stretch>
        </p:blipFill>
        <p:spPr>
          <a:xfrm rot="16200000">
            <a:off x="3086101" y="1257296"/>
            <a:ext cx="3200399" cy="5105401"/>
          </a:xfrm>
        </p:spPr>
      </p:pic>
      <p:sp>
        <p:nvSpPr>
          <p:cNvPr id="3" name="Title 2"/>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lgn="just">
              <a:buNone/>
            </a:pPr>
            <a:r>
              <a:rPr lang="en-US" sz="2000" dirty="0" smtClean="0"/>
              <a:t>2)  </a:t>
            </a:r>
            <a:r>
              <a:rPr lang="en-US" sz="2000" dirty="0" smtClean="0">
                <a:latin typeface="Times New Roman" pitchFamily="18" charset="0"/>
                <a:cs typeface="Times New Roman" pitchFamily="18" charset="0"/>
              </a:rPr>
              <a:t>Distributed </a:t>
            </a:r>
            <a:r>
              <a:rPr lang="en-US" sz="2000" dirty="0">
                <a:latin typeface="Times New Roman" pitchFamily="18" charset="0"/>
                <a:cs typeface="Times New Roman" pitchFamily="18" charset="0"/>
              </a:rPr>
              <a:t>Architecture:   </a:t>
            </a:r>
            <a:endParaRPr lang="en-US" sz="2000" dirty="0" smtClean="0">
              <a:latin typeface="Times New Roman" pitchFamily="18" charset="0"/>
              <a:cs typeface="Times New Roman" pitchFamily="18" charset="0"/>
            </a:endParaRPr>
          </a:p>
          <a:p>
            <a:pPr algn="just">
              <a:buFontTx/>
              <a:buChar char="-"/>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a distributed architecture, various components of the search engine are spread across multiple servers or data centers, often in different geographical locations.   </a:t>
            </a:r>
            <a:endParaRPr lang="en-US" sz="2000" dirty="0" smtClean="0">
              <a:latin typeface="Times New Roman" pitchFamily="18" charset="0"/>
              <a:cs typeface="Times New Roman" pitchFamily="18" charset="0"/>
            </a:endParaRPr>
          </a:p>
          <a:p>
            <a:pPr algn="just">
              <a:buFontTx/>
              <a:buChar char="-"/>
            </a:pPr>
            <a:r>
              <a:rPr lang="en-US" sz="2000" dirty="0" smtClean="0">
                <a:latin typeface="Times New Roman" pitchFamily="18" charset="0"/>
                <a:cs typeface="Times New Roman" pitchFamily="18" charset="0"/>
              </a:rPr>
              <a:t>Web </a:t>
            </a:r>
            <a:r>
              <a:rPr lang="en-US" sz="2000" dirty="0">
                <a:latin typeface="Times New Roman" pitchFamily="18" charset="0"/>
                <a:cs typeface="Times New Roman" pitchFamily="18" charset="0"/>
              </a:rPr>
              <a:t>crawling can be distributed, with multiple crawlers operating in parallel to collect web data from various sources.   </a:t>
            </a:r>
            <a:endParaRPr lang="en-US" sz="2000" dirty="0" smtClean="0">
              <a:latin typeface="Times New Roman" pitchFamily="18" charset="0"/>
              <a:cs typeface="Times New Roman" pitchFamily="18" charset="0"/>
            </a:endParaRPr>
          </a:p>
          <a:p>
            <a:pPr algn="just">
              <a:buFontTx/>
              <a:buChar char="-"/>
            </a:pPr>
            <a:r>
              <a:rPr lang="en-US" sz="2000" dirty="0" smtClean="0">
                <a:latin typeface="Times New Roman" pitchFamily="18" charset="0"/>
                <a:cs typeface="Times New Roman" pitchFamily="18" charset="0"/>
              </a:rPr>
              <a:t>Indexing </a:t>
            </a:r>
            <a:r>
              <a:rPr lang="en-US" sz="2000" dirty="0">
                <a:latin typeface="Times New Roman" pitchFamily="18" charset="0"/>
                <a:cs typeface="Times New Roman" pitchFamily="18" charset="0"/>
              </a:rPr>
              <a:t>is typically done in a distributed manner, where data is partitioned and processed on multiple servers to create a distributed index.  </a:t>
            </a:r>
            <a:r>
              <a:rPr lang="en-US" sz="2000" dirty="0" smtClean="0">
                <a:latin typeface="Times New Roman" pitchFamily="18" charset="0"/>
                <a:cs typeface="Times New Roman" pitchFamily="18" charset="0"/>
              </a:rPr>
              <a:t> </a:t>
            </a:r>
          </a:p>
          <a:p>
            <a:pPr algn="just">
              <a:buFontTx/>
              <a:buChar char="-"/>
            </a:pPr>
            <a:r>
              <a:rPr lang="en-US" sz="2000" dirty="0" smtClean="0">
                <a:latin typeface="Times New Roman" pitchFamily="18" charset="0"/>
                <a:cs typeface="Times New Roman" pitchFamily="18" charset="0"/>
              </a:rPr>
              <a:t>Query processing also involves distributed operations, with query requests being sent to multiple servers or nodes that collectively provide search results.   </a:t>
            </a:r>
          </a:p>
          <a:p>
            <a:pPr marL="109728" indent="0" algn="just">
              <a:buNone/>
            </a:pPr>
            <a:r>
              <a:rPr lang="en-US" sz="2000" dirty="0" smtClean="0">
                <a:latin typeface="Times New Roman" pitchFamily="18" charset="0"/>
                <a:cs typeface="Times New Roman" pitchFamily="18" charset="0"/>
              </a:rPr>
              <a:t>- Distributed architectures are designed to handle large-scale data and traffic efficiently and are often used by major search engines to ensure speed and reliability.</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07798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41001_130738.jpg"/>
          <p:cNvPicPr>
            <a:picLocks noGrp="1" noChangeAspect="1"/>
          </p:cNvPicPr>
          <p:nvPr>
            <p:ph idx="1"/>
          </p:nvPr>
        </p:nvPicPr>
        <p:blipFill>
          <a:blip r:embed="rId2" cstate="print"/>
          <a:stretch>
            <a:fillRect/>
          </a:stretch>
        </p:blipFill>
        <p:spPr>
          <a:xfrm rot="16200000">
            <a:off x="2933702" y="1104898"/>
            <a:ext cx="3124200" cy="5029201"/>
          </a:xfrm>
        </p:spPr>
      </p:pic>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241001_180810_Gallery.jpg"/>
          <p:cNvPicPr>
            <a:picLocks noGrp="1" noChangeAspect="1"/>
          </p:cNvPicPr>
          <p:nvPr>
            <p:ph idx="1"/>
          </p:nvPr>
        </p:nvPicPr>
        <p:blipFill>
          <a:blip r:embed="rId2"/>
          <a:stretch>
            <a:fillRect/>
          </a:stretch>
        </p:blipFill>
        <p:spPr>
          <a:xfrm>
            <a:off x="1752600" y="1905000"/>
            <a:ext cx="5638800" cy="3505200"/>
          </a:xfrm>
        </p:spPr>
      </p:pic>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lgn="just">
              <a:buNone/>
            </a:pPr>
            <a:r>
              <a:rPr lang="en-US" sz="2600" dirty="0">
                <a:latin typeface="Times New Roman" pitchFamily="18" charset="0"/>
                <a:cs typeface="Times New Roman" pitchFamily="18" charset="0"/>
              </a:rPr>
              <a:t>User interfaces for web searching typically include a search bar where users can enter their queries, and often a search button to initiate the search. Additionally, search results are displayed in a list format, with relevant information such as titles, snippets, and URLs. Filters and sorting options may also be provided to refine search results. Modern search interfaces often incorporate features like autocomplete suggestions, voice search, and visual search for enhanced user experience. Search engines like Google, Bing, and </a:t>
            </a:r>
            <a:r>
              <a:rPr lang="en-US" sz="2600" dirty="0" err="1">
                <a:latin typeface="Times New Roman" pitchFamily="18" charset="0"/>
                <a:cs typeface="Times New Roman" pitchFamily="18" charset="0"/>
              </a:rPr>
              <a:t>DuckDuckGo</a:t>
            </a:r>
            <a:r>
              <a:rPr lang="en-US" sz="2600" dirty="0">
                <a:latin typeface="Times New Roman" pitchFamily="18" charset="0"/>
                <a:cs typeface="Times New Roman" pitchFamily="18" charset="0"/>
              </a:rPr>
              <a:t> continually refine their interfaces to improve usability and relevance of results.</a:t>
            </a: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User Interface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42205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lgn="just">
              <a:buNone/>
            </a:pPr>
            <a:r>
              <a:rPr lang="en-US" sz="2600" dirty="0">
                <a:latin typeface="Times New Roman" pitchFamily="18" charset="0"/>
                <a:cs typeface="Times New Roman" pitchFamily="18" charset="0"/>
              </a:rPr>
              <a:t>Ranking in web searching refers to the order in which search engine results are displayed when you perform an online search. Search engines like Google use complex algorithms to determine the ranking of web pages based on various factors, including relevance, quality of content, keywords, backlinks, and user engagement. Websites that are deemed most relevant and trustworthy for a particular search query are typically displayed at the top of the search results, while less relevant or lower-quality websites are ranked lower. SEO (Search Engine Optimization) is the practice of optimizing a website to improve its ranking in search results.</a:t>
            </a: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Ranking in Search Engine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02309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smtClean="0">
                <a:latin typeface="Times New Roman" pitchFamily="18" charset="0"/>
                <a:cs typeface="Times New Roman" pitchFamily="18" charset="0"/>
              </a:rPr>
              <a:t>Creating a suitable evaluation process that enable assessing a ranking’s effectiveness in term of its relevance to users.</a:t>
            </a:r>
          </a:p>
          <a:p>
            <a:pPr>
              <a:buFont typeface="Arial" pitchFamily="34" charset="0"/>
              <a:buChar char="•"/>
            </a:pPr>
            <a:r>
              <a:rPr lang="en-US" dirty="0" smtClean="0">
                <a:latin typeface="Times New Roman" pitchFamily="18" charset="0"/>
                <a:cs typeface="Times New Roman" pitchFamily="18" charset="0"/>
              </a:rPr>
              <a:t>Finding good quality content on the Web.</a:t>
            </a:r>
          </a:p>
          <a:p>
            <a:pPr>
              <a:buFont typeface="Arial" pitchFamily="34" charset="0"/>
              <a:buChar char="•"/>
            </a:pPr>
            <a:r>
              <a:rPr lang="en-US" dirty="0" smtClean="0">
                <a:latin typeface="Times New Roman" pitchFamily="18" charset="0"/>
                <a:cs typeface="Times New Roman" pitchFamily="18" charset="0"/>
              </a:rPr>
              <a:t>Defining the ranking function and computing it.</a:t>
            </a:r>
          </a:p>
          <a:p>
            <a:endParaRPr lang="en-US" dirty="0"/>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Challenges in Ranking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a:t>• </a:t>
            </a:r>
            <a:r>
              <a:rPr lang="en-US" dirty="0">
                <a:latin typeface="Times New Roman" pitchFamily="18" charset="0"/>
                <a:cs typeface="Times New Roman" pitchFamily="18" charset="0"/>
              </a:rPr>
              <a:t>Part of Google’s ranking algorithm </a:t>
            </a:r>
            <a:endParaRPr lang="en-US" dirty="0" smtClean="0">
              <a:latin typeface="Times New Roman" pitchFamily="18" charset="0"/>
              <a:cs typeface="Times New Roman" pitchFamily="18" charset="0"/>
            </a:endParaRPr>
          </a:p>
          <a:p>
            <a:pPr marL="109728" indent="0" algn="just">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Simulates a user navigating randomly in the Web </a:t>
            </a:r>
            <a:endParaRPr lang="en-US" dirty="0" smtClean="0">
              <a:latin typeface="Times New Roman" pitchFamily="18" charset="0"/>
              <a:cs typeface="Times New Roman" pitchFamily="18" charset="0"/>
            </a:endParaRPr>
          </a:p>
          <a:p>
            <a:pPr marL="109728" indent="0" algn="just">
              <a:buNone/>
            </a:pP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the user jumps to a random page </a:t>
            </a:r>
            <a:r>
              <a:rPr lang="en-US" dirty="0" smtClean="0">
                <a:latin typeface="Times New Roman" pitchFamily="18" charset="0"/>
                <a:cs typeface="Times New Roman" pitchFamily="18" charset="0"/>
              </a:rPr>
              <a:t>with           probability </a:t>
            </a:r>
            <a:r>
              <a:rPr lang="en-US" dirty="0">
                <a:latin typeface="Times New Roman" pitchFamily="18" charset="0"/>
                <a:cs typeface="Times New Roman" pitchFamily="18" charset="0"/>
              </a:rPr>
              <a:t>q or </a:t>
            </a:r>
            <a:endParaRPr lang="en-US" dirty="0" smtClean="0">
              <a:latin typeface="Times New Roman" pitchFamily="18" charset="0"/>
              <a:cs typeface="Times New Roman" pitchFamily="18" charset="0"/>
            </a:endParaRPr>
          </a:p>
          <a:p>
            <a:pPr marL="109728" indent="0" algn="just">
              <a:buNone/>
            </a:pP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follows a random hyperlink (on the current page) with probability 1-q </a:t>
            </a:r>
            <a:endParaRPr lang="en-US" dirty="0" smtClean="0">
              <a:latin typeface="Times New Roman" pitchFamily="18" charset="0"/>
              <a:cs typeface="Times New Roman" pitchFamily="18" charset="0"/>
            </a:endParaRPr>
          </a:p>
          <a:p>
            <a:pPr marL="109728" indent="0" algn="just">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This user never goes back to a previously visited page following an already traversed hyperlink backwards </a:t>
            </a:r>
            <a:endParaRPr lang="en-US" dirty="0" smtClean="0">
              <a:latin typeface="Times New Roman" pitchFamily="18" charset="0"/>
              <a:cs typeface="Times New Roman" pitchFamily="18" charset="0"/>
            </a:endParaRPr>
          </a:p>
          <a:p>
            <a:pPr marL="109728" indent="0" algn="just">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probability of being in each page can be computed </a:t>
            </a:r>
            <a:r>
              <a:rPr lang="en-US" dirty="0" smtClean="0">
                <a:latin typeface="Times New Roman" pitchFamily="18" charset="0"/>
                <a:cs typeface="Times New Roman" pitchFamily="18" charset="0"/>
              </a:rPr>
              <a:t>-&gt; </a:t>
            </a:r>
            <a:r>
              <a:rPr lang="en-US" dirty="0">
                <a:latin typeface="Times New Roman" pitchFamily="18" charset="0"/>
                <a:cs typeface="Times New Roman" pitchFamily="18" charset="0"/>
              </a:rPr>
              <a:t>the value is used to estimate the quality of the page </a:t>
            </a: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Page Rank</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074001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41001_130810.jpg"/>
          <p:cNvPicPr>
            <a:picLocks noGrp="1" noChangeAspect="1"/>
          </p:cNvPicPr>
          <p:nvPr>
            <p:ph idx="1"/>
          </p:nvPr>
        </p:nvPicPr>
        <p:blipFill>
          <a:blip r:embed="rId2" cstate="print"/>
          <a:stretch>
            <a:fillRect/>
          </a:stretch>
        </p:blipFill>
        <p:spPr>
          <a:xfrm rot="16200000">
            <a:off x="2580172" y="1481138"/>
            <a:ext cx="3983655" cy="4525962"/>
          </a:xfrm>
        </p:spPr>
      </p:pic>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lgn="just">
              <a:buNone/>
            </a:pPr>
            <a:r>
              <a:rPr lang="en-US" sz="2600" dirty="0">
                <a:latin typeface="Times New Roman" pitchFamily="18" charset="0"/>
                <a:cs typeface="Times New Roman" pitchFamily="18" charset="0"/>
              </a:rPr>
              <a:t>Web crawling is the process by which automated bots, known as web crawlers or spiders, systematically browse the internet to index and gather information from websites. These crawlers navigate through web pages, following links from one page to another, and collecting data such as text, images, and links. Web crawling is an essential part of search engines like Google, as it enables them to build a searchable index of web content, making it possible for users to find relevant information when they perform online searches. Web crawlers are also used for various other purposes, including data mining, content scraping, and website monitoring.</a:t>
            </a: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Web Crawling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06997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web search engine is a software system designed to search for information on the World Wide Web. The search results are generally presented in a line of results often referred to as search engine results pages (SEROs). The information may be a mix of web pages, images, and other types of files. Some search engines also mine data available in databases or open directories.</a:t>
            </a: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450856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41001_130821.jpg"/>
          <p:cNvPicPr>
            <a:picLocks noGrp="1" noChangeAspect="1"/>
          </p:cNvPicPr>
          <p:nvPr>
            <p:ph idx="1"/>
          </p:nvPr>
        </p:nvPicPr>
        <p:blipFill>
          <a:blip r:embed="rId2" cstate="print"/>
          <a:stretch>
            <a:fillRect/>
          </a:stretch>
        </p:blipFill>
        <p:spPr>
          <a:xfrm>
            <a:off x="1357031" y="1481138"/>
            <a:ext cx="6429938" cy="4525962"/>
          </a:xfrm>
        </p:spPr>
      </p:pic>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latin typeface="Times New Roman" pitchFamily="18" charset="0"/>
                <a:cs typeface="Times New Roman" pitchFamily="18" charset="0"/>
              </a:rPr>
              <a:t>Crawling web pages using URLs</a:t>
            </a:r>
            <a:r>
              <a:rPr lang="en-US" dirty="0" smtClean="0">
                <a:latin typeface="Times New Roman" pitchFamily="18" charset="0"/>
                <a:cs typeface="Times New Roman" pitchFamily="18" charset="0"/>
              </a:rPr>
              <a:t>:</a:t>
            </a:r>
          </a:p>
          <a:p>
            <a:pPr marL="109728" indent="0">
              <a:buNone/>
            </a:pPr>
            <a:r>
              <a:rPr lang="en-US" dirty="0" smtClean="0">
                <a:latin typeface="Times New Roman" pitchFamily="18" charset="0"/>
                <a:cs typeface="Times New Roman" pitchFamily="18" charset="0"/>
              </a:rPr>
              <a:t>1. Collect </a:t>
            </a:r>
            <a:r>
              <a:rPr lang="en-US" dirty="0">
                <a:latin typeface="Times New Roman" pitchFamily="18" charset="0"/>
                <a:cs typeface="Times New Roman" pitchFamily="18" charset="0"/>
              </a:rPr>
              <a:t>a list of URLs</a:t>
            </a:r>
            <a:r>
              <a:rPr lang="en-US" dirty="0" smtClean="0">
                <a:latin typeface="Times New Roman" pitchFamily="18" charset="0"/>
                <a:cs typeface="Times New Roman" pitchFamily="18" charset="0"/>
              </a:rPr>
              <a:t>.</a:t>
            </a:r>
          </a:p>
          <a:p>
            <a:pPr marL="109728" indent="0">
              <a:buNone/>
            </a:pPr>
            <a:r>
              <a:rPr lang="en-US" dirty="0" smtClean="0">
                <a:latin typeface="Times New Roman" pitchFamily="18" charset="0"/>
                <a:cs typeface="Times New Roman" pitchFamily="18" charset="0"/>
              </a:rPr>
              <a:t>2</a:t>
            </a:r>
            <a:r>
              <a:rPr lang="en-US" dirty="0">
                <a:latin typeface="Times New Roman" pitchFamily="18" charset="0"/>
                <a:cs typeface="Times New Roman" pitchFamily="18" charset="0"/>
              </a:rPr>
              <a:t>. Send HTTP requests to each URL</a:t>
            </a:r>
            <a:r>
              <a:rPr lang="en-US" dirty="0" smtClean="0">
                <a:latin typeface="Times New Roman" pitchFamily="18" charset="0"/>
                <a:cs typeface="Times New Roman" pitchFamily="18" charset="0"/>
              </a:rPr>
              <a:t>.</a:t>
            </a:r>
          </a:p>
          <a:p>
            <a:pPr marL="109728" indent="0">
              <a:buNone/>
            </a:pPr>
            <a:r>
              <a:rPr lang="en-US" dirty="0" smtClean="0">
                <a:latin typeface="Times New Roman" pitchFamily="18" charset="0"/>
                <a:cs typeface="Times New Roman" pitchFamily="18" charset="0"/>
              </a:rPr>
              <a:t>3</a:t>
            </a:r>
            <a:r>
              <a:rPr lang="en-US" dirty="0">
                <a:latin typeface="Times New Roman" pitchFamily="18" charset="0"/>
                <a:cs typeface="Times New Roman" pitchFamily="18" charset="0"/>
              </a:rPr>
              <a:t>. Parse HTML content</a:t>
            </a:r>
            <a:r>
              <a:rPr lang="en-US" dirty="0" smtClean="0">
                <a:latin typeface="Times New Roman" pitchFamily="18" charset="0"/>
                <a:cs typeface="Times New Roman" pitchFamily="18" charset="0"/>
              </a:rPr>
              <a:t>.</a:t>
            </a:r>
          </a:p>
          <a:p>
            <a:pPr marL="109728" indent="0">
              <a:buNone/>
            </a:pPr>
            <a:r>
              <a:rPr lang="en-US" dirty="0" smtClean="0">
                <a:latin typeface="Times New Roman" pitchFamily="18" charset="0"/>
                <a:cs typeface="Times New Roman" pitchFamily="18" charset="0"/>
              </a:rPr>
              <a:t>4</a:t>
            </a:r>
            <a:r>
              <a:rPr lang="en-US" dirty="0">
                <a:latin typeface="Times New Roman" pitchFamily="18" charset="0"/>
                <a:cs typeface="Times New Roman" pitchFamily="18" charset="0"/>
              </a:rPr>
              <a:t>. Extract desired data</a:t>
            </a:r>
            <a:r>
              <a:rPr lang="en-US" dirty="0" smtClean="0">
                <a:latin typeface="Times New Roman" pitchFamily="18" charset="0"/>
                <a:cs typeface="Times New Roman" pitchFamily="18" charset="0"/>
              </a:rPr>
              <a:t>.</a:t>
            </a:r>
          </a:p>
          <a:p>
            <a:pPr marL="109728" indent="0">
              <a:buNone/>
            </a:pPr>
            <a:r>
              <a:rPr lang="en-US" dirty="0" smtClean="0">
                <a:latin typeface="Times New Roman" pitchFamily="18" charset="0"/>
                <a:cs typeface="Times New Roman" pitchFamily="18" charset="0"/>
              </a:rPr>
              <a:t>5</a:t>
            </a:r>
            <a:r>
              <a:rPr lang="en-US" dirty="0">
                <a:latin typeface="Times New Roman" pitchFamily="18" charset="0"/>
                <a:cs typeface="Times New Roman" pitchFamily="18" charset="0"/>
              </a:rPr>
              <a:t>. Follow links if needed</a:t>
            </a:r>
            <a:r>
              <a:rPr lang="en-US" dirty="0" smtClean="0">
                <a:latin typeface="Times New Roman" pitchFamily="18" charset="0"/>
                <a:cs typeface="Times New Roman" pitchFamily="18" charset="0"/>
              </a:rPr>
              <a:t>.</a:t>
            </a:r>
          </a:p>
          <a:p>
            <a:pPr marL="109728" indent="0">
              <a:buNone/>
            </a:pPr>
            <a:r>
              <a:rPr lang="en-US" dirty="0" smtClean="0">
                <a:latin typeface="Times New Roman" pitchFamily="18" charset="0"/>
                <a:cs typeface="Times New Roman" pitchFamily="18" charset="0"/>
              </a:rPr>
              <a:t>6</a:t>
            </a:r>
            <a:r>
              <a:rPr lang="en-US" dirty="0">
                <a:latin typeface="Times New Roman" pitchFamily="18" charset="0"/>
                <a:cs typeface="Times New Roman" pitchFamily="18" charset="0"/>
              </a:rPr>
              <a:t>. Store data</a:t>
            </a:r>
            <a:r>
              <a:rPr lang="en-US" dirty="0" smtClean="0">
                <a:latin typeface="Times New Roman" pitchFamily="18" charset="0"/>
                <a:cs typeface="Times New Roman" pitchFamily="18" charset="0"/>
              </a:rPr>
              <a:t>.</a:t>
            </a:r>
          </a:p>
          <a:p>
            <a:pPr marL="109728" indent="0">
              <a:buNone/>
            </a:pPr>
            <a:r>
              <a:rPr lang="en-US" dirty="0" smtClean="0">
                <a:latin typeface="Times New Roman" pitchFamily="18" charset="0"/>
                <a:cs typeface="Times New Roman" pitchFamily="18" charset="0"/>
              </a:rPr>
              <a:t>7</a:t>
            </a:r>
            <a:r>
              <a:rPr lang="en-US" dirty="0">
                <a:latin typeface="Times New Roman" pitchFamily="18" charset="0"/>
                <a:cs typeface="Times New Roman" pitchFamily="18" charset="0"/>
              </a:rPr>
              <a:t>. Implement throttling and respect robots.txt</a:t>
            </a:r>
            <a:r>
              <a:rPr lang="en-US" dirty="0" smtClean="0">
                <a:latin typeface="Times New Roman" pitchFamily="18" charset="0"/>
                <a:cs typeface="Times New Roman" pitchFamily="18" charset="0"/>
              </a:rPr>
              <a:t>.</a:t>
            </a:r>
          </a:p>
          <a:p>
            <a:pPr marL="109728" indent="0">
              <a:buNone/>
            </a:pPr>
            <a:r>
              <a:rPr lang="en-US" dirty="0" smtClean="0">
                <a:latin typeface="Times New Roman" pitchFamily="18" charset="0"/>
                <a:cs typeface="Times New Roman" pitchFamily="18" charset="0"/>
              </a:rPr>
              <a:t>8</a:t>
            </a:r>
            <a:r>
              <a:rPr lang="en-US" dirty="0">
                <a:latin typeface="Times New Roman" pitchFamily="18" charset="0"/>
                <a:cs typeface="Times New Roman" pitchFamily="18" charset="0"/>
              </a:rPr>
              <a:t>. Ensure ethical and legal scraping.</a:t>
            </a:r>
          </a:p>
        </p:txBody>
      </p:sp>
      <p:sp>
        <p:nvSpPr>
          <p:cNvPr id="3" name="Title 2"/>
          <p:cNvSpPr>
            <a:spLocks noGrp="1"/>
          </p:cNvSpPr>
          <p:nvPr>
            <p:ph type="title"/>
          </p:nvPr>
        </p:nvSpPr>
        <p:spPr/>
        <p:txBody>
          <a:bodyPr/>
          <a:lstStyle/>
          <a:p>
            <a:pPr algn="ctr"/>
            <a:endParaRPr lang="en-US" dirty="0"/>
          </a:p>
        </p:txBody>
      </p:sp>
    </p:spTree>
    <p:extLst>
      <p:ext uri="{BB962C8B-B14F-4D97-AF65-F5344CB8AC3E}">
        <p14:creationId xmlns:p14="http://schemas.microsoft.com/office/powerpoint/2010/main" val="2128207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lgn="just">
              <a:buNone/>
            </a:pPr>
            <a:r>
              <a:rPr lang="en-US" sz="2500" dirty="0" smtClean="0">
                <a:latin typeface="Times New Roman" pitchFamily="18" charset="0"/>
                <a:cs typeface="Times New Roman" pitchFamily="18" charset="0"/>
              </a:rPr>
              <a:t>Indices and inverted files are essential for enabling efficient and fast web searching, as they allow search engines to sift through vast amounts of web content and provide users with relevant results.</a:t>
            </a:r>
          </a:p>
          <a:p>
            <a:pPr marL="109728" indent="0" algn="just">
              <a:buNone/>
            </a:pPr>
            <a:r>
              <a:rPr lang="en-US" sz="2500" dirty="0" smtClean="0">
                <a:latin typeface="Times New Roman" pitchFamily="18" charset="0"/>
                <a:cs typeface="Times New Roman" pitchFamily="18" charset="0"/>
              </a:rPr>
              <a:t>The inverted file is constructed from the index. It organizes terms alphabetically or numerically and maintains a list of document IDs where each term appears. This helps the search engine quickly locate documents containing specific terms.</a:t>
            </a:r>
          </a:p>
          <a:p>
            <a:pPr marL="109728" indent="0" algn="just">
              <a:buNone/>
            </a:pPr>
            <a:r>
              <a:rPr lang="en-US" sz="2500" dirty="0" smtClean="0">
                <a:latin typeface="Times New Roman" pitchFamily="18" charset="0"/>
                <a:cs typeface="Times New Roman" pitchFamily="18" charset="0"/>
              </a:rPr>
              <a:t>Search engines crawl the web to collect web pages and their content. This index includes information like the frequency of each term within each document.</a:t>
            </a:r>
            <a:endParaRPr lang="en-US" sz="25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Indices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61130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lgn="just">
              <a:buNone/>
            </a:pPr>
            <a:r>
              <a:rPr lang="en-US" dirty="0">
                <a:latin typeface="Times New Roman" pitchFamily="18" charset="0"/>
                <a:cs typeface="Times New Roman" pitchFamily="18" charset="0"/>
              </a:rPr>
              <a:t>Browsing in web searching refers to the act of exploring the internet by visiting websites and web pages to find information, entertainment, or engage in various online activities. When you browse the web, you typically use a web browser (e.g., Chrome, Firefox, Safari) to access websites by entering URLs or clicking on links. Browsing allows you to view and interact with content on the World Wide Web, including text, images, videos, and interactive applications. It's a fundamental aspect of using the internet to access a wide range of information and services.</a:t>
            </a: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Browsing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363414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dirty="0">
                <a:latin typeface="Times New Roman" pitchFamily="18" charset="0"/>
                <a:cs typeface="Times New Roman" pitchFamily="18" charset="0"/>
              </a:rPr>
              <a:t>Meta search engines, also known as meta searchers or meta search platforms, are specialized search tools that aggregate search results from multiple individual search engines and directories. Instead of querying a single search engine like Google or Bing, meta search engines simultaneously send your search query to multiple search engines and then compile and present the results from those sources in a unified list</a:t>
            </a:r>
            <a:r>
              <a:rPr lang="en-US" dirty="0" smtClean="0">
                <a:latin typeface="Times New Roman" pitchFamily="18" charset="0"/>
                <a:cs typeface="Times New Roman" pitchFamily="18" charset="0"/>
              </a:rPr>
              <a:t>. Meta search also run on the client.</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Meta Searchers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49370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41001_130838.jpg"/>
          <p:cNvPicPr>
            <a:picLocks noGrp="1" noChangeAspect="1"/>
          </p:cNvPicPr>
          <p:nvPr>
            <p:ph idx="1"/>
          </p:nvPr>
        </p:nvPicPr>
        <p:blipFill>
          <a:blip r:embed="rId2" cstate="print"/>
          <a:stretch>
            <a:fillRect/>
          </a:stretch>
        </p:blipFill>
        <p:spPr>
          <a:xfrm>
            <a:off x="2438892" y="1481138"/>
            <a:ext cx="4266215" cy="4525962"/>
          </a:xfrm>
        </p:spPr>
      </p:pic>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just">
              <a:buNone/>
            </a:pPr>
            <a:r>
              <a:rPr lang="en-US" sz="2500" dirty="0">
                <a:latin typeface="Times New Roman" pitchFamily="18" charset="0"/>
                <a:cs typeface="Times New Roman" pitchFamily="18" charset="0"/>
              </a:rPr>
              <a:t>Advantages of Meta Search Engines</a:t>
            </a:r>
            <a:r>
              <a:rPr lang="en-US" sz="2500" dirty="0" smtClean="0">
                <a:latin typeface="Times New Roman" pitchFamily="18" charset="0"/>
                <a:cs typeface="Times New Roman" pitchFamily="18" charset="0"/>
              </a:rPr>
              <a:t>:</a:t>
            </a:r>
          </a:p>
          <a:p>
            <a:pPr algn="just">
              <a:buFontTx/>
              <a:buChar char="-"/>
            </a:pPr>
            <a:r>
              <a:rPr lang="en-US" sz="2500" dirty="0" smtClean="0">
                <a:latin typeface="Times New Roman" pitchFamily="18" charset="0"/>
                <a:cs typeface="Times New Roman" pitchFamily="18" charset="0"/>
              </a:rPr>
              <a:t>Comprehensive </a:t>
            </a:r>
            <a:r>
              <a:rPr lang="en-US" sz="2500" dirty="0">
                <a:latin typeface="Times New Roman" pitchFamily="18" charset="0"/>
                <a:cs typeface="Times New Roman" pitchFamily="18" charset="0"/>
              </a:rPr>
              <a:t>results from multiple search engines</a:t>
            </a:r>
            <a:r>
              <a:rPr lang="en-US" sz="2500" dirty="0" smtClean="0">
                <a:latin typeface="Times New Roman" pitchFamily="18" charset="0"/>
                <a:cs typeface="Times New Roman" pitchFamily="18" charset="0"/>
              </a:rPr>
              <a:t>.</a:t>
            </a:r>
          </a:p>
          <a:p>
            <a:pPr algn="just">
              <a:buFontTx/>
              <a:buChar char="-"/>
            </a:pPr>
            <a:r>
              <a:rPr lang="en-US" sz="2500" dirty="0" smtClean="0">
                <a:latin typeface="Times New Roman" pitchFamily="18" charset="0"/>
                <a:cs typeface="Times New Roman" pitchFamily="18" charset="0"/>
              </a:rPr>
              <a:t>Time-saving </a:t>
            </a:r>
            <a:r>
              <a:rPr lang="en-US" sz="2500" dirty="0">
                <a:latin typeface="Times New Roman" pitchFamily="18" charset="0"/>
                <a:cs typeface="Times New Roman" pitchFamily="18" charset="0"/>
              </a:rPr>
              <a:t>by querying multiple sources at once</a:t>
            </a:r>
            <a:r>
              <a:rPr lang="en-US" sz="2500" dirty="0" smtClean="0">
                <a:latin typeface="Times New Roman" pitchFamily="18" charset="0"/>
                <a:cs typeface="Times New Roman" pitchFamily="18" charset="0"/>
              </a:rPr>
              <a:t>.</a:t>
            </a:r>
          </a:p>
          <a:p>
            <a:pPr algn="just">
              <a:buFontTx/>
              <a:buChar char="-"/>
            </a:pPr>
            <a:r>
              <a:rPr lang="en-US" sz="2500" dirty="0" smtClean="0">
                <a:latin typeface="Times New Roman" pitchFamily="18" charset="0"/>
                <a:cs typeface="Times New Roman" pitchFamily="18" charset="0"/>
              </a:rPr>
              <a:t>Reduced </a:t>
            </a:r>
            <a:r>
              <a:rPr lang="en-US" sz="2500" dirty="0">
                <a:latin typeface="Times New Roman" pitchFamily="18" charset="0"/>
                <a:cs typeface="Times New Roman" pitchFamily="18" charset="0"/>
              </a:rPr>
              <a:t>bias in search results</a:t>
            </a:r>
            <a:r>
              <a:rPr lang="en-US" sz="2500" dirty="0" smtClean="0">
                <a:latin typeface="Times New Roman" pitchFamily="18" charset="0"/>
                <a:cs typeface="Times New Roman" pitchFamily="18" charset="0"/>
              </a:rPr>
              <a:t>.</a:t>
            </a:r>
          </a:p>
          <a:p>
            <a:pPr marL="109728" indent="0" algn="just">
              <a:buNone/>
            </a:pPr>
            <a:r>
              <a:rPr lang="en-US" sz="2500" dirty="0" smtClean="0">
                <a:latin typeface="Times New Roman" pitchFamily="18" charset="0"/>
                <a:cs typeface="Times New Roman" pitchFamily="18" charset="0"/>
              </a:rPr>
              <a:t>-Useful </a:t>
            </a:r>
            <a:r>
              <a:rPr lang="en-US" sz="2500" dirty="0">
                <a:latin typeface="Times New Roman" pitchFamily="18" charset="0"/>
                <a:cs typeface="Times New Roman" pitchFamily="18" charset="0"/>
              </a:rPr>
              <a:t>for broad or exploratory searches</a:t>
            </a:r>
            <a:r>
              <a:rPr lang="en-US" sz="2500" dirty="0" smtClean="0">
                <a:latin typeface="Times New Roman" pitchFamily="18" charset="0"/>
                <a:cs typeface="Times New Roman" pitchFamily="18" charset="0"/>
              </a:rPr>
              <a:t>.</a:t>
            </a:r>
          </a:p>
          <a:p>
            <a:pPr marL="109728" indent="0" algn="just">
              <a:buNone/>
            </a:pPr>
            <a:endParaRPr lang="en-US" sz="2500" dirty="0">
              <a:latin typeface="Times New Roman" pitchFamily="18" charset="0"/>
              <a:cs typeface="Times New Roman" pitchFamily="18" charset="0"/>
            </a:endParaRPr>
          </a:p>
          <a:p>
            <a:pPr marL="109728" indent="0" algn="just">
              <a:buNone/>
            </a:pPr>
            <a:r>
              <a:rPr lang="en-US" sz="2500" dirty="0" smtClean="0">
                <a:latin typeface="Times New Roman" pitchFamily="18" charset="0"/>
                <a:cs typeface="Times New Roman" pitchFamily="18" charset="0"/>
              </a:rPr>
              <a:t>Disadvantages </a:t>
            </a:r>
            <a:r>
              <a:rPr lang="en-US" sz="2500" dirty="0">
                <a:latin typeface="Times New Roman" pitchFamily="18" charset="0"/>
                <a:cs typeface="Times New Roman" pitchFamily="18" charset="0"/>
              </a:rPr>
              <a:t>of Meta Search Engines</a:t>
            </a:r>
            <a:r>
              <a:rPr lang="en-US" sz="2500" dirty="0" smtClean="0">
                <a:latin typeface="Times New Roman" pitchFamily="18" charset="0"/>
                <a:cs typeface="Times New Roman" pitchFamily="18" charset="0"/>
              </a:rPr>
              <a:t>:</a:t>
            </a:r>
          </a:p>
          <a:p>
            <a:pPr algn="just">
              <a:buFontTx/>
              <a:buChar char="-"/>
            </a:pPr>
            <a:r>
              <a:rPr lang="en-US" sz="2500" dirty="0" smtClean="0">
                <a:latin typeface="Times New Roman" pitchFamily="18" charset="0"/>
                <a:cs typeface="Times New Roman" pitchFamily="18" charset="0"/>
              </a:rPr>
              <a:t>May </a:t>
            </a:r>
            <a:r>
              <a:rPr lang="en-US" sz="2500" dirty="0">
                <a:latin typeface="Times New Roman" pitchFamily="18" charset="0"/>
                <a:cs typeface="Times New Roman" pitchFamily="18" charset="0"/>
              </a:rPr>
              <a:t>lack depth in results</a:t>
            </a:r>
            <a:r>
              <a:rPr lang="en-US" sz="2500" dirty="0" smtClean="0">
                <a:latin typeface="Times New Roman" pitchFamily="18" charset="0"/>
                <a:cs typeface="Times New Roman" pitchFamily="18" charset="0"/>
              </a:rPr>
              <a:t>.</a:t>
            </a:r>
          </a:p>
          <a:p>
            <a:pPr algn="just">
              <a:buFontTx/>
              <a:buChar char="-"/>
            </a:pPr>
            <a:r>
              <a:rPr lang="en-US" sz="2500" dirty="0" smtClean="0">
                <a:latin typeface="Times New Roman" pitchFamily="18" charset="0"/>
                <a:cs typeface="Times New Roman" pitchFamily="18" charset="0"/>
              </a:rPr>
              <a:t>Limited </a:t>
            </a:r>
            <a:r>
              <a:rPr lang="en-US" sz="2500" dirty="0">
                <a:latin typeface="Times New Roman" pitchFamily="18" charset="0"/>
                <a:cs typeface="Times New Roman" pitchFamily="18" charset="0"/>
              </a:rPr>
              <a:t>advanced search features</a:t>
            </a:r>
            <a:r>
              <a:rPr lang="en-US" sz="2500" dirty="0" smtClean="0">
                <a:latin typeface="Times New Roman" pitchFamily="18" charset="0"/>
                <a:cs typeface="Times New Roman" pitchFamily="18" charset="0"/>
              </a:rPr>
              <a:t>.</a:t>
            </a:r>
          </a:p>
          <a:p>
            <a:pPr algn="just">
              <a:buFontTx/>
              <a:buChar char="-"/>
            </a:pPr>
            <a:r>
              <a:rPr lang="en-US" sz="2500" dirty="0" smtClean="0">
                <a:latin typeface="Times New Roman" pitchFamily="18" charset="0"/>
                <a:cs typeface="Times New Roman" pitchFamily="18" charset="0"/>
              </a:rPr>
              <a:t>Inconsistent </a:t>
            </a:r>
            <a:r>
              <a:rPr lang="en-US" sz="2500" dirty="0">
                <a:latin typeface="Times New Roman" pitchFamily="18" charset="0"/>
                <a:cs typeface="Times New Roman" pitchFamily="18" charset="0"/>
              </a:rPr>
              <a:t>result quality</a:t>
            </a:r>
            <a:r>
              <a:rPr lang="en-US" sz="2500" dirty="0" smtClean="0">
                <a:latin typeface="Times New Roman" pitchFamily="18" charset="0"/>
                <a:cs typeface="Times New Roman" pitchFamily="18" charset="0"/>
              </a:rPr>
              <a:t>.</a:t>
            </a:r>
          </a:p>
          <a:p>
            <a:pPr algn="just">
              <a:buFontTx/>
              <a:buChar char="-"/>
            </a:pPr>
            <a:r>
              <a:rPr lang="en-US" sz="2500" dirty="0" smtClean="0">
                <a:latin typeface="Times New Roman" pitchFamily="18" charset="0"/>
                <a:cs typeface="Times New Roman" pitchFamily="18" charset="0"/>
              </a:rPr>
              <a:t>Slower </a:t>
            </a:r>
            <a:r>
              <a:rPr lang="en-US" sz="2500" dirty="0">
                <a:latin typeface="Times New Roman" pitchFamily="18" charset="0"/>
                <a:cs typeface="Times New Roman" pitchFamily="18" charset="0"/>
              </a:rPr>
              <a:t>performance when querying multiple engines</a:t>
            </a:r>
            <a:r>
              <a:rPr lang="en-US" sz="2500" dirty="0" smtClean="0">
                <a:latin typeface="Times New Roman" pitchFamily="18" charset="0"/>
                <a:cs typeface="Times New Roman" pitchFamily="18" charset="0"/>
              </a:rPr>
              <a:t>.</a:t>
            </a:r>
          </a:p>
          <a:p>
            <a:pPr marL="109728" indent="0" algn="just">
              <a:buNone/>
            </a:pP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Lack of personalization in results.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26090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lgn="just">
              <a:buNone/>
            </a:pPr>
            <a:r>
              <a:rPr lang="en-US" sz="2000" dirty="0" smtClean="0">
                <a:latin typeface="Times New Roman" pitchFamily="18" charset="0"/>
                <a:cs typeface="Times New Roman" pitchFamily="18" charset="0"/>
              </a:rPr>
              <a:t>Searching using hyperlinks typically involves navigating the web by clicking on links within web pages or documents. </a:t>
            </a:r>
          </a:p>
          <a:p>
            <a:pPr marL="109728" indent="0" algn="just">
              <a:buNone/>
            </a:pPr>
            <a:endParaRPr lang="en-US" sz="2000" dirty="0" smtClean="0">
              <a:latin typeface="Times New Roman" pitchFamily="18" charset="0"/>
              <a:cs typeface="Times New Roman" pitchFamily="18" charset="0"/>
            </a:endParaRPr>
          </a:p>
          <a:p>
            <a:pPr marL="109728" indent="0" algn="just">
              <a:buNone/>
            </a:pPr>
            <a:r>
              <a:rPr lang="en-US" sz="2000" dirty="0" smtClean="0">
                <a:latin typeface="Times New Roman" pitchFamily="18" charset="0"/>
                <a:cs typeface="Times New Roman" pitchFamily="18" charset="0"/>
              </a:rPr>
              <a:t>1. Clicking Hyperlinks: When you're browsing a webpage or reading a document (like a PDF or an eBook) that contains hyperlinks (highlighted and underlined text or images), you can click on these hyperlinks.</a:t>
            </a:r>
          </a:p>
          <a:p>
            <a:pPr marL="109728" indent="0" algn="just">
              <a:buNone/>
            </a:pPr>
            <a:r>
              <a:rPr lang="en-US" sz="2000" dirty="0" smtClean="0">
                <a:latin typeface="Times New Roman" pitchFamily="18" charset="0"/>
                <a:cs typeface="Times New Roman" pitchFamily="18" charset="0"/>
              </a:rPr>
              <a:t>2. Navigation: Clicking a hyperlink will take you to another webpage or resource related to the linked text or image. This is a way to quickly move from one webpage to another or to access additional information.</a:t>
            </a:r>
          </a:p>
          <a:p>
            <a:pPr marL="109728" indent="0" algn="just">
              <a:buNone/>
            </a:pPr>
            <a:r>
              <a:rPr lang="en-US" sz="2000" dirty="0" smtClean="0">
                <a:latin typeface="Times New Roman" pitchFamily="18" charset="0"/>
                <a:cs typeface="Times New Roman" pitchFamily="18" charset="0"/>
              </a:rPr>
              <a:t>3. Search Engines: Many hyperlinks on the web lead to search engine results pages (SERPs) or specific search queries. For example, you might click a hyperlink that says "Learn more about space exploration," and it could take you to a search engine with results for that topic.</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Searching using Hyperlinks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549453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lgn="just">
              <a:buNone/>
            </a:pPr>
            <a:r>
              <a:rPr lang="en-US" sz="2100" dirty="0">
                <a:latin typeface="Times New Roman" pitchFamily="18" charset="0"/>
                <a:cs typeface="Times New Roman" pitchFamily="18" charset="0"/>
              </a:rPr>
              <a:t>Certainly, here are some trends and research issues in search engines</a:t>
            </a:r>
            <a:r>
              <a:rPr lang="en-US" sz="2100" dirty="0" smtClean="0">
                <a:latin typeface="Times New Roman" pitchFamily="18" charset="0"/>
                <a:cs typeface="Times New Roman" pitchFamily="18" charset="0"/>
              </a:rPr>
              <a:t>:</a:t>
            </a:r>
          </a:p>
          <a:p>
            <a:pPr marL="109728" indent="0" algn="just">
              <a:buNone/>
            </a:pPr>
            <a:r>
              <a:rPr lang="en-US" sz="2100" u="sng" dirty="0" smtClean="0">
                <a:latin typeface="Times New Roman" pitchFamily="18" charset="0"/>
                <a:cs typeface="Times New Roman" pitchFamily="18" charset="0"/>
              </a:rPr>
              <a:t>Trends:</a:t>
            </a:r>
          </a:p>
          <a:p>
            <a:pPr marL="109728" indent="0" algn="just">
              <a:buNone/>
            </a:pPr>
            <a:r>
              <a:rPr lang="en-US" sz="2100" dirty="0" smtClean="0">
                <a:latin typeface="Times New Roman" pitchFamily="18" charset="0"/>
                <a:cs typeface="Times New Roman" pitchFamily="18" charset="0"/>
              </a:rPr>
              <a:t>1.AI </a:t>
            </a:r>
            <a:r>
              <a:rPr lang="en-US" sz="2100" dirty="0">
                <a:latin typeface="Times New Roman" pitchFamily="18" charset="0"/>
                <a:cs typeface="Times New Roman" pitchFamily="18" charset="0"/>
              </a:rPr>
              <a:t>and Machine </a:t>
            </a:r>
            <a:r>
              <a:rPr lang="en-US" sz="2100" dirty="0" smtClean="0">
                <a:latin typeface="Times New Roman" pitchFamily="18" charset="0"/>
                <a:cs typeface="Times New Roman" pitchFamily="18" charset="0"/>
              </a:rPr>
              <a:t>Learning : </a:t>
            </a:r>
            <a:r>
              <a:rPr lang="en-US" sz="2100" dirty="0">
                <a:latin typeface="Times New Roman" pitchFamily="18" charset="0"/>
                <a:cs typeface="Times New Roman" pitchFamily="18" charset="0"/>
              </a:rPr>
              <a:t>Incorporating AI and ML for better understanding of user intent and content relevance</a:t>
            </a:r>
            <a:r>
              <a:rPr lang="en-US" sz="2100" dirty="0" smtClean="0">
                <a:latin typeface="Times New Roman" pitchFamily="18" charset="0"/>
                <a:cs typeface="Times New Roman" pitchFamily="18" charset="0"/>
              </a:rPr>
              <a:t>.</a:t>
            </a:r>
          </a:p>
          <a:p>
            <a:pPr marL="109728" indent="0" algn="just">
              <a:buNone/>
            </a:pPr>
            <a:r>
              <a:rPr lang="en-US" sz="2100" dirty="0" smtClean="0">
                <a:latin typeface="Times New Roman" pitchFamily="18" charset="0"/>
                <a:cs typeface="Times New Roman" pitchFamily="18" charset="0"/>
              </a:rPr>
              <a:t>2</a:t>
            </a: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Voice Search : </a:t>
            </a:r>
            <a:r>
              <a:rPr lang="en-US" sz="2100" dirty="0">
                <a:latin typeface="Times New Roman" pitchFamily="18" charset="0"/>
                <a:cs typeface="Times New Roman" pitchFamily="18" charset="0"/>
              </a:rPr>
              <a:t>Optimization for voice-activated search on smart devices</a:t>
            </a:r>
            <a:r>
              <a:rPr lang="en-US" sz="2100" dirty="0" smtClean="0">
                <a:latin typeface="Times New Roman" pitchFamily="18" charset="0"/>
                <a:cs typeface="Times New Roman" pitchFamily="18" charset="0"/>
              </a:rPr>
              <a:t>.</a:t>
            </a:r>
          </a:p>
          <a:p>
            <a:pPr marL="109728" indent="0" algn="just">
              <a:buNone/>
            </a:pPr>
            <a:r>
              <a:rPr lang="en-US" sz="2100" dirty="0" smtClean="0">
                <a:latin typeface="Times New Roman" pitchFamily="18" charset="0"/>
                <a:cs typeface="Times New Roman" pitchFamily="18" charset="0"/>
              </a:rPr>
              <a:t>3</a:t>
            </a: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Mobile-First Indexing : </a:t>
            </a:r>
            <a:r>
              <a:rPr lang="en-US" sz="2100" dirty="0">
                <a:latin typeface="Times New Roman" pitchFamily="18" charset="0"/>
                <a:cs typeface="Times New Roman" pitchFamily="18" charset="0"/>
              </a:rPr>
              <a:t>Prioritizing mobile-friendly content due to the increasing use of mobile devices</a:t>
            </a:r>
            <a:r>
              <a:rPr lang="en-US" sz="2100" dirty="0" smtClean="0">
                <a:latin typeface="Times New Roman" pitchFamily="18" charset="0"/>
                <a:cs typeface="Times New Roman" pitchFamily="18" charset="0"/>
              </a:rPr>
              <a:t>.</a:t>
            </a:r>
          </a:p>
          <a:p>
            <a:pPr marL="109728" indent="0" algn="just">
              <a:buNone/>
            </a:pPr>
            <a:r>
              <a:rPr lang="en-US" sz="2100" dirty="0" smtClean="0">
                <a:latin typeface="Times New Roman" pitchFamily="18" charset="0"/>
                <a:cs typeface="Times New Roman" pitchFamily="18" charset="0"/>
              </a:rPr>
              <a:t>4</a:t>
            </a: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Personalization : </a:t>
            </a:r>
            <a:r>
              <a:rPr lang="en-US" sz="2100" dirty="0">
                <a:latin typeface="Times New Roman" pitchFamily="18" charset="0"/>
                <a:cs typeface="Times New Roman" pitchFamily="18" charset="0"/>
              </a:rPr>
              <a:t>Delivering personalized search results based on user preferences and behavior</a:t>
            </a:r>
            <a:r>
              <a:rPr lang="en-US" sz="2100" dirty="0" smtClean="0">
                <a:latin typeface="Times New Roman" pitchFamily="18" charset="0"/>
                <a:cs typeface="Times New Roman" pitchFamily="18" charset="0"/>
              </a:rPr>
              <a:t>.</a:t>
            </a:r>
          </a:p>
          <a:p>
            <a:pPr marL="109728" indent="0" algn="just">
              <a:buNone/>
            </a:pPr>
            <a:r>
              <a:rPr lang="en-US" sz="2100" dirty="0" smtClean="0">
                <a:latin typeface="Times New Roman" pitchFamily="18" charset="0"/>
                <a:cs typeface="Times New Roman" pitchFamily="18" charset="0"/>
              </a:rPr>
              <a:t>5</a:t>
            </a: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E-A-T </a:t>
            </a:r>
            <a:r>
              <a:rPr lang="en-US" sz="2100" dirty="0">
                <a:latin typeface="Times New Roman" pitchFamily="18" charset="0"/>
                <a:cs typeface="Times New Roman" pitchFamily="18" charset="0"/>
              </a:rPr>
              <a:t>(Expertise, Authoritativeness, Trustworthiness</a:t>
            </a:r>
            <a:r>
              <a:rPr lang="en-US" sz="2100" dirty="0" smtClean="0">
                <a:latin typeface="Times New Roman" pitchFamily="18" charset="0"/>
                <a:cs typeface="Times New Roman" pitchFamily="18" charset="0"/>
              </a:rPr>
              <a:t>) : </a:t>
            </a:r>
            <a:r>
              <a:rPr lang="en-US" sz="2100" dirty="0">
                <a:latin typeface="Times New Roman" pitchFamily="18" charset="0"/>
                <a:cs typeface="Times New Roman" pitchFamily="18" charset="0"/>
              </a:rPr>
              <a:t>Ensuring content quality and credibility for ranking purposes.</a:t>
            </a: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Trends and Research Issues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104914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just">
              <a:buNone/>
            </a:pPr>
            <a:r>
              <a:rPr lang="en-US" sz="2800" u="sng" dirty="0" smtClean="0">
                <a:latin typeface="Times New Roman" pitchFamily="18" charset="0"/>
                <a:cs typeface="Times New Roman" pitchFamily="18" charset="0"/>
              </a:rPr>
              <a:t>Research Issues</a:t>
            </a:r>
            <a:r>
              <a:rPr lang="en-US" sz="2800" dirty="0" smtClean="0">
                <a:latin typeface="Times New Roman" pitchFamily="18" charset="0"/>
                <a:cs typeface="Times New Roman" pitchFamily="18" charset="0"/>
              </a:rPr>
              <a:t>:</a:t>
            </a:r>
          </a:p>
          <a:p>
            <a:pPr marL="109728" indent="0" algn="just">
              <a:buNone/>
            </a:pPr>
            <a:r>
              <a:rPr lang="en-US" sz="2800" dirty="0" smtClean="0">
                <a:latin typeface="Times New Roman" pitchFamily="18" charset="0"/>
                <a:cs typeface="Times New Roman" pitchFamily="18" charset="0"/>
              </a:rPr>
              <a:t>1. Semantic Search : Improving the understanding of context and user intent in search queries</a:t>
            </a:r>
          </a:p>
          <a:p>
            <a:pPr marL="109728" indent="0" algn="just">
              <a:buNone/>
            </a:pPr>
            <a:r>
              <a:rPr lang="en-US" sz="2800" dirty="0" smtClean="0">
                <a:latin typeface="Times New Roman" pitchFamily="18" charset="0"/>
                <a:cs typeface="Times New Roman" pitchFamily="18" charset="0"/>
              </a:rPr>
              <a:t>2. Privacy and Security : Balancing personalized results with user privacy concerns.</a:t>
            </a:r>
          </a:p>
          <a:p>
            <a:pPr marL="109728" indent="0" algn="just">
              <a:buNone/>
            </a:pPr>
            <a:r>
              <a:rPr lang="en-US" sz="2800" dirty="0" smtClean="0">
                <a:latin typeface="Times New Roman" pitchFamily="18" charset="0"/>
                <a:cs typeface="Times New Roman" pitchFamily="18" charset="0"/>
              </a:rPr>
              <a:t>3. Multilingual Search : Enhancing search engines' capabilities to handle diverse languages and dialects.</a:t>
            </a:r>
          </a:p>
          <a:p>
            <a:pPr marL="109728" indent="0" algn="just">
              <a:buNone/>
            </a:pPr>
            <a:r>
              <a:rPr lang="en-US" sz="2800" dirty="0" smtClean="0">
                <a:latin typeface="Times New Roman" pitchFamily="18" charset="0"/>
                <a:cs typeface="Times New Roman" pitchFamily="18" charset="0"/>
              </a:rPr>
              <a:t>4. Query Understanding : Developing better techniques for interpreting complex search queries.</a:t>
            </a:r>
          </a:p>
          <a:p>
            <a:pPr marL="109728" indent="0" algn="just">
              <a:buNone/>
            </a:pPr>
            <a:r>
              <a:rPr lang="en-US" sz="2800" dirty="0" smtClean="0">
                <a:latin typeface="Times New Roman" pitchFamily="18" charset="0"/>
                <a:cs typeface="Times New Roman" pitchFamily="18" charset="0"/>
              </a:rPr>
              <a:t>5. Content Quality Assessment : Refining algorithms to assess the trustworthiness and relevance of web content.</a:t>
            </a:r>
          </a:p>
          <a:p>
            <a:pPr marL="109728" indent="0">
              <a:buNone/>
            </a:pPr>
            <a:endParaRPr lang="en-US" dirty="0" smtClean="0"/>
          </a:p>
          <a:p>
            <a:pPr marL="109728"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85571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lgn="just">
              <a:buNone/>
            </a:pPr>
            <a:r>
              <a:rPr lang="en-US" dirty="0"/>
              <a:t>• </a:t>
            </a:r>
            <a:r>
              <a:rPr lang="en-US" sz="2900" dirty="0">
                <a:latin typeface="Times New Roman" pitchFamily="18" charset="0"/>
                <a:cs typeface="Times New Roman" pitchFamily="18" charset="0"/>
              </a:rPr>
              <a:t>Distributed data </a:t>
            </a:r>
            <a:endParaRPr lang="en-US" sz="2900" dirty="0" smtClean="0">
              <a:latin typeface="Times New Roman" pitchFamily="18" charset="0"/>
              <a:cs typeface="Times New Roman" pitchFamily="18" charset="0"/>
            </a:endParaRPr>
          </a:p>
          <a:p>
            <a:pPr marL="109728" indent="0" algn="just">
              <a:buNone/>
            </a:pPr>
            <a:r>
              <a:rPr lang="en-US" sz="2900" dirty="0" smtClean="0">
                <a:latin typeface="Times New Roman" pitchFamily="18" charset="0"/>
                <a:cs typeface="Times New Roman" pitchFamily="18" charset="0"/>
              </a:rPr>
              <a:t>– Data </a:t>
            </a:r>
            <a:r>
              <a:rPr lang="en-US" sz="2900" dirty="0">
                <a:latin typeface="Times New Roman" pitchFamily="18" charset="0"/>
                <a:cs typeface="Times New Roman" pitchFamily="18" charset="0"/>
              </a:rPr>
              <a:t>spans over many computers and </a:t>
            </a:r>
            <a:r>
              <a:rPr lang="en-US" sz="2900" dirty="0" smtClean="0">
                <a:latin typeface="Times New Roman" pitchFamily="18" charset="0"/>
                <a:cs typeface="Times New Roman" pitchFamily="18" charset="0"/>
              </a:rPr>
              <a:t>platforms</a:t>
            </a:r>
          </a:p>
          <a:p>
            <a:pPr marL="109728" indent="0" algn="just">
              <a:buNone/>
            </a:pPr>
            <a:r>
              <a:rPr lang="en-US" sz="2900" dirty="0" smtClean="0">
                <a:latin typeface="Times New Roman" pitchFamily="18" charset="0"/>
                <a:cs typeface="Times New Roman" pitchFamily="18" charset="0"/>
              </a:rPr>
              <a:t>-Available </a:t>
            </a:r>
            <a:r>
              <a:rPr lang="en-US" sz="2900" dirty="0">
                <a:latin typeface="Times New Roman" pitchFamily="18" charset="0"/>
                <a:cs typeface="Times New Roman" pitchFamily="18" charset="0"/>
              </a:rPr>
              <a:t>bandwidth and reliability on the network interconnections varies widely </a:t>
            </a:r>
            <a:endParaRPr lang="en-US" sz="2900" dirty="0" smtClean="0">
              <a:latin typeface="Times New Roman" pitchFamily="18" charset="0"/>
              <a:cs typeface="Times New Roman" pitchFamily="18" charset="0"/>
            </a:endParaRPr>
          </a:p>
          <a:p>
            <a:pPr marL="109728" indent="0" algn="just">
              <a:buNone/>
            </a:pPr>
            <a:endParaRPr lang="en-US" sz="2900" dirty="0" smtClean="0">
              <a:latin typeface="Times New Roman" pitchFamily="18" charset="0"/>
              <a:cs typeface="Times New Roman" pitchFamily="18" charset="0"/>
            </a:endParaRPr>
          </a:p>
          <a:p>
            <a:pPr marL="109728" indent="0" algn="just">
              <a:buNone/>
            </a:pP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High percentage of volatile data </a:t>
            </a:r>
            <a:endParaRPr lang="en-US" sz="2900" dirty="0" smtClean="0">
              <a:latin typeface="Times New Roman" pitchFamily="18" charset="0"/>
              <a:cs typeface="Times New Roman" pitchFamily="18" charset="0"/>
            </a:endParaRPr>
          </a:p>
          <a:p>
            <a:pPr marL="109728" indent="0" algn="just">
              <a:buNone/>
            </a:pPr>
            <a:r>
              <a:rPr lang="en-US" sz="2900" dirty="0" smtClean="0">
                <a:latin typeface="Times New Roman" pitchFamily="18" charset="0"/>
                <a:cs typeface="Times New Roman" pitchFamily="18" charset="0"/>
              </a:rPr>
              <a:t>– New </a:t>
            </a:r>
            <a:r>
              <a:rPr lang="en-US" sz="2900" dirty="0">
                <a:latin typeface="Times New Roman" pitchFamily="18" charset="0"/>
                <a:cs typeface="Times New Roman" pitchFamily="18" charset="0"/>
              </a:rPr>
              <a:t>computers/sites/pages can be added and </a:t>
            </a:r>
            <a:r>
              <a:rPr lang="en-US" sz="2900" dirty="0" smtClean="0">
                <a:latin typeface="Times New Roman" pitchFamily="18" charset="0"/>
                <a:cs typeface="Times New Roman" pitchFamily="18" charset="0"/>
              </a:rPr>
              <a:t>  removed </a:t>
            </a:r>
            <a:r>
              <a:rPr lang="en-US" sz="2900" dirty="0">
                <a:latin typeface="Times New Roman" pitchFamily="18" charset="0"/>
                <a:cs typeface="Times New Roman" pitchFamily="18" charset="0"/>
              </a:rPr>
              <a:t>easily </a:t>
            </a:r>
            <a:endParaRPr lang="en-US" sz="2900" dirty="0" smtClean="0">
              <a:latin typeface="Times New Roman" pitchFamily="18" charset="0"/>
              <a:cs typeface="Times New Roman" pitchFamily="18" charset="0"/>
            </a:endParaRPr>
          </a:p>
          <a:p>
            <a:pPr marL="109728" indent="0" algn="just">
              <a:buNone/>
            </a:pPr>
            <a:r>
              <a:rPr lang="en-US" sz="2900" dirty="0" smtClean="0">
                <a:latin typeface="Times New Roman" pitchFamily="18" charset="0"/>
                <a:cs typeface="Times New Roman" pitchFamily="18" charset="0"/>
              </a:rPr>
              <a:t>–  We </a:t>
            </a:r>
            <a:r>
              <a:rPr lang="en-US" sz="2900" dirty="0">
                <a:latin typeface="Times New Roman" pitchFamily="18" charset="0"/>
                <a:cs typeface="Times New Roman" pitchFamily="18" charset="0"/>
              </a:rPr>
              <a:t>also have dangling links etc. when domain or file names change or disappear </a:t>
            </a:r>
            <a:endParaRPr lang="en-US" sz="2900" dirty="0" smtClean="0">
              <a:latin typeface="Times New Roman" pitchFamily="18" charset="0"/>
              <a:cs typeface="Times New Roman" pitchFamily="18" charset="0"/>
            </a:endParaRPr>
          </a:p>
          <a:p>
            <a:pPr marL="109728" indent="0" algn="just">
              <a:buNone/>
            </a:pPr>
            <a:endParaRPr lang="en-US" sz="2900" dirty="0" smtClean="0">
              <a:latin typeface="Times New Roman" pitchFamily="18" charset="0"/>
              <a:cs typeface="Times New Roman" pitchFamily="18" charset="0"/>
            </a:endParaRPr>
          </a:p>
          <a:p>
            <a:pPr marL="109728" indent="0" algn="just">
              <a:buNone/>
            </a:pP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Large volume </a:t>
            </a:r>
            <a:endParaRPr lang="en-US" sz="2900" dirty="0" smtClean="0">
              <a:latin typeface="Times New Roman" pitchFamily="18" charset="0"/>
              <a:cs typeface="Times New Roman" pitchFamily="18" charset="0"/>
            </a:endParaRPr>
          </a:p>
          <a:p>
            <a:pPr marL="109728" indent="0" algn="just">
              <a:buNone/>
            </a:pPr>
            <a:r>
              <a:rPr lang="en-US" sz="2900" dirty="0" smtClean="0">
                <a:latin typeface="Times New Roman" pitchFamily="18" charset="0"/>
                <a:cs typeface="Times New Roman" pitchFamily="18" charset="0"/>
              </a:rPr>
              <a:t>–  Scaling </a:t>
            </a:r>
            <a:r>
              <a:rPr lang="en-US" sz="2900" dirty="0">
                <a:latin typeface="Times New Roman" pitchFamily="18" charset="0"/>
                <a:cs typeface="Times New Roman" pitchFamily="18" charset="0"/>
              </a:rPr>
              <a:t>issues difficult to cope with</a:t>
            </a:r>
          </a:p>
          <a:p>
            <a:pPr marL="109728" indent="0" algn="just">
              <a:buNone/>
            </a:pPr>
            <a:endParaRPr lang="en-US" dirty="0"/>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Challenges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590894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dirty="0">
                <a:latin typeface="Times New Roman" pitchFamily="18" charset="0"/>
                <a:cs typeface="Times New Roman" pitchFamily="18" charset="0"/>
              </a:rPr>
              <a:t>Web scraping is the automated process of extracting data from websites. It allows you to retrieve information from web pages, such as text, images, prices, or any other structured data, and use it for various purposes like data analysis, research, or building applications</a:t>
            </a:r>
            <a:r>
              <a:rPr lang="en-US" dirty="0" smtClean="0">
                <a:latin typeface="Times New Roman" pitchFamily="18" charset="0"/>
                <a:cs typeface="Times New Roman" pitchFamily="18" charset="0"/>
              </a:rPr>
              <a:t>.</a:t>
            </a:r>
          </a:p>
          <a:p>
            <a:pPr marL="109728" indent="0" algn="just">
              <a:buNone/>
            </a:pPr>
            <a:r>
              <a:rPr lang="en-US" dirty="0">
                <a:latin typeface="Times New Roman" pitchFamily="18" charset="0"/>
                <a:cs typeface="Times New Roman" pitchFamily="18" charset="0"/>
              </a:rPr>
              <a:t>Web scraping can be a powerful tool when used responsibly, but it's crucial to follow best practices, respect website policies, and be mindful of the potential legal and ethical implications.</a:t>
            </a: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Introduction to Web Scraping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695047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lgn="just">
              <a:buNone/>
            </a:pPr>
            <a:r>
              <a:rPr lang="en-US" sz="2400" dirty="0">
                <a:latin typeface="Times New Roman" pitchFamily="18" charset="0"/>
                <a:cs typeface="Times New Roman" pitchFamily="18" charset="0"/>
              </a:rPr>
              <a:t>Python is a popular choice for web scraping for several reasons</a:t>
            </a:r>
            <a:r>
              <a:rPr lang="en-US" sz="2400" dirty="0" smtClean="0">
                <a:latin typeface="Times New Roman" pitchFamily="18" charset="0"/>
                <a:cs typeface="Times New Roman" pitchFamily="18" charset="0"/>
              </a:rPr>
              <a:t>:</a:t>
            </a:r>
          </a:p>
          <a:p>
            <a:pPr marL="109728" indent="0" algn="just">
              <a:buNone/>
            </a:pPr>
            <a:r>
              <a:rPr lang="en-US" sz="2400" dirty="0" smtClean="0">
                <a:latin typeface="Times New Roman" pitchFamily="18" charset="0"/>
                <a:cs typeface="Times New Roman" pitchFamily="18" charset="0"/>
              </a:rPr>
              <a:t>1. Ease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Use: </a:t>
            </a:r>
            <a:r>
              <a:rPr lang="en-US" sz="2400" dirty="0">
                <a:latin typeface="Times New Roman" pitchFamily="18" charset="0"/>
                <a:cs typeface="Times New Roman" pitchFamily="18" charset="0"/>
              </a:rPr>
              <a:t>Python has a simple and readable syntax, making it accessible to beginners and experienced programmers alike. This makes it easier to write and maintain web scraping </a:t>
            </a:r>
            <a:r>
              <a:rPr lang="en-US" sz="2400" dirty="0" smtClean="0">
                <a:latin typeface="Times New Roman" pitchFamily="18" charset="0"/>
                <a:cs typeface="Times New Roman" pitchFamily="18" charset="0"/>
              </a:rPr>
              <a:t>code.</a:t>
            </a:r>
          </a:p>
          <a:p>
            <a:pPr marL="109728" indent="0" algn="just">
              <a:buNone/>
            </a:pPr>
            <a:r>
              <a:rPr lang="en-US" sz="2400" dirty="0">
                <a:latin typeface="Times New Roman" pitchFamily="18" charset="0"/>
                <a:cs typeface="Times New Roman" pitchFamily="18" charset="0"/>
              </a:rPr>
              <a:t>2</a:t>
            </a:r>
            <a:r>
              <a:rPr lang="en-US" sz="2400" dirty="0" smtClean="0">
                <a:latin typeface="Times New Roman" pitchFamily="18" charset="0"/>
                <a:cs typeface="Times New Roman" pitchFamily="18" charset="0"/>
              </a:rPr>
              <a:t>. Robust Scraping Libraries: As mentioned, Python has dedicated libraries like </a:t>
            </a:r>
            <a:r>
              <a:rPr lang="en-US" sz="2400" dirty="0" err="1" smtClean="0">
                <a:latin typeface="Times New Roman" pitchFamily="18" charset="0"/>
                <a:cs typeface="Times New Roman" pitchFamily="18" charset="0"/>
              </a:rPr>
              <a:t>BeautifulSoup</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Scrapy</a:t>
            </a:r>
            <a:r>
              <a:rPr lang="en-US" sz="2400" dirty="0" smtClean="0">
                <a:latin typeface="Times New Roman" pitchFamily="18" charset="0"/>
                <a:cs typeface="Times New Roman" pitchFamily="18" charset="0"/>
              </a:rPr>
              <a:t> that are specifically designed for web scraping. These libraries provide features like parsing HTML, handling HTTP requests, and even following links on web pages.</a:t>
            </a:r>
          </a:p>
          <a:p>
            <a:pPr marL="109728" indent="0" algn="just">
              <a:buNone/>
            </a:pPr>
            <a:r>
              <a:rPr lang="en-US" sz="2400" dirty="0">
                <a:latin typeface="Times New Roman" pitchFamily="18" charset="0"/>
                <a:cs typeface="Times New Roman" pitchFamily="18" charset="0"/>
              </a:rPr>
              <a:t>3. Cross-Platform </a:t>
            </a:r>
            <a:r>
              <a:rPr lang="en-US" sz="2400" dirty="0" smtClean="0">
                <a:latin typeface="Times New Roman" pitchFamily="18" charset="0"/>
                <a:cs typeface="Times New Roman" pitchFamily="18" charset="0"/>
              </a:rPr>
              <a:t>Compatibility : </a:t>
            </a:r>
            <a:r>
              <a:rPr lang="en-US" sz="2400" dirty="0">
                <a:latin typeface="Times New Roman" pitchFamily="18" charset="0"/>
                <a:cs typeface="Times New Roman" pitchFamily="18" charset="0"/>
              </a:rPr>
              <a:t>Python is available on multiple platforms (Windows, </a:t>
            </a:r>
            <a:r>
              <a:rPr lang="en-US" sz="2400" dirty="0" err="1">
                <a:latin typeface="Times New Roman" pitchFamily="18" charset="0"/>
                <a:cs typeface="Times New Roman" pitchFamily="18" charset="0"/>
              </a:rPr>
              <a:t>macOS</a:t>
            </a:r>
            <a:r>
              <a:rPr lang="en-US" sz="2400" dirty="0">
                <a:latin typeface="Times New Roman" pitchFamily="18" charset="0"/>
                <a:cs typeface="Times New Roman" pitchFamily="18" charset="0"/>
              </a:rPr>
              <a:t>, Linux), ensuring your scraping code can run on different operating systems.</a:t>
            </a: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Python for Web Scraping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85636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lgn="just">
              <a:buNone/>
            </a:pPr>
            <a:r>
              <a:rPr lang="en-US" sz="2400" dirty="0"/>
              <a:t>4. </a:t>
            </a:r>
            <a:r>
              <a:rPr lang="en-US" sz="2400" dirty="0" smtClean="0">
                <a:latin typeface="Times New Roman" pitchFamily="18" charset="0"/>
                <a:cs typeface="Times New Roman" pitchFamily="18" charset="0"/>
              </a:rPr>
              <a:t>Data </a:t>
            </a:r>
            <a:r>
              <a:rPr lang="en-US" sz="2400" dirty="0">
                <a:latin typeface="Times New Roman" pitchFamily="18" charset="0"/>
                <a:cs typeface="Times New Roman" pitchFamily="18" charset="0"/>
              </a:rPr>
              <a:t>Processing </a:t>
            </a:r>
            <a:r>
              <a:rPr lang="en-US" sz="2400" dirty="0" smtClean="0">
                <a:latin typeface="Times New Roman" pitchFamily="18" charset="0"/>
                <a:cs typeface="Times New Roman" pitchFamily="18" charset="0"/>
              </a:rPr>
              <a:t>Capabilities: </a:t>
            </a:r>
            <a:r>
              <a:rPr lang="en-US" sz="2400" dirty="0">
                <a:latin typeface="Times New Roman" pitchFamily="18" charset="0"/>
                <a:cs typeface="Times New Roman" pitchFamily="18" charset="0"/>
              </a:rPr>
              <a:t>Python offers excellent data processing capabilities with libraries such as pandas and </a:t>
            </a:r>
            <a:r>
              <a:rPr lang="en-US" sz="2400" dirty="0" err="1">
                <a:latin typeface="Times New Roman" pitchFamily="18" charset="0"/>
                <a:cs typeface="Times New Roman" pitchFamily="18" charset="0"/>
              </a:rPr>
              <a:t>NumPy</a:t>
            </a:r>
            <a:r>
              <a:rPr lang="en-US" sz="2400" dirty="0">
                <a:latin typeface="Times New Roman" pitchFamily="18" charset="0"/>
                <a:cs typeface="Times New Roman" pitchFamily="18" charset="0"/>
              </a:rPr>
              <a:t>. After scraping data, you can easily clean, manipulate, and analyze it using these libraries</a:t>
            </a:r>
            <a:r>
              <a:rPr lang="en-US" sz="2400" dirty="0" smtClean="0">
                <a:latin typeface="Times New Roman" pitchFamily="18" charset="0"/>
                <a:cs typeface="Times New Roman" pitchFamily="18" charset="0"/>
              </a:rPr>
              <a:t>.</a:t>
            </a:r>
          </a:p>
          <a:p>
            <a:pPr marL="109728" indent="0" algn="just">
              <a:buNone/>
            </a:pPr>
            <a:r>
              <a:rPr lang="en-US" sz="2400" dirty="0" smtClean="0">
                <a:latin typeface="Times New Roman" pitchFamily="18" charset="0"/>
                <a:cs typeface="Times New Roman" pitchFamily="18" charset="0"/>
              </a:rPr>
              <a:t>5. Third-Party APIs: </a:t>
            </a:r>
            <a:r>
              <a:rPr lang="en-US" sz="2400" dirty="0">
                <a:latin typeface="Times New Roman" pitchFamily="18" charset="0"/>
                <a:cs typeface="Times New Roman" pitchFamily="18" charset="0"/>
              </a:rPr>
              <a:t>Python has libraries to interact with various APIs, making it easier to access structured data from websites that offer API endpoints.</a:t>
            </a:r>
          </a:p>
          <a:p>
            <a:pPr marL="109728" indent="0" algn="just">
              <a:buNone/>
            </a:pPr>
            <a:r>
              <a:rPr lang="en-US" sz="2400" dirty="0">
                <a:latin typeface="Times New Roman" pitchFamily="18" charset="0"/>
                <a:cs typeface="Times New Roman" pitchFamily="18" charset="0"/>
              </a:rPr>
              <a:t>6</a:t>
            </a:r>
            <a:r>
              <a:rPr lang="en-US" sz="2400" dirty="0" smtClean="0">
                <a:latin typeface="Times New Roman" pitchFamily="18" charset="0"/>
                <a:cs typeface="Times New Roman" pitchFamily="18" charset="0"/>
              </a:rPr>
              <a:t>. Community Support: </a:t>
            </a:r>
            <a:r>
              <a:rPr lang="en-US" sz="2400" dirty="0">
                <a:latin typeface="Times New Roman" pitchFamily="18" charset="0"/>
                <a:cs typeface="Times New Roman" pitchFamily="18" charset="0"/>
              </a:rPr>
              <a:t>Python has a large and active community of developers. This means you can find plenty of tutorials, documentation, and online forums to help you with your web scraping projects.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3089145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arenR"/>
            </a:pPr>
            <a:r>
              <a:rPr lang="en-US" dirty="0" smtClean="0">
                <a:latin typeface="Times New Roman" pitchFamily="18" charset="0"/>
                <a:cs typeface="Times New Roman" pitchFamily="18" charset="0"/>
              </a:rPr>
              <a:t>Find the URL that you want to scrape.</a:t>
            </a:r>
          </a:p>
          <a:p>
            <a:pPr marL="624078" indent="-514350">
              <a:buFont typeface="+mj-lt"/>
              <a:buAutoNum type="arabicParenR"/>
            </a:pPr>
            <a:r>
              <a:rPr lang="en-US" dirty="0" smtClean="0">
                <a:latin typeface="Times New Roman" pitchFamily="18" charset="0"/>
                <a:cs typeface="Times New Roman" pitchFamily="18" charset="0"/>
              </a:rPr>
              <a:t>Inspect the page(right click on page and select the inspect element).</a:t>
            </a:r>
          </a:p>
          <a:p>
            <a:pPr marL="624078" indent="-514350">
              <a:buFont typeface="+mj-lt"/>
              <a:buAutoNum type="arabicParenR"/>
            </a:pPr>
            <a:r>
              <a:rPr lang="en-US" dirty="0" smtClean="0">
                <a:latin typeface="Times New Roman" pitchFamily="18" charset="0"/>
                <a:cs typeface="Times New Roman" pitchFamily="18" charset="0"/>
              </a:rPr>
              <a:t>Write the code.</a:t>
            </a:r>
          </a:p>
          <a:p>
            <a:pPr marL="624078" indent="-514350">
              <a:buFont typeface="+mj-lt"/>
              <a:buAutoNum type="arabicParenR"/>
            </a:pPr>
            <a:r>
              <a:rPr lang="en-US" dirty="0" smtClean="0">
                <a:latin typeface="Times New Roman" pitchFamily="18" charset="0"/>
                <a:cs typeface="Times New Roman" pitchFamily="18" charset="0"/>
              </a:rPr>
              <a:t>Store the data in the required standard format.</a:t>
            </a:r>
          </a:p>
          <a:p>
            <a:r>
              <a:rPr lang="en-US" dirty="0" smtClean="0">
                <a:latin typeface="Times New Roman" pitchFamily="18" charset="0"/>
                <a:cs typeface="Times New Roman" pitchFamily="18" charset="0"/>
              </a:rPr>
              <a:t>Before actual web scrapping, you must first install the requests module and beautiful soup package, using following commands:</a:t>
            </a:r>
          </a:p>
          <a:p>
            <a:pPr marL="624078" indent="-514350">
              <a:buFont typeface="+mj-lt"/>
              <a:buAutoNum type="arabicParenR"/>
            </a:pPr>
            <a:r>
              <a:rPr lang="en-US" dirty="0" smtClean="0">
                <a:latin typeface="Times New Roman" pitchFamily="18" charset="0"/>
                <a:cs typeface="Times New Roman" pitchFamily="18" charset="0"/>
              </a:rPr>
              <a:t>pip install beautiful soup</a:t>
            </a:r>
          </a:p>
          <a:p>
            <a:pPr marL="624078" indent="-514350">
              <a:buFont typeface="+mj-lt"/>
              <a:buAutoNum type="arabicParenR"/>
            </a:pPr>
            <a:r>
              <a:rPr lang="en-US" dirty="0" smtClean="0">
                <a:latin typeface="Times New Roman" pitchFamily="18" charset="0"/>
                <a:cs typeface="Times New Roman" pitchFamily="18" charset="0"/>
              </a:rPr>
              <a:t>pip install requests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Steps for web scrapping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lgn="just">
              <a:buNone/>
            </a:pPr>
            <a:r>
              <a:rPr lang="en-US" sz="2500" dirty="0">
                <a:latin typeface="Times New Roman" pitchFamily="18" charset="0"/>
                <a:cs typeface="Times New Roman" pitchFamily="18" charset="0"/>
              </a:rPr>
              <a:t>In web scraping, a "request" typically refers to an HTTP request made by a web scraping script to retrieve data from a website. This request is sent to a specific URL, and the server hosting the website responds with the requested data. There are several types of HTTP requests commonly used in web scraping</a:t>
            </a:r>
            <a:r>
              <a:rPr lang="en-US" sz="2500" dirty="0" smtClean="0">
                <a:latin typeface="Times New Roman" pitchFamily="18" charset="0"/>
                <a:cs typeface="Times New Roman" pitchFamily="18" charset="0"/>
              </a:rPr>
              <a:t>:-</a:t>
            </a:r>
          </a:p>
          <a:p>
            <a:pPr marL="109728" indent="0" algn="just">
              <a:buNone/>
            </a:pPr>
            <a:r>
              <a:rPr lang="en-US" sz="2500" dirty="0" smtClean="0">
                <a:latin typeface="Times New Roman" pitchFamily="18" charset="0"/>
                <a:cs typeface="Times New Roman" pitchFamily="18" charset="0"/>
              </a:rPr>
              <a:t>1</a:t>
            </a:r>
            <a:r>
              <a:rPr lang="en-US" sz="2500" dirty="0">
                <a:latin typeface="Times New Roman" pitchFamily="18" charset="0"/>
                <a:cs typeface="Times New Roman" pitchFamily="18" charset="0"/>
              </a:rPr>
              <a:t>. </a:t>
            </a:r>
            <a:r>
              <a:rPr lang="en-US" sz="2500" u="sng" dirty="0" smtClean="0">
                <a:latin typeface="Times New Roman" pitchFamily="18" charset="0"/>
                <a:cs typeface="Times New Roman" pitchFamily="18" charset="0"/>
              </a:rPr>
              <a:t>GET Request </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This is the most common type of request in web scraping. It is used to retrieve data from a specified URL. When you enter a URL into your web browser, it typically sends a GET request to the server, and the server responds with the HTML content of the web page.</a:t>
            </a: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Request in Web Scraping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444683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lgn="just">
              <a:buNone/>
            </a:pPr>
            <a:r>
              <a:rPr lang="en-US" sz="2200" dirty="0" smtClean="0"/>
              <a:t>2. </a:t>
            </a:r>
            <a:r>
              <a:rPr lang="en-US" sz="2200" u="sng" dirty="0" smtClean="0">
                <a:latin typeface="Times New Roman" pitchFamily="18" charset="0"/>
                <a:cs typeface="Times New Roman" pitchFamily="18" charset="0"/>
              </a:rPr>
              <a:t>POST Request </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This type of request is used to send data to a server to be processed. It's often used when you need to submit a form on a website. For example, you might use a POST request to search for products on an e-commerce site</a:t>
            </a:r>
            <a:r>
              <a:rPr lang="en-US" sz="2200" dirty="0" smtClean="0">
                <a:latin typeface="Times New Roman" pitchFamily="18" charset="0"/>
                <a:cs typeface="Times New Roman" pitchFamily="18" charset="0"/>
              </a:rPr>
              <a:t>.</a:t>
            </a:r>
          </a:p>
          <a:p>
            <a:pPr marL="109728" indent="0" algn="just">
              <a:buNone/>
            </a:pPr>
            <a:r>
              <a:rPr lang="en-US" sz="2200" dirty="0" smtClean="0">
                <a:latin typeface="Times New Roman" pitchFamily="18" charset="0"/>
                <a:cs typeface="Times New Roman" pitchFamily="18" charset="0"/>
              </a:rPr>
              <a:t>3</a:t>
            </a:r>
            <a:r>
              <a:rPr lang="en-US" sz="2200" dirty="0">
                <a:latin typeface="Times New Roman" pitchFamily="18" charset="0"/>
                <a:cs typeface="Times New Roman" pitchFamily="18" charset="0"/>
              </a:rPr>
              <a:t>. </a:t>
            </a:r>
            <a:r>
              <a:rPr lang="en-US" sz="2200" u="sng" dirty="0">
                <a:latin typeface="Times New Roman" pitchFamily="18" charset="0"/>
                <a:cs typeface="Times New Roman" pitchFamily="18" charset="0"/>
              </a:rPr>
              <a:t>API </a:t>
            </a:r>
            <a:r>
              <a:rPr lang="en-US" sz="2200" u="sng" dirty="0" smtClean="0">
                <a:latin typeface="Times New Roman" pitchFamily="18" charset="0"/>
                <a:cs typeface="Times New Roman" pitchFamily="18" charset="0"/>
              </a:rPr>
              <a:t>Requests </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Some websites offer data through APIs (Application Programming Interfaces). In this case, you send a specific type of request to the API endpoint, and you receive structured data in response, often in JSON or XML format</a:t>
            </a:r>
            <a:r>
              <a:rPr lang="en-US" sz="2200" dirty="0" smtClean="0">
                <a:latin typeface="Times New Roman" pitchFamily="18" charset="0"/>
                <a:cs typeface="Times New Roman" pitchFamily="18" charset="0"/>
              </a:rPr>
              <a:t>.</a:t>
            </a:r>
          </a:p>
          <a:p>
            <a:pPr marL="109728" indent="0" algn="just">
              <a:buNone/>
            </a:pPr>
            <a:r>
              <a:rPr lang="en-US" sz="2200" dirty="0" smtClean="0">
                <a:latin typeface="Times New Roman" pitchFamily="18" charset="0"/>
                <a:cs typeface="Times New Roman" pitchFamily="18" charset="0"/>
              </a:rPr>
              <a:t>4</a:t>
            </a:r>
            <a:r>
              <a:rPr lang="en-US" sz="2200" dirty="0">
                <a:latin typeface="Times New Roman" pitchFamily="18" charset="0"/>
                <a:cs typeface="Times New Roman" pitchFamily="18" charset="0"/>
              </a:rPr>
              <a:t>. </a:t>
            </a:r>
            <a:r>
              <a:rPr lang="en-US" sz="2200" u="sng" dirty="0" smtClean="0">
                <a:latin typeface="Times New Roman" pitchFamily="18" charset="0"/>
                <a:cs typeface="Times New Roman" pitchFamily="18" charset="0"/>
              </a:rPr>
              <a:t>Cookies </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Cookies can be included in requests to maintain session information or track user interactions. This can be important when scraping websites that require authentication or have session-based data.</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734832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mtClean="0">
                <a:latin typeface="Times New Roman" pitchFamily="18" charset="0"/>
                <a:cs typeface="Times New Roman" pitchFamily="18" charset="0"/>
              </a:rPr>
              <a:t>P</a:t>
            </a:r>
            <a:r>
              <a:rPr lang="en-US" smtClean="0">
                <a:latin typeface="Times New Roman" pitchFamily="18" charset="0"/>
                <a:cs typeface="Times New Roman" pitchFamily="18" charset="0"/>
              </a:rPr>
              <a:t>arsing </a:t>
            </a:r>
            <a:r>
              <a:rPr lang="en-US" dirty="0">
                <a:latin typeface="Times New Roman" pitchFamily="18" charset="0"/>
                <a:cs typeface="Times New Roman" pitchFamily="18" charset="0"/>
              </a:rPr>
              <a:t>in web scraping involves sending a request to a web page, receiving a response, parsing the HTML content of the response to extract specific data, cleaning and structuring the data, and then storing or processing it for your needs. This process allows you to extract valuable information from web pages for various purposes</a:t>
            </a:r>
            <a:r>
              <a:rPr lang="en-US" sz="2500" dirty="0"/>
              <a:t>.</a:t>
            </a: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HTML </a:t>
            </a:r>
            <a:r>
              <a:rPr lang="en-US" dirty="0" smtClean="0">
                <a:latin typeface="Times New Roman" pitchFamily="18" charset="0"/>
                <a:cs typeface="Times New Roman" pitchFamily="18" charset="0"/>
              </a:rPr>
              <a:t>Parsing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398564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Font typeface="Arial" pitchFamily="34" charset="0"/>
              <a:buChar char="•"/>
            </a:pPr>
            <a:r>
              <a:rPr lang="en-US" sz="2600" dirty="0" smtClean="0"/>
              <a:t> </a:t>
            </a:r>
            <a:r>
              <a:rPr lang="en-US" dirty="0" smtClean="0">
                <a:latin typeface="Times New Roman" pitchFamily="18" charset="0"/>
                <a:cs typeface="Times New Roman" pitchFamily="18" charset="0"/>
              </a:rPr>
              <a:t>Beautiful Soup is a Python library used in web scraping to parse and extract data from HTML and XML documents. It simplifies the process of locating and extracting specific information from web pages, making it a valuable tool for web scraping tasks.</a:t>
            </a:r>
          </a:p>
          <a:p>
            <a:pPr marL="109728" indent="0">
              <a:buFont typeface="Arial" pitchFamily="34" charset="0"/>
              <a:buChar char="•"/>
            </a:pPr>
            <a:r>
              <a:rPr lang="en-US" dirty="0" smtClean="0">
                <a:latin typeface="Times New Roman" pitchFamily="18" charset="0"/>
                <a:cs typeface="Times New Roman" pitchFamily="18" charset="0"/>
              </a:rPr>
              <a:t> Installation of </a:t>
            </a:r>
            <a:r>
              <a:rPr lang="en-US" dirty="0" err="1" smtClean="0">
                <a:latin typeface="Times New Roman" pitchFamily="18" charset="0"/>
                <a:cs typeface="Times New Roman" pitchFamily="18" charset="0"/>
              </a:rPr>
              <a:t>BeautifulSoup</a:t>
            </a:r>
            <a:r>
              <a:rPr lang="en-US" dirty="0" smtClean="0">
                <a:latin typeface="Times New Roman" pitchFamily="18" charset="0"/>
                <a:cs typeface="Times New Roman" pitchFamily="18" charset="0"/>
              </a:rPr>
              <a:t>:</a:t>
            </a:r>
          </a:p>
          <a:p>
            <a:pPr marL="109728" indent="0" algn="ctr">
              <a:buNone/>
            </a:pPr>
            <a:r>
              <a:rPr lang="en-US" dirty="0" smtClean="0">
                <a:solidFill>
                  <a:srgbClr val="FF0000"/>
                </a:solidFill>
                <a:latin typeface="Times New Roman" pitchFamily="18" charset="0"/>
                <a:cs typeface="Times New Roman" pitchFamily="18" charset="0"/>
              </a:rPr>
              <a:t>pip install bs4</a:t>
            </a:r>
            <a:endParaRPr lang="en-US" dirty="0">
              <a:solidFill>
                <a:srgbClr val="FF0000"/>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Beautiful Soap</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97165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lgn="just">
              <a:buNone/>
            </a:pPr>
            <a:r>
              <a:rPr lang="en-US" dirty="0"/>
              <a:t>• </a:t>
            </a:r>
            <a:r>
              <a:rPr lang="en-US" sz="2900" dirty="0">
                <a:latin typeface="Times New Roman" pitchFamily="18" charset="0"/>
                <a:cs typeface="Times New Roman" pitchFamily="18" charset="0"/>
              </a:rPr>
              <a:t>Unstructured and redundant data </a:t>
            </a:r>
            <a:endParaRPr lang="en-US" sz="2900" dirty="0" smtClean="0">
              <a:latin typeface="Times New Roman" pitchFamily="18" charset="0"/>
              <a:cs typeface="Times New Roman" pitchFamily="18" charset="0"/>
            </a:endParaRPr>
          </a:p>
          <a:p>
            <a:pPr marL="109728" indent="0" algn="just">
              <a:buNone/>
            </a:pP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No conceptual structure/organization </a:t>
            </a:r>
            <a:endParaRPr lang="en-US" sz="2900" dirty="0" smtClean="0">
              <a:latin typeface="Times New Roman" pitchFamily="18" charset="0"/>
              <a:cs typeface="Times New Roman" pitchFamily="18" charset="0"/>
            </a:endParaRPr>
          </a:p>
          <a:p>
            <a:pPr marL="109728" indent="0" algn="just">
              <a:buNone/>
            </a:pP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HTML pages are only semi-structured </a:t>
            </a:r>
            <a:endParaRPr lang="en-US" sz="2900" dirty="0" smtClean="0">
              <a:latin typeface="Times New Roman" pitchFamily="18" charset="0"/>
              <a:cs typeface="Times New Roman" pitchFamily="18" charset="0"/>
            </a:endParaRPr>
          </a:p>
          <a:p>
            <a:pPr marL="109728" indent="0" algn="just">
              <a:buNone/>
            </a:pP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Much data is repeated (copies/mirrors) </a:t>
            </a:r>
            <a:endParaRPr lang="en-US" sz="2900" dirty="0" smtClean="0">
              <a:latin typeface="Times New Roman" pitchFamily="18" charset="0"/>
              <a:cs typeface="Times New Roman" pitchFamily="18" charset="0"/>
            </a:endParaRPr>
          </a:p>
          <a:p>
            <a:pPr marL="109728" indent="0" algn="just">
              <a:buNone/>
            </a:pPr>
            <a:endParaRPr lang="en-US" sz="2900" dirty="0" smtClean="0">
              <a:latin typeface="Times New Roman" pitchFamily="18" charset="0"/>
              <a:cs typeface="Times New Roman" pitchFamily="18" charset="0"/>
            </a:endParaRPr>
          </a:p>
          <a:p>
            <a:pPr marL="109728" indent="0" algn="just">
              <a:buNone/>
            </a:pP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Quality of data </a:t>
            </a:r>
            <a:endParaRPr lang="en-US" sz="2900" dirty="0" smtClean="0">
              <a:latin typeface="Times New Roman" pitchFamily="18" charset="0"/>
              <a:cs typeface="Times New Roman" pitchFamily="18" charset="0"/>
            </a:endParaRPr>
          </a:p>
          <a:p>
            <a:pPr marL="109728" indent="0" algn="just">
              <a:buNone/>
            </a:pP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There is no editorial process </a:t>
            </a: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data can be false, invalid, poorly written, with many typos </a:t>
            </a:r>
            <a:endParaRPr lang="en-US" sz="2900" dirty="0" smtClean="0">
              <a:latin typeface="Times New Roman" pitchFamily="18" charset="0"/>
              <a:cs typeface="Times New Roman" pitchFamily="18" charset="0"/>
            </a:endParaRPr>
          </a:p>
          <a:p>
            <a:pPr marL="109728" indent="0" algn="just">
              <a:buNone/>
            </a:pPr>
            <a:endParaRPr lang="en-US" sz="2900" dirty="0" smtClean="0">
              <a:latin typeface="Times New Roman" pitchFamily="18" charset="0"/>
              <a:cs typeface="Times New Roman" pitchFamily="18" charset="0"/>
            </a:endParaRPr>
          </a:p>
          <a:p>
            <a:pPr marL="109728" indent="0" algn="just">
              <a:buNone/>
            </a:pP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Heterogeneous data </a:t>
            </a:r>
            <a:endParaRPr lang="en-US" sz="2900" dirty="0" smtClean="0">
              <a:latin typeface="Times New Roman" pitchFamily="18" charset="0"/>
              <a:cs typeface="Times New Roman" pitchFamily="18" charset="0"/>
            </a:endParaRPr>
          </a:p>
          <a:p>
            <a:pPr marL="109728" indent="0" algn="just">
              <a:buNone/>
            </a:pP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Multiple media types, multiple formats </a:t>
            </a:r>
            <a:endParaRPr lang="en-US" sz="2900" dirty="0" smtClean="0">
              <a:latin typeface="Times New Roman" pitchFamily="18" charset="0"/>
              <a:cs typeface="Times New Roman" pitchFamily="18" charset="0"/>
            </a:endParaRPr>
          </a:p>
          <a:p>
            <a:pPr marL="109728" indent="0" algn="just">
              <a:buNone/>
            </a:pP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Different languages, different alphabets</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702829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914399"/>
          </a:xfrm>
        </p:spPr>
        <p:txBody>
          <a:bodyPr>
            <a:normAutofit/>
          </a:bodyPr>
          <a:lstStyle/>
          <a:p>
            <a:pPr algn="ctr"/>
            <a:r>
              <a:rPr lang="en-US" sz="4100" dirty="0" smtClean="0">
                <a:latin typeface="Times New Roman" pitchFamily="18" charset="0"/>
                <a:cs typeface="Times New Roman" pitchFamily="18" charset="0"/>
              </a:rPr>
              <a:t>Web Directories</a:t>
            </a:r>
            <a:endParaRPr lang="en-US" sz="4100"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1676400"/>
            <a:ext cx="7772400" cy="3134911"/>
          </a:xfrm>
        </p:spPr>
        <p:txBody>
          <a:bodyPr>
            <a:normAutofit lnSpcReduction="10000"/>
          </a:bodyPr>
          <a:lstStyle/>
          <a:p>
            <a:pPr algn="l">
              <a:buFont typeface="Arial" pitchFamily="34" charset="0"/>
              <a:buChar char="•"/>
            </a:pPr>
            <a:r>
              <a:rPr lang="en-US" sz="2900" dirty="0" smtClean="0">
                <a:latin typeface="Times New Roman" pitchFamily="18" charset="0"/>
                <a:cs typeface="Times New Roman" pitchFamily="18" charset="0"/>
              </a:rPr>
              <a:t>A web directories is a list of website that is organized by category.</a:t>
            </a:r>
          </a:p>
          <a:p>
            <a:pPr algn="l">
              <a:buFont typeface="Arial" pitchFamily="34" charset="0"/>
              <a:buChar char="•"/>
            </a:pPr>
            <a:endParaRPr lang="en-US" sz="2900" dirty="0" smtClean="0">
              <a:latin typeface="Times New Roman" pitchFamily="18" charset="0"/>
              <a:cs typeface="Times New Roman" pitchFamily="18" charset="0"/>
            </a:endParaRPr>
          </a:p>
          <a:p>
            <a:pPr algn="l">
              <a:buFont typeface="Arial" pitchFamily="34" charset="0"/>
              <a:buChar char="•"/>
            </a:pPr>
            <a:r>
              <a:rPr lang="en-US" sz="2900" dirty="0" smtClean="0">
                <a:latin typeface="Times New Roman" pitchFamily="18" charset="0"/>
                <a:cs typeface="Times New Roman" pitchFamily="18" charset="0"/>
              </a:rPr>
              <a:t>Web directories are populated through application and approval process, as opposed to search engine, which utilize web crawlers to visit website and gather data for indexation</a:t>
            </a:r>
            <a:r>
              <a:rPr lang="en-US" dirty="0" smtClean="0"/>
              <a: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241001_180735_Gallery.jpg"/>
          <p:cNvPicPr>
            <a:picLocks noGrp="1" noChangeAspect="1"/>
          </p:cNvPicPr>
          <p:nvPr>
            <p:ph idx="1"/>
          </p:nvPr>
        </p:nvPicPr>
        <p:blipFill>
          <a:blip r:embed="rId2"/>
          <a:stretch>
            <a:fillRect/>
          </a:stretch>
        </p:blipFill>
        <p:spPr>
          <a:xfrm>
            <a:off x="1371600" y="1752600"/>
            <a:ext cx="6019799" cy="3505200"/>
          </a:xfrm>
        </p:spPr>
      </p:pic>
      <p:sp>
        <p:nvSpPr>
          <p:cNvPr id="3" name="Title 2"/>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dirty="0" smtClean="0">
                <a:latin typeface="Times New Roman" pitchFamily="18" charset="0"/>
                <a:cs typeface="Times New Roman" pitchFamily="18" charset="0"/>
              </a:rPr>
              <a:t>1)Measuring the Web :</a:t>
            </a:r>
          </a:p>
          <a:p>
            <a:pPr marL="109728" indent="0" algn="just">
              <a:buNone/>
            </a:pPr>
            <a:r>
              <a:rPr lang="en-US" dirty="0">
                <a:latin typeface="Times New Roman" pitchFamily="18" charset="0"/>
                <a:cs typeface="Times New Roman" pitchFamily="18" charset="0"/>
              </a:rPr>
              <a:t>   "Web measuring" typically refers to the process of quantitatively and qualitatively assessing various aspects of websites or online content, often for purposes such as analytics, optimization, or research. It involves gathering data on website performance, user behavior, and content effectiveness to make informed decisions and improvements</a:t>
            </a:r>
            <a:r>
              <a:rPr lang="en-US" dirty="0"/>
              <a:t>.</a:t>
            </a: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Web Characteristics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8937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2) </a:t>
            </a:r>
            <a:r>
              <a:rPr lang="en-US" dirty="0" smtClean="0">
                <a:latin typeface="Times New Roman" pitchFamily="18" charset="0"/>
                <a:cs typeface="Times New Roman" pitchFamily="18" charset="0"/>
              </a:rPr>
              <a:t>Modeling the Web :</a:t>
            </a:r>
          </a:p>
          <a:p>
            <a:pPr marL="109728" indent="0" algn="just">
              <a:buNone/>
            </a:pPr>
            <a:r>
              <a:rPr lang="en-US" dirty="0">
                <a:latin typeface="Times New Roman" pitchFamily="18" charset="0"/>
                <a:cs typeface="Times New Roman" pitchFamily="18" charset="0"/>
              </a:rPr>
              <a:t>  Web modeling is the process of creating abstract representations or models of web systems and applications to better understand, plan, and design their structure, behavior, and user interfaces. It involves various types of models, including structural, behavioral, and UI models, to facilitate effective web development and communication among stakeholders.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27197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1"/>
            <a:ext cx="8229600" cy="4419600"/>
          </a:xfrm>
        </p:spPr>
        <p:txBody>
          <a:bodyPr>
            <a:noAutofit/>
          </a:bodyPr>
          <a:lstStyle/>
          <a:p>
            <a:pPr marL="109728" indent="0" algn="just">
              <a:buNone/>
            </a:pPr>
            <a:r>
              <a:rPr lang="en-US" sz="2500" dirty="0" smtClean="0"/>
              <a:t>1)  </a:t>
            </a:r>
            <a:r>
              <a:rPr lang="en-US" sz="2400" dirty="0" smtClean="0">
                <a:latin typeface="Times New Roman" pitchFamily="18" charset="0"/>
                <a:cs typeface="Times New Roman" pitchFamily="18" charset="0"/>
              </a:rPr>
              <a:t>Centralized </a:t>
            </a:r>
            <a:r>
              <a:rPr lang="en-US" sz="2400" dirty="0">
                <a:latin typeface="Times New Roman" pitchFamily="18" charset="0"/>
                <a:cs typeface="Times New Roman" pitchFamily="18" charset="0"/>
              </a:rPr>
              <a:t>Architecture:   - </a:t>
            </a:r>
            <a:endParaRPr lang="en-US" sz="2400" dirty="0" smtClean="0">
              <a:latin typeface="Times New Roman" pitchFamily="18" charset="0"/>
              <a:cs typeface="Times New Roman" pitchFamily="18" charset="0"/>
            </a:endParaRPr>
          </a:p>
          <a:p>
            <a:pPr marL="109728"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In </a:t>
            </a:r>
            <a:r>
              <a:rPr lang="en-US" sz="2400" dirty="0">
                <a:latin typeface="Times New Roman" pitchFamily="18" charset="0"/>
                <a:cs typeface="Times New Roman" pitchFamily="18" charset="0"/>
              </a:rPr>
              <a:t>a centralized architecture, all search engine components, including web crawling, indexing, and query processing, are typically managed and operated from a single location or data center.   </a:t>
            </a:r>
            <a:endParaRPr lang="en-US" sz="2400" dirty="0" smtClean="0">
              <a:latin typeface="Times New Roman" pitchFamily="18" charset="0"/>
              <a:cs typeface="Times New Roman" pitchFamily="18" charset="0"/>
            </a:endParaRPr>
          </a:p>
          <a:p>
            <a:pPr algn="just">
              <a:buFontTx/>
              <a:buChar char="-"/>
            </a:pPr>
            <a:r>
              <a:rPr lang="en-US" sz="2400" dirty="0" smtClean="0">
                <a:latin typeface="Times New Roman" pitchFamily="18" charset="0"/>
                <a:cs typeface="Times New Roman" pitchFamily="18" charset="0"/>
              </a:rPr>
              <a:t>Web </a:t>
            </a:r>
            <a:r>
              <a:rPr lang="en-US" sz="2400" dirty="0">
                <a:latin typeface="Times New Roman" pitchFamily="18" charset="0"/>
                <a:cs typeface="Times New Roman" pitchFamily="18" charset="0"/>
              </a:rPr>
              <a:t>crawlers are responsible for fetching web pages, and the collected data is processed, indexed, and stored centrally.   </a:t>
            </a:r>
            <a:endParaRPr lang="en-US" sz="2400" dirty="0" smtClean="0">
              <a:latin typeface="Times New Roman" pitchFamily="18" charset="0"/>
              <a:cs typeface="Times New Roman" pitchFamily="18" charset="0"/>
            </a:endParaRPr>
          </a:p>
          <a:p>
            <a:pPr algn="just">
              <a:buFontTx/>
              <a:buChar char="-"/>
            </a:pPr>
            <a:r>
              <a:rPr lang="en-US" sz="2400" dirty="0" smtClean="0">
                <a:latin typeface="Times New Roman" pitchFamily="18" charset="0"/>
                <a:cs typeface="Times New Roman" pitchFamily="18" charset="0"/>
              </a:rPr>
              <a:t>Query </a:t>
            </a:r>
            <a:r>
              <a:rPr lang="en-US" sz="2400" dirty="0">
                <a:latin typeface="Times New Roman" pitchFamily="18" charset="0"/>
                <a:cs typeface="Times New Roman" pitchFamily="18" charset="0"/>
              </a:rPr>
              <a:t>processing involves searching the central index and returning results to users.   </a:t>
            </a:r>
            <a:endParaRPr lang="en-US" sz="2400" dirty="0" smtClean="0">
              <a:latin typeface="Times New Roman" pitchFamily="18" charset="0"/>
              <a:cs typeface="Times New Roman" pitchFamily="18" charset="0"/>
            </a:endParaRPr>
          </a:p>
          <a:p>
            <a:pPr marL="109728" indent="0" algn="just">
              <a:buNone/>
            </a:pPr>
            <a:r>
              <a:rPr lang="en-US" sz="2400" dirty="0" smtClean="0">
                <a:latin typeface="Times New Roman" pitchFamily="18" charset="0"/>
                <a:cs typeface="Times New Roman" pitchFamily="18" charset="0"/>
              </a:rPr>
              <a:t>- Centralized </a:t>
            </a:r>
            <a:r>
              <a:rPr lang="en-US" sz="2400" dirty="0">
                <a:latin typeface="Times New Roman" pitchFamily="18" charset="0"/>
                <a:cs typeface="Times New Roman" pitchFamily="18" charset="0"/>
              </a:rPr>
              <a:t>architectures are easier to </a:t>
            </a:r>
            <a:r>
              <a:rPr lang="en-US" sz="2400" dirty="0" smtClean="0">
                <a:latin typeface="Times New Roman" pitchFamily="18" charset="0"/>
                <a:cs typeface="Times New Roman" pitchFamily="18" charset="0"/>
              </a:rPr>
              <a:t>manage                and </a:t>
            </a:r>
            <a:r>
              <a:rPr lang="en-US" sz="2400" dirty="0">
                <a:latin typeface="Times New Roman" pitchFamily="18" charset="0"/>
                <a:cs typeface="Times New Roman" pitchFamily="18" charset="0"/>
              </a:rPr>
              <a:t>scale initially but may face limitations in handling large-scale data and user demands.</a:t>
            </a: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Architecture of Search Engine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147586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423</TotalTime>
  <Words>2587</Words>
  <Application>Microsoft Office PowerPoint</Application>
  <PresentationFormat>On-screen Show (4:3)</PresentationFormat>
  <Paragraphs>144</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Lucida Sans Unicode</vt:lpstr>
      <vt:lpstr>Times New Roman</vt:lpstr>
      <vt:lpstr>Verdana</vt:lpstr>
      <vt:lpstr>Wingdings 2</vt:lpstr>
      <vt:lpstr>Wingdings 3</vt:lpstr>
      <vt:lpstr>Concourse</vt:lpstr>
      <vt:lpstr>WEB SEARCHING</vt:lpstr>
      <vt:lpstr>Introduction</vt:lpstr>
      <vt:lpstr>Challenges</vt:lpstr>
      <vt:lpstr>PowerPoint Presentation</vt:lpstr>
      <vt:lpstr>Web Directories</vt:lpstr>
      <vt:lpstr>PowerPoint Presentation</vt:lpstr>
      <vt:lpstr>Web Characteristics</vt:lpstr>
      <vt:lpstr>PowerPoint Presentation</vt:lpstr>
      <vt:lpstr>Architecture of Search Engine</vt:lpstr>
      <vt:lpstr>PowerPoint Presentation</vt:lpstr>
      <vt:lpstr>PowerPoint Presentation</vt:lpstr>
      <vt:lpstr>PowerPoint Presentation</vt:lpstr>
      <vt:lpstr>PowerPoint Presentation</vt:lpstr>
      <vt:lpstr>User Interface</vt:lpstr>
      <vt:lpstr>Ranking in Search Engine</vt:lpstr>
      <vt:lpstr>Challenges in Ranking</vt:lpstr>
      <vt:lpstr>Page Rank</vt:lpstr>
      <vt:lpstr>PowerPoint Presentation</vt:lpstr>
      <vt:lpstr>Web Crawling</vt:lpstr>
      <vt:lpstr>PowerPoint Presentation</vt:lpstr>
      <vt:lpstr>PowerPoint Presentation</vt:lpstr>
      <vt:lpstr>Indices</vt:lpstr>
      <vt:lpstr>Browsing</vt:lpstr>
      <vt:lpstr>Meta Searchers</vt:lpstr>
      <vt:lpstr>PowerPoint Presentation</vt:lpstr>
      <vt:lpstr>PowerPoint Presentation</vt:lpstr>
      <vt:lpstr>Searching using Hyperlinks</vt:lpstr>
      <vt:lpstr>Trends and Research Issues</vt:lpstr>
      <vt:lpstr>PowerPoint Presentation</vt:lpstr>
      <vt:lpstr>Introduction to Web Scraping</vt:lpstr>
      <vt:lpstr>Python for Web Scraping</vt:lpstr>
      <vt:lpstr>PowerPoint Presentation</vt:lpstr>
      <vt:lpstr>Steps for web scrapping</vt:lpstr>
      <vt:lpstr>Request in Web Scraping</vt:lpstr>
      <vt:lpstr>PowerPoint Presentation</vt:lpstr>
      <vt:lpstr>HTML Parsing</vt:lpstr>
      <vt:lpstr>Beautiful Soap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SEARCHING</dc:title>
  <dc:creator>User</dc:creator>
  <cp:lastModifiedBy>NANAJKAR</cp:lastModifiedBy>
  <cp:revision>33</cp:revision>
  <dcterms:created xsi:type="dcterms:W3CDTF">2023-09-11T17:01:38Z</dcterms:created>
  <dcterms:modified xsi:type="dcterms:W3CDTF">2024-10-02T18:15:35Z</dcterms:modified>
</cp:coreProperties>
</file>