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8" r:id="rId2"/>
    <p:sldId id="257" r:id="rId3"/>
    <p:sldId id="259"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CE249A-D416-404E-AA5A-E2BC111D2DFB}">
          <p14:sldIdLst>
            <p14:sldId id="258"/>
            <p14:sldId id="257"/>
            <p14:sldId id="259"/>
            <p14:sldId id="261"/>
            <p14:sldId id="262"/>
            <p14:sldId id="263"/>
            <p14:sldId id="264"/>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145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130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8422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5878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6094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1416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6094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7238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smtClean="0"/>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306737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244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951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370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562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15-10-2023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321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441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15-10-2023</a:t>
            </a:fld>
            <a:endParaRPr lang="en-US" dirty="0"/>
          </a:p>
        </p:txBody>
      </p:sp>
    </p:spTree>
    <p:extLst>
      <p:ext uri="{BB962C8B-B14F-4D97-AF65-F5344CB8AC3E}">
        <p14:creationId xmlns:p14="http://schemas.microsoft.com/office/powerpoint/2010/main" val="404930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15-10-2023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991313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862" y="1768979"/>
            <a:ext cx="8921809" cy="2281857"/>
          </a:xfrm>
        </p:spPr>
        <p:txBody>
          <a:bodyPr/>
          <a:lstStyle/>
          <a:p>
            <a:r>
              <a:rPr lang="en-US" b="1" dirty="0"/>
              <a:t>Advanced </a:t>
            </a:r>
            <a:r>
              <a:rPr lang="en-US" b="1" dirty="0" smtClean="0"/>
              <a:t>Information</a:t>
            </a:r>
            <a:br>
              <a:rPr lang="en-US" b="1" dirty="0" smtClean="0"/>
            </a:br>
            <a:r>
              <a:rPr lang="en-US" b="1" dirty="0" smtClean="0"/>
              <a:t>Retrieval </a:t>
            </a:r>
            <a:endParaRPr lang="en-US" dirty="0"/>
          </a:p>
        </p:txBody>
      </p:sp>
      <p:sp>
        <p:nvSpPr>
          <p:cNvPr id="3" name="Subtitle 2"/>
          <p:cNvSpPr>
            <a:spLocks noGrp="1"/>
          </p:cNvSpPr>
          <p:nvPr>
            <p:ph type="subTitle" idx="1"/>
          </p:nvPr>
        </p:nvSpPr>
        <p:spPr/>
        <p:txBody>
          <a:bodyPr>
            <a:normAutofit/>
          </a:bodyPr>
          <a:lstStyle/>
          <a:p>
            <a:r>
              <a:rPr lang="en-US" sz="2400" b="1" dirty="0" smtClean="0"/>
              <a:t>UNIT-6</a:t>
            </a:r>
            <a:endParaRPr lang="en-US" sz="2400" b="1" dirty="0"/>
          </a:p>
        </p:txBody>
      </p:sp>
    </p:spTree>
    <p:extLst>
      <p:ext uri="{BB962C8B-B14F-4D97-AF65-F5344CB8AC3E}">
        <p14:creationId xmlns:p14="http://schemas.microsoft.com/office/powerpoint/2010/main" val="1350374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7308"/>
            <a:ext cx="8596668" cy="1033092"/>
          </a:xfrm>
        </p:spPr>
        <p:txBody>
          <a:bodyPr>
            <a:normAutofit/>
          </a:bodyPr>
          <a:lstStyle/>
          <a:p>
            <a:r>
              <a:rPr lang="en-US" sz="2400" b="1" dirty="0" smtClean="0">
                <a:solidFill>
                  <a:schemeClr val="tx1"/>
                </a:solidFill>
                <a:latin typeface="Calibri" panose="020F0502020204030204" pitchFamily="34" charset="0"/>
                <a:cs typeface="Calibri" panose="020F0502020204030204" pitchFamily="34" charset="0"/>
              </a:rPr>
              <a:t>                       Text-centric VS Data-centric XML</a:t>
            </a:r>
            <a:endParaRPr lang="en-US" sz="2400" b="1" dirty="0">
              <a:solidFill>
                <a:schemeClr val="tx1"/>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675745" y="1452785"/>
            <a:ext cx="4185623" cy="708198"/>
          </a:xfrm>
        </p:spPr>
        <p:txBody>
          <a:bodyPr/>
          <a:lstStyle/>
          <a:p>
            <a:r>
              <a:rPr lang="en-US" dirty="0" smtClean="0"/>
              <a:t>           </a:t>
            </a:r>
            <a:r>
              <a:rPr lang="en-US" sz="2000" dirty="0" smtClean="0">
                <a:latin typeface="Calibri" panose="020F0502020204030204" pitchFamily="34" charset="0"/>
                <a:cs typeface="Calibri" panose="020F0502020204030204" pitchFamily="34" charset="0"/>
              </a:rPr>
              <a:t>Text-centric</a:t>
            </a:r>
            <a:endParaRPr lang="en-US" sz="2000" dirty="0">
              <a:latin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675745" y="2247544"/>
            <a:ext cx="4185623" cy="3793818"/>
          </a:xfrm>
        </p:spPr>
        <p:txBody>
          <a:bodyPr/>
          <a:lstStyle/>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Long text field</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Inexact matching</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Relevance-ranked results</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Assembly manuals, issues of journals, Shakespeare’s collected works and newswire articles</a:t>
            </a:r>
            <a:endParaRPr lang="en-US" dirty="0">
              <a:latin typeface="Calibri" panose="020F0502020204030204" pitchFamily="34" charset="0"/>
              <a:cs typeface="Calibri" panose="020F0502020204030204" pitchFamily="34" charset="0"/>
            </a:endParaRPr>
          </a:p>
        </p:txBody>
      </p:sp>
      <p:sp>
        <p:nvSpPr>
          <p:cNvPr id="5" name="Text Placeholder 4"/>
          <p:cNvSpPr>
            <a:spLocks noGrp="1"/>
          </p:cNvSpPr>
          <p:nvPr>
            <p:ph type="body" sz="quarter" idx="3"/>
          </p:nvPr>
        </p:nvSpPr>
        <p:spPr>
          <a:xfrm>
            <a:off x="5088383" y="1298961"/>
            <a:ext cx="4185618" cy="862022"/>
          </a:xfrm>
        </p:spPr>
        <p:txBody>
          <a:bodyPr/>
          <a:lstStyle/>
          <a:p>
            <a:r>
              <a:rPr lang="en-US" sz="2000" dirty="0" smtClean="0">
                <a:latin typeface="Calibri" panose="020F0502020204030204" pitchFamily="34" charset="0"/>
                <a:cs typeface="Calibri" panose="020F0502020204030204" pitchFamily="34" charset="0"/>
              </a:rPr>
              <a:t>                   Data-centric</a:t>
            </a:r>
            <a:endParaRPr lang="en-US" sz="2000" dirty="0">
              <a:latin typeface="Calibri" panose="020F0502020204030204" pitchFamily="34" charset="0"/>
              <a:cs typeface="Calibri" panose="020F0502020204030204" pitchFamily="34" charset="0"/>
            </a:endParaRPr>
          </a:p>
        </p:txBody>
      </p:sp>
      <p:sp>
        <p:nvSpPr>
          <p:cNvPr id="6" name="Content Placeholder 5"/>
          <p:cNvSpPr>
            <a:spLocks noGrp="1"/>
          </p:cNvSpPr>
          <p:nvPr>
            <p:ph sz="quarter" idx="4"/>
          </p:nvPr>
        </p:nvSpPr>
        <p:spPr>
          <a:xfrm>
            <a:off x="5088384" y="2247545"/>
            <a:ext cx="4185617" cy="3793818"/>
          </a:xfrm>
        </p:spPr>
        <p:txBody>
          <a:bodyPr/>
          <a:lstStyle/>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No ranking</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Exact matching</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Commonly used for data collection with complex structure.</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Mainly contain non-text data</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7121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034"/>
            <a:ext cx="8596668" cy="1084366"/>
          </a:xfrm>
        </p:spPr>
        <p:txBody>
          <a:bodyPr>
            <a:normAutofit/>
          </a:bodyPr>
          <a:lstStyle/>
          <a:p>
            <a:r>
              <a:rPr lang="en-US" sz="2400" b="1" dirty="0" smtClean="0">
                <a:solidFill>
                  <a:schemeClr val="tx1"/>
                </a:solidFill>
                <a:latin typeface="Calibri" panose="020F0502020204030204" pitchFamily="34" charset="0"/>
                <a:cs typeface="Calibri" panose="020F0502020204030204" pitchFamily="34" charset="0"/>
              </a:rPr>
              <a:t>                                  Recommendation system</a:t>
            </a:r>
            <a:endParaRPr lang="en-US" sz="2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469877"/>
            <a:ext cx="8596668" cy="4571485"/>
          </a:xfrm>
        </p:spPr>
        <p:txBody>
          <a:bodyPr>
            <a:normAutofit lnSpcReduction="10000"/>
          </a:bodyPr>
          <a:lstStyle/>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Recommender </a:t>
            </a:r>
            <a:r>
              <a:rPr lang="en-US" dirty="0">
                <a:solidFill>
                  <a:schemeClr val="accent1">
                    <a:lumMod val="50000"/>
                  </a:schemeClr>
                </a:solidFill>
                <a:latin typeface="Calibri" panose="020F0502020204030204" pitchFamily="34" charset="0"/>
                <a:cs typeface="Calibri" panose="020F0502020204030204" pitchFamily="34" charset="0"/>
              </a:rPr>
              <a:t>systems are a way of suggesting like or similar items and ideas to a users specific way of thinking</a:t>
            </a:r>
            <a:r>
              <a:rPr lang="en-US" dirty="0" smtClean="0">
                <a:solidFill>
                  <a:schemeClr val="accent1">
                    <a:lumMod val="50000"/>
                  </a:schemeClr>
                </a:solidFill>
              </a:rPr>
              <a: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Recommender systems are widely used on the Web for recommending products and services to </a:t>
            </a:r>
            <a:r>
              <a:rPr lang="en-US" dirty="0" smtClean="0">
                <a:latin typeface="Calibri" panose="020F0502020204030204" pitchFamily="34" charset="0"/>
                <a:cs typeface="Calibri" panose="020F0502020204030204" pitchFamily="34" charset="0"/>
              </a:rPr>
              <a:t>users</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Recommender systems try to automate aspects of a completely </a:t>
            </a:r>
            <a:r>
              <a:rPr lang="en-US" dirty="0" smtClean="0">
                <a:latin typeface="Calibri" panose="020F0502020204030204" pitchFamily="34" charset="0"/>
                <a:cs typeface="Calibri" panose="020F0502020204030204" pitchFamily="34" charset="0"/>
              </a:rPr>
              <a:t>different information </a:t>
            </a:r>
            <a:r>
              <a:rPr lang="en-US" dirty="0">
                <a:latin typeface="Calibri" panose="020F0502020204030204" pitchFamily="34" charset="0"/>
                <a:cs typeface="Calibri" panose="020F0502020204030204" pitchFamily="34" charset="0"/>
              </a:rPr>
              <a:t>discovery model where people try to find other people with </a:t>
            </a:r>
            <a:r>
              <a:rPr lang="en-US" dirty="0" smtClean="0">
                <a:latin typeface="Calibri" panose="020F0502020204030204" pitchFamily="34" charset="0"/>
                <a:cs typeface="Calibri" panose="020F0502020204030204" pitchFamily="34" charset="0"/>
              </a:rPr>
              <a:t>similar tastes </a:t>
            </a:r>
            <a:r>
              <a:rPr lang="en-US" dirty="0">
                <a:latin typeface="Calibri" panose="020F0502020204030204" pitchFamily="34" charset="0"/>
                <a:cs typeface="Calibri" panose="020F0502020204030204" pitchFamily="34" charset="0"/>
              </a:rPr>
              <a:t>and then ask them to suggest new things</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The goal of a recommender system is to generate meaningful recommendations to a collection of users for items or products that might interest </a:t>
            </a:r>
            <a:r>
              <a:rPr lang="en-US" dirty="0" smtClean="0">
                <a:solidFill>
                  <a:schemeClr val="accent1">
                    <a:lumMod val="50000"/>
                  </a:schemeClr>
                </a:solidFill>
                <a:latin typeface="Calibri" panose="020F0502020204030204" pitchFamily="34" charset="0"/>
                <a:cs typeface="Calibri" panose="020F0502020204030204" pitchFamily="34" charset="0"/>
              </a:rPr>
              <a:t>them</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Recommendation systems are a key part of almost every modern consumer website</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Recommender systems predict the preference of the user for these items, which could be in the form of a rating or response</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There are a variety of applications for recommendations including movies (e.g. Netflix), consumer products (e.g., Amazon or similar on-line retailers), music (e.g. Spotify), or news, social media, online dating and advertising.</a:t>
            </a:r>
          </a:p>
        </p:txBody>
      </p:sp>
    </p:spTree>
    <p:extLst>
      <p:ext uri="{BB962C8B-B14F-4D97-AF65-F5344CB8AC3E}">
        <p14:creationId xmlns:p14="http://schemas.microsoft.com/office/powerpoint/2010/main" val="355488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599"/>
            <a:ext cx="8596667" cy="1019087"/>
          </a:xfrm>
        </p:spPr>
        <p:txBody>
          <a:bodyPr/>
          <a:lstStyle/>
          <a:p>
            <a:r>
              <a:rPr lang="en-US" dirty="0" smtClean="0">
                <a:solidFill>
                  <a:schemeClr val="accent1">
                    <a:lumMod val="50000"/>
                  </a:schemeClr>
                </a:solidFill>
              </a:rPr>
              <a:t>                       </a:t>
            </a:r>
            <a:r>
              <a:rPr lang="en-US" sz="2000" dirty="0" smtClean="0">
                <a:solidFill>
                  <a:schemeClr val="accent1">
                    <a:lumMod val="50000"/>
                  </a:schemeClr>
                </a:solidFill>
              </a:rPr>
              <a:t>Working of recommender system</a:t>
            </a:r>
            <a:endParaRPr lang="en-US" sz="2000" dirty="0">
              <a:solidFill>
                <a:schemeClr val="accent1">
                  <a:lumMod val="50000"/>
                </a:schemeClr>
              </a:solidFill>
            </a:endParaRPr>
          </a:p>
        </p:txBody>
      </p:sp>
      <p:sp>
        <p:nvSpPr>
          <p:cNvPr id="4" name="Text Placeholder 3"/>
          <p:cNvSpPr>
            <a:spLocks noGrp="1"/>
          </p:cNvSpPr>
          <p:nvPr>
            <p:ph type="body" sz="half" idx="2"/>
          </p:nvPr>
        </p:nvSpPr>
        <p:spPr/>
        <p:txBody>
          <a:bodyPr/>
          <a:lstStyle/>
          <a:p>
            <a:r>
              <a:rPr lang="en-US" dirty="0" smtClean="0"/>
              <a:t>.</a:t>
            </a:r>
            <a:endParaRPr lang="en-US"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3303" r="3303"/>
          <a:stretch>
            <a:fillRect/>
          </a:stretch>
        </p:blipFill>
        <p:spPr>
          <a:xfrm>
            <a:off x="677863" y="609600"/>
            <a:ext cx="8596312" cy="4637088"/>
          </a:xfrm>
        </p:spPr>
      </p:pic>
    </p:spTree>
    <p:extLst>
      <p:ext uri="{BB962C8B-B14F-4D97-AF65-F5344CB8AC3E}">
        <p14:creationId xmlns:p14="http://schemas.microsoft.com/office/powerpoint/2010/main" val="68810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34937"/>
            <a:ext cx="8596668" cy="546931"/>
          </a:xfrm>
        </p:spPr>
        <p:txBody>
          <a:bodyPr>
            <a:normAutofit/>
          </a:bodyPr>
          <a:lstStyle/>
          <a:p>
            <a:r>
              <a:rPr lang="en-US" sz="2400" b="1" dirty="0" smtClean="0">
                <a:solidFill>
                  <a:schemeClr val="tx1"/>
                </a:solidFill>
                <a:latin typeface="Calibri" panose="020F0502020204030204" pitchFamily="34" charset="0"/>
                <a:cs typeface="Calibri" panose="020F0502020204030204" pitchFamily="34" charset="0"/>
              </a:rPr>
              <a:t>                      Types of recommendation techniques</a:t>
            </a:r>
            <a:endParaRPr lang="en-US" sz="2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572426"/>
            <a:ext cx="8596668" cy="4468936"/>
          </a:xfrm>
        </p:spPr>
        <p:txBody>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In general, there are three types of recommender </a:t>
            </a:r>
            <a:r>
              <a:rPr lang="en-US" dirty="0" smtClean="0">
                <a:latin typeface="Calibri" panose="020F0502020204030204" pitchFamily="34" charset="0"/>
                <a:cs typeface="Calibri" panose="020F0502020204030204" pitchFamily="34" charset="0"/>
              </a:rPr>
              <a:t>system:</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a:t>
            </a:r>
            <a:r>
              <a:rPr lang="en-US" dirty="0">
                <a:solidFill>
                  <a:schemeClr val="accent1">
                    <a:lumMod val="50000"/>
                  </a:schemeClr>
                </a:solidFill>
                <a:latin typeface="Calibri" panose="020F0502020204030204" pitchFamily="34" charset="0"/>
                <a:cs typeface="Calibri" panose="020F0502020204030204" pitchFamily="34" charset="0"/>
              </a:rPr>
              <a:t>Collaborative recommender system </a:t>
            </a:r>
            <a:r>
              <a:rPr lang="en-US" dirty="0">
                <a:latin typeface="Calibri" panose="020F0502020204030204" pitchFamily="34" charset="0"/>
                <a:cs typeface="Calibri" panose="020F0502020204030204" pitchFamily="34" charset="0"/>
              </a:rPr>
              <a:t>is a system that produces its result based on past ratings of users with similar </a:t>
            </a:r>
            <a:r>
              <a:rPr lang="en-US" dirty="0" smtClean="0">
                <a:latin typeface="Calibri" panose="020F0502020204030204" pitchFamily="34" charset="0"/>
                <a:cs typeface="Calibri" panose="020F0502020204030204" pitchFamily="34" charset="0"/>
              </a:rPr>
              <a:t>preferences</a:t>
            </a:r>
          </a:p>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2)Content </a:t>
            </a:r>
            <a:r>
              <a:rPr lang="en-US" dirty="0">
                <a:solidFill>
                  <a:schemeClr val="accent1">
                    <a:lumMod val="50000"/>
                  </a:schemeClr>
                </a:solidFill>
                <a:latin typeface="Calibri" panose="020F0502020204030204" pitchFamily="34" charset="0"/>
                <a:cs typeface="Calibri" panose="020F0502020204030204" pitchFamily="34" charset="0"/>
              </a:rPr>
              <a:t>based recommender system </a:t>
            </a:r>
            <a:r>
              <a:rPr lang="en-US" dirty="0">
                <a:latin typeface="Calibri" panose="020F0502020204030204" pitchFamily="34" charset="0"/>
                <a:cs typeface="Calibri" panose="020F0502020204030204" pitchFamily="34" charset="0"/>
              </a:rPr>
              <a:t>is a system that produces its result based on the similarity of the content of the documents or items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3)Knowledge </a:t>
            </a:r>
            <a:r>
              <a:rPr lang="en-US" dirty="0">
                <a:solidFill>
                  <a:schemeClr val="accent1">
                    <a:lumMod val="50000"/>
                  </a:schemeClr>
                </a:solidFill>
                <a:latin typeface="Calibri" panose="020F0502020204030204" pitchFamily="34" charset="0"/>
                <a:cs typeface="Calibri" panose="020F0502020204030204" pitchFamily="34" charset="0"/>
              </a:rPr>
              <a:t>based recommender system </a:t>
            </a:r>
            <a:r>
              <a:rPr lang="en-US" dirty="0">
                <a:latin typeface="Calibri" panose="020F0502020204030204" pitchFamily="34" charset="0"/>
                <a:cs typeface="Calibri" panose="020F0502020204030204" pitchFamily="34" charset="0"/>
              </a:rPr>
              <a:t>is a system that produces its result based on additional and means-end knowledge</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4)Demographic </a:t>
            </a:r>
            <a:r>
              <a:rPr lang="en-US" dirty="0">
                <a:latin typeface="Calibri" panose="020F0502020204030204" pitchFamily="34" charset="0"/>
                <a:cs typeface="Calibri" panose="020F0502020204030204" pitchFamily="34" charset="0"/>
              </a:rPr>
              <a:t>based recommender system: This type of recommendation system categorizes users based on a set of demographic classes</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5)Hybrid </a:t>
            </a:r>
            <a:r>
              <a:rPr lang="en-US" dirty="0">
                <a:latin typeface="Calibri" panose="020F0502020204030204" pitchFamily="34" charset="0"/>
                <a:cs typeface="Calibri" panose="020F0502020204030204" pitchFamily="34" charset="0"/>
              </a:rPr>
              <a:t>recommender systems combine various inputs and different recommendation strategies to take advantage of the synergy among them.</a:t>
            </a:r>
          </a:p>
        </p:txBody>
      </p:sp>
    </p:spTree>
    <p:extLst>
      <p:ext uri="{BB962C8B-B14F-4D97-AF65-F5344CB8AC3E}">
        <p14:creationId xmlns:p14="http://schemas.microsoft.com/office/powerpoint/2010/main" val="1034680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67" y="344681"/>
            <a:ext cx="8596668" cy="526991"/>
          </a:xfrm>
        </p:spPr>
        <p:txBody>
          <a:bodyPr>
            <a:normAutofit/>
          </a:bodyPr>
          <a:lstStyle/>
          <a:p>
            <a:r>
              <a:rPr lang="en-US" sz="2400" b="1" dirty="0" smtClean="0">
                <a:solidFill>
                  <a:schemeClr val="tx1"/>
                </a:solidFill>
                <a:latin typeface="Calibri" panose="020F0502020204030204" pitchFamily="34" charset="0"/>
                <a:cs typeface="Calibri" panose="020F0502020204030204" pitchFamily="34" charset="0"/>
              </a:rPr>
              <a:t>                     Challenges in recommendation system</a:t>
            </a:r>
            <a:endParaRPr lang="en-US" sz="2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08967" y="1008405"/>
            <a:ext cx="8596668" cy="5597494"/>
          </a:xfrm>
        </p:spPr>
        <p:txBody>
          <a:bodyPr/>
          <a:lstStyle/>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Huge </a:t>
            </a:r>
            <a:r>
              <a:rPr lang="en-US" dirty="0">
                <a:latin typeface="Calibri" panose="020F0502020204030204" pitchFamily="34" charset="0"/>
                <a:cs typeface="Calibri" panose="020F0502020204030204" pitchFamily="34" charset="0"/>
              </a:rPr>
              <a:t>amounts of data, tens of millions of customers and millions of distinct catalog items</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Results </a:t>
            </a:r>
            <a:r>
              <a:rPr lang="en-US" dirty="0">
                <a:latin typeface="Calibri" panose="020F0502020204030204" pitchFamily="34" charset="0"/>
                <a:cs typeface="Calibri" panose="020F0502020204030204" pitchFamily="34" charset="0"/>
              </a:rPr>
              <a:t>are required to be returned in real time</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New </a:t>
            </a:r>
            <a:r>
              <a:rPr lang="en-US" dirty="0">
                <a:latin typeface="Calibri" panose="020F0502020204030204" pitchFamily="34" charset="0"/>
                <a:cs typeface="Calibri" panose="020F0502020204030204" pitchFamily="34" charset="0"/>
              </a:rPr>
              <a:t>customers have limited information</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Old </a:t>
            </a:r>
            <a:r>
              <a:rPr lang="en-US" dirty="0">
                <a:latin typeface="Calibri" panose="020F0502020204030204" pitchFamily="34" charset="0"/>
                <a:cs typeface="Calibri" panose="020F0502020204030204" pitchFamily="34" charset="0"/>
              </a:rPr>
              <a:t>customers can have a glut of information</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Customer </a:t>
            </a:r>
            <a:r>
              <a:rPr lang="en-US" dirty="0">
                <a:latin typeface="Calibri" panose="020F0502020204030204" pitchFamily="34" charset="0"/>
                <a:cs typeface="Calibri" panose="020F0502020204030204" pitchFamily="34" charset="0"/>
              </a:rPr>
              <a:t>data is volatile</a:t>
            </a:r>
            <a:r>
              <a:rPr lang="en-US" dirty="0" smtClean="0"/>
              <a:t>.</a:t>
            </a:r>
          </a:p>
          <a:p>
            <a:pPr marL="0" indent="0">
              <a:buNone/>
            </a:pPr>
            <a:r>
              <a:rPr lang="en-US" dirty="0" smtClean="0"/>
              <a:t>                                              </a:t>
            </a:r>
          </a:p>
          <a:p>
            <a:pPr marL="0" indent="0">
              <a:buNone/>
            </a:pPr>
            <a:r>
              <a:rPr lang="en-US" dirty="0"/>
              <a:t> </a:t>
            </a:r>
            <a:r>
              <a:rPr lang="en-US" dirty="0" smtClean="0"/>
              <a:t>                                      </a:t>
            </a:r>
            <a:r>
              <a:rPr lang="en-US" sz="2400" b="1" dirty="0" smtClean="0">
                <a:solidFill>
                  <a:schemeClr val="tx1"/>
                </a:solidFill>
                <a:latin typeface="Calibri" panose="020F0502020204030204" pitchFamily="34" charset="0"/>
                <a:cs typeface="Calibri" panose="020F0502020204030204" pitchFamily="34" charset="0"/>
              </a:rPr>
              <a:t>Recommendation process</a:t>
            </a:r>
          </a:p>
          <a:p>
            <a:pPr marL="0" indent="0">
              <a:buNone/>
            </a:pPr>
            <a:endParaRPr lang="en-US" sz="2400" b="1" dirty="0">
              <a:solidFill>
                <a:schemeClr val="tx1"/>
              </a:solidFill>
              <a:latin typeface="Calibri" panose="020F0502020204030204" pitchFamily="34" charset="0"/>
              <a:cs typeface="Calibri" panose="020F0502020204030204" pitchFamily="34" charset="0"/>
            </a:endParaRPr>
          </a:p>
          <a:p>
            <a:pPr marL="0" indent="0">
              <a:buNone/>
            </a:pPr>
            <a:endParaRPr lang="en-US" sz="2400" b="1" dirty="0" smtClean="0">
              <a:solidFill>
                <a:schemeClr val="tx1"/>
              </a:solidFill>
              <a:latin typeface="Calibri" panose="020F0502020204030204" pitchFamily="34" charset="0"/>
              <a:cs typeface="Calibri" panose="020F0502020204030204" pitchFamily="34" charset="0"/>
            </a:endParaRPr>
          </a:p>
          <a:p>
            <a:pPr marL="0" indent="0">
              <a:buNone/>
            </a:pPr>
            <a:r>
              <a:rPr lang="en-US" sz="2400" b="1" dirty="0">
                <a:solidFill>
                  <a:schemeClr val="tx1"/>
                </a:solidFill>
                <a:latin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cs typeface="Calibri" panose="020F0502020204030204" pitchFamily="34" charset="0"/>
              </a:rPr>
              <a:t>   </a:t>
            </a:r>
            <a:r>
              <a:rPr lang="en-US" sz="2000" dirty="0">
                <a:solidFill>
                  <a:schemeClr val="tx1"/>
                </a:solidFill>
                <a:latin typeface="Calibri" panose="020F0502020204030204" pitchFamily="34" charset="0"/>
                <a:cs typeface="Calibri" panose="020F0502020204030204" pitchFamily="34" charset="0"/>
              </a:rPr>
              <a:t>C</a:t>
            </a:r>
            <a:r>
              <a:rPr lang="en-US" sz="2000" dirty="0" smtClean="0">
                <a:solidFill>
                  <a:schemeClr val="tx1"/>
                </a:solidFill>
                <a:latin typeface="Calibri" panose="020F0502020204030204" pitchFamily="34" charset="0"/>
                <a:cs typeface="Calibri" panose="020F0502020204030204" pitchFamily="34" charset="0"/>
              </a:rPr>
              <a:t>ollection                      </a:t>
            </a:r>
            <a:r>
              <a:rPr lang="en-US" sz="2000" dirty="0">
                <a:solidFill>
                  <a:schemeClr val="tx1"/>
                </a:solidFill>
                <a:latin typeface="Calibri" panose="020F0502020204030204" pitchFamily="34" charset="0"/>
                <a:cs typeface="Calibri" panose="020F0502020204030204" pitchFamily="34" charset="0"/>
              </a:rPr>
              <a:t>S</a:t>
            </a:r>
            <a:r>
              <a:rPr lang="en-US" sz="2000" dirty="0" smtClean="0">
                <a:solidFill>
                  <a:schemeClr val="tx1"/>
                </a:solidFill>
                <a:latin typeface="Calibri" panose="020F0502020204030204" pitchFamily="34" charset="0"/>
                <a:cs typeface="Calibri" panose="020F0502020204030204" pitchFamily="34" charset="0"/>
              </a:rPr>
              <a:t>toring                      Analyzing                       Filtering            </a:t>
            </a:r>
          </a:p>
        </p:txBody>
      </p:sp>
      <p:grpSp>
        <p:nvGrpSpPr>
          <p:cNvPr id="21" name="Group 20"/>
          <p:cNvGrpSpPr/>
          <p:nvPr/>
        </p:nvGrpSpPr>
        <p:grpSpPr>
          <a:xfrm>
            <a:off x="1476164" y="4123876"/>
            <a:ext cx="6708449" cy="1031374"/>
            <a:chOff x="1939895" y="3651722"/>
            <a:chExt cx="6708449" cy="1031374"/>
          </a:xfrm>
        </p:grpSpPr>
        <p:cxnSp>
          <p:nvCxnSpPr>
            <p:cNvPr id="6" name="Straight Connector 5"/>
            <p:cNvCxnSpPr/>
            <p:nvPr/>
          </p:nvCxnSpPr>
          <p:spPr>
            <a:xfrm flipV="1">
              <a:off x="1956987" y="3770833"/>
              <a:ext cx="6691357" cy="4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606325" y="3651722"/>
              <a:ext cx="8546" cy="969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39895" y="3844539"/>
              <a:ext cx="17092" cy="833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22731" y="3794333"/>
              <a:ext cx="0" cy="88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408597" y="3805548"/>
              <a:ext cx="22667" cy="81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7182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578"/>
            <a:ext cx="8596668" cy="1075821"/>
          </a:xfrm>
        </p:spPr>
        <p:txBody>
          <a:bodyPr>
            <a:normAutofit/>
          </a:bodyPr>
          <a:lstStyle/>
          <a:p>
            <a:r>
              <a:rPr lang="en-US" sz="2400" b="1" dirty="0" smtClean="0">
                <a:solidFill>
                  <a:schemeClr val="tx1"/>
                </a:solidFill>
                <a:latin typeface="Calibri" panose="020F0502020204030204" pitchFamily="34" charset="0"/>
                <a:cs typeface="Calibri" panose="020F0502020204030204" pitchFamily="34" charset="0"/>
              </a:rPr>
              <a:t>                               Collaboration</a:t>
            </a:r>
            <a:r>
              <a:rPr lang="en-US" sz="2400" dirty="0" smtClean="0">
                <a:solidFill>
                  <a:schemeClr val="tx1"/>
                </a:solidFill>
              </a:rPr>
              <a:t> </a:t>
            </a:r>
            <a:r>
              <a:rPr lang="en-US" sz="2400" b="1" dirty="0" smtClean="0">
                <a:solidFill>
                  <a:schemeClr val="tx1"/>
                </a:solidFill>
              </a:rPr>
              <a:t>Filtering</a:t>
            </a:r>
            <a:r>
              <a:rPr lang="en-US" sz="2400" dirty="0" smtClean="0">
                <a:solidFill>
                  <a:schemeClr val="tx1"/>
                </a:solidFill>
              </a:rPr>
              <a:t> </a:t>
            </a:r>
            <a:endParaRPr lang="en-US" sz="2400" dirty="0">
              <a:solidFill>
                <a:schemeClr val="tx1"/>
              </a:solidFill>
            </a:endParaRPr>
          </a:p>
        </p:txBody>
      </p:sp>
      <p:sp>
        <p:nvSpPr>
          <p:cNvPr id="3" name="Content Placeholder 2"/>
          <p:cNvSpPr>
            <a:spLocks noGrp="1"/>
          </p:cNvSpPr>
          <p:nvPr>
            <p:ph idx="1"/>
          </p:nvPr>
        </p:nvSpPr>
        <p:spPr>
          <a:xfrm>
            <a:off x="677334" y="1580973"/>
            <a:ext cx="8596668" cy="4460390"/>
          </a:xfrm>
        </p:spPr>
        <p:txBody>
          <a:bodyPr/>
          <a:lstStyle/>
          <a:p>
            <a:pPr>
              <a:buFont typeface="Wingdings" panose="05000000000000000000" pitchFamily="2" charset="2"/>
              <a:buChar char="Ø"/>
            </a:pPr>
            <a:r>
              <a:rPr lang="en-US" dirty="0">
                <a:solidFill>
                  <a:schemeClr val="accent2">
                    <a:lumMod val="50000"/>
                  </a:schemeClr>
                </a:solidFill>
                <a:latin typeface="Calibri" panose="020F0502020204030204" pitchFamily="34" charset="0"/>
                <a:cs typeface="Calibri" panose="020F0502020204030204" pitchFamily="34" charset="0"/>
              </a:rPr>
              <a:t>C</a:t>
            </a:r>
            <a:r>
              <a:rPr lang="en-US" dirty="0" smtClean="0">
                <a:solidFill>
                  <a:schemeClr val="accent2">
                    <a:lumMod val="50000"/>
                  </a:schemeClr>
                </a:solidFill>
                <a:latin typeface="Calibri" panose="020F0502020204030204" pitchFamily="34" charset="0"/>
                <a:cs typeface="Calibri" panose="020F0502020204030204" pitchFamily="34" charset="0"/>
              </a:rPr>
              <a:t>ollaborative </a:t>
            </a:r>
            <a:r>
              <a:rPr lang="en-US" dirty="0">
                <a:solidFill>
                  <a:schemeClr val="accent2">
                    <a:lumMod val="50000"/>
                  </a:schemeClr>
                </a:solidFill>
                <a:latin typeface="Calibri" panose="020F0502020204030204" pitchFamily="34" charset="0"/>
                <a:cs typeface="Calibri" panose="020F0502020204030204" pitchFamily="34" charset="0"/>
              </a:rPr>
              <a:t>filtering is a method of making automatic predictions </a:t>
            </a:r>
            <a:r>
              <a:rPr lang="en-US" dirty="0">
                <a:latin typeface="Calibri" panose="020F0502020204030204" pitchFamily="34" charset="0"/>
                <a:cs typeface="Calibri" panose="020F0502020204030204" pitchFamily="34" charset="0"/>
              </a:rPr>
              <a:t>(filtering) about the interests of a single user by collecting preferences or taste </a:t>
            </a:r>
            <a:r>
              <a:rPr lang="en-US" dirty="0" smtClean="0">
                <a:latin typeface="Calibri" panose="020F0502020204030204" pitchFamily="34" charset="0"/>
                <a:cs typeface="Calibri" panose="020F0502020204030204" pitchFamily="34" charset="0"/>
              </a:rPr>
              <a:t>information.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Collaborative filtering (CF) uses given rating data by many users for many items as the basis for predicting missing ratings and/or for creating a top-N recommendation list for a given user, called the active user. Formally, we have a set of users U = (U1, U2, </a:t>
            </a:r>
            <a:r>
              <a:rPr lang="en-US" dirty="0" smtClean="0">
                <a:latin typeface="Calibri" panose="020F0502020204030204" pitchFamily="34" charset="0"/>
                <a:cs typeface="Calibri" panose="020F0502020204030204" pitchFamily="34" charset="0"/>
              </a:rPr>
              <a:t>…and </a:t>
            </a:r>
            <a:r>
              <a:rPr lang="en-US" dirty="0">
                <a:latin typeface="Calibri" panose="020F0502020204030204" pitchFamily="34" charset="0"/>
                <a:cs typeface="Calibri" panose="020F0502020204030204" pitchFamily="34" charset="0"/>
              </a:rPr>
              <a:t>a set of items I = (i1, 12, in). </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smtClean="0">
                <a:solidFill>
                  <a:schemeClr val="accent2">
                    <a:lumMod val="50000"/>
                  </a:schemeClr>
                </a:solidFill>
                <a:latin typeface="Calibri" panose="020F0502020204030204" pitchFamily="34" charset="0"/>
                <a:cs typeface="Calibri" panose="020F0502020204030204" pitchFamily="34" charset="0"/>
              </a:rPr>
              <a:t>Ratings </a:t>
            </a:r>
            <a:r>
              <a:rPr lang="en-US" dirty="0">
                <a:solidFill>
                  <a:schemeClr val="accent2">
                    <a:lumMod val="50000"/>
                  </a:schemeClr>
                </a:solidFill>
                <a:latin typeface="Calibri" panose="020F0502020204030204" pitchFamily="34" charset="0"/>
                <a:cs typeface="Calibri" panose="020F0502020204030204" pitchFamily="34" charset="0"/>
              </a:rPr>
              <a:t>are stored in a m x n user-item rating matrix</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The problem of collaborative filtering is to predict how well a user will like an item that he has not rated given a set of historical preference judgments for a community of users.</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396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492"/>
            <a:ext cx="8596668" cy="495656"/>
          </a:xfrm>
        </p:spPr>
        <p:txBody>
          <a:bodyPr>
            <a:normAutofit/>
          </a:bodyPr>
          <a:lstStyle/>
          <a:p>
            <a:r>
              <a:rPr lang="en-US" sz="2400" b="1" dirty="0" smtClean="0">
                <a:solidFill>
                  <a:schemeClr val="tx1"/>
                </a:solidFill>
                <a:latin typeface="Calibri" panose="020F0502020204030204" pitchFamily="34" charset="0"/>
                <a:cs typeface="Calibri" panose="020F0502020204030204" pitchFamily="34" charset="0"/>
              </a:rPr>
              <a:t>                              Types of collaborative filtering</a:t>
            </a:r>
            <a:endParaRPr lang="en-US" sz="2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700613"/>
            <a:ext cx="8596668" cy="3922006"/>
          </a:xfrm>
        </p:spPr>
        <p:txBody>
          <a:bodyPr/>
          <a:lstStyle/>
          <a:p>
            <a:pPr>
              <a:buFont typeface="Wingdings" panose="05000000000000000000" pitchFamily="2" charset="2"/>
              <a:buChar char="Ø"/>
            </a:pPr>
            <a:r>
              <a:rPr lang="en-US" dirty="0" smtClean="0">
                <a:solidFill>
                  <a:schemeClr val="accent2">
                    <a:lumMod val="50000"/>
                  </a:schemeClr>
                </a:solidFill>
                <a:latin typeface="Calibri" panose="020F0502020204030204" pitchFamily="34" charset="0"/>
                <a:cs typeface="Calibri" panose="020F0502020204030204" pitchFamily="34" charset="0"/>
              </a:rPr>
              <a:t>Type 1-User based: </a:t>
            </a: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User-based </a:t>
            </a:r>
            <a:r>
              <a:rPr lang="en-US" dirty="0">
                <a:latin typeface="Calibri" panose="020F0502020204030204" pitchFamily="34" charset="0"/>
                <a:cs typeface="Calibri" panose="020F0502020204030204" pitchFamily="34" charset="0"/>
              </a:rPr>
              <a:t>collaborative filtering algorithms work off the premise that if a user(A) has a similar profile to another user (B), then A is more likely to prefer </a:t>
            </a:r>
            <a:r>
              <a:rPr lang="en-US" dirty="0" smtClean="0">
                <a:latin typeface="Calibri" panose="020F0502020204030204" pitchFamily="34" charset="0"/>
                <a:cs typeface="Calibri" panose="020F0502020204030204" pitchFamily="34" charset="0"/>
              </a:rPr>
              <a:t>things that </a:t>
            </a:r>
            <a:r>
              <a:rPr lang="en-US" dirty="0">
                <a:latin typeface="Calibri" panose="020F0502020204030204" pitchFamily="34" charset="0"/>
                <a:cs typeface="Calibri" panose="020F0502020204030204" pitchFamily="34" charset="0"/>
              </a:rPr>
              <a:t>B prefers when compared with a user chosen at </a:t>
            </a:r>
            <a:r>
              <a:rPr lang="en-US" dirty="0" smtClean="0">
                <a:latin typeface="Calibri" panose="020F0502020204030204" pitchFamily="34" charset="0"/>
                <a:cs typeface="Calibri" panose="020F0502020204030204" pitchFamily="34" charset="0"/>
              </a:rPr>
              <a:t>random</a:t>
            </a:r>
            <a:r>
              <a:rPr lang="en-US" dirty="0" smtClean="0"/>
              <a: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For example, a collaborative filtering recommendation system for television tastes could make predictions about which television show a user should like given a partial list of that user's tastes (likes or dislikes).</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smtClean="0">
                <a:solidFill>
                  <a:schemeClr val="accent2">
                    <a:lumMod val="50000"/>
                  </a:schemeClr>
                </a:solidFill>
                <a:latin typeface="Calibri" panose="020F0502020204030204" pitchFamily="34" charset="0"/>
                <a:cs typeface="Calibri" panose="020F0502020204030204" pitchFamily="34" charset="0"/>
              </a:rPr>
              <a:t>Type 2-Item-based </a:t>
            </a:r>
            <a:r>
              <a:rPr lang="en-US" dirty="0">
                <a:solidFill>
                  <a:schemeClr val="accent2">
                    <a:lumMod val="50000"/>
                  </a:schemeClr>
                </a:solidFill>
                <a:latin typeface="Calibri" panose="020F0502020204030204" pitchFamily="34" charset="0"/>
                <a:cs typeface="Calibri" panose="020F0502020204030204" pitchFamily="34" charset="0"/>
              </a:rPr>
              <a:t>collaborative </a:t>
            </a:r>
            <a:r>
              <a:rPr lang="en-US" dirty="0" smtClean="0">
                <a:solidFill>
                  <a:schemeClr val="accent2">
                    <a:lumMod val="50000"/>
                  </a:schemeClr>
                </a:solidFill>
                <a:latin typeface="Calibri" panose="020F0502020204030204" pitchFamily="34" charset="0"/>
                <a:cs typeface="Calibri" panose="020F0502020204030204" pitchFamily="34" charset="0"/>
              </a:rPr>
              <a:t>filtering:</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Item-based CF is a model-based approach which produces recommendations based on the relationship between items inferred from the rating matrix. The assumption behind this approach is that users will prefer items that are similar to other items they like.</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0678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chemeClr val="tx1"/>
                </a:solidFill>
                <a:latin typeface="Calibri" panose="020F0502020204030204" pitchFamily="34" charset="0"/>
                <a:cs typeface="Calibri" panose="020F0502020204030204" pitchFamily="34" charset="0"/>
              </a:rPr>
              <a:t>      Advantages and disadvantages of collaborative filtering</a:t>
            </a:r>
            <a:endParaRPr lang="en-US" sz="2400" b="1" dirty="0">
              <a:solidFill>
                <a:schemeClr val="tx1"/>
              </a:solidFill>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7975979"/>
              </p:ext>
            </p:extLst>
          </p:nvPr>
        </p:nvGraphicFramePr>
        <p:xfrm>
          <a:off x="677863" y="1323973"/>
          <a:ext cx="8596311" cy="3573184"/>
        </p:xfrm>
        <a:graphic>
          <a:graphicData uri="http://schemas.openxmlformats.org/drawingml/2006/table">
            <a:tbl>
              <a:tblPr firstRow="1" bandRow="1">
                <a:tableStyleId>{5C22544A-7EE6-4342-B048-85BDC9FD1C3A}</a:tableStyleId>
              </a:tblPr>
              <a:tblGrid>
                <a:gridCol w="2865437"/>
                <a:gridCol w="2865437"/>
                <a:gridCol w="2865437"/>
              </a:tblGrid>
              <a:tr h="564648">
                <a:tc>
                  <a:txBody>
                    <a:bodyPr/>
                    <a:lstStyle/>
                    <a:p>
                      <a:endParaRPr lang="en-US" dirty="0"/>
                    </a:p>
                  </a:txBody>
                  <a:tcPr/>
                </a:tc>
                <a:tc>
                  <a:txBody>
                    <a:bodyPr/>
                    <a:lstStyle/>
                    <a:p>
                      <a:r>
                        <a:rPr lang="en-US" dirty="0" smtClean="0"/>
                        <a:t>         Advantages</a:t>
                      </a:r>
                      <a:r>
                        <a:rPr lang="en-US" baseline="0" dirty="0" smtClean="0"/>
                        <a:t> </a:t>
                      </a:r>
                      <a:endParaRPr lang="en-US" dirty="0"/>
                    </a:p>
                  </a:txBody>
                  <a:tcPr/>
                </a:tc>
                <a:tc>
                  <a:txBody>
                    <a:bodyPr/>
                    <a:lstStyle/>
                    <a:p>
                      <a:r>
                        <a:rPr lang="en-US" dirty="0" smtClean="0"/>
                        <a:t>       Disadvantages</a:t>
                      </a:r>
                      <a:r>
                        <a:rPr lang="en-US" baseline="0" dirty="0" smtClean="0"/>
                        <a:t> </a:t>
                      </a:r>
                      <a:endParaRPr lang="en-US" dirty="0"/>
                    </a:p>
                  </a:txBody>
                  <a:tcPr/>
                </a:tc>
              </a:tr>
              <a:tr h="1504268">
                <a:tc>
                  <a:txBody>
                    <a:bodyPr/>
                    <a:lstStyle/>
                    <a:p>
                      <a:r>
                        <a:rPr lang="en-US" dirty="0" smtClean="0">
                          <a:latin typeface="Calibri" panose="020F0502020204030204" pitchFamily="34" charset="0"/>
                          <a:cs typeface="Calibri" panose="020F0502020204030204" pitchFamily="34" charset="0"/>
                        </a:rPr>
                        <a:t>Collaboration approach</a:t>
                      </a:r>
                      <a:endParaRPr lang="en-US" dirty="0">
                        <a:latin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Other</a:t>
                      </a:r>
                      <a:r>
                        <a:rPr lang="en-US" baseline="0" dirty="0" smtClean="0">
                          <a:latin typeface="Calibri" panose="020F0502020204030204" pitchFamily="34" charset="0"/>
                          <a:cs typeface="Calibri" panose="020F0502020204030204" pitchFamily="34" charset="0"/>
                        </a:rPr>
                        <a:t> user’s scores are used</a:t>
                      </a:r>
                    </a:p>
                    <a:p>
                      <a:pPr marL="285750" indent="-285750">
                        <a:buFont typeface="Wingdings" panose="05000000000000000000" pitchFamily="2" charset="2"/>
                        <a:buChar char="Ø"/>
                      </a:pPr>
                      <a:r>
                        <a:rPr lang="en-US" baseline="0" dirty="0" smtClean="0">
                          <a:latin typeface="Calibri" panose="020F0502020204030204" pitchFamily="34" charset="0"/>
                          <a:cs typeface="Calibri" panose="020F0502020204030204" pitchFamily="34" charset="0"/>
                        </a:rPr>
                        <a:t>No deterministic result since chance is involved in the system</a:t>
                      </a:r>
                      <a:endParaRPr lang="en-US" dirty="0">
                        <a:latin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US" baseline="0" dirty="0" smtClean="0">
                          <a:latin typeface="Calibri" panose="020F0502020204030204" pitchFamily="34" charset="0"/>
                          <a:cs typeface="Calibri" panose="020F0502020204030204" pitchFamily="34" charset="0"/>
                        </a:rPr>
                        <a:t>Needs more data</a:t>
                      </a:r>
                    </a:p>
                    <a:p>
                      <a:pPr marL="285750" indent="-285750">
                        <a:buFont typeface="Wingdings" panose="05000000000000000000" pitchFamily="2" charset="2"/>
                        <a:buChar char="Ø"/>
                      </a:pPr>
                      <a:r>
                        <a:rPr lang="en-US" baseline="0" dirty="0" smtClean="0">
                          <a:latin typeface="Calibri" panose="020F0502020204030204" pitchFamily="34" charset="0"/>
                          <a:cs typeface="Calibri" panose="020F0502020204030204" pitchFamily="34" charset="0"/>
                        </a:rPr>
                        <a:t>Problem with new user’s and new products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txBody>
                  <a:tcPr/>
                </a:tc>
              </a:tr>
              <a:tr h="1504268">
                <a:tc>
                  <a:txBody>
                    <a:bodyPr/>
                    <a:lstStyle/>
                    <a:p>
                      <a:r>
                        <a:rPr lang="en-US" dirty="0" smtClean="0">
                          <a:latin typeface="Calibri" panose="020F0502020204030204" pitchFamily="34" charset="0"/>
                          <a:cs typeface="Calibri" panose="020F0502020204030204" pitchFamily="34" charset="0"/>
                        </a:rPr>
                        <a:t>Content-based approach</a:t>
                      </a:r>
                      <a:endParaRPr lang="en-US" dirty="0">
                        <a:latin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works</a:t>
                      </a:r>
                      <a:r>
                        <a:rPr lang="en-US" baseline="0" dirty="0" smtClean="0">
                          <a:latin typeface="Calibri" panose="020F0502020204030204" pitchFamily="34" charset="0"/>
                          <a:cs typeface="Calibri" panose="020F0502020204030204" pitchFamily="34" charset="0"/>
                        </a:rPr>
                        <a:t> with lesser data</a:t>
                      </a:r>
                    </a:p>
                    <a:p>
                      <a:pPr marL="285750" indent="-285750">
                        <a:buFont typeface="Wingdings" panose="05000000000000000000" pitchFamily="2" charset="2"/>
                        <a:buChar char="Ø"/>
                      </a:pPr>
                      <a:r>
                        <a:rPr lang="en-US" baseline="0" dirty="0" smtClean="0">
                          <a:latin typeface="Calibri" panose="020F0502020204030204" pitchFamily="34" charset="0"/>
                          <a:cs typeface="Calibri" panose="020F0502020204030204" pitchFamily="34" charset="0"/>
                        </a:rPr>
                        <a:t>Provides results based on activities of the specific user</a:t>
                      </a:r>
                      <a:endParaRPr lang="en-US" dirty="0">
                        <a:latin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Over-specialization</a:t>
                      </a:r>
                      <a:endParaRPr lang="en-US"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82632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31" y="532688"/>
            <a:ext cx="8596668" cy="441533"/>
          </a:xfrm>
        </p:spPr>
        <p:txBody>
          <a:bodyPr>
            <a:normAutofit fontScale="90000"/>
          </a:bodyPr>
          <a:lstStyle/>
          <a:p>
            <a:r>
              <a:rPr lang="en-US" sz="2400" b="1" dirty="0" smtClean="0">
                <a:solidFill>
                  <a:schemeClr val="tx1"/>
                </a:solidFill>
                <a:latin typeface="Calibri" panose="020F0502020204030204" pitchFamily="34" charset="0"/>
                <a:cs typeface="Calibri" panose="020F0502020204030204" pitchFamily="34" charset="0"/>
              </a:rPr>
              <a:t>            Content based recommendation of document</a:t>
            </a:r>
            <a:endParaRPr lang="en-US" sz="2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37155" y="1391467"/>
            <a:ext cx="8596668" cy="4573497"/>
          </a:xfrm>
        </p:spPr>
        <p:txBody>
          <a:bodyPr/>
          <a:lstStyle/>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content </a:t>
            </a:r>
            <a:r>
              <a:rPr lang="en-US" dirty="0">
                <a:latin typeface="Calibri" panose="020F0502020204030204" pitchFamily="34" charset="0"/>
                <a:cs typeface="Calibri" panose="020F0502020204030204" pitchFamily="34" charset="0"/>
              </a:rPr>
              <a:t>based recommenders refer to such approaches, that </a:t>
            </a:r>
            <a:r>
              <a:rPr lang="en-US" dirty="0">
                <a:solidFill>
                  <a:schemeClr val="accent1">
                    <a:lumMod val="50000"/>
                  </a:schemeClr>
                </a:solidFill>
                <a:latin typeface="Calibri" panose="020F0502020204030204" pitchFamily="34" charset="0"/>
                <a:cs typeface="Calibri" panose="020F0502020204030204" pitchFamily="34" charset="0"/>
              </a:rPr>
              <a:t>provide - recommendations by comparing representations of content describing an item to representations of content that interests the user</a:t>
            </a:r>
            <a:r>
              <a:rPr lang="en-US" dirty="0" smtClean="0">
                <a:solidFill>
                  <a:schemeClr val="accent1">
                    <a:lumMod val="50000"/>
                  </a:schemeClr>
                </a:solidFill>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solidFill>
                  <a:schemeClr val="bg2">
                    <a:lumMod val="50000"/>
                  </a:schemeClr>
                </a:solidFill>
                <a:latin typeface="Calibri" panose="020F0502020204030204" pitchFamily="34" charset="0"/>
                <a:cs typeface="Calibri" panose="020F0502020204030204" pitchFamily="34" charset="0"/>
              </a:rPr>
              <a:t>Content-based recommendation systems try to recommend items similar to those a given user has liked in the past. </a:t>
            </a:r>
          </a:p>
          <a:p>
            <a:pPr marL="0" indent="0">
              <a:buNone/>
            </a:pPr>
            <a:r>
              <a:rPr lang="en-US" dirty="0" smtClean="0">
                <a:solidFill>
                  <a:schemeClr val="bg2">
                    <a:lumMod val="50000"/>
                  </a:schemeClr>
                </a:solidFill>
                <a:latin typeface="Calibri" panose="020F0502020204030204" pitchFamily="34" charset="0"/>
                <a:cs typeface="Calibri" panose="020F0502020204030204" pitchFamily="34" charset="0"/>
              </a:rPr>
              <a:t>                          </a:t>
            </a:r>
          </a:p>
          <a:p>
            <a:pPr marL="0" indent="0">
              <a:buNone/>
            </a:pPr>
            <a:r>
              <a:rPr lang="en-US" sz="2400" b="1" dirty="0">
                <a:solidFill>
                  <a:schemeClr val="tx1"/>
                </a:solidFill>
                <a:latin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cs typeface="Calibri" panose="020F0502020204030204" pitchFamily="34" charset="0"/>
              </a:rPr>
              <a:t>                                                Advantages</a:t>
            </a:r>
          </a:p>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User </a:t>
            </a:r>
            <a:r>
              <a:rPr lang="en-US" dirty="0">
                <a:solidFill>
                  <a:schemeClr val="accent1">
                    <a:lumMod val="50000"/>
                  </a:schemeClr>
                </a:solidFill>
                <a:latin typeface="Calibri" panose="020F0502020204030204" pitchFamily="34" charset="0"/>
                <a:cs typeface="Calibri" panose="020F0502020204030204" pitchFamily="34" charset="0"/>
              </a:rPr>
              <a:t>Independence</a:t>
            </a:r>
            <a:r>
              <a:rPr lang="en-US" dirty="0">
                <a:solidFill>
                  <a:schemeClr val="tx1"/>
                </a:solidFill>
                <a:latin typeface="Calibri" panose="020F0502020204030204" pitchFamily="34" charset="0"/>
                <a:cs typeface="Calibri" panose="020F0502020204030204" pitchFamily="34" charset="0"/>
              </a:rPr>
              <a:t>: Recommends only the items that interest the user </a:t>
            </a:r>
            <a:r>
              <a:rPr lang="en-US"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Transparency</a:t>
            </a:r>
            <a:r>
              <a:rPr lang="en-US" dirty="0">
                <a:solidFill>
                  <a:schemeClr val="tx1"/>
                </a:solidFill>
                <a:latin typeface="Calibri" panose="020F0502020204030204" pitchFamily="34" charset="0"/>
                <a:cs typeface="Calibri" panose="020F0502020204030204" pitchFamily="34" charset="0"/>
              </a:rPr>
              <a:t> : Recommendation is based on the item features, explicitly list the contents </a:t>
            </a:r>
            <a:r>
              <a:rPr lang="en-US" dirty="0" smtClean="0">
                <a:solidFill>
                  <a:schemeClr val="tx1"/>
                </a:solidFill>
                <a:latin typeface="Calibri" panose="020F0502020204030204" pitchFamily="34" charset="0"/>
                <a:cs typeface="Calibri" panose="020F0502020204030204" pitchFamily="34" charset="0"/>
              </a:rPr>
              <a:t>features.</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New Item</a:t>
            </a:r>
            <a:r>
              <a:rPr lang="en-US" dirty="0">
                <a:solidFill>
                  <a:schemeClr val="tx1"/>
                </a:solidFill>
                <a:latin typeface="Calibri" panose="020F0502020204030204" pitchFamily="34" charset="0"/>
                <a:cs typeface="Calibri" panose="020F0502020204030204" pitchFamily="34" charset="0"/>
              </a:rPr>
              <a:t>: Helps in recommending new items that are not yet rated by </a:t>
            </a:r>
            <a:r>
              <a:rPr lang="en-US" dirty="0" smtClean="0">
                <a:solidFill>
                  <a:schemeClr val="tx1"/>
                </a:solidFill>
                <a:latin typeface="Calibri" panose="020F0502020204030204" pitchFamily="34" charset="0"/>
                <a:cs typeface="Calibri" panose="020F0502020204030204" pitchFamily="34" charset="0"/>
              </a:rPr>
              <a:t>other.</a:t>
            </a:r>
          </a:p>
          <a:p>
            <a:pPr>
              <a:buFont typeface="Wingdings" panose="05000000000000000000" pitchFamily="2" charset="2"/>
              <a:buChar char="Ø"/>
            </a:pP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1444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727" y="754879"/>
            <a:ext cx="8596668" cy="424441"/>
          </a:xfrm>
        </p:spPr>
        <p:txBody>
          <a:bodyPr>
            <a:normAutofit fontScale="90000"/>
          </a:bodyPr>
          <a:lstStyle/>
          <a:p>
            <a:r>
              <a:rPr lang="en-US" sz="2400" b="1" dirty="0" smtClean="0">
                <a:solidFill>
                  <a:schemeClr val="tx1"/>
                </a:solidFill>
                <a:latin typeface="Calibri" panose="020F0502020204030204" pitchFamily="34" charset="0"/>
                <a:cs typeface="Calibri" panose="020F0502020204030204" pitchFamily="34" charset="0"/>
              </a:rPr>
              <a:t>                                Semantic web in details</a:t>
            </a:r>
            <a:endParaRPr lang="en-US" sz="2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93528" y="1461331"/>
            <a:ext cx="8596668" cy="4973138"/>
          </a:xfrm>
        </p:spPr>
        <p:txBody>
          <a:bodyPr/>
          <a:lstStyle/>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The </a:t>
            </a:r>
            <a:r>
              <a:rPr lang="en-US" dirty="0">
                <a:solidFill>
                  <a:schemeClr val="accent1">
                    <a:lumMod val="50000"/>
                  </a:schemeClr>
                </a:solidFill>
                <a:latin typeface="Calibri" panose="020F0502020204030204" pitchFamily="34" charset="0"/>
                <a:cs typeface="Calibri" panose="020F0502020204030204" pitchFamily="34" charset="0"/>
              </a:rPr>
              <a:t>Semantic Web is not a separate Web but an extension of the current one</a:t>
            </a:r>
            <a:r>
              <a:rPr lang="en-US" dirty="0">
                <a:latin typeface="Calibri" panose="020F0502020204030204" pitchFamily="34" charset="0"/>
                <a:cs typeface="Calibri" panose="020F0502020204030204" pitchFamily="34" charset="0"/>
              </a:rPr>
              <a:t>, in which information is given well-defined meaning, better enabling computers and people to work in cooperation</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Semantic Web challenge: provide language that expresses both data and rules </a:t>
            </a:r>
            <a:r>
              <a:rPr lang="en-US" dirty="0" smtClean="0">
                <a:solidFill>
                  <a:schemeClr val="accent1">
                    <a:lumMod val="50000"/>
                  </a:schemeClr>
                </a:solidFill>
                <a:latin typeface="Calibri" panose="020F0502020204030204" pitchFamily="34" charset="0"/>
                <a:cs typeface="Calibri" panose="020F0502020204030204" pitchFamily="34" charset="0"/>
              </a:rPr>
              <a:t>for reasoning </a:t>
            </a:r>
            <a:r>
              <a:rPr lang="en-US" dirty="0">
                <a:solidFill>
                  <a:schemeClr val="accent1">
                    <a:lumMod val="50000"/>
                  </a:schemeClr>
                </a:solidFill>
                <a:latin typeface="Calibri" panose="020F0502020204030204" pitchFamily="34" charset="0"/>
                <a:cs typeface="Calibri" panose="020F0502020204030204" pitchFamily="34" charset="0"/>
              </a:rPr>
              <a:t>about that data</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The Semantic Web will enable machines to COMPREHEND semantic documents and data, not human speech and </a:t>
            </a:r>
            <a:r>
              <a:rPr lang="en-US" dirty="0" smtClean="0">
                <a:latin typeface="Calibri" panose="020F0502020204030204" pitchFamily="34" charset="0"/>
                <a:cs typeface="Calibri" panose="020F0502020204030204" pitchFamily="34" charset="0"/>
              </a:rPr>
              <a:t>writings, Semantic </a:t>
            </a:r>
            <a:r>
              <a:rPr lang="en-US" dirty="0">
                <a:latin typeface="Calibri" panose="020F0502020204030204" pitchFamily="34" charset="0"/>
                <a:cs typeface="Calibri" panose="020F0502020204030204" pitchFamily="34" charset="0"/>
              </a:rPr>
              <a:t>Web, in contrast, is more </a:t>
            </a:r>
            <a:r>
              <a:rPr lang="en-US" dirty="0" smtClean="0">
                <a:latin typeface="Calibri" panose="020F0502020204030204" pitchFamily="34" charset="0"/>
                <a:cs typeface="Calibri" panose="020F0502020204030204" pitchFamily="34" charset="0"/>
              </a:rPr>
              <a:t>flexible.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Semantic Web languages today</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1</a:t>
            </a:r>
            <a:r>
              <a:rPr lang="en-US" dirty="0">
                <a:solidFill>
                  <a:schemeClr val="accent1">
                    <a:lumMod val="50000"/>
                  </a:schemeClr>
                </a:solidFill>
                <a:latin typeface="Calibri" panose="020F0502020204030204" pitchFamily="34" charset="0"/>
                <a:cs typeface="Calibri" panose="020F0502020204030204" pitchFamily="34" charset="0"/>
              </a:rPr>
              <a:t>. Resource Description Framework (RDF</a:t>
            </a:r>
            <a:r>
              <a:rPr lang="en-US" dirty="0" smtClean="0">
                <a:solidFill>
                  <a:schemeClr val="accent1">
                    <a:lumMod val="50000"/>
                  </a:schemeClr>
                </a:solidFill>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2</a:t>
            </a:r>
            <a:r>
              <a:rPr lang="en-US" dirty="0">
                <a:solidFill>
                  <a:schemeClr val="accent1">
                    <a:lumMod val="50000"/>
                  </a:schemeClr>
                </a:solidFill>
                <a:latin typeface="Calibri" panose="020F0502020204030204" pitchFamily="34" charset="0"/>
                <a:cs typeface="Calibri" panose="020F0502020204030204" pitchFamily="34" charset="0"/>
              </a:rPr>
              <a:t>. Web Ontology Language</a:t>
            </a:r>
          </a:p>
        </p:txBody>
      </p:sp>
    </p:spTree>
    <p:extLst>
      <p:ext uri="{BB962C8B-B14F-4D97-AF65-F5344CB8AC3E}">
        <p14:creationId xmlns:p14="http://schemas.microsoft.com/office/powerpoint/2010/main" val="59999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Introduction</a:t>
            </a:r>
            <a:br>
              <a:rPr lang="en-US" b="1" dirty="0" smtClean="0"/>
            </a:br>
            <a:r>
              <a:rPr lang="en-US" b="1" dirty="0"/>
              <a:t> </a:t>
            </a:r>
            <a:r>
              <a:rPr lang="en-US" b="1" dirty="0" smtClean="0"/>
              <a:t>                 </a:t>
            </a:r>
            <a:endParaRPr lang="en-US" sz="2800" b="1" dirty="0"/>
          </a:p>
        </p:txBody>
      </p:sp>
      <p:sp>
        <p:nvSpPr>
          <p:cNvPr id="3" name="Content Placeholder 2"/>
          <p:cNvSpPr>
            <a:spLocks noGrp="1"/>
          </p:cNvSpPr>
          <p:nvPr>
            <p:ph idx="1"/>
          </p:nvPr>
        </p:nvSpPr>
        <p:spPr>
          <a:xfrm>
            <a:off x="677334" y="1478423"/>
            <a:ext cx="8596668" cy="4562940"/>
          </a:xfrm>
        </p:spPr>
        <p:txBody>
          <a:bodyPr/>
          <a:lstStyle/>
          <a:p>
            <a:pPr marL="0" indent="0">
              <a:buNone/>
            </a:pPr>
            <a:r>
              <a:rPr lang="en-US" sz="2400" b="1" dirty="0" smtClean="0">
                <a:solidFill>
                  <a:srgbClr val="FF0000"/>
                </a:solidFill>
              </a:rPr>
              <a:t>                            </a:t>
            </a:r>
            <a:r>
              <a:rPr lang="en-US" sz="2400" b="1" dirty="0" smtClean="0">
                <a:solidFill>
                  <a:schemeClr val="tx1"/>
                </a:solidFill>
                <a:latin typeface="Calibri" panose="020F0502020204030204" pitchFamily="34" charset="0"/>
                <a:cs typeface="Calibri" panose="020F0502020204030204" pitchFamily="34" charset="0"/>
              </a:rPr>
              <a:t>Basic XML concept</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XML stands for extensible markup language.</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a:t>
            </a:r>
            <a:r>
              <a:rPr lang="en-US" sz="2000" dirty="0">
                <a:solidFill>
                  <a:schemeClr val="accent1">
                    <a:lumMod val="50000"/>
                  </a:schemeClr>
                </a:solidFill>
                <a:latin typeface="Calibri" panose="020F0502020204030204" pitchFamily="34" charset="0"/>
                <a:cs typeface="Calibri" panose="020F0502020204030204" pitchFamily="34" charset="0"/>
              </a:rPr>
              <a:t>XML standard was created by W3C </a:t>
            </a:r>
            <a:r>
              <a:rPr lang="en-US" sz="2000" dirty="0">
                <a:latin typeface="Calibri" panose="020F0502020204030204" pitchFamily="34" charset="0"/>
                <a:cs typeface="Calibri" panose="020F0502020204030204" pitchFamily="34" charset="0"/>
              </a:rPr>
              <a:t>to provide an easy to use </a:t>
            </a:r>
            <a:r>
              <a:rPr lang="en-US" sz="2000" dirty="0" smtClean="0">
                <a:latin typeface="Calibri" panose="020F0502020204030204" pitchFamily="34" charset="0"/>
                <a:cs typeface="Calibri" panose="020F0502020204030204" pitchFamily="34" charset="0"/>
              </a:rPr>
              <a:t>and standardized </a:t>
            </a:r>
            <a:r>
              <a:rPr lang="en-US" sz="2000" dirty="0">
                <a:latin typeface="Calibri" panose="020F0502020204030204" pitchFamily="34" charset="0"/>
                <a:cs typeface="Calibri" panose="020F0502020204030204" pitchFamily="34" charset="0"/>
              </a:rPr>
              <a:t>way to store self describing data</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XML is not a replacement for HTM and traditional </a:t>
            </a:r>
            <a:r>
              <a:rPr lang="en-US" sz="2000" dirty="0" smtClean="0">
                <a:latin typeface="Calibri" panose="020F0502020204030204" pitchFamily="34" charset="0"/>
                <a:cs typeface="Calibri" panose="020F0502020204030204" pitchFamily="34" charset="0"/>
              </a:rPr>
              <a:t>databases.</a:t>
            </a:r>
          </a:p>
          <a:p>
            <a:pPr>
              <a:buFont typeface="Wingdings" panose="05000000000000000000" pitchFamily="2" charset="2"/>
              <a:buChar char="Ø"/>
            </a:pPr>
            <a:r>
              <a:rPr lang="en-US" sz="2000" dirty="0">
                <a:solidFill>
                  <a:schemeClr val="accent1">
                    <a:lumMod val="50000"/>
                  </a:schemeClr>
                </a:solidFill>
                <a:latin typeface="Calibri" panose="020F0502020204030204" pitchFamily="34" charset="0"/>
                <a:cs typeface="Calibri" panose="020F0502020204030204" pitchFamily="34" charset="0"/>
              </a:rPr>
              <a:t>XML provides the ability to structure, optionally validate and transform data</a:t>
            </a:r>
            <a:r>
              <a:rPr lang="en-US" sz="2000" dirty="0">
                <a:latin typeface="Calibri" panose="020F0502020204030204" pitchFamily="34" charset="0"/>
                <a:cs typeface="Calibri" panose="020F0502020204030204" pitchFamily="34" charset="0"/>
              </a:rPr>
              <a:t>. allowing it to be used across various applications in a platform independent manner</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term "Extensible" refers to the capability of being extended while the </a:t>
            </a:r>
            <a:r>
              <a:rPr lang="en-US" sz="2000" dirty="0" smtClean="0">
                <a:latin typeface="Calibri" panose="020F0502020204030204" pitchFamily="34" charset="0"/>
                <a:cs typeface="Calibri" panose="020F0502020204030204" pitchFamily="34" charset="0"/>
              </a:rPr>
              <a:t>phase "</a:t>
            </a:r>
            <a:r>
              <a:rPr lang="en-US" sz="2000" dirty="0">
                <a:latin typeface="Calibri" panose="020F0502020204030204" pitchFamily="34" charset="0"/>
                <a:cs typeface="Calibri" panose="020F0502020204030204" pitchFamily="34" charset="0"/>
              </a:rPr>
              <a:t>Markup Language" refers to the set of conventions used for encoding </a:t>
            </a:r>
            <a:r>
              <a:rPr lang="en-US" sz="2000" dirty="0" smtClean="0">
                <a:latin typeface="Calibri" panose="020F0502020204030204" pitchFamily="34" charset="0"/>
                <a:cs typeface="Calibri" panose="020F0502020204030204" pitchFamily="34" charset="0"/>
              </a:rPr>
              <a:t>textual information</a:t>
            </a:r>
            <a:r>
              <a:rPr lang="en-US" sz="2000" dirty="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smtClean="0">
              <a:solidFill>
                <a:schemeClr val="tx1"/>
              </a:solidFill>
            </a:endParaRPr>
          </a:p>
          <a:p>
            <a:pPr marL="0" indent="0">
              <a:buNone/>
            </a:pPr>
            <a:endParaRPr lang="en-US" dirty="0" smtClean="0">
              <a:solidFill>
                <a:schemeClr val="tx1"/>
              </a:solidFill>
            </a:endParaRPr>
          </a:p>
          <a:p>
            <a:pPr>
              <a:buFont typeface="Wingdings" panose="05000000000000000000" pitchFamily="2" charset="2"/>
              <a:buChar char="Ø"/>
            </a:pPr>
            <a:endParaRPr lang="en-US" dirty="0">
              <a:solidFill>
                <a:schemeClr val="tx1"/>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4010846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4082"/>
          </a:xfrm>
        </p:spPr>
        <p:txBody>
          <a:bodyPr>
            <a:normAutofit/>
          </a:bodyPr>
          <a:lstStyle/>
          <a:p>
            <a:r>
              <a:rPr lang="en-US" sz="2400" b="1" smtClean="0">
                <a:solidFill>
                  <a:schemeClr val="tx1"/>
                </a:solidFill>
                <a:latin typeface="Calibri" panose="020F0502020204030204" pitchFamily="34" charset="0"/>
                <a:cs typeface="Calibri" panose="020F0502020204030204" pitchFamily="34" charset="0"/>
              </a:rPr>
              <a:t>                                       </a:t>
            </a:r>
            <a:endParaRPr lang="en-US" sz="2400" b="1"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881641"/>
            <a:ext cx="8596668" cy="5007320"/>
          </a:xfrm>
        </p:spPr>
        <p:txBody>
          <a:bodyPr>
            <a:normAutofit/>
          </a:bodyPr>
          <a:lstStyle/>
          <a:p>
            <a:pPr marL="0" indent="0">
              <a:buNone/>
            </a:pPr>
            <a:r>
              <a:rPr lang="en-US" sz="2400" b="1" dirty="0" smtClean="0">
                <a:latin typeface="Calibri" panose="020F0502020204030204" pitchFamily="34" charset="0"/>
                <a:cs typeface="Calibri" panose="020F0502020204030204" pitchFamily="34" charset="0"/>
              </a:rPr>
              <a:t>                                 Ontology language</a:t>
            </a:r>
            <a:endParaRPr lang="en-US" sz="2400" b="1"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W3C Web Ontology Language (OWL) is a Semantic Web language designed to represent rich and complex knowledge about things, groups of things, and relations between things</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OWL is a computational logic-based language such that knowledge expressed in OWL can be exploited by computer programs, e.g., to verify the consistency of that knowledge or to make implicit knowledge explicit. </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32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436" y="2626407"/>
            <a:ext cx="8596668" cy="1320800"/>
          </a:xfrm>
        </p:spPr>
        <p:txBody>
          <a:bodyPr>
            <a:normAutofit/>
          </a:bodyPr>
          <a:lstStyle/>
          <a:p>
            <a:r>
              <a:rPr lang="en-US" sz="7200" dirty="0" smtClean="0">
                <a:solidFill>
                  <a:schemeClr val="tx1"/>
                </a:solidFill>
                <a:latin typeface="Calibri" panose="020F0502020204030204" pitchFamily="34" charset="0"/>
                <a:cs typeface="Calibri" panose="020F0502020204030204" pitchFamily="34" charset="0"/>
              </a:rPr>
              <a:t>          Thank you…</a:t>
            </a:r>
            <a:endParaRPr lang="en-US" sz="7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037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sz="2800" dirty="0"/>
          </a:p>
        </p:txBody>
      </p:sp>
      <p:sp>
        <p:nvSpPr>
          <p:cNvPr id="3" name="Content Placeholder 2"/>
          <p:cNvSpPr>
            <a:spLocks noGrp="1"/>
          </p:cNvSpPr>
          <p:nvPr>
            <p:ph idx="1"/>
          </p:nvPr>
        </p:nvSpPr>
        <p:spPr>
          <a:xfrm>
            <a:off x="677334" y="1298961"/>
            <a:ext cx="8596668" cy="4742402"/>
          </a:xfrm>
        </p:spPr>
        <p:txBody>
          <a:bodyPr/>
          <a:lstStyle/>
          <a:p>
            <a:pPr marL="0" indent="0">
              <a:buNone/>
            </a:pPr>
            <a:r>
              <a:rPr lang="en-US" dirty="0"/>
              <a:t> </a:t>
            </a:r>
            <a:r>
              <a:rPr lang="en-US" dirty="0" smtClean="0"/>
              <a:t>                                            </a:t>
            </a:r>
            <a:r>
              <a:rPr lang="en-US" sz="2400" b="1" dirty="0" smtClean="0">
                <a:solidFill>
                  <a:schemeClr val="tx1"/>
                </a:solidFill>
                <a:latin typeface="Calibri" panose="020F0502020204030204" pitchFamily="34" charset="0"/>
                <a:cs typeface="Calibri" panose="020F0502020204030204" pitchFamily="34" charset="0"/>
              </a:rPr>
              <a:t>XML Document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XML documents are text </a:t>
            </a:r>
            <a:r>
              <a:rPr lang="en-US" sz="2000" dirty="0" smtClean="0">
                <a:latin typeface="Calibri" panose="020F0502020204030204" pitchFamily="34" charset="0"/>
                <a:cs typeface="Calibri" panose="020F0502020204030204" pitchFamily="34" charset="0"/>
              </a:rPr>
              <a:t>based</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basic object in XML is the XML document. </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XML </a:t>
            </a:r>
            <a:r>
              <a:rPr lang="en-US" sz="2000" dirty="0">
                <a:latin typeface="Calibri" panose="020F0502020204030204" pitchFamily="34" charset="0"/>
                <a:cs typeface="Calibri" panose="020F0502020204030204" pitchFamily="34" charset="0"/>
              </a:rPr>
              <a:t>documents, including XHTML ones, must be well-formed</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There are two main structuring concepts that are used to construct an XML document: </a:t>
            </a:r>
            <a:r>
              <a:rPr lang="en-US" sz="2000" dirty="0">
                <a:solidFill>
                  <a:schemeClr val="accent1">
                    <a:lumMod val="50000"/>
                  </a:schemeClr>
                </a:solidFill>
                <a:latin typeface="Calibri" panose="020F0502020204030204" pitchFamily="34" charset="0"/>
                <a:cs typeface="Calibri" panose="020F0502020204030204" pitchFamily="34" charset="0"/>
              </a:rPr>
              <a:t>Elements and Attributes</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Attributes in XML provide additional information that describes elements</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C</a:t>
            </a:r>
            <a:r>
              <a:rPr lang="en-US" sz="2000" dirty="0" smtClean="0">
                <a:latin typeface="Calibri" panose="020F0502020204030204" pitchFamily="34" charset="0"/>
                <a:cs typeface="Calibri" panose="020F0502020204030204" pitchFamily="34" charset="0"/>
              </a:rPr>
              <a:t>omplex </a:t>
            </a:r>
            <a:r>
              <a:rPr lang="en-US" sz="2000" dirty="0">
                <a:latin typeface="Calibri" panose="020F0502020204030204" pitchFamily="34" charset="0"/>
                <a:cs typeface="Calibri" panose="020F0502020204030204" pitchFamily="34" charset="0"/>
              </a:rPr>
              <a:t>elements are constructed from other elements hierarchically, </a:t>
            </a:r>
            <a:r>
              <a:rPr lang="en-US" sz="2000" dirty="0" smtClean="0">
                <a:latin typeface="Calibri" panose="020F0502020204030204" pitchFamily="34" charset="0"/>
                <a:cs typeface="Calibri" panose="020F0502020204030204" pitchFamily="34" charset="0"/>
              </a:rPr>
              <a:t>whereas simple </a:t>
            </a:r>
            <a:r>
              <a:rPr lang="en-US" sz="2000" dirty="0">
                <a:latin typeface="Calibri" panose="020F0502020204030204" pitchFamily="34" charset="0"/>
                <a:cs typeface="Calibri" panose="020F0502020204030204" pitchFamily="34" charset="0"/>
              </a:rPr>
              <a:t>elements contain data values</a:t>
            </a:r>
            <a:r>
              <a:rPr lang="en-US" sz="2000" dirty="0" smtClean="0"/>
              <a:t>.</a:t>
            </a:r>
            <a:endParaRPr lang="en-US" sz="2000" dirty="0"/>
          </a:p>
        </p:txBody>
      </p:sp>
    </p:spTree>
    <p:extLst>
      <p:ext uri="{BB962C8B-B14F-4D97-AF65-F5344CB8AC3E}">
        <p14:creationId xmlns:p14="http://schemas.microsoft.com/office/powerpoint/2010/main" val="4025566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5338"/>
          </a:xfrm>
        </p:spPr>
        <p:txBody>
          <a:bodyPr>
            <a:noAutofit/>
          </a:bodyPr>
          <a:lstStyle/>
          <a:p>
            <a:r>
              <a:rPr lang="en-US" sz="800" dirty="0"/>
              <a:t>.</a:t>
            </a:r>
          </a:p>
        </p:txBody>
      </p:sp>
      <p:sp>
        <p:nvSpPr>
          <p:cNvPr id="3" name="Content Placeholder 2"/>
          <p:cNvSpPr>
            <a:spLocks noGrp="1"/>
          </p:cNvSpPr>
          <p:nvPr>
            <p:ph idx="1"/>
          </p:nvPr>
        </p:nvSpPr>
        <p:spPr>
          <a:xfrm>
            <a:off x="677334" y="1093863"/>
            <a:ext cx="8596668" cy="4947500"/>
          </a:xfrm>
        </p:spPr>
        <p:txBody>
          <a:bodyPr>
            <a:normAutofit/>
          </a:bodyPr>
          <a:lstStyle/>
          <a:p>
            <a:pPr marL="0" indent="0">
              <a:buNone/>
            </a:pPr>
            <a:r>
              <a:rPr lang="en-US" sz="2000" b="1" dirty="0" smtClean="0"/>
              <a:t>                                        </a:t>
            </a:r>
            <a:r>
              <a:rPr lang="en-US" sz="2400" b="1" dirty="0" smtClean="0">
                <a:solidFill>
                  <a:schemeClr val="tx1"/>
                </a:solidFill>
                <a:latin typeface="Calibri" panose="020F0502020204030204" pitchFamily="34" charset="0"/>
                <a:cs typeface="Calibri" panose="020F0502020204030204" pitchFamily="34" charset="0"/>
              </a:rPr>
              <a:t>XML Retrieval</a:t>
            </a:r>
            <a:endParaRPr lang="en-US" sz="24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000" b="1" dirty="0" smtClean="0"/>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XML </a:t>
            </a:r>
            <a:r>
              <a:rPr lang="en-US" sz="2000" dirty="0">
                <a:latin typeface="Calibri" panose="020F0502020204030204" pitchFamily="34" charset="0"/>
                <a:cs typeface="Calibri" panose="020F0502020204030204" pitchFamily="34" charset="0"/>
              </a:rPr>
              <a:t>retrieval, or XML information retrieval, is the content-based retrieval of documents structured with </a:t>
            </a:r>
            <a:r>
              <a:rPr lang="en-US" sz="2000" dirty="0" smtClean="0">
                <a:latin typeface="Calibri" panose="020F0502020204030204" pitchFamily="34" charset="0"/>
                <a:cs typeface="Calibri" panose="020F0502020204030204" pitchFamily="34" charset="0"/>
              </a:rPr>
              <a:t>XML</a:t>
            </a:r>
          </a:p>
          <a:p>
            <a:pPr>
              <a:buFont typeface="Wingdings" panose="05000000000000000000" pitchFamily="2" charset="2"/>
              <a:buChar char="Ø"/>
            </a:pPr>
            <a:r>
              <a:rPr lang="en-US" sz="2000" dirty="0" smtClean="0">
                <a:solidFill>
                  <a:schemeClr val="accent1">
                    <a:lumMod val="50000"/>
                  </a:schemeClr>
                </a:solidFill>
                <a:latin typeface="Calibri" panose="020F0502020204030204" pitchFamily="34" charset="0"/>
                <a:cs typeface="Calibri" panose="020F0502020204030204" pitchFamily="34" charset="0"/>
              </a:rPr>
              <a:t>Documents </a:t>
            </a:r>
            <a:r>
              <a:rPr lang="en-US" sz="2000" dirty="0">
                <a:solidFill>
                  <a:schemeClr val="accent1">
                    <a:lumMod val="50000"/>
                  </a:schemeClr>
                </a:solidFill>
                <a:latin typeface="Calibri" panose="020F0502020204030204" pitchFamily="34" charset="0"/>
                <a:cs typeface="Calibri" panose="020F0502020204030204" pitchFamily="34" charset="0"/>
              </a:rPr>
              <a:t>can be structured or unstructured</a:t>
            </a:r>
            <a:r>
              <a:rPr lang="en-US" sz="2000" dirty="0">
                <a:latin typeface="Calibri" panose="020F0502020204030204" pitchFamily="34" charset="0"/>
                <a:cs typeface="Calibri" panose="020F0502020204030204" pitchFamily="34" charset="0"/>
              </a:rPr>
              <a:t>. Unstructured documents have no fixed </a:t>
            </a:r>
            <a:r>
              <a:rPr lang="en-US" sz="2000" dirty="0" smtClean="0">
                <a:latin typeface="Calibri" panose="020F0502020204030204" pitchFamily="34" charset="0"/>
                <a:cs typeface="Calibri" panose="020F0502020204030204" pitchFamily="34" charset="0"/>
              </a:rPr>
              <a:t>pre-defined </a:t>
            </a:r>
            <a:r>
              <a:rPr lang="en-US" sz="2000" dirty="0">
                <a:latin typeface="Calibri" panose="020F0502020204030204" pitchFamily="34" charset="0"/>
                <a:cs typeface="Calibri" panose="020F0502020204030204" pitchFamily="34" charset="0"/>
              </a:rPr>
              <a:t>format, whereas structured documents are usually organized according to a fixed pre-defined structure</a:t>
            </a:r>
            <a:r>
              <a:rPr lang="en-US" sz="20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The most common way to format structured content is with the W3C standard for information repositories and exchanges, the extensible mark-up language.</a:t>
            </a:r>
          </a:p>
          <a:p>
            <a:pPr>
              <a:buFont typeface="Wingdings" panose="05000000000000000000" pitchFamily="2" charset="2"/>
              <a:buChar char="Ø"/>
            </a:pPr>
            <a:endParaRPr lang="en-US" sz="2000" b="1" dirty="0"/>
          </a:p>
        </p:txBody>
      </p:sp>
    </p:spTree>
    <p:extLst>
      <p:ext uri="{BB962C8B-B14F-4D97-AF65-F5344CB8AC3E}">
        <p14:creationId xmlns:p14="http://schemas.microsoft.com/office/powerpoint/2010/main" val="1314294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76613"/>
          </a:xfrm>
        </p:spPr>
        <p:txBody>
          <a:bodyPr>
            <a:noAutofit/>
          </a:bodyPr>
          <a:lstStyle/>
          <a:p>
            <a:r>
              <a:rPr lang="en-US" sz="800" dirty="0" smtClean="0"/>
              <a:t>.</a:t>
            </a:r>
            <a:endParaRPr lang="en-US" sz="800" dirty="0"/>
          </a:p>
        </p:txBody>
      </p:sp>
      <p:sp>
        <p:nvSpPr>
          <p:cNvPr id="3" name="Content Placeholder 2"/>
          <p:cNvSpPr>
            <a:spLocks noGrp="1"/>
          </p:cNvSpPr>
          <p:nvPr>
            <p:ph idx="1"/>
          </p:nvPr>
        </p:nvSpPr>
        <p:spPr>
          <a:xfrm>
            <a:off x="873888" y="1126548"/>
            <a:ext cx="8596668" cy="4829871"/>
          </a:xfrm>
        </p:spPr>
        <p:txBody>
          <a:bodyPr>
            <a:normAutofit/>
          </a:bodyPr>
          <a:lstStyle/>
          <a:p>
            <a:pPr marL="0" indent="0">
              <a:buNone/>
            </a:pPr>
            <a:r>
              <a:rPr lang="en-US" sz="2400" b="1" dirty="0" smtClean="0">
                <a:solidFill>
                  <a:schemeClr val="tx1"/>
                </a:solidFill>
                <a:latin typeface="Calibri" panose="020F0502020204030204" pitchFamily="34" charset="0"/>
                <a:cs typeface="Calibri" panose="020F0502020204030204" pitchFamily="34" charset="0"/>
              </a:rPr>
              <a:t>                                Evaluation of XML Retrieval</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component coverage dimension evaluates whether the element retrieved is "structurally" correct, that is, neither too low nor too high in the tree. It can be distinguished four </a:t>
            </a:r>
            <a:r>
              <a:rPr lang="en-US" sz="2000" dirty="0" smtClean="0">
                <a:latin typeface="Calibri" panose="020F0502020204030204" pitchFamily="34" charset="0"/>
                <a:cs typeface="Calibri" panose="020F0502020204030204" pitchFamily="34" charset="0"/>
              </a:rPr>
              <a:t>cases:</a:t>
            </a:r>
          </a:p>
          <a:p>
            <a:pPr>
              <a:buFont typeface="Wingdings" panose="05000000000000000000" pitchFamily="2" charset="2"/>
              <a:buChar char="Ø"/>
            </a:pPr>
            <a:r>
              <a:rPr lang="en-US" sz="2000" dirty="0" smtClean="0">
                <a:solidFill>
                  <a:schemeClr val="accent1">
                    <a:lumMod val="50000"/>
                  </a:schemeClr>
                </a:solidFill>
                <a:latin typeface="Calibri" panose="020F0502020204030204" pitchFamily="34" charset="0"/>
                <a:cs typeface="Calibri" panose="020F0502020204030204" pitchFamily="34" charset="0"/>
              </a:rPr>
              <a:t>A)Exact coverage(E): </a:t>
            </a:r>
            <a:r>
              <a:rPr lang="en-US" sz="2000" dirty="0" smtClean="0">
                <a:latin typeface="Calibri" panose="020F0502020204030204" pitchFamily="34" charset="0"/>
                <a:cs typeface="Calibri" panose="020F0502020204030204" pitchFamily="34" charset="0"/>
              </a:rPr>
              <a:t>The information sought is main topic of component is a meaningful unit of information.</a:t>
            </a:r>
          </a:p>
          <a:p>
            <a:pPr>
              <a:buFont typeface="Wingdings" panose="05000000000000000000" pitchFamily="2" charset="2"/>
              <a:buChar char="Ø"/>
            </a:pPr>
            <a:r>
              <a:rPr lang="en-US" sz="2000" dirty="0" smtClean="0">
                <a:solidFill>
                  <a:schemeClr val="accent1">
                    <a:lumMod val="50000"/>
                  </a:schemeClr>
                </a:solidFill>
                <a:latin typeface="Calibri" panose="020F0502020204030204" pitchFamily="34" charset="0"/>
                <a:cs typeface="Calibri" panose="020F0502020204030204" pitchFamily="34" charset="0"/>
              </a:rPr>
              <a:t>B)Too small(S):</a:t>
            </a:r>
            <a:r>
              <a:rPr lang="en-US" sz="2000" dirty="0" smtClean="0">
                <a:latin typeface="Calibri" panose="020F0502020204030204" pitchFamily="34" charset="0"/>
                <a:cs typeface="Calibri" panose="020F0502020204030204" pitchFamily="34" charset="0"/>
              </a:rPr>
              <a:t>The information sought is the main topic of the component, but the component is not a meaningful unit of information.</a:t>
            </a:r>
          </a:p>
          <a:p>
            <a:pPr>
              <a:buFont typeface="Wingdings" panose="05000000000000000000" pitchFamily="2" charset="2"/>
              <a:buChar char="Ø"/>
            </a:pPr>
            <a:r>
              <a:rPr lang="en-US" sz="2000" dirty="0" smtClean="0">
                <a:solidFill>
                  <a:schemeClr val="accent1">
                    <a:lumMod val="50000"/>
                  </a:schemeClr>
                </a:solidFill>
                <a:latin typeface="Calibri" panose="020F0502020204030204" pitchFamily="34" charset="0"/>
                <a:cs typeface="Calibri" panose="020F0502020204030204" pitchFamily="34" charset="0"/>
              </a:rPr>
              <a:t>C)Too large(L):</a:t>
            </a:r>
            <a:r>
              <a:rPr lang="en-US" sz="2000" dirty="0" smtClean="0">
                <a:latin typeface="Calibri" panose="020F0502020204030204" pitchFamily="34" charset="0"/>
                <a:cs typeface="Calibri" panose="020F0502020204030204" pitchFamily="34" charset="0"/>
              </a:rPr>
              <a:t>The information sought is present in component but is not the main topic.</a:t>
            </a:r>
          </a:p>
          <a:p>
            <a:pPr>
              <a:buFont typeface="Wingdings" panose="05000000000000000000" pitchFamily="2" charset="2"/>
              <a:buChar char="Ø"/>
            </a:pPr>
            <a:r>
              <a:rPr lang="en-US" sz="2000" dirty="0" smtClean="0">
                <a:solidFill>
                  <a:schemeClr val="accent1">
                    <a:lumMod val="50000"/>
                  </a:schemeClr>
                </a:solidFill>
                <a:latin typeface="Calibri" panose="020F0502020204030204" pitchFamily="34" charset="0"/>
                <a:cs typeface="Calibri" panose="020F0502020204030204" pitchFamily="34" charset="0"/>
              </a:rPr>
              <a:t>D)No coverage(N):</a:t>
            </a:r>
            <a:r>
              <a:rPr lang="en-US" sz="2000" dirty="0" smtClean="0">
                <a:latin typeface="Calibri" panose="020F0502020204030204" pitchFamily="34" charset="0"/>
                <a:cs typeface="Calibri" panose="020F0502020204030204" pitchFamily="34" charset="0"/>
              </a:rPr>
              <a:t>The information sought is not a topic of component.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1418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677334" y="1153683"/>
            <a:ext cx="8596668" cy="4887680"/>
          </a:xfrm>
        </p:spPr>
        <p:txBody>
          <a:bodyPr>
            <a:normAutofit/>
          </a:bodyPr>
          <a:lstStyle/>
          <a:p>
            <a:pPr marL="0" indent="0">
              <a:buNone/>
            </a:pPr>
            <a:r>
              <a:rPr lang="en-US" sz="2400" b="1" dirty="0" smtClean="0">
                <a:latin typeface="Calibri" panose="020F0502020204030204" pitchFamily="34" charset="0"/>
                <a:cs typeface="Calibri" panose="020F0502020204030204" pitchFamily="34" charset="0"/>
              </a:rPr>
              <a:t>                               Challenges in XML retrieval</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First challenge: document parts to </a:t>
            </a:r>
            <a:r>
              <a:rPr lang="en-US" dirty="0" smtClean="0">
                <a:solidFill>
                  <a:schemeClr val="accent1">
                    <a:lumMod val="50000"/>
                  </a:schemeClr>
                </a:solidFill>
                <a:latin typeface="Calibri" panose="020F0502020204030204" pitchFamily="34" charset="0"/>
                <a:cs typeface="Calibri" panose="020F0502020204030204" pitchFamily="34" charset="0"/>
              </a:rPr>
              <a:t>retrieve Structured </a:t>
            </a:r>
            <a:r>
              <a:rPr lang="en-US" dirty="0">
                <a:solidFill>
                  <a:schemeClr val="accent1">
                    <a:lumMod val="50000"/>
                  </a:schemeClr>
                </a:solidFill>
                <a:latin typeface="Calibri" panose="020F0502020204030204" pitchFamily="34" charset="0"/>
                <a:cs typeface="Calibri" panose="020F0502020204030204" pitchFamily="34" charset="0"/>
              </a:rPr>
              <a:t>or XML retrieval</a:t>
            </a:r>
            <a:r>
              <a:rPr lang="en-US" dirty="0">
                <a:latin typeface="Calibri" panose="020F0502020204030204" pitchFamily="34" charset="0"/>
                <a:cs typeface="Calibri" panose="020F0502020204030204" pitchFamily="34" charset="0"/>
              </a:rPr>
              <a:t>: users want us to return parts of documents (i.e., XML elements), not entire documents as IR systems usually do in unstructured </a:t>
            </a:r>
            <a:r>
              <a:rPr lang="en-US" dirty="0" smtClean="0">
                <a:latin typeface="Calibri" panose="020F0502020204030204" pitchFamily="34" charset="0"/>
                <a:cs typeface="Calibri" panose="020F0502020204030204" pitchFamily="34" charset="0"/>
              </a:rPr>
              <a:t>retrieval</a:t>
            </a:r>
            <a:endParaRPr lang="en-US" sz="24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Second challenge: document parts to </a:t>
            </a:r>
            <a:r>
              <a:rPr lang="en-US" dirty="0" smtClean="0">
                <a:solidFill>
                  <a:schemeClr val="accent1">
                    <a:lumMod val="50000"/>
                  </a:schemeClr>
                </a:solidFill>
                <a:latin typeface="Calibri" panose="020F0502020204030204" pitchFamily="34" charset="0"/>
                <a:cs typeface="Calibri" panose="020F0502020204030204" pitchFamily="34" charset="0"/>
              </a:rPr>
              <a:t>index :</a:t>
            </a:r>
            <a:r>
              <a:rPr lang="en-US" dirty="0" smtClean="0">
                <a:latin typeface="Calibri" panose="020F0502020204030204" pitchFamily="34" charset="0"/>
                <a:cs typeface="Calibri" panose="020F0502020204030204" pitchFamily="34" charset="0"/>
              </a:rPr>
              <a:t>Central </a:t>
            </a:r>
            <a:r>
              <a:rPr lang="en-US" dirty="0">
                <a:latin typeface="Calibri" panose="020F0502020204030204" pitchFamily="34" charset="0"/>
                <a:cs typeface="Calibri" panose="020F0502020204030204" pitchFamily="34" charset="0"/>
              </a:rPr>
              <a:t>notion for indexing and ranking in IR: documents unit </a:t>
            </a:r>
            <a:r>
              <a:rPr lang="en-US" dirty="0" smtClean="0">
                <a:latin typeface="Calibri" panose="020F0502020204030204" pitchFamily="34" charset="0"/>
                <a:cs typeface="Calibri" panose="020F0502020204030204" pitchFamily="34" charset="0"/>
              </a:rPr>
              <a:t>or indexing </a:t>
            </a:r>
            <a:r>
              <a:rPr lang="en-US" dirty="0">
                <a:latin typeface="Calibri" panose="020F0502020204030204" pitchFamily="34" charset="0"/>
                <a:cs typeface="Calibri" panose="020F0502020204030204" pitchFamily="34" charset="0"/>
              </a:rPr>
              <a:t>unit</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Third </a:t>
            </a:r>
            <a:r>
              <a:rPr lang="en-US" dirty="0">
                <a:solidFill>
                  <a:schemeClr val="accent1">
                    <a:lumMod val="50000"/>
                  </a:schemeClr>
                </a:solidFill>
                <a:latin typeface="Calibri" panose="020F0502020204030204" pitchFamily="34" charset="0"/>
                <a:cs typeface="Calibri" panose="020F0502020204030204" pitchFamily="34" charset="0"/>
              </a:rPr>
              <a:t>challenge: nested </a:t>
            </a:r>
            <a:r>
              <a:rPr lang="en-US" dirty="0" smtClean="0">
                <a:solidFill>
                  <a:schemeClr val="accent1">
                    <a:lumMod val="50000"/>
                  </a:schemeClr>
                </a:solidFill>
                <a:latin typeface="Calibri" panose="020F0502020204030204" pitchFamily="34" charset="0"/>
                <a:cs typeface="Calibri" panose="020F0502020204030204" pitchFamily="34" charset="0"/>
              </a:rPr>
              <a:t>elements</a:t>
            </a:r>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remove nested elements in a </a:t>
            </a:r>
            <a:r>
              <a:rPr lang="en-US" dirty="0" smtClean="0">
                <a:latin typeface="Calibri" panose="020F0502020204030204" pitchFamily="34" charset="0"/>
                <a:cs typeface="Calibri" panose="020F0502020204030204" pitchFamily="34" charset="0"/>
              </a:rPr>
              <a:t>post processing </a:t>
            </a:r>
            <a:r>
              <a:rPr lang="en-US" dirty="0">
                <a:latin typeface="Calibri" panose="020F0502020204030204" pitchFamily="34" charset="0"/>
                <a:cs typeface="Calibri" panose="020F0502020204030204" pitchFamily="34" charset="0"/>
              </a:rPr>
              <a:t>step to reduce redundancy</a:t>
            </a:r>
            <a:r>
              <a:rPr lang="en-US" dirty="0" smtClean="0">
                <a:latin typeface="Calibri" panose="020F0502020204030204" pitchFamily="34" charset="0"/>
                <a:cs typeface="Calibri" panose="020F0502020204030204" pitchFamily="34" charset="0"/>
              </a:rPr>
              <a:t>.</a:t>
            </a: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collapse </a:t>
            </a:r>
            <a:r>
              <a:rPr lang="en-US" dirty="0">
                <a:latin typeface="Calibri" panose="020F0502020204030204" pitchFamily="34" charset="0"/>
                <a:cs typeface="Calibri" panose="020F0502020204030204" pitchFamily="34" charset="0"/>
              </a:rPr>
              <a:t>several nested elements in the results list and use highlighting of query terms to draw the user's attention to the relevant passages.</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7261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70617"/>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677334" y="1135094"/>
            <a:ext cx="8596668" cy="4496585"/>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Types of queries</a:t>
            </a:r>
            <a:endParaRPr lang="en-US" sz="24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Keyword Based Querying</a:t>
            </a:r>
            <a:r>
              <a:rPr lang="en-US" dirty="0">
                <a:latin typeface="Calibri" panose="020F0502020204030204" pitchFamily="34" charset="0"/>
                <a:cs typeface="Calibri" panose="020F0502020204030204" pitchFamily="34" charset="0"/>
              </a:rPr>
              <a:t>: A query is the formulation of a user information need. Keyword based queries are popular, since they are intuitive, easy to express, and allow for fast ranking</a:t>
            </a:r>
            <a:r>
              <a:rPr lang="en-US" b="1"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Word Queries</a:t>
            </a:r>
            <a:r>
              <a:rPr lang="en-US" dirty="0">
                <a:latin typeface="Calibri" panose="020F0502020204030204" pitchFamily="34" charset="0"/>
                <a:cs typeface="Calibri" panose="020F0502020204030204" pitchFamily="34" charset="0"/>
              </a:rPr>
              <a:t>: The most elementary query that can be formulated in a text retrieval system is the </a:t>
            </a:r>
            <a:r>
              <a:rPr lang="en-US" dirty="0" smtClean="0">
                <a:latin typeface="Calibri" panose="020F0502020204030204" pitchFamily="34" charset="0"/>
                <a:cs typeface="Calibri" panose="020F0502020204030204" pitchFamily="34" charset="0"/>
              </a:rPr>
              <a:t>word.</a:t>
            </a: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Context Queries</a:t>
            </a:r>
            <a:r>
              <a:rPr lang="en-US" dirty="0">
                <a:latin typeface="Calibri" panose="020F0502020204030204" pitchFamily="34" charset="0"/>
                <a:cs typeface="Calibri" panose="020F0502020204030204" pitchFamily="34" charset="0"/>
              </a:rPr>
              <a:t>: Many systems complement queries with the ability to search words in a given context. </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Boolean Queries</a:t>
            </a:r>
            <a:r>
              <a:rPr lang="en-US" dirty="0">
                <a:latin typeface="Calibri" panose="020F0502020204030204" pitchFamily="34" charset="0"/>
                <a:cs typeface="Calibri" panose="020F0502020204030204" pitchFamily="34" charset="0"/>
              </a:rPr>
              <a:t>: The oldest way to combine keyword queries is to use </a:t>
            </a:r>
            <a:r>
              <a:rPr lang="en-US" dirty="0" smtClean="0">
                <a:latin typeface="Calibri" panose="020F0502020204030204" pitchFamily="34" charset="0"/>
                <a:cs typeface="Calibri" panose="020F0502020204030204" pitchFamily="34" charset="0"/>
              </a:rPr>
              <a:t>Boolean </a:t>
            </a:r>
            <a:r>
              <a:rPr lang="en-US" dirty="0">
                <a:latin typeface="Calibri" panose="020F0502020204030204" pitchFamily="34" charset="0"/>
                <a:cs typeface="Calibri" panose="020F0502020204030204" pitchFamily="34" charset="0"/>
              </a:rPr>
              <a:t>operators. A </a:t>
            </a:r>
            <a:r>
              <a:rPr lang="en-US" dirty="0" smtClean="0">
                <a:latin typeface="Calibri" panose="020F0502020204030204" pitchFamily="34" charset="0"/>
                <a:cs typeface="Calibri" panose="020F0502020204030204" pitchFamily="34" charset="0"/>
              </a:rPr>
              <a:t>Boolean </a:t>
            </a:r>
            <a:r>
              <a:rPr lang="en-US" dirty="0">
                <a:latin typeface="Calibri" panose="020F0502020204030204" pitchFamily="34" charset="0"/>
                <a:cs typeface="Calibri" panose="020F0502020204030204" pitchFamily="34" charset="0"/>
              </a:rPr>
              <a:t>query has a syntax composed of atoms and operators</a:t>
            </a:r>
          </a:p>
        </p:txBody>
      </p:sp>
    </p:spTree>
    <p:extLst>
      <p:ext uri="{BB962C8B-B14F-4D97-AF65-F5344CB8AC3E}">
        <p14:creationId xmlns:p14="http://schemas.microsoft.com/office/powerpoint/2010/main" val="3965522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36434"/>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677334" y="1066728"/>
            <a:ext cx="8596668" cy="4607679"/>
          </a:xfrm>
        </p:spPr>
        <p:txBody>
          <a:bodyPr>
            <a:normAutofit/>
          </a:bodyPr>
          <a:lstStyle/>
          <a:p>
            <a:pPr marL="0" indent="0">
              <a:buNone/>
            </a:pPr>
            <a:r>
              <a:rPr lang="en-US" sz="2400" b="1" dirty="0" smtClean="0">
                <a:latin typeface="Calibri" panose="020F0502020204030204" pitchFamily="34" charset="0"/>
                <a:cs typeface="Calibri" panose="020F0502020204030204" pitchFamily="34" charset="0"/>
              </a:rPr>
              <a:t>                          Vector space model for XML retrieval</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The dimensions of vector space in unstructured retrieval are vocabulary terms, whereas they are </a:t>
            </a:r>
            <a:r>
              <a:rPr lang="en-US" dirty="0">
                <a:solidFill>
                  <a:schemeClr val="accent1">
                    <a:lumMod val="50000"/>
                  </a:schemeClr>
                </a:solidFill>
                <a:latin typeface="Calibri" panose="020F0502020204030204" pitchFamily="34" charset="0"/>
                <a:cs typeface="Calibri" panose="020F0502020204030204" pitchFamily="34" charset="0"/>
              </a:rPr>
              <a:t>lexicalized </a:t>
            </a:r>
            <a:r>
              <a:rPr lang="en-US" dirty="0" smtClean="0">
                <a:solidFill>
                  <a:schemeClr val="accent1">
                    <a:lumMod val="50000"/>
                  </a:schemeClr>
                </a:solidFill>
                <a:latin typeface="Calibri" panose="020F0502020204030204" pitchFamily="34" charset="0"/>
                <a:cs typeface="Calibri" panose="020F0502020204030204" pitchFamily="34" charset="0"/>
              </a:rPr>
              <a:t>subtrees </a:t>
            </a:r>
            <a:r>
              <a:rPr lang="en-US" dirty="0">
                <a:latin typeface="Calibri" panose="020F0502020204030204" pitchFamily="34" charset="0"/>
                <a:cs typeface="Calibri" panose="020F0502020204030204" pitchFamily="34" charset="0"/>
              </a:rPr>
              <a:t>in XML retrieval</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There is a tradeoff between the dimensionality of the space and the accuracy of query results.</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solidFill>
                  <a:schemeClr val="accent1">
                    <a:lumMod val="50000"/>
                  </a:schemeClr>
                </a:solidFill>
                <a:latin typeface="Calibri" panose="020F0502020204030204" pitchFamily="34" charset="0"/>
                <a:cs typeface="Calibri" panose="020F0502020204030204" pitchFamily="34" charset="0"/>
              </a:rPr>
              <a:t>Vector space formalism in unstructured VS structured IR</a:t>
            </a:r>
            <a:r>
              <a:rPr lang="en-US" dirty="0">
                <a:latin typeface="Calibri" panose="020F0502020204030204" pitchFamily="34" charset="0"/>
                <a:cs typeface="Calibri" panose="020F0502020204030204" pitchFamily="34" charset="0"/>
              </a:rPr>
              <a:t>: The main difference </a:t>
            </a:r>
            <a:r>
              <a:rPr lang="en-US" dirty="0" smtClean="0">
                <a:latin typeface="Calibri" panose="020F0502020204030204" pitchFamily="34" charset="0"/>
                <a:cs typeface="Calibri" panose="020F0502020204030204" pitchFamily="34" charset="0"/>
              </a:rPr>
              <a:t>is that </a:t>
            </a:r>
            <a:r>
              <a:rPr lang="en-US" dirty="0">
                <a:latin typeface="Calibri" panose="020F0502020204030204" pitchFamily="34" charset="0"/>
                <a:cs typeface="Calibri" panose="020F0502020204030204" pitchFamily="34" charset="0"/>
              </a:rPr>
              <a:t>the dimensions of vector space in unstructured retrieval are vocabulary </a:t>
            </a:r>
            <a:r>
              <a:rPr lang="en-US" dirty="0" smtClean="0">
                <a:latin typeface="Calibri" panose="020F0502020204030204" pitchFamily="34" charset="0"/>
                <a:cs typeface="Calibri" panose="020F0502020204030204" pitchFamily="34" charset="0"/>
              </a:rPr>
              <a:t>terms whereas </a:t>
            </a:r>
            <a:r>
              <a:rPr lang="en-US" dirty="0">
                <a:latin typeface="Calibri" panose="020F0502020204030204" pitchFamily="34" charset="0"/>
                <a:cs typeface="Calibri" panose="020F0502020204030204" pitchFamily="34" charset="0"/>
              </a:rPr>
              <a:t>they are lexicalized sub-trees in XML retrieval</a:t>
            </a:r>
            <a:r>
              <a:rPr lang="en-US"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dirty="0" smtClean="0">
                <a:solidFill>
                  <a:schemeClr val="accent1">
                    <a:lumMod val="50000"/>
                  </a:schemeClr>
                </a:solidFill>
                <a:latin typeface="Calibri" panose="020F0502020204030204" pitchFamily="34" charset="0"/>
                <a:cs typeface="Calibri" panose="020F0502020204030204" pitchFamily="34" charset="0"/>
              </a:rPr>
              <a:t>Structural </a:t>
            </a:r>
            <a:r>
              <a:rPr lang="en-US" dirty="0">
                <a:solidFill>
                  <a:schemeClr val="accent1">
                    <a:lumMod val="50000"/>
                  </a:schemeClr>
                </a:solidFill>
                <a:latin typeface="Calibri" panose="020F0502020204030204" pitchFamily="34" charset="0"/>
                <a:cs typeface="Calibri" panose="020F0502020204030204" pitchFamily="34" charset="0"/>
              </a:rPr>
              <a:t>term</a:t>
            </a:r>
            <a:r>
              <a:rPr lang="en-US" dirty="0">
                <a:latin typeface="Calibri" panose="020F0502020204030204" pitchFamily="34" charset="0"/>
                <a:cs typeface="Calibri" panose="020F0502020204030204" pitchFamily="34" charset="0"/>
              </a:rPr>
              <a:t>: There is a tradeoff between the dimensionality of the space and accuracy of query results. </a:t>
            </a: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2623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752" y="4341264"/>
            <a:ext cx="8667250" cy="666572"/>
          </a:xfrm>
        </p:spPr>
        <p:txBody>
          <a:bodyPr>
            <a:normAutofit/>
          </a:bodyPr>
          <a:lstStyle/>
          <a:p>
            <a:r>
              <a:rPr lang="en-US" sz="2000" dirty="0" smtClean="0">
                <a:solidFill>
                  <a:schemeClr val="accent1">
                    <a:lumMod val="50000"/>
                  </a:schemeClr>
                </a:solidFill>
              </a:rPr>
              <a:t>        Showing a mapping of an XML document to set a lexicalized subtrees</a:t>
            </a:r>
            <a:endParaRPr lang="en-US" sz="2000" dirty="0">
              <a:solidFill>
                <a:schemeClr val="accent1">
                  <a:lumMod val="50000"/>
                </a:schemeClr>
              </a:solidFill>
            </a:endParaRPr>
          </a:p>
        </p:txBody>
      </p:sp>
      <p:sp>
        <p:nvSpPr>
          <p:cNvPr id="4" name="Text Placeholder 3"/>
          <p:cNvSpPr>
            <a:spLocks noGrp="1"/>
          </p:cNvSpPr>
          <p:nvPr>
            <p:ph type="body" sz="half" idx="2"/>
          </p:nvPr>
        </p:nvSpPr>
        <p:spPr>
          <a:xfrm>
            <a:off x="677334" y="5084749"/>
            <a:ext cx="8596667" cy="1504058"/>
          </a:xfrm>
        </p:spPr>
        <p:txBody>
          <a:bodyPr>
            <a:noAutofit/>
          </a:bodyPr>
          <a:lstStyle/>
          <a:p>
            <a:r>
              <a:rPr lang="en-US" sz="1800" dirty="0">
                <a:latin typeface="Calibri" panose="020F0502020204030204" pitchFamily="34" charset="0"/>
                <a:cs typeface="Calibri" panose="020F0502020204030204" pitchFamily="34" charset="0"/>
              </a:rPr>
              <a:t>Aim: T</a:t>
            </a:r>
            <a:r>
              <a:rPr lang="en-US" sz="1800" dirty="0" smtClean="0">
                <a:latin typeface="Calibri" panose="020F0502020204030204" pitchFamily="34" charset="0"/>
                <a:cs typeface="Calibri" panose="020F0502020204030204" pitchFamily="34" charset="0"/>
              </a:rPr>
              <a:t>o </a:t>
            </a:r>
            <a:r>
              <a:rPr lang="en-US" sz="1800" dirty="0">
                <a:latin typeface="Calibri" panose="020F0502020204030204" pitchFamily="34" charset="0"/>
                <a:cs typeface="Calibri" panose="020F0502020204030204" pitchFamily="34" charset="0"/>
              </a:rPr>
              <a:t>have each dimension of the vector space encode a word together with its position within the XML </a:t>
            </a:r>
            <a:r>
              <a:rPr lang="en-US" sz="1800" dirty="0" smtClean="0">
                <a:latin typeface="Calibri" panose="020F0502020204030204" pitchFamily="34" charset="0"/>
                <a:cs typeface="Calibri" panose="020F0502020204030204" pitchFamily="34" charset="0"/>
              </a:rPr>
              <a:t>tree.</a:t>
            </a:r>
          </a:p>
          <a:p>
            <a:r>
              <a:rPr lang="en-US" sz="1800" dirty="0" smtClean="0">
                <a:latin typeface="Calibri" panose="020F0502020204030204" pitchFamily="34" charset="0"/>
                <a:cs typeface="Calibri" panose="020F0502020204030204" pitchFamily="34" charset="0"/>
              </a:rPr>
              <a:t>How</a:t>
            </a:r>
            <a:r>
              <a:rPr lang="en-US" sz="1800" dirty="0">
                <a:latin typeface="Calibri" panose="020F0502020204030204" pitchFamily="34" charset="0"/>
                <a:cs typeface="Calibri" panose="020F0502020204030204" pitchFamily="34" charset="0"/>
              </a:rPr>
              <a:t>: Map XML documents to lexicalized </a:t>
            </a:r>
            <a:r>
              <a:rPr lang="en-US" sz="1800" dirty="0" smtClean="0">
                <a:latin typeface="Calibri" panose="020F0502020204030204" pitchFamily="34" charset="0"/>
                <a:cs typeface="Calibri" panose="020F0502020204030204" pitchFamily="34" charset="0"/>
              </a:rPr>
              <a:t>subtrees.</a:t>
            </a:r>
            <a:endParaRPr lang="en-US" sz="1800" dirty="0">
              <a:latin typeface="Calibri" panose="020F0502020204030204" pitchFamily="34" charset="0"/>
              <a:cs typeface="Calibri" panose="020F0502020204030204" pitchFamily="34" charset="0"/>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1541" b="1541"/>
          <a:stretch>
            <a:fillRect/>
          </a:stretch>
        </p:blipFill>
        <p:spPr>
          <a:xfrm>
            <a:off x="677863" y="230188"/>
            <a:ext cx="8596312" cy="4367212"/>
          </a:xfrm>
        </p:spPr>
      </p:pic>
    </p:spTree>
    <p:extLst>
      <p:ext uri="{BB962C8B-B14F-4D97-AF65-F5344CB8AC3E}">
        <p14:creationId xmlns:p14="http://schemas.microsoft.com/office/powerpoint/2010/main" val="2927141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747</TotalTime>
  <Words>1683</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Trebuchet MS</vt:lpstr>
      <vt:lpstr>Wingdings</vt:lpstr>
      <vt:lpstr>Wingdings 3</vt:lpstr>
      <vt:lpstr>Facet</vt:lpstr>
      <vt:lpstr>Advanced Information Retrieval </vt:lpstr>
      <vt:lpstr>                    Introduction                   </vt:lpstr>
      <vt:lpstr>              </vt:lpstr>
      <vt:lpstr>.</vt:lpstr>
      <vt:lpstr>.</vt:lpstr>
      <vt:lpstr>.</vt:lpstr>
      <vt:lpstr>.</vt:lpstr>
      <vt:lpstr>.</vt:lpstr>
      <vt:lpstr>        Showing a mapping of an XML document to set a lexicalized subtrees</vt:lpstr>
      <vt:lpstr>                       Text-centric VS Data-centric XML</vt:lpstr>
      <vt:lpstr>                                  Recommendation system</vt:lpstr>
      <vt:lpstr>                       Working of recommender system</vt:lpstr>
      <vt:lpstr>                      Types of recommendation techniques</vt:lpstr>
      <vt:lpstr>                     Challenges in recommendation system</vt:lpstr>
      <vt:lpstr>                               Collaboration Filtering </vt:lpstr>
      <vt:lpstr>                              Types of collaborative filtering</vt:lpstr>
      <vt:lpstr>      Advantages and disadvantages of collaborative filtering</vt:lpstr>
      <vt:lpstr>            Content based recommendation of document</vt:lpstr>
      <vt:lpstr>                                Semantic web in details</vt:lpstr>
      <vt:lpstr>                                       </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Information Retrieval</dc:title>
  <dc:creator>NEW</dc:creator>
  <cp:lastModifiedBy>NEW</cp:lastModifiedBy>
  <cp:revision>37</cp:revision>
  <dcterms:created xsi:type="dcterms:W3CDTF">2023-10-13T07:35:52Z</dcterms:created>
  <dcterms:modified xsi:type="dcterms:W3CDTF">2023-10-15T18:16:46Z</dcterms:modified>
</cp:coreProperties>
</file>