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ish hembrom" userId="f56aabbdff301059" providerId="LiveId" clId="{010BC715-EED3-4A94-9013-59735B4C4EEF}"/>
    <pc:docChg chg="modSld">
      <pc:chgData name="jagdish hembrom" userId="f56aabbdff301059" providerId="LiveId" clId="{010BC715-EED3-4A94-9013-59735B4C4EEF}" dt="2025-02-04T13:52:46.277" v="21" actId="20577"/>
      <pc:docMkLst>
        <pc:docMk/>
      </pc:docMkLst>
      <pc:sldChg chg="addSp modSp mod">
        <pc:chgData name="jagdish hembrom" userId="f56aabbdff301059" providerId="LiveId" clId="{010BC715-EED3-4A94-9013-59735B4C4EEF}" dt="2025-02-04T13:52:46.277" v="21" actId="20577"/>
        <pc:sldMkLst>
          <pc:docMk/>
          <pc:sldMk cId="3540352613" sldId="263"/>
        </pc:sldMkLst>
        <pc:spChg chg="add mod">
          <ac:chgData name="jagdish hembrom" userId="f56aabbdff301059" providerId="LiveId" clId="{010BC715-EED3-4A94-9013-59735B4C4EEF}" dt="2025-02-04T13:52:00.677" v="3" actId="1076"/>
          <ac:spMkLst>
            <pc:docMk/>
            <pc:sldMk cId="3540352613" sldId="263"/>
            <ac:spMk id="4" creationId="{1123940B-16FB-2D9A-C7C3-502686846D41}"/>
          </ac:spMkLst>
        </pc:spChg>
        <pc:spChg chg="add mod">
          <ac:chgData name="jagdish hembrom" userId="f56aabbdff301059" providerId="LiveId" clId="{010BC715-EED3-4A94-9013-59735B4C4EEF}" dt="2025-02-04T13:52:46.277" v="21" actId="20577"/>
          <ac:spMkLst>
            <pc:docMk/>
            <pc:sldMk cId="3540352613" sldId="263"/>
            <ac:spMk id="5" creationId="{37D887FA-FAB3-796D-D80C-B1B76F21ECF7}"/>
          </ac:spMkLst>
        </pc:spChg>
      </pc:sldChg>
    </pc:docChg>
  </pc:docChgLst>
  <pc:docChgLst>
    <pc:chgData name="jagdish hembrom" userId="f56aabbdff301059" providerId="LiveId" clId="{116F19D1-CB10-4CF6-91F2-6BFA77D6ECFC}"/>
    <pc:docChg chg="modSld">
      <pc:chgData name="jagdish hembrom" userId="f56aabbdff301059" providerId="LiveId" clId="{116F19D1-CB10-4CF6-91F2-6BFA77D6ECFC}" dt="2025-01-17T05:28:14.603" v="0" actId="14100"/>
      <pc:docMkLst>
        <pc:docMk/>
      </pc:docMkLst>
      <pc:sldChg chg="modSp mod">
        <pc:chgData name="jagdish hembrom" userId="f56aabbdff301059" providerId="LiveId" clId="{116F19D1-CB10-4CF6-91F2-6BFA77D6ECFC}" dt="2025-01-17T05:28:14.603" v="0" actId="14100"/>
        <pc:sldMkLst>
          <pc:docMk/>
          <pc:sldMk cId="38188506" sldId="266"/>
        </pc:sldMkLst>
        <pc:spChg chg="mod">
          <ac:chgData name="jagdish hembrom" userId="f56aabbdff301059" providerId="LiveId" clId="{116F19D1-CB10-4CF6-91F2-6BFA77D6ECFC}" dt="2025-01-17T05:28:14.603" v="0" actId="14100"/>
          <ac:spMkLst>
            <pc:docMk/>
            <pc:sldMk cId="38188506" sldId="266"/>
            <ac:spMk id="7" creationId="{EDF1138A-FFE9-667E-5FE0-3196CCE737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8308-DC2C-6EF6-9CE0-33B8D3DF3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D8414-52EE-AA0D-8F30-B43E18E6C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0E84AD-BAC4-C657-C611-6EEDA17726D0}"/>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5" name="Footer Placeholder 4">
            <a:extLst>
              <a:ext uri="{FF2B5EF4-FFF2-40B4-BE49-F238E27FC236}">
                <a16:creationId xmlns:a16="http://schemas.microsoft.com/office/drawing/2014/main" id="{C3BCCAE5-CAB2-F23C-8611-81EAEB5FE8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FD6184-63A0-C628-119F-07134AAEA25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05974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5E8-ABB7-347B-49A4-AB32270C8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7C039-C6D4-D8AC-0698-807B06B1E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617FA-7483-291E-0E95-8A7782A1BDC2}"/>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5" name="Footer Placeholder 4">
            <a:extLst>
              <a:ext uri="{FF2B5EF4-FFF2-40B4-BE49-F238E27FC236}">
                <a16:creationId xmlns:a16="http://schemas.microsoft.com/office/drawing/2014/main" id="{A9269EBC-6A31-561E-E58D-A55D865417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4CE724-1DFB-CD79-8204-68937CCE86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22451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5995C0-B7D3-463B-AACD-359CE0857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15383-B1DA-4645-F0F4-7AE10244D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D0A2B-13B9-15CA-9982-5C1D39086F5B}"/>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5" name="Footer Placeholder 4">
            <a:extLst>
              <a:ext uri="{FF2B5EF4-FFF2-40B4-BE49-F238E27FC236}">
                <a16:creationId xmlns:a16="http://schemas.microsoft.com/office/drawing/2014/main" id="{250134E7-9E59-6BDA-F51F-00FA2B6C0D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BAA66F-5C28-6704-F68A-F5C6C0B2E6AA}"/>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1297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3916-551D-7DB7-DA53-14037E296C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55641-0C87-1BA9-B916-A37D61AD8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36473-55B5-B3EC-9845-20DF3A25772D}"/>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5" name="Footer Placeholder 4">
            <a:extLst>
              <a:ext uri="{FF2B5EF4-FFF2-40B4-BE49-F238E27FC236}">
                <a16:creationId xmlns:a16="http://schemas.microsoft.com/office/drawing/2014/main" id="{9056B278-091A-9102-EBE4-F332B4848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D44C2C-3013-FFF5-1F50-A24C6F634F65}"/>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4846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8247-ED9D-3B44-6C08-5A6CEE52A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44AB5-1F78-6CC0-A1EB-91E145ED8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D9D7A-2DEF-5426-8F71-D7D9839E41C0}"/>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5" name="Footer Placeholder 4">
            <a:extLst>
              <a:ext uri="{FF2B5EF4-FFF2-40B4-BE49-F238E27FC236}">
                <a16:creationId xmlns:a16="http://schemas.microsoft.com/office/drawing/2014/main" id="{459BACE1-F34D-E13F-2035-390A1AFB4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B20147E-E89D-73F5-C6CD-2A63B07BCF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92442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2E1-510F-FCFB-18F0-50F630A10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E7652-DAE8-5971-94C4-CD466E750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29E1B2-4D65-C35E-9E64-1C81E4151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DDB881-CE20-253D-9849-200A2161B69B}"/>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6" name="Footer Placeholder 5">
            <a:extLst>
              <a:ext uri="{FF2B5EF4-FFF2-40B4-BE49-F238E27FC236}">
                <a16:creationId xmlns:a16="http://schemas.microsoft.com/office/drawing/2014/main" id="{21812185-0393-A4C2-004D-EACF184000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D74D8F3-9FDA-DDB6-C142-32777DB66898}"/>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84482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696E-9154-45A5-D526-4BADE6D37B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5F4CF-E4AD-8A51-52B3-5D5E9EC65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C76B3-B217-AE40-5C16-B676E8372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878E0C-F3D3-CD4B-8280-BD8576567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07CB8-8251-BB80-5FFB-A2E5C0EA9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2C30F-C62B-3070-C492-DDF72A8C8493}"/>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8" name="Footer Placeholder 7">
            <a:extLst>
              <a:ext uri="{FF2B5EF4-FFF2-40B4-BE49-F238E27FC236}">
                <a16:creationId xmlns:a16="http://schemas.microsoft.com/office/drawing/2014/main" id="{17F1346B-0CC7-B752-C659-B074E85578E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6AF5DB7-9907-6D53-2B5D-CD68FD4939FC}"/>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55992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D05-7B78-A92F-5B31-74FE622EFD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63EAFE-ADFC-D480-952B-265411E6D4E6}"/>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4" name="Footer Placeholder 3">
            <a:extLst>
              <a:ext uri="{FF2B5EF4-FFF2-40B4-BE49-F238E27FC236}">
                <a16:creationId xmlns:a16="http://schemas.microsoft.com/office/drawing/2014/main" id="{07DF96FB-7724-95EE-929F-284A557864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825E6E6-C2B7-C46D-262A-065B7E7246C0}"/>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623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473CB-3BF4-E6CD-ABE4-2655B8CAEADF}"/>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3" name="Footer Placeholder 2">
            <a:extLst>
              <a:ext uri="{FF2B5EF4-FFF2-40B4-BE49-F238E27FC236}">
                <a16:creationId xmlns:a16="http://schemas.microsoft.com/office/drawing/2014/main" id="{60A76180-B74B-9749-6A22-641510760C8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467ABB-225F-0975-5CEE-E6473DFF9774}"/>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271082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A9A0-1152-8C51-380F-6D89ABF27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FF441-44BF-276B-128C-083425734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4A97D-B59B-349A-3E7F-BB7EBEB24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90FAE-D9E7-2D85-6636-8C94C0C86D15}"/>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6" name="Footer Placeholder 5">
            <a:extLst>
              <a:ext uri="{FF2B5EF4-FFF2-40B4-BE49-F238E27FC236}">
                <a16:creationId xmlns:a16="http://schemas.microsoft.com/office/drawing/2014/main" id="{54606E04-9C42-E08C-D043-037AEED681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39BCBC-05B5-2541-34F8-37833D4B0A8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32260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7FAC-500C-7452-21F2-716019AC0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4BC47E-7250-C380-41CC-374FB87AB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ACF9C00-D9A7-ABAC-3DD3-02C74A8E2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A10E0-7769-3A38-48D1-1A589D3487E0}"/>
              </a:ext>
            </a:extLst>
          </p:cNvPr>
          <p:cNvSpPr>
            <a:spLocks noGrp="1"/>
          </p:cNvSpPr>
          <p:nvPr>
            <p:ph type="dt" sz="half" idx="10"/>
          </p:nvPr>
        </p:nvSpPr>
        <p:spPr/>
        <p:txBody>
          <a:bodyPr/>
          <a:lstStyle/>
          <a:p>
            <a:fld id="{CFD41733-D1DD-4074-B1F1-F07BA0F2D3C8}" type="datetimeFigureOut">
              <a:rPr lang="en-IN" smtClean="0"/>
              <a:t>04-02-2025</a:t>
            </a:fld>
            <a:endParaRPr lang="en-IN" dirty="0"/>
          </a:p>
        </p:txBody>
      </p:sp>
      <p:sp>
        <p:nvSpPr>
          <p:cNvPr id="6" name="Footer Placeholder 5">
            <a:extLst>
              <a:ext uri="{FF2B5EF4-FFF2-40B4-BE49-F238E27FC236}">
                <a16:creationId xmlns:a16="http://schemas.microsoft.com/office/drawing/2014/main" id="{AD3F44F3-CF65-32CB-74AB-C1FE51231C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D3D3829-F9C8-6E44-F8DB-42EDFF8E1173}"/>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14348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7FD0D-7510-FA59-1FFA-018E64817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063F9-E536-9F1F-AE83-6B6971FBB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AC3D2-7201-94B8-ED33-A15E8AC10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41733-D1DD-4074-B1F1-F07BA0F2D3C8}" type="datetimeFigureOut">
              <a:rPr lang="en-IN" smtClean="0"/>
              <a:t>04-02-2025</a:t>
            </a:fld>
            <a:endParaRPr lang="en-IN" dirty="0"/>
          </a:p>
        </p:txBody>
      </p:sp>
      <p:sp>
        <p:nvSpPr>
          <p:cNvPr id="5" name="Footer Placeholder 4">
            <a:extLst>
              <a:ext uri="{FF2B5EF4-FFF2-40B4-BE49-F238E27FC236}">
                <a16:creationId xmlns:a16="http://schemas.microsoft.com/office/drawing/2014/main" id="{F10759C7-73DB-A863-4FA7-050E09CAE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D04581C-E3C5-1DB8-3AC4-341FE77E7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423BF-2899-4762-9E73-325D54BB2B67}" type="slidenum">
              <a:rPr lang="en-IN" smtClean="0"/>
              <a:t>‹#›</a:t>
            </a:fld>
            <a:endParaRPr lang="en-IN" dirty="0"/>
          </a:p>
        </p:txBody>
      </p:sp>
    </p:spTree>
    <p:extLst>
      <p:ext uri="{BB962C8B-B14F-4D97-AF65-F5344CB8AC3E}">
        <p14:creationId xmlns:p14="http://schemas.microsoft.com/office/powerpoint/2010/main" val="290942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CC343D-DB56-F9FA-C8F5-481B70A5EB4C}"/>
              </a:ext>
            </a:extLst>
          </p:cNvPr>
          <p:cNvSpPr>
            <a:spLocks noGrp="1" noChangeArrowheads="1"/>
          </p:cNvSpPr>
          <p:nvPr>
            <p:ph type="ctrTitle"/>
          </p:nvPr>
        </p:nvSpPr>
        <p:spPr bwMode="auto">
          <a:xfrm>
            <a:off x="234696" y="130968"/>
            <a:ext cx="80069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Black" panose="020B0A04020102020204" pitchFamily="34" charset="0"/>
              </a:rPr>
              <a:t>Discovering Valuable Data Insights</a:t>
            </a:r>
          </a:p>
        </p:txBody>
      </p:sp>
      <p:sp>
        <p:nvSpPr>
          <p:cNvPr id="5" name="Rectangle 2">
            <a:extLst>
              <a:ext uri="{FF2B5EF4-FFF2-40B4-BE49-F238E27FC236}">
                <a16:creationId xmlns:a16="http://schemas.microsoft.com/office/drawing/2014/main" id="{9EE2BADB-CB5D-F651-4307-01693D1D4361}"/>
              </a:ext>
            </a:extLst>
          </p:cNvPr>
          <p:cNvSpPr>
            <a:spLocks noGrp="1" noChangeArrowheads="1"/>
          </p:cNvSpPr>
          <p:nvPr>
            <p:ph type="subTitle" idx="1"/>
          </p:nvPr>
        </p:nvSpPr>
        <p:spPr bwMode="auto">
          <a:xfrm>
            <a:off x="234696" y="747673"/>
            <a:ext cx="83423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Python analysing and interpreting data in various industry domains.</a:t>
            </a:r>
          </a:p>
        </p:txBody>
      </p:sp>
      <p:sp>
        <p:nvSpPr>
          <p:cNvPr id="6" name="Rectangle 3">
            <a:extLst>
              <a:ext uri="{FF2B5EF4-FFF2-40B4-BE49-F238E27FC236}">
                <a16:creationId xmlns:a16="http://schemas.microsoft.com/office/drawing/2014/main" id="{4995F9F4-E078-1AEC-C20E-B002444B81E6}"/>
              </a:ext>
            </a:extLst>
          </p:cNvPr>
          <p:cNvSpPr>
            <a:spLocks noChangeArrowheads="1"/>
          </p:cNvSpPr>
          <p:nvPr/>
        </p:nvSpPr>
        <p:spPr bwMode="auto">
          <a:xfrm>
            <a:off x="146304" y="1232654"/>
            <a:ext cx="74689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Topic chosen : Analysing Olympic Games from Athens to Paris Olympia</a:t>
            </a:r>
          </a:p>
        </p:txBody>
      </p:sp>
      <p:sp>
        <p:nvSpPr>
          <p:cNvPr id="7" name="Rectangle 4">
            <a:extLst>
              <a:ext uri="{FF2B5EF4-FFF2-40B4-BE49-F238E27FC236}">
                <a16:creationId xmlns:a16="http://schemas.microsoft.com/office/drawing/2014/main" id="{D733E837-0294-C10F-F44F-D80338E3988E}"/>
              </a:ext>
            </a:extLst>
          </p:cNvPr>
          <p:cNvSpPr>
            <a:spLocks noChangeArrowheads="1"/>
          </p:cNvSpPr>
          <p:nvPr/>
        </p:nvSpPr>
        <p:spPr bwMode="auto">
          <a:xfrm>
            <a:off x="0" y="2129116"/>
            <a:ext cx="12192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has partnered with the Olympic Association to enhance their understanding of historical and current trends in the Olympic Games. If we are part of the Analytics team at OlympiaSports, Analytics and your task is to perform an Exploratory Data Analysis (EDA) on the Olympic Games data from Athens 1896 to Paris 2024. The insights generated from this analysis will help the Olympic Association in achieving the following real-time applications: Enhancing Athlete Training Programs: By understanding historical performance trends, OlympiaSports Analytics will help tailor training programs that focus on improving athlete performance based on age, gender, and event-specific data. Targeted Marketing and Sponsorships: Understanding geographical and demographic trends in medal winnings will enable OlympiaSports Analytics to assist sponsors in targeting the most promising athletes and regions for their marketing campaigns. Promoting Gender Equality in Sports: Insights into gender participation trends will help design initiatives that encourage increased female participation and ensure gender equality in the Olympic Games.</a:t>
            </a:r>
          </a:p>
        </p:txBody>
      </p:sp>
    </p:spTree>
    <p:extLst>
      <p:ext uri="{BB962C8B-B14F-4D97-AF65-F5344CB8AC3E}">
        <p14:creationId xmlns:p14="http://schemas.microsoft.com/office/powerpoint/2010/main" val="227433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87DEF-926C-8414-716D-C4FDCD9AA51C}"/>
              </a:ext>
            </a:extLst>
          </p:cNvPr>
          <p:cNvSpPr txBox="1"/>
          <p:nvPr/>
        </p:nvSpPr>
        <p:spPr>
          <a:xfrm>
            <a:off x="0" y="0"/>
            <a:ext cx="12192000" cy="3970318"/>
          </a:xfrm>
          <a:prstGeom prst="rect">
            <a:avLst/>
          </a:prstGeom>
          <a:noFill/>
        </p:spPr>
        <p:txBody>
          <a:bodyPr wrap="square">
            <a:spAutoFit/>
          </a:bodyPr>
          <a:lstStyle/>
          <a:p>
            <a:r>
              <a:rPr lang="en-US" b="1" dirty="0"/>
              <a:t>10. Intermediate Level: A quantitative historical analysis of India’s Olympic performance</a:t>
            </a:r>
          </a:p>
          <a:p>
            <a:pPr algn="l"/>
            <a:r>
              <a:rPr lang="en-US" dirty="0"/>
              <a:t>Goal: Map India’s medal tally for all the Olympic Games.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India's data</a:t>
            </a:r>
          </a:p>
          <a:p>
            <a:pPr algn="l"/>
            <a:r>
              <a:rPr lang="en-IN" b="0" i="0" dirty="0">
                <a:solidFill>
                  <a:srgbClr val="000000"/>
                </a:solidFill>
                <a:effectLst/>
                <a:latin typeface="Times New Roman" panose="02020603050405020304" pitchFamily="18" charset="0"/>
              </a:rPr>
              <a:t>india_performance = df[df['Country'] == 'India'].groupby(['Year', 'Medal']).size().unstack().fillna(0)</a:t>
            </a:r>
          </a:p>
          <a:p>
            <a:pPr algn="l"/>
            <a:r>
              <a:rPr lang="en-IN" b="0" i="0" dirty="0">
                <a:solidFill>
                  <a:srgbClr val="000000"/>
                </a:solidFill>
                <a:effectLst/>
                <a:latin typeface="Times New Roman" panose="02020603050405020304" pitchFamily="18" charset="0"/>
              </a:rPr>
              <a:t># Plot India's medal count over time</a:t>
            </a:r>
          </a:p>
          <a:p>
            <a:pPr algn="l"/>
            <a:r>
              <a:rPr lang="en-IN" b="0" i="0" dirty="0">
                <a:solidFill>
                  <a:srgbClr val="000000"/>
                </a:solidFill>
                <a:effectLst/>
                <a:latin typeface="Times New Roman" panose="02020603050405020304" pitchFamily="18" charset="0"/>
              </a:rPr>
              <a:t>india_performance.plot(kind='bar', stacked=True, figsize=(12, 6))</a:t>
            </a:r>
          </a:p>
          <a:p>
            <a:pPr algn="l"/>
            <a:r>
              <a:rPr lang="en-IN" b="0" i="0" dirty="0">
                <a:solidFill>
                  <a:srgbClr val="000000"/>
                </a:solidFill>
                <a:effectLst/>
                <a:latin typeface="Times New Roman" panose="02020603050405020304" pitchFamily="18" charset="0"/>
              </a:rPr>
              <a:t>plt.title("India's Olympic Medal Performance (1896-2024)")</a:t>
            </a:r>
          </a:p>
          <a:p>
            <a:pPr algn="l"/>
            <a:r>
              <a:rPr lang="en-IN" b="0" i="0" dirty="0">
                <a:solidFill>
                  <a:srgbClr val="000000"/>
                </a:solidFill>
                <a:effectLst/>
                <a:latin typeface="Times New Roman" panose="02020603050405020304" pitchFamily="18" charset="0"/>
              </a:rPr>
              <a:t>plt.ylabel('Medal Count')</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br>
              <a:rPr lang="en-IN" b="0" i="0" dirty="0">
                <a:solidFill>
                  <a:srgbClr val="000000"/>
                </a:solidFill>
                <a:effectLst/>
                <a:latin typeface="Times New Roman" panose="02020603050405020304" pitchFamily="18" charset="0"/>
              </a:rPr>
            </a:br>
            <a:endParaRPr lang="en-IN" b="0" i="0" dirty="0">
              <a:solidFill>
                <a:srgbClr val="000000"/>
              </a:solidFill>
              <a:effectLst/>
              <a:latin typeface="Times New Roman" panose="02020603050405020304" pitchFamily="18" charset="0"/>
            </a:endParaRPr>
          </a:p>
        </p:txBody>
      </p:sp>
      <p:sp>
        <p:nvSpPr>
          <p:cNvPr id="4" name="TextBox 3">
            <a:extLst>
              <a:ext uri="{FF2B5EF4-FFF2-40B4-BE49-F238E27FC236}">
                <a16:creationId xmlns:a16="http://schemas.microsoft.com/office/drawing/2014/main" id="{1123940B-16FB-2D9A-C7C3-502686846D41}"/>
              </a:ext>
            </a:extLst>
          </p:cNvPr>
          <p:cNvSpPr txBox="1"/>
          <p:nvPr/>
        </p:nvSpPr>
        <p:spPr>
          <a:xfrm>
            <a:off x="434340" y="4134535"/>
            <a:ext cx="6117336" cy="646331"/>
          </a:xfrm>
          <a:prstGeom prst="rect">
            <a:avLst/>
          </a:prstGeom>
          <a:noFill/>
        </p:spPr>
        <p:txBody>
          <a:bodyPr wrap="square">
            <a:spAutoFit/>
          </a:bodyPr>
          <a:lstStyle/>
          <a:p>
            <a:r>
              <a:rPr lang="en-IN"/>
              <a:t>https://github.com/jagdishkumarhembrom/sign-language-translator.git</a:t>
            </a:r>
            <a:endParaRPr lang="en-IN" dirty="0"/>
          </a:p>
        </p:txBody>
      </p:sp>
      <p:sp>
        <p:nvSpPr>
          <p:cNvPr id="5" name="TextBox 4">
            <a:extLst>
              <a:ext uri="{FF2B5EF4-FFF2-40B4-BE49-F238E27FC236}">
                <a16:creationId xmlns:a16="http://schemas.microsoft.com/office/drawing/2014/main" id="{37D887FA-FAB3-796D-D80C-B1B76F21ECF7}"/>
              </a:ext>
            </a:extLst>
          </p:cNvPr>
          <p:cNvSpPr txBox="1"/>
          <p:nvPr/>
        </p:nvSpPr>
        <p:spPr>
          <a:xfrm>
            <a:off x="9976104" y="5779008"/>
            <a:ext cx="1153393" cy="369332"/>
          </a:xfrm>
          <a:prstGeom prst="rect">
            <a:avLst/>
          </a:prstGeom>
          <a:noFill/>
        </p:spPr>
        <p:txBody>
          <a:bodyPr wrap="none" rtlCol="0">
            <a:spAutoFit/>
          </a:bodyPr>
          <a:lstStyle/>
          <a:p>
            <a:r>
              <a:rPr lang="en-US"/>
              <a:t>Thank you</a:t>
            </a:r>
            <a:endParaRPr lang="en-IN"/>
          </a:p>
        </p:txBody>
      </p:sp>
    </p:spTree>
    <p:extLst>
      <p:ext uri="{BB962C8B-B14F-4D97-AF65-F5344CB8AC3E}">
        <p14:creationId xmlns:p14="http://schemas.microsoft.com/office/powerpoint/2010/main" val="35403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FE11A3-7E2D-A0A7-0D02-B168C69432CC}"/>
              </a:ext>
            </a:extLst>
          </p:cNvPr>
          <p:cNvSpPr>
            <a:spLocks noChangeArrowheads="1"/>
          </p:cNvSpPr>
          <p:nvPr/>
        </p:nvSpPr>
        <p:spPr bwMode="auto">
          <a:xfrm>
            <a:off x="0" y="0"/>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Task Overview: June 2004 Examining Olympic Games: from Athens to Paris Analyze the historic data obtained from the Olympic Games and include the period from 1896 to the year 2024 exploring patterns of annual performances of athletes, events, times marketing strategies, and gender distribution. Closing Remarks as to How the Analysis Was Carried Out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Problem Definition - Search performance, the process of sports development and participation. - Assess tech and gender relative changes.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Data Preprocessing Load Data: Read the Table into The Pandas Data Frame in Python. Clean Data: After data preparation, addressing issues such as missing values, differing formats and the definition of normalization. Validation: Make sure they do not overlap with each other or if they are, it will be in the correct time frame sections.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Exploratory Data Analysis or rather a part of it. Use Python libraries like Pandas, Matplotlib, Seaborn, and NumPy for analysis: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Top 10 Gold-Medal-Winning Countries: Line graph of successful nations over the years.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2.Top 10 Countries in Gymnastics: Gymnastics medal trends by nation line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Gender Participation Analysis: A stacked bar chart to monitor the male and female participation in athlete.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Sports Count Over Time: Bar graph of the average of total number sports per Olympic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Age Distribution of Gold Medalists: Bar chart to display the age of peak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Summer Sports Over Time: These are represented in the line below in terms of the kind of summer Olympic Sports displayed The chart shows the type of Summer Olympic Sports.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Winter Sports Over Time: Organizational chart of Winter Olympic sports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Average Height Trends: Gender based line graph of the height of athletes over the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 Top Performing Ice Hockey Athletes: Gold, silver and bronze medals for the 5 leading athletes and 5 leading female athletes.</a:t>
            </a:r>
          </a:p>
        </p:txBody>
      </p:sp>
    </p:spTree>
    <p:extLst>
      <p:ext uri="{BB962C8B-B14F-4D97-AF65-F5344CB8AC3E}">
        <p14:creationId xmlns:p14="http://schemas.microsoft.com/office/powerpoint/2010/main" val="183113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73003-1EB8-14E5-4FB8-62B8310C33A4}"/>
              </a:ext>
            </a:extLst>
          </p:cNvPr>
          <p:cNvSpPr txBox="1"/>
          <p:nvPr/>
        </p:nvSpPr>
        <p:spPr>
          <a:xfrm>
            <a:off x="0" y="118872"/>
            <a:ext cx="11301984"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1. Beginner Level: Loading and Exploring Data</a:t>
            </a:r>
          </a:p>
          <a:p>
            <a:pPr algn="l"/>
            <a:r>
              <a:rPr lang="en-IN" b="0" i="0" dirty="0">
                <a:solidFill>
                  <a:srgbClr val="000000"/>
                </a:solidFill>
                <a:effectLst/>
                <a:latin typeface="Times New Roman" panose="02020603050405020304" pitchFamily="18" charset="0"/>
              </a:rPr>
              <a:t>Goal: Load an Olympic dataset into a Pandas DataFrame and display basic information (head, columns, shape).</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pandas as pd</a:t>
            </a:r>
          </a:p>
          <a:p>
            <a:pPr algn="l"/>
            <a:r>
              <a:rPr lang="en-IN" b="0" i="0" dirty="0">
                <a:solidFill>
                  <a:srgbClr val="000000"/>
                </a:solidFill>
                <a:effectLst/>
                <a:latin typeface="Times New Roman" panose="02020603050405020304" pitchFamily="18" charset="0"/>
              </a:rPr>
              <a:t># Load dataset (replace 'your_dataset.csv' with actual dataset link)</a:t>
            </a:r>
          </a:p>
          <a:p>
            <a:pPr algn="l"/>
            <a:r>
              <a:rPr lang="en-IN" b="0" i="0" dirty="0">
                <a:solidFill>
                  <a:srgbClr val="000000"/>
                </a:solidFill>
                <a:effectLst/>
                <a:latin typeface="Times New Roman" panose="02020603050405020304" pitchFamily="18" charset="0"/>
              </a:rPr>
              <a:t>df = pd.read_csv('your_dataset.csv')</a:t>
            </a:r>
          </a:p>
          <a:p>
            <a:pPr algn="l"/>
            <a:r>
              <a:rPr lang="en-IN" b="0" i="0" dirty="0">
                <a:solidFill>
                  <a:srgbClr val="000000"/>
                </a:solidFill>
                <a:effectLst/>
                <a:latin typeface="Times New Roman" panose="02020603050405020304" pitchFamily="18" charset="0"/>
              </a:rPr>
              <a:t># Show basic information</a:t>
            </a:r>
          </a:p>
          <a:p>
            <a:pPr algn="l"/>
            <a:r>
              <a:rPr lang="en-IN" b="0" i="0" dirty="0">
                <a:solidFill>
                  <a:srgbClr val="000000"/>
                </a:solidFill>
                <a:effectLst/>
                <a:latin typeface="Times New Roman" panose="02020603050405020304" pitchFamily="18" charset="0"/>
              </a:rPr>
              <a:t>print(df.head()) # First 5 rows</a:t>
            </a:r>
          </a:p>
          <a:p>
            <a:pPr algn="l"/>
            <a:r>
              <a:rPr lang="en-IN" b="0" i="0" dirty="0">
                <a:solidFill>
                  <a:srgbClr val="000000"/>
                </a:solidFill>
                <a:effectLst/>
                <a:latin typeface="Times New Roman" panose="02020603050405020304" pitchFamily="18" charset="0"/>
              </a:rPr>
              <a:t>print(df.info()) # Summary of columns</a:t>
            </a:r>
          </a:p>
          <a:p>
            <a:pPr algn="l"/>
            <a:r>
              <a:rPr lang="en-IN" b="0" i="0" dirty="0">
                <a:solidFill>
                  <a:srgbClr val="000000"/>
                </a:solidFill>
                <a:effectLst/>
                <a:latin typeface="Times New Roman" panose="02020603050405020304" pitchFamily="18" charset="0"/>
              </a:rPr>
              <a:t>print(df.shape) # Dimensions of the dataset</a:t>
            </a:r>
          </a:p>
          <a:p>
            <a:pPr algn="l"/>
            <a:r>
              <a:rPr lang="en-IN" b="1" i="0" dirty="0">
                <a:solidFill>
                  <a:srgbClr val="000000"/>
                </a:solidFill>
                <a:effectLst/>
                <a:latin typeface="Times New Roman" panose="02020603050405020304" pitchFamily="18" charset="0"/>
              </a:rPr>
              <a:t>2. Beginner Level: Handle Missing Data</a:t>
            </a:r>
          </a:p>
          <a:p>
            <a:pPr algn="l"/>
            <a:r>
              <a:rPr lang="en-IN" b="0" i="0" dirty="0">
                <a:solidFill>
                  <a:srgbClr val="000000"/>
                </a:solidFill>
                <a:effectLst/>
                <a:latin typeface="Times New Roman" panose="02020603050405020304" pitchFamily="18" charset="0"/>
              </a:rPr>
              <a:t>Goal: Clean missing values by filling or dropping them.</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Fill missing values with the mean (numerical columns) or mode (categorical columns)</a:t>
            </a:r>
          </a:p>
          <a:p>
            <a:pPr algn="l"/>
            <a:r>
              <a:rPr lang="en-IN" b="0" i="0" dirty="0">
                <a:solidFill>
                  <a:srgbClr val="000000"/>
                </a:solidFill>
                <a:effectLst/>
                <a:latin typeface="Times New Roman" panose="02020603050405020304" pitchFamily="18" charset="0"/>
              </a:rPr>
              <a:t>df.fillna(df.mean(), inplace=True) # Numerical</a:t>
            </a:r>
          </a:p>
          <a:p>
            <a:pPr algn="l"/>
            <a:r>
              <a:rPr lang="en-IN" b="0" i="0" dirty="0">
                <a:solidFill>
                  <a:srgbClr val="000000"/>
                </a:solidFill>
                <a:effectLst/>
                <a:latin typeface="Times New Roman" panose="02020603050405020304" pitchFamily="18" charset="0"/>
              </a:rPr>
              <a:t>df.fillna(df.mode().iloc[0], inplace=True) # Categorical</a:t>
            </a:r>
          </a:p>
          <a:p>
            <a:pPr algn="l"/>
            <a:r>
              <a:rPr lang="en-IN" b="0" i="0" dirty="0">
                <a:solidFill>
                  <a:srgbClr val="000000"/>
                </a:solidFill>
                <a:effectLst/>
                <a:latin typeface="Times New Roman" panose="02020603050405020304" pitchFamily="18" charset="0"/>
              </a:rPr>
              <a:t># Alternatively, drop rows with missing values</a:t>
            </a:r>
          </a:p>
          <a:p>
            <a:pPr algn="l"/>
            <a:r>
              <a:rPr lang="en-IN" b="0" i="0" dirty="0">
                <a:solidFill>
                  <a:srgbClr val="000000"/>
                </a:solidFill>
                <a:effectLst/>
                <a:latin typeface="Times New Roman" panose="02020603050405020304" pitchFamily="18" charset="0"/>
              </a:rPr>
              <a:t>df.dropna(inplace=True)</a:t>
            </a:r>
          </a:p>
          <a:p>
            <a:pPr algn="l"/>
            <a:r>
              <a:rPr lang="en-IN" b="0" i="0" dirty="0">
                <a:solidFill>
                  <a:srgbClr val="000000"/>
                </a:solidFill>
                <a:effectLst/>
                <a:latin typeface="Times New Roman" panose="02020603050405020304" pitchFamily="18" charset="0"/>
              </a:rPr>
              <a:t># Verify changes</a:t>
            </a:r>
          </a:p>
          <a:p>
            <a:pPr algn="l"/>
            <a:r>
              <a:rPr lang="en-IN" b="0" i="0" dirty="0">
                <a:solidFill>
                  <a:srgbClr val="000000"/>
                </a:solidFill>
                <a:effectLst/>
                <a:latin typeface="Times New Roman" panose="02020603050405020304" pitchFamily="18" charset="0"/>
              </a:rPr>
              <a:t>print(df.isnull().sum())</a:t>
            </a:r>
          </a:p>
        </p:txBody>
      </p:sp>
    </p:spTree>
    <p:extLst>
      <p:ext uri="{BB962C8B-B14F-4D97-AF65-F5344CB8AC3E}">
        <p14:creationId xmlns:p14="http://schemas.microsoft.com/office/powerpoint/2010/main" val="311793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4C677-EE87-711B-6A20-538D1E950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65" y="543068"/>
            <a:ext cx="5204875" cy="3239478"/>
          </a:xfrm>
          <a:prstGeom prst="rect">
            <a:avLst/>
          </a:prstGeom>
        </p:spPr>
      </p:pic>
      <p:sp>
        <p:nvSpPr>
          <p:cNvPr id="4" name="TextBox 3">
            <a:extLst>
              <a:ext uri="{FF2B5EF4-FFF2-40B4-BE49-F238E27FC236}">
                <a16:creationId xmlns:a16="http://schemas.microsoft.com/office/drawing/2014/main" id="{E2395563-0A6C-3459-AA72-3F8813FC7529}"/>
              </a:ext>
            </a:extLst>
          </p:cNvPr>
          <p:cNvSpPr txBox="1"/>
          <p:nvPr/>
        </p:nvSpPr>
        <p:spPr>
          <a:xfrm>
            <a:off x="522317" y="173736"/>
            <a:ext cx="2251578" cy="369332"/>
          </a:xfrm>
          <a:prstGeom prst="rect">
            <a:avLst/>
          </a:prstGeom>
          <a:noFill/>
        </p:spPr>
        <p:txBody>
          <a:bodyPr wrap="none" rtlCol="0">
            <a:spAutoFit/>
          </a:bodyPr>
          <a:lstStyle/>
          <a:p>
            <a:r>
              <a:rPr lang="en-US" b="1" dirty="0"/>
              <a:t>Screenshot of out put</a:t>
            </a:r>
            <a:endParaRPr lang="en-IN" b="1" dirty="0"/>
          </a:p>
        </p:txBody>
      </p:sp>
    </p:spTree>
    <p:extLst>
      <p:ext uri="{BB962C8B-B14F-4D97-AF65-F5344CB8AC3E}">
        <p14:creationId xmlns:p14="http://schemas.microsoft.com/office/powerpoint/2010/main" val="321091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3527C-9C94-44C1-4928-926FAE79C547}"/>
              </a:ext>
            </a:extLst>
          </p:cNvPr>
          <p:cNvSpPr txBox="1"/>
          <p:nvPr/>
        </p:nvSpPr>
        <p:spPr>
          <a:xfrm>
            <a:off x="6016752" y="137160"/>
            <a:ext cx="6175248" cy="6186309"/>
          </a:xfrm>
          <a:prstGeom prst="rect">
            <a:avLst/>
          </a:prstGeom>
          <a:noFill/>
        </p:spPr>
        <p:txBody>
          <a:bodyPr wrap="square">
            <a:spAutoFit/>
          </a:bodyPr>
          <a:lstStyle/>
          <a:p>
            <a:r>
              <a:rPr lang="en-IN" dirty="0"/>
              <a:t>Rank        Country </a:t>
            </a:r>
            <a:r>
              <a:rPr lang="en-IN" dirty="0" err="1"/>
              <a:t>Country</a:t>
            </a:r>
            <a:r>
              <a:rPr lang="en-IN" dirty="0"/>
              <a:t> Code  Gold  Silver  Bronze  Total</a:t>
            </a:r>
          </a:p>
          <a:p>
            <a:r>
              <a:rPr lang="en-IN" dirty="0"/>
              <a:t>0     1  United States           US    40      44      42    126</a:t>
            </a:r>
          </a:p>
          <a:p>
            <a:r>
              <a:rPr lang="en-IN" dirty="0"/>
              <a:t>1     2          China          CHN    40      27      24     91</a:t>
            </a:r>
          </a:p>
          <a:p>
            <a:r>
              <a:rPr lang="en-IN" dirty="0"/>
              <a:t>2     3          Japan          JPN    20      12      13     45</a:t>
            </a:r>
          </a:p>
          <a:p>
            <a:r>
              <a:rPr lang="en-IN" dirty="0"/>
              <a:t>3     4      Australia          AUS    18      19      16     53</a:t>
            </a:r>
          </a:p>
          <a:p>
            <a:r>
              <a:rPr lang="en-IN" dirty="0"/>
              <a:t>4     5         France          FRA    16      26      22     64</a:t>
            </a:r>
          </a:p>
          <a:p>
            <a:r>
              <a:rPr lang="en-IN" dirty="0"/>
              <a:t>&lt;class '</a:t>
            </a:r>
            <a:r>
              <a:rPr lang="en-IN" dirty="0" err="1"/>
              <a:t>pandas.core.frame.DataFrame</a:t>
            </a:r>
            <a:r>
              <a:rPr lang="en-IN" dirty="0"/>
              <a:t>'&gt;</a:t>
            </a:r>
          </a:p>
          <a:p>
            <a:r>
              <a:rPr lang="en-IN" dirty="0" err="1"/>
              <a:t>RangeIndex</a:t>
            </a:r>
            <a:r>
              <a:rPr lang="en-IN" dirty="0"/>
              <a:t>: 91 entries, 0 to 90</a:t>
            </a:r>
          </a:p>
          <a:p>
            <a:r>
              <a:rPr lang="en-IN" dirty="0"/>
              <a:t>Data columns (total 7 columns):</a:t>
            </a:r>
          </a:p>
          <a:p>
            <a:r>
              <a:rPr lang="en-IN" dirty="0"/>
              <a:t> #   Column        Non-Null Count  </a:t>
            </a:r>
            <a:r>
              <a:rPr lang="en-IN" dirty="0" err="1"/>
              <a:t>Dtype</a:t>
            </a:r>
            <a:r>
              <a:rPr lang="en-IN" dirty="0"/>
              <a:t> </a:t>
            </a:r>
          </a:p>
          <a:p>
            <a:r>
              <a:rPr lang="en-IN" dirty="0"/>
              <a:t>---  ------        --------------  ----- </a:t>
            </a:r>
          </a:p>
          <a:p>
            <a:r>
              <a:rPr lang="en-IN" dirty="0"/>
              <a:t> 0   Rank          91 non-null     int64 </a:t>
            </a:r>
          </a:p>
          <a:p>
            <a:r>
              <a:rPr lang="en-IN" dirty="0"/>
              <a:t> 1   Country       91 non-null     object</a:t>
            </a:r>
          </a:p>
          <a:p>
            <a:r>
              <a:rPr lang="en-IN" dirty="0"/>
              <a:t> 2   Country Code  91 non-null     object</a:t>
            </a:r>
          </a:p>
          <a:p>
            <a:r>
              <a:rPr lang="en-IN" dirty="0"/>
              <a:t> 3   Gold          91 non-null     int64 </a:t>
            </a:r>
          </a:p>
          <a:p>
            <a:r>
              <a:rPr lang="en-IN" dirty="0"/>
              <a:t> 4   Silver        91 non-null     int64 </a:t>
            </a:r>
          </a:p>
          <a:p>
            <a:r>
              <a:rPr lang="en-IN" dirty="0"/>
              <a:t> 5   Bronze        91 non-null     int64 </a:t>
            </a:r>
          </a:p>
          <a:p>
            <a:r>
              <a:rPr lang="en-IN" dirty="0"/>
              <a:t> 6   Total         91 non-null     int64 </a:t>
            </a:r>
          </a:p>
          <a:p>
            <a:r>
              <a:rPr lang="en-IN" dirty="0" err="1"/>
              <a:t>dtypes</a:t>
            </a:r>
            <a:r>
              <a:rPr lang="en-IN" dirty="0"/>
              <a:t>: int64(5), object(2)</a:t>
            </a:r>
          </a:p>
          <a:p>
            <a:r>
              <a:rPr lang="en-IN" dirty="0"/>
              <a:t>memory usage: 5.1+ KB</a:t>
            </a:r>
          </a:p>
          <a:p>
            <a:r>
              <a:rPr lang="en-IN" dirty="0"/>
              <a:t>None</a:t>
            </a:r>
          </a:p>
          <a:p>
            <a:r>
              <a:rPr lang="en-IN" dirty="0"/>
              <a:t>(91, 7)</a:t>
            </a:r>
          </a:p>
        </p:txBody>
      </p:sp>
      <p:sp>
        <p:nvSpPr>
          <p:cNvPr id="7" name="TextBox 6">
            <a:extLst>
              <a:ext uri="{FF2B5EF4-FFF2-40B4-BE49-F238E27FC236}">
                <a16:creationId xmlns:a16="http://schemas.microsoft.com/office/drawing/2014/main" id="{EDF1138A-FFE9-667E-5FE0-3196CCE73719}"/>
              </a:ext>
            </a:extLst>
          </p:cNvPr>
          <p:cNvSpPr txBox="1"/>
          <p:nvPr/>
        </p:nvSpPr>
        <p:spPr>
          <a:xfrm>
            <a:off x="0" y="0"/>
            <a:ext cx="5779008" cy="4597467"/>
          </a:xfrm>
          <a:prstGeom prst="rect">
            <a:avLst/>
          </a:prstGeom>
          <a:noFill/>
        </p:spPr>
        <p:txBody>
          <a:bodyPr wrap="square">
            <a:spAutoFit/>
          </a:bodyPr>
          <a:lstStyle/>
          <a:p>
            <a:r>
              <a:rPr lang="en-IN" dirty="0"/>
              <a:t># Fill missing values with  mean (numerical columns) or mode (categorical columns)</a:t>
            </a:r>
          </a:p>
          <a:p>
            <a:endParaRPr lang="en-IN" dirty="0"/>
          </a:p>
          <a:p>
            <a:r>
              <a:rPr lang="en-IN" dirty="0"/>
              <a:t>import pandas as pd</a:t>
            </a:r>
          </a:p>
          <a:p>
            <a:endParaRPr lang="en-IN" dirty="0"/>
          </a:p>
          <a:p>
            <a:r>
              <a:rPr lang="en-IN" dirty="0" err="1"/>
              <a:t>df</a:t>
            </a:r>
            <a:r>
              <a:rPr lang="en-IN" dirty="0"/>
              <a:t> = </a:t>
            </a:r>
            <a:r>
              <a:rPr lang="en-IN" dirty="0" err="1"/>
              <a:t>pd.read_csv</a:t>
            </a:r>
            <a:r>
              <a:rPr lang="en-IN" dirty="0"/>
              <a:t>('/olympics2024 (1).csv')</a:t>
            </a:r>
          </a:p>
          <a:p>
            <a:endParaRPr lang="en-IN" dirty="0"/>
          </a:p>
          <a:p>
            <a:r>
              <a:rPr lang="en-IN" dirty="0"/>
              <a:t>print(</a:t>
            </a:r>
            <a:r>
              <a:rPr lang="en-IN" dirty="0" err="1"/>
              <a:t>df.head</a:t>
            </a:r>
            <a:r>
              <a:rPr lang="en-IN" dirty="0"/>
              <a:t>())  </a:t>
            </a:r>
          </a:p>
          <a:p>
            <a:r>
              <a:rPr lang="en-IN" dirty="0"/>
              <a:t>print(df.info())  </a:t>
            </a:r>
          </a:p>
          <a:p>
            <a:r>
              <a:rPr lang="en-IN" dirty="0"/>
              <a:t>print(</a:t>
            </a:r>
            <a:r>
              <a:rPr lang="en-IN" dirty="0" err="1"/>
              <a:t>df.shape</a:t>
            </a:r>
            <a:r>
              <a:rPr lang="en-IN" dirty="0"/>
              <a:t>)   </a:t>
            </a:r>
          </a:p>
          <a:p>
            <a:endParaRPr lang="en-IN" dirty="0"/>
          </a:p>
          <a:p>
            <a:r>
              <a:rPr lang="en-IN" dirty="0" err="1"/>
              <a:t>df.fillna</a:t>
            </a:r>
            <a:r>
              <a:rPr lang="en-IN" dirty="0"/>
              <a:t>(</a:t>
            </a:r>
            <a:r>
              <a:rPr lang="en-IN" dirty="0" err="1"/>
              <a:t>df.mean</a:t>
            </a:r>
            <a:r>
              <a:rPr lang="en-IN" dirty="0"/>
              <a:t>(), </a:t>
            </a:r>
            <a:r>
              <a:rPr lang="en-IN" dirty="0" err="1"/>
              <a:t>inplace</a:t>
            </a:r>
            <a:r>
              <a:rPr lang="en-IN" dirty="0"/>
              <a:t>=True)  # Numerical</a:t>
            </a:r>
          </a:p>
          <a:p>
            <a:r>
              <a:rPr lang="en-IN" dirty="0" err="1"/>
              <a:t>df.fillna</a:t>
            </a:r>
            <a:r>
              <a:rPr lang="en-IN" dirty="0"/>
              <a:t>(</a:t>
            </a:r>
            <a:r>
              <a:rPr lang="en-IN" dirty="0" err="1"/>
              <a:t>df.mode</a:t>
            </a:r>
            <a:r>
              <a:rPr lang="en-IN" dirty="0"/>
              <a:t>().</a:t>
            </a:r>
            <a:r>
              <a:rPr lang="en-IN" dirty="0" err="1"/>
              <a:t>iloc</a:t>
            </a:r>
            <a:r>
              <a:rPr lang="en-IN" dirty="0"/>
              <a:t>[0], </a:t>
            </a:r>
            <a:r>
              <a:rPr lang="en-IN" dirty="0" err="1"/>
              <a:t>inplace</a:t>
            </a:r>
            <a:r>
              <a:rPr lang="en-IN" dirty="0"/>
              <a:t>=True)  # Categorical</a:t>
            </a:r>
          </a:p>
          <a:p>
            <a:endParaRPr lang="en-IN" dirty="0"/>
          </a:p>
          <a:p>
            <a:r>
              <a:rPr lang="en-IN" dirty="0" err="1"/>
              <a:t>df.dropna</a:t>
            </a:r>
            <a:r>
              <a:rPr lang="en-IN" dirty="0"/>
              <a:t>(</a:t>
            </a:r>
            <a:r>
              <a:rPr lang="en-IN" dirty="0" err="1"/>
              <a:t>inplace</a:t>
            </a:r>
            <a:r>
              <a:rPr lang="en-IN" dirty="0"/>
              <a:t>=True)</a:t>
            </a:r>
          </a:p>
          <a:p>
            <a:r>
              <a:rPr lang="en-IN" dirty="0"/>
              <a:t>print(</a:t>
            </a:r>
            <a:r>
              <a:rPr lang="en-IN" dirty="0" err="1"/>
              <a:t>df.isnull</a:t>
            </a:r>
            <a:r>
              <a:rPr lang="en-IN" dirty="0"/>
              <a:t>().sum())</a:t>
            </a:r>
          </a:p>
        </p:txBody>
      </p:sp>
    </p:spTree>
    <p:extLst>
      <p:ext uri="{BB962C8B-B14F-4D97-AF65-F5344CB8AC3E}">
        <p14:creationId xmlns:p14="http://schemas.microsoft.com/office/powerpoint/2010/main" val="3818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DB669-3C3E-6311-196D-95EFBE3E1308}"/>
              </a:ext>
            </a:extLst>
          </p:cNvPr>
          <p:cNvSpPr txBox="1"/>
          <p:nvPr/>
        </p:nvSpPr>
        <p:spPr>
          <a:xfrm>
            <a:off x="0" y="1"/>
            <a:ext cx="12192000"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3. Beginner Level: Descriptive Statistics</a:t>
            </a:r>
          </a:p>
          <a:p>
            <a:pPr algn="l"/>
            <a:r>
              <a:rPr lang="en-IN" b="0" i="0" dirty="0">
                <a:solidFill>
                  <a:srgbClr val="000000"/>
                </a:solidFill>
                <a:effectLst/>
                <a:latin typeface="Times New Roman" panose="02020603050405020304" pitchFamily="18" charset="0"/>
              </a:rPr>
              <a:t>Goal: Generate basic statistical summaries like mean, median, standard deviation.</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Summary statistics for numerical columns</a:t>
            </a:r>
          </a:p>
          <a:p>
            <a:pPr algn="l"/>
            <a:r>
              <a:rPr lang="en-IN" b="0" i="0" dirty="0">
                <a:solidFill>
                  <a:srgbClr val="000000"/>
                </a:solidFill>
                <a:effectLst/>
                <a:latin typeface="Times New Roman" panose="02020603050405020304" pitchFamily="18" charset="0"/>
              </a:rPr>
              <a:t>print(df.describe())</a:t>
            </a:r>
          </a:p>
          <a:p>
            <a:pPr algn="l"/>
            <a:r>
              <a:rPr lang="en-IN" b="0" i="0" dirty="0">
                <a:solidFill>
                  <a:srgbClr val="000000"/>
                </a:solidFill>
                <a:effectLst/>
                <a:latin typeface="Times New Roman" panose="02020603050405020304" pitchFamily="18" charset="0"/>
              </a:rPr>
              <a:t># Gender Distribution</a:t>
            </a:r>
          </a:p>
          <a:p>
            <a:pPr algn="l"/>
            <a:r>
              <a:rPr lang="en-IN" b="0" i="0" dirty="0">
                <a:solidFill>
                  <a:srgbClr val="000000"/>
                </a:solidFill>
                <a:effectLst/>
                <a:latin typeface="Times New Roman" panose="02020603050405020304" pitchFamily="18" charset="0"/>
              </a:rPr>
              <a:t>print(df['Gender'].value_counts())</a:t>
            </a:r>
            <a:br>
              <a:rPr lang="en-IN" b="0"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4. Beginner to Intermediate Level: Gold Medal Visualization based on Countries</a:t>
            </a:r>
          </a:p>
          <a:p>
            <a:pPr algn="l"/>
            <a:r>
              <a:rPr lang="en-US" b="0" i="0" dirty="0">
                <a:solidFill>
                  <a:srgbClr val="000000"/>
                </a:solidFill>
                <a:effectLst/>
                <a:latin typeface="Times New Roman" panose="02020603050405020304" pitchFamily="18" charset="0"/>
              </a:rPr>
              <a:t>Goal: Draw a vertical bar chart of the top 10 countries that need the most gold medals during the period mentioned above.</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matplotlib.pyplot as plt</a:t>
            </a:r>
          </a:p>
          <a:p>
            <a:pPr algn="l"/>
            <a:r>
              <a:rPr lang="en-IN" b="0" i="0" dirty="0">
                <a:solidFill>
                  <a:srgbClr val="000000"/>
                </a:solidFill>
                <a:effectLst/>
                <a:latin typeface="Times New Roman" panose="02020603050405020304" pitchFamily="18" charset="0"/>
              </a:rPr>
              <a:t># Group by country and sum gold medals</a:t>
            </a:r>
          </a:p>
          <a:p>
            <a:pPr algn="l"/>
            <a:r>
              <a:rPr lang="en-IN" b="0" i="0" dirty="0">
                <a:solidFill>
                  <a:srgbClr val="000000"/>
                </a:solidFill>
                <a:effectLst/>
                <a:latin typeface="Times New Roman" panose="02020603050405020304" pitchFamily="18" charset="0"/>
              </a:rPr>
              <a:t>gold_medals = df[df['Medal'] == 'Gold'].groupby('Country')['Medal'].count().sort_values(ascending=False).head(10)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gold_medals.plot(kind='bar', color='gold')</a:t>
            </a:r>
          </a:p>
          <a:p>
            <a:pPr algn="l"/>
            <a:r>
              <a:rPr lang="en-IN" b="0" i="0" dirty="0">
                <a:solidFill>
                  <a:srgbClr val="000000"/>
                </a:solidFill>
                <a:effectLst/>
                <a:latin typeface="Times New Roman" panose="02020603050405020304" pitchFamily="18" charset="0"/>
              </a:rPr>
              <a:t>plt.title('Top 10 Countries with the Most Gold Medals')</a:t>
            </a:r>
          </a:p>
          <a:p>
            <a:pPr algn="l"/>
            <a:r>
              <a:rPr lang="en-IN" b="0" i="0" dirty="0">
                <a:solidFill>
                  <a:srgbClr val="000000"/>
                </a:solidFill>
                <a:effectLst/>
                <a:latin typeface="Times New Roman" panose="02020603050405020304" pitchFamily="18" charset="0"/>
              </a:rPr>
              <a:t>plt.ylabel('Number of Gold Medals')</a:t>
            </a:r>
          </a:p>
          <a:p>
            <a:pPr algn="l"/>
            <a:r>
              <a:rPr lang="en-IN" b="0" i="0" dirty="0">
                <a:solidFill>
                  <a:srgbClr val="000000"/>
                </a:solidFill>
                <a:effectLst/>
                <a:latin typeface="Times New Roman" panose="02020603050405020304" pitchFamily="18" charset="0"/>
              </a:rPr>
              <a:t>plt.xlabel('Country')</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00486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40BE0-A570-62A8-462F-7E7F700FEC67}"/>
              </a:ext>
            </a:extLst>
          </p:cNvPr>
          <p:cNvSpPr txBox="1"/>
          <p:nvPr/>
        </p:nvSpPr>
        <p:spPr>
          <a:xfrm>
            <a:off x="-82296" y="0"/>
            <a:ext cx="12536424" cy="7294305"/>
          </a:xfrm>
          <a:prstGeom prst="rect">
            <a:avLst/>
          </a:prstGeom>
          <a:noFill/>
        </p:spPr>
        <p:txBody>
          <a:bodyPr wrap="square">
            <a:spAutoFit/>
          </a:bodyPr>
          <a:lstStyle/>
          <a:p>
            <a:r>
              <a:rPr lang="en-US" b="1" dirty="0"/>
              <a:t>5. Intermediate Level: Gender Participation in the course of time</a:t>
            </a:r>
          </a:p>
          <a:p>
            <a:pPr algn="l"/>
            <a:r>
              <a:rPr lang="en-US" dirty="0"/>
              <a:t>Goal: Picture the changes in males and females athletes participation.</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gender, count the number of athletes</a:t>
            </a:r>
          </a:p>
          <a:p>
            <a:pPr algn="l"/>
            <a:r>
              <a:rPr lang="en-IN" b="0" i="0" dirty="0">
                <a:solidFill>
                  <a:srgbClr val="000000"/>
                </a:solidFill>
                <a:effectLst/>
                <a:latin typeface="Times New Roman" panose="02020603050405020304" pitchFamily="18" charset="0"/>
              </a:rPr>
              <a:t>gender_participation = df.groupby(['Year', 'Gender']).size().unstack().fillna(0)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gender_participation.plot(kind='line', figsize=(10, 6))</a:t>
            </a:r>
          </a:p>
          <a:p>
            <a:pPr algn="l"/>
            <a:r>
              <a:rPr lang="en-IN" b="0" i="0" dirty="0">
                <a:solidFill>
                  <a:srgbClr val="000000"/>
                </a:solidFill>
                <a:effectLst/>
                <a:latin typeface="Times New Roman" panose="02020603050405020304" pitchFamily="18" charset="0"/>
              </a:rPr>
              <a:t>plt.title('Gender Participation Over Time in the Olympic Games')</a:t>
            </a:r>
          </a:p>
          <a:p>
            <a:pPr algn="l"/>
            <a:r>
              <a:rPr lang="en-IN" b="0" i="0" dirty="0">
                <a:solidFill>
                  <a:srgbClr val="000000"/>
                </a:solidFill>
                <a:effectLst/>
                <a:latin typeface="Times New Roman" panose="02020603050405020304" pitchFamily="18" charset="0"/>
              </a:rPr>
              <a:t>plt.ylabel('Number of Athletes')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plt.legend(title='Gender', labels=['Male', 'Female'])</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r>
              <a:rPr lang="en-US" b="1" i="0" dirty="0">
                <a:solidFill>
                  <a:srgbClr val="000000"/>
                </a:solidFill>
                <a:effectLst/>
              </a:rPr>
              <a:t>6. Intermediate Level: Sports Count Over Time</a:t>
            </a:r>
          </a:p>
          <a:p>
            <a:pPr algn="l"/>
            <a:r>
              <a:rPr lang="en-US" b="0" i="0" dirty="0">
                <a:solidFill>
                  <a:srgbClr val="000000"/>
                </a:solidFill>
                <a:effectLst/>
                <a:latin typeface="Times New Roman" panose="02020603050405020304" pitchFamily="18" charset="0"/>
              </a:rPr>
              <a:t>Goal: Construct a line graph that represents the number of sports that have been available in an Olympic session.</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count distinct sports</a:t>
            </a:r>
          </a:p>
          <a:p>
            <a:pPr algn="l"/>
            <a:r>
              <a:rPr lang="en-IN" b="0" i="0" dirty="0">
                <a:solidFill>
                  <a:srgbClr val="000000"/>
                </a:solidFill>
                <a:effectLst/>
                <a:latin typeface="Times New Roman" panose="02020603050405020304" pitchFamily="18" charset="0"/>
              </a:rPr>
              <a:t>sports_count = df.groupby('Year')['Sport'].nunique()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sports_count.plot(kind='line', figsize=(10, 6), color='blue')</a:t>
            </a:r>
          </a:p>
          <a:p>
            <a:pPr algn="l"/>
            <a:r>
              <a:rPr lang="en-IN" b="0" i="0" dirty="0">
                <a:solidFill>
                  <a:srgbClr val="000000"/>
                </a:solidFill>
                <a:effectLst/>
                <a:latin typeface="Times New Roman" panose="02020603050405020304" pitchFamily="18" charset="0"/>
              </a:rPr>
              <a:t>plt.title('Number of Sports in Each Olympic Year')</a:t>
            </a:r>
          </a:p>
          <a:p>
            <a:pPr algn="l"/>
            <a:r>
              <a:rPr lang="en-IN" b="0" i="0" dirty="0">
                <a:solidFill>
                  <a:srgbClr val="000000"/>
                </a:solidFill>
                <a:effectLst/>
                <a:latin typeface="Times New Roman" panose="02020603050405020304" pitchFamily="18" charset="0"/>
              </a:rPr>
              <a:t>plt.ylabel('Number of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56450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60B906-6F23-DE8E-60A6-649650F3AB92}"/>
              </a:ext>
            </a:extLst>
          </p:cNvPr>
          <p:cNvSpPr txBox="1"/>
          <p:nvPr/>
        </p:nvSpPr>
        <p:spPr>
          <a:xfrm>
            <a:off x="0" y="0"/>
            <a:ext cx="12192000" cy="7017306"/>
          </a:xfrm>
          <a:prstGeom prst="rect">
            <a:avLst/>
          </a:prstGeom>
          <a:noFill/>
        </p:spPr>
        <p:txBody>
          <a:bodyPr wrap="square">
            <a:spAutoFit/>
          </a:bodyPr>
          <a:lstStyle/>
          <a:p>
            <a:r>
              <a:rPr lang="en-US" b="1" dirty="0"/>
              <a:t>7. Intermediate Level: Age of Gold Medalists</a:t>
            </a:r>
          </a:p>
          <a:p>
            <a:pPr algn="l"/>
            <a:r>
              <a:rPr lang="en-US" dirty="0"/>
              <a:t>Goal: Graph the distribution of the age of those athletes who have won gold medals.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gold medalists</a:t>
            </a:r>
          </a:p>
          <a:p>
            <a:pPr algn="l"/>
            <a:r>
              <a:rPr lang="en-IN" b="0" i="0" dirty="0">
                <a:solidFill>
                  <a:srgbClr val="000000"/>
                </a:solidFill>
                <a:effectLst/>
                <a:latin typeface="Times New Roman" panose="02020603050405020304" pitchFamily="18" charset="0"/>
              </a:rPr>
              <a:t>gold_medalists = df[df['Medal'] == 'Gold']</a:t>
            </a:r>
          </a:p>
          <a:p>
            <a:pPr algn="l"/>
            <a:r>
              <a:rPr lang="en-IN" b="0" i="0" dirty="0">
                <a:solidFill>
                  <a:srgbClr val="000000"/>
                </a:solidFill>
                <a:effectLst/>
                <a:latin typeface="Times New Roman" panose="02020603050405020304" pitchFamily="18" charset="0"/>
              </a:rPr>
              <a:t># Plot age distribution</a:t>
            </a:r>
          </a:p>
          <a:p>
            <a:pPr algn="l"/>
            <a:r>
              <a:rPr lang="en-IN" b="0" i="0" dirty="0">
                <a:solidFill>
                  <a:srgbClr val="000000"/>
                </a:solidFill>
                <a:effectLst/>
                <a:latin typeface="Times New Roman" panose="02020603050405020304" pitchFamily="18" charset="0"/>
              </a:rPr>
              <a:t>gold_medalists['Age'].plot(kind='hist', bins=20, color='gold', edgecolor='black', figsize=(10, 6))</a:t>
            </a:r>
          </a:p>
          <a:p>
            <a:pPr algn="l"/>
            <a:r>
              <a:rPr lang="en-IN" b="0" i="0" dirty="0">
                <a:solidFill>
                  <a:srgbClr val="000000"/>
                </a:solidFill>
                <a:effectLst/>
                <a:latin typeface="Times New Roman" panose="02020603050405020304" pitchFamily="18" charset="0"/>
              </a:rPr>
              <a:t>plt.title('Age Distribution of Gold Medalists')</a:t>
            </a:r>
          </a:p>
          <a:p>
            <a:pPr algn="l"/>
            <a:r>
              <a:rPr lang="en-IN" b="0" i="0" dirty="0">
                <a:solidFill>
                  <a:srgbClr val="000000"/>
                </a:solidFill>
                <a:effectLst/>
                <a:latin typeface="Times New Roman" panose="02020603050405020304" pitchFamily="18" charset="0"/>
              </a:rPr>
              <a:t>plt.xlabel('Age')</a:t>
            </a:r>
          </a:p>
          <a:p>
            <a:pPr algn="l"/>
            <a:r>
              <a:rPr lang="en-IN" b="0" i="0" dirty="0">
                <a:solidFill>
                  <a:srgbClr val="000000"/>
                </a:solidFill>
                <a:effectLst/>
                <a:latin typeface="Times New Roman" panose="02020603050405020304" pitchFamily="18" charset="0"/>
              </a:rPr>
              <a:t>plt.ylabel('Frequency')</a:t>
            </a:r>
          </a:p>
          <a:p>
            <a:pPr algn="l"/>
            <a:r>
              <a:rPr lang="en-IN" b="0" i="0" dirty="0">
                <a:solidFill>
                  <a:srgbClr val="000000"/>
                </a:solidFill>
                <a:effectLst/>
                <a:latin typeface="Times New Roman" panose="02020603050405020304" pitchFamily="18" charset="0"/>
              </a:rPr>
              <a:t>plt.show()</a:t>
            </a:r>
          </a:p>
          <a:p>
            <a:r>
              <a:rPr lang="en-US" b="1" dirty="0"/>
              <a:t>8. Intermediate Level: The Best Performers in Gymnastics</a:t>
            </a:r>
          </a:p>
          <a:p>
            <a:pPr algn="l"/>
            <a:r>
              <a:rPr lang="en-US" dirty="0"/>
              <a:t>Goal: What years can you graph the top 10 countries in Gymnastics?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gymnastics events and group by country and year</a:t>
            </a:r>
          </a:p>
          <a:p>
            <a:pPr algn="l"/>
            <a:r>
              <a:rPr lang="en-IN" b="0" i="0" dirty="0">
                <a:solidFill>
                  <a:srgbClr val="000000"/>
                </a:solidFill>
                <a:effectLst/>
                <a:latin typeface="Times New Roman" panose="02020603050405020304" pitchFamily="18" charset="0"/>
              </a:rPr>
              <a:t>gymnastics_data = df[df['Sport'] == 'Gymnastics'].groupby(['Year', 'Country'])['Medal'].count().unstack().fillna(0)</a:t>
            </a:r>
          </a:p>
          <a:p>
            <a:pPr algn="l"/>
            <a:r>
              <a:rPr lang="en-IN" b="0" i="0" dirty="0">
                <a:solidFill>
                  <a:srgbClr val="000000"/>
                </a:solidFill>
                <a:effectLst/>
                <a:latin typeface="Times New Roman" panose="02020603050405020304" pitchFamily="18" charset="0"/>
              </a:rPr>
              <a:t># Get top 10 countries</a:t>
            </a:r>
          </a:p>
          <a:p>
            <a:pPr algn="l"/>
            <a:r>
              <a:rPr lang="en-IN" b="0" i="0" dirty="0">
                <a:solidFill>
                  <a:srgbClr val="000000"/>
                </a:solidFill>
                <a:effectLst/>
                <a:latin typeface="Times New Roman" panose="02020603050405020304" pitchFamily="18" charset="0"/>
              </a:rPr>
              <a:t>top_10_gymnastics = gymnastics_data.sum(axis=0).sort_values(ascending=False).head(10)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top_10_gymnastics.plot(kind='bar', figsize=(10, 6), color='orange')</a:t>
            </a:r>
          </a:p>
          <a:p>
            <a:pPr algn="l"/>
            <a:r>
              <a:rPr lang="en-IN" b="0" i="0" dirty="0">
                <a:solidFill>
                  <a:srgbClr val="000000"/>
                </a:solidFill>
                <a:effectLst/>
                <a:latin typeface="Times New Roman" panose="02020603050405020304" pitchFamily="18" charset="0"/>
              </a:rPr>
              <a:t>plt.title('Top 10 Countries in Gymnastics (Total Medals)')</a:t>
            </a:r>
          </a:p>
          <a:p>
            <a:pPr algn="l"/>
            <a:r>
              <a:rPr lang="en-IN" b="0" i="0" dirty="0">
                <a:solidFill>
                  <a:srgbClr val="000000"/>
                </a:solidFill>
                <a:effectLst/>
                <a:latin typeface="Times New Roman" panose="02020603050405020304" pitchFamily="18" charset="0"/>
              </a:rPr>
              <a:t>plt.ylabel('Number of Medals'</a:t>
            </a:r>
          </a:p>
          <a:p>
            <a:endParaRPr lang="en-IN" dirty="0"/>
          </a:p>
        </p:txBody>
      </p:sp>
    </p:spTree>
    <p:extLst>
      <p:ext uri="{BB962C8B-B14F-4D97-AF65-F5344CB8AC3E}">
        <p14:creationId xmlns:p14="http://schemas.microsoft.com/office/powerpoint/2010/main" val="243371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E494B-EF11-4C71-3A66-C4FFBACC4758}"/>
              </a:ext>
            </a:extLst>
          </p:cNvPr>
          <p:cNvSpPr txBox="1"/>
          <p:nvPr/>
        </p:nvSpPr>
        <p:spPr>
          <a:xfrm>
            <a:off x="0" y="0"/>
            <a:ext cx="12192000" cy="5355312"/>
          </a:xfrm>
          <a:prstGeom prst="rect">
            <a:avLst/>
          </a:prstGeom>
          <a:noFill/>
        </p:spPr>
        <p:txBody>
          <a:bodyPr wrap="square">
            <a:spAutoFit/>
          </a:bodyPr>
          <a:lstStyle/>
          <a:p>
            <a:pPr algn="l"/>
            <a:r>
              <a:rPr lang="en-US" b="1" i="0" dirty="0">
                <a:solidFill>
                  <a:srgbClr val="000000"/>
                </a:solidFill>
                <a:effectLst/>
              </a:rPr>
              <a:t>9. Intermediate Level: Summer vs Winter Sports Count Over Time</a:t>
            </a:r>
          </a:p>
          <a:p>
            <a:pPr algn="l"/>
            <a:r>
              <a:rPr lang="en-US" b="0" i="0" dirty="0">
                <a:solidFill>
                  <a:srgbClr val="000000"/>
                </a:solidFill>
                <a:effectLst/>
                <a:latin typeface="Times New Roman" panose="02020603050405020304" pitchFamily="18" charset="0"/>
              </a:rPr>
              <a:t>Goal: Create two charts to compare Summer and Winter sports over the years.</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Summer and Winter sports</a:t>
            </a:r>
          </a:p>
          <a:p>
            <a:pPr algn="l"/>
            <a:r>
              <a:rPr lang="en-IN" b="0" i="0" dirty="0">
                <a:solidFill>
                  <a:srgbClr val="000000"/>
                </a:solidFill>
                <a:effectLst/>
                <a:latin typeface="Times New Roman" panose="02020603050405020304" pitchFamily="18" charset="0"/>
              </a:rPr>
              <a:t>summer_sports = df[df['Season'] == 'Summer'].groupby('Year')['Sport'].nunique()</a:t>
            </a:r>
          </a:p>
          <a:p>
            <a:pPr algn="l"/>
            <a:r>
              <a:rPr lang="en-IN" b="0" i="0" dirty="0">
                <a:solidFill>
                  <a:srgbClr val="000000"/>
                </a:solidFill>
                <a:effectLst/>
                <a:latin typeface="Times New Roman" panose="02020603050405020304" pitchFamily="18" charset="0"/>
              </a:rPr>
              <a:t>winter_sports = df[df['Season'] == 'Winter'].groupby('Year')['Sport'].nunique()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plt.figure(figsize=(12, 6))</a:t>
            </a:r>
          </a:p>
          <a:p>
            <a:pPr algn="l"/>
            <a:r>
              <a:rPr lang="en-IN" b="0" i="0" dirty="0">
                <a:solidFill>
                  <a:srgbClr val="000000"/>
                </a:solidFill>
                <a:effectLst/>
                <a:latin typeface="Times New Roman" panose="02020603050405020304" pitchFamily="18" charset="0"/>
              </a:rPr>
              <a:t>plt.subplot(1, 2, 1)</a:t>
            </a:r>
          </a:p>
          <a:p>
            <a:pPr algn="l"/>
            <a:r>
              <a:rPr lang="en-IN" b="0" i="0" dirty="0">
                <a:solidFill>
                  <a:srgbClr val="000000"/>
                </a:solidFill>
                <a:effectLst/>
                <a:latin typeface="Times New Roman" panose="02020603050405020304" pitchFamily="18" charset="0"/>
              </a:rPr>
              <a:t>summer_sports.plot(kind='line', color='red', title='Summer Sports Over Time')</a:t>
            </a:r>
          </a:p>
          <a:p>
            <a:pPr algn="l"/>
            <a:r>
              <a:rPr lang="en-IN" b="0" i="0" dirty="0">
                <a:solidFill>
                  <a:srgbClr val="000000"/>
                </a:solidFill>
                <a:effectLst/>
                <a:latin typeface="Times New Roman" panose="02020603050405020304" pitchFamily="18" charset="0"/>
              </a:rPr>
              <a:t>plt.ylabel('Number of Summer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plt.subplot(1, 2, 2)</a:t>
            </a:r>
          </a:p>
          <a:p>
            <a:pPr algn="l"/>
            <a:r>
              <a:rPr lang="en-IN" b="0" i="0" dirty="0">
                <a:solidFill>
                  <a:srgbClr val="000000"/>
                </a:solidFill>
                <a:effectLst/>
                <a:latin typeface="Times New Roman" panose="02020603050405020304" pitchFamily="18" charset="0"/>
              </a:rPr>
              <a:t>winter_sports.plot(kind='line', color='blue', title='Winter Sports Over Time')</a:t>
            </a:r>
          </a:p>
          <a:p>
            <a:pPr algn="l"/>
            <a:r>
              <a:rPr lang="en-IN" b="0" i="0" dirty="0">
                <a:solidFill>
                  <a:srgbClr val="000000"/>
                </a:solidFill>
                <a:effectLst/>
                <a:latin typeface="Times New Roman" panose="02020603050405020304" pitchFamily="18" charset="0"/>
              </a:rPr>
              <a:t>plt.ylabel('Number of Winter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plt.tight_layout()</a:t>
            </a:r>
          </a:p>
          <a:p>
            <a:pPr algn="l"/>
            <a:r>
              <a:rPr lang="en-IN" b="0" i="0" dirty="0">
                <a:solidFill>
                  <a:srgbClr val="000000"/>
                </a:solidFill>
                <a:effectLst/>
                <a:latin typeface="Times New Roman" panose="02020603050405020304" pitchFamily="18" charset="0"/>
              </a:rPr>
              <a:t>plt.show()</a:t>
            </a:r>
          </a:p>
        </p:txBody>
      </p:sp>
    </p:spTree>
    <p:extLst>
      <p:ext uri="{BB962C8B-B14F-4D97-AF65-F5344CB8AC3E}">
        <p14:creationId xmlns:p14="http://schemas.microsoft.com/office/powerpoint/2010/main" val="252742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1999</Words>
  <Application>Microsoft Office PowerPoint</Application>
  <PresentationFormat>Widescreen</PresentationFormat>
  <Paragraphs>172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Discovering Valuable Data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hembrom</dc:creator>
  <cp:lastModifiedBy>jagdish hembrom</cp:lastModifiedBy>
  <cp:revision>2</cp:revision>
  <dcterms:created xsi:type="dcterms:W3CDTF">2025-01-16T08:03:49Z</dcterms:created>
  <dcterms:modified xsi:type="dcterms:W3CDTF">2025-02-04T13:52:54Z</dcterms:modified>
</cp:coreProperties>
</file>