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6" r:id="rId5"/>
    <p:sldId id="277" r:id="rId6"/>
    <p:sldId id="278" r:id="rId7"/>
    <p:sldId id="289" r:id="rId8"/>
    <p:sldId id="290" r:id="rId9"/>
    <p:sldId id="279" r:id="rId10"/>
    <p:sldId id="280" r:id="rId11"/>
    <p:sldId id="275" r:id="rId12"/>
    <p:sldId id="281" r:id="rId13"/>
    <p:sldId id="282" r:id="rId14"/>
    <p:sldId id="283" r:id="rId15"/>
    <p:sldId id="284" r:id="rId16"/>
    <p:sldId id="285" r:id="rId17"/>
    <p:sldId id="286" r:id="rId18"/>
    <p:sldId id="287" r:id="rId19"/>
    <p:sldId id="260" r:id="rId20"/>
    <p:sldId id="261" r:id="rId21"/>
    <p:sldId id="262" r:id="rId22"/>
    <p:sldId id="263" r:id="rId23"/>
    <p:sldId id="264" r:id="rId24"/>
    <p:sldId id="265" r:id="rId25"/>
    <p:sldId id="266" r:id="rId26"/>
    <p:sldId id="274" r:id="rId27"/>
    <p:sldId id="267" r:id="rId28"/>
    <p:sldId id="268" r:id="rId29"/>
    <p:sldId id="269" r:id="rId30"/>
    <p:sldId id="270" r:id="rId31"/>
    <p:sldId id="271" r:id="rId32"/>
    <p:sldId id="272"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8D1A31E-A8BA-45A0-9174-E4C3627EB31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F6F75A3-03E8-43C6-830F-EF82AA4DF4FF}">
      <dgm:prSet/>
      <dgm:spPr/>
      <dgm:t>
        <a:bodyPr/>
        <a:lstStyle/>
        <a:p>
          <a:r>
            <a:rPr lang="en-US" b="0" i="0"/>
            <a:t>A version control system</a:t>
          </a:r>
          <a:br>
            <a:rPr lang="en-US" b="0" i="0"/>
          </a:br>
          <a:r>
            <a:rPr lang="en-US" b="0" i="0"/>
            <a:t>It stores all the source code checked in by the teams, and acts as the single source of truth.</a:t>
          </a:r>
          <a:endParaRPr lang="en-US"/>
        </a:p>
      </dgm:t>
    </dgm:pt>
    <dgm:pt modelId="{BA04C38B-8CE0-4400-9A3B-6C376BA9BAA1}" type="parTrans" cxnId="{07E9F57A-5AB3-4E7C-82A9-E121E90E9C44}">
      <dgm:prSet/>
      <dgm:spPr/>
      <dgm:t>
        <a:bodyPr/>
        <a:lstStyle/>
        <a:p>
          <a:endParaRPr lang="en-US"/>
        </a:p>
      </dgm:t>
    </dgm:pt>
    <dgm:pt modelId="{5C3B0CB5-3234-45D8-B1D2-9C732CB4C5FB}" type="sibTrans" cxnId="{07E9F57A-5AB3-4E7C-82A9-E121E90E9C44}">
      <dgm:prSet/>
      <dgm:spPr/>
      <dgm:t>
        <a:bodyPr/>
        <a:lstStyle/>
        <a:p>
          <a:endParaRPr lang="en-US"/>
        </a:p>
      </dgm:t>
    </dgm:pt>
    <dgm:pt modelId="{4557B4B8-DB6F-4559-B96D-5A6E1FBFA2FF}">
      <dgm:prSet/>
      <dgm:spPr/>
      <dgm:t>
        <a:bodyPr/>
        <a:lstStyle/>
        <a:p>
          <a:r>
            <a:rPr lang="en-US" b="0" i="0"/>
            <a:t>Automated build and unit test</a:t>
          </a:r>
          <a:br>
            <a:rPr lang="en-US" b="0" i="0"/>
          </a:br>
          <a:r>
            <a:rPr lang="en-US" b="0" i="0"/>
            <a:t>It is not sufficient if the code written by a developer works only on his/her machine. Every commit that makes it to the version control system should be built and tested by an independent continuous integration server.</a:t>
          </a:r>
          <a:endParaRPr lang="en-US"/>
        </a:p>
      </dgm:t>
    </dgm:pt>
    <dgm:pt modelId="{8B00A1C5-95AC-4744-9F81-0A5D108CB4CF}" type="parTrans" cxnId="{B726DE81-F195-4218-8DE9-424DC34E1736}">
      <dgm:prSet/>
      <dgm:spPr/>
      <dgm:t>
        <a:bodyPr/>
        <a:lstStyle/>
        <a:p>
          <a:endParaRPr lang="en-US"/>
        </a:p>
      </dgm:t>
    </dgm:pt>
    <dgm:pt modelId="{9F9E3F9A-94F0-4A1E-A026-A535F4002D9D}" type="sibTrans" cxnId="{B726DE81-F195-4218-8DE9-424DC34E1736}">
      <dgm:prSet/>
      <dgm:spPr/>
      <dgm:t>
        <a:bodyPr/>
        <a:lstStyle/>
        <a:p>
          <a:endParaRPr lang="en-US"/>
        </a:p>
      </dgm:t>
    </dgm:pt>
    <dgm:pt modelId="{0DFA32FB-46B6-468A-B69D-B75303AB543E}">
      <dgm:prSet/>
      <dgm:spPr/>
      <dgm:t>
        <a:bodyPr/>
        <a:lstStyle/>
        <a:p>
          <a:r>
            <a:rPr lang="en-US" b="0" i="0"/>
            <a:t>Feedback</a:t>
          </a:r>
          <a:br>
            <a:rPr lang="en-US" b="0" i="0"/>
          </a:br>
          <a:r>
            <a:rPr lang="en-US" b="0" i="0"/>
            <a:t>Developers should get feedback on their commits. Anytime a developer’s change breaks the build, they can take the necessary action (example: email notifications).</a:t>
          </a:r>
          <a:endParaRPr lang="en-US"/>
        </a:p>
      </dgm:t>
    </dgm:pt>
    <dgm:pt modelId="{ED625CEF-3133-4761-AE91-FF5C32FA95BF}" type="parTrans" cxnId="{05937BD3-617D-433D-9659-9D9CECE28D5C}">
      <dgm:prSet/>
      <dgm:spPr/>
      <dgm:t>
        <a:bodyPr/>
        <a:lstStyle/>
        <a:p>
          <a:endParaRPr lang="en-US"/>
        </a:p>
      </dgm:t>
    </dgm:pt>
    <dgm:pt modelId="{8B2C06E9-61DB-42E3-A8E8-63068D97A157}" type="sibTrans" cxnId="{05937BD3-617D-433D-9659-9D9CECE28D5C}">
      <dgm:prSet/>
      <dgm:spPr/>
      <dgm:t>
        <a:bodyPr/>
        <a:lstStyle/>
        <a:p>
          <a:endParaRPr lang="en-US"/>
        </a:p>
      </dgm:t>
    </dgm:pt>
    <dgm:pt modelId="{2D77C19E-E663-42EE-8AFF-372FA3EEDF88}">
      <dgm:prSet/>
      <dgm:spPr/>
      <dgm:t>
        <a:bodyPr/>
        <a:lstStyle/>
        <a:p>
          <a:r>
            <a:rPr lang="en-US" b="0" i="0"/>
            <a:t>Agreement on ways of working</a:t>
          </a:r>
          <a:br>
            <a:rPr lang="en-US" b="0" i="0"/>
          </a:br>
          <a:r>
            <a:rPr lang="en-US" b="0" i="0"/>
            <a:t>It is important that everyone on the team follows the practice of checking-in incremental changes rather than waiting till they are fully developed. Their priority should be to fix any build issues that may arise with the checked-in code.</a:t>
          </a:r>
          <a:endParaRPr lang="en-US"/>
        </a:p>
      </dgm:t>
    </dgm:pt>
    <dgm:pt modelId="{20E876F7-5ADD-4BEB-93DF-1856EB263094}" type="parTrans" cxnId="{ACEA6868-47DA-4E11-B23F-0E59527C66FD}">
      <dgm:prSet/>
      <dgm:spPr/>
      <dgm:t>
        <a:bodyPr/>
        <a:lstStyle/>
        <a:p>
          <a:endParaRPr lang="en-US"/>
        </a:p>
      </dgm:t>
    </dgm:pt>
    <dgm:pt modelId="{C223E420-080B-4B71-A514-3A5BAC7CB260}" type="sibTrans" cxnId="{ACEA6868-47DA-4E11-B23F-0E59527C66FD}">
      <dgm:prSet/>
      <dgm:spPr/>
      <dgm:t>
        <a:bodyPr/>
        <a:lstStyle/>
        <a:p>
          <a:endParaRPr lang="en-US"/>
        </a:p>
      </dgm:t>
    </dgm:pt>
    <dgm:pt modelId="{3A96AF70-61E9-4B1D-A011-B05C48EEF594}" type="pres">
      <dgm:prSet presAssocID="{68D1A31E-A8BA-45A0-9174-E4C3627EB31D}" presName="root" presStyleCnt="0">
        <dgm:presLayoutVars>
          <dgm:dir/>
          <dgm:resizeHandles val="exact"/>
        </dgm:presLayoutVars>
      </dgm:prSet>
      <dgm:spPr/>
    </dgm:pt>
    <dgm:pt modelId="{7A669042-5BB0-4740-AE4C-715E021A6192}" type="pres">
      <dgm:prSet presAssocID="{AF6F75A3-03E8-43C6-830F-EF82AA4DF4FF}" presName="compNode" presStyleCnt="0"/>
      <dgm:spPr/>
    </dgm:pt>
    <dgm:pt modelId="{A2C80978-C433-4775-9F0F-AFC70376A7AE}" type="pres">
      <dgm:prSet presAssocID="{AF6F75A3-03E8-43C6-830F-EF82AA4DF4FF}" presName="bgRect" presStyleLbl="bgShp" presStyleIdx="0" presStyleCnt="4"/>
      <dgm:spPr/>
    </dgm:pt>
    <dgm:pt modelId="{03DAFD9F-53D8-4AA4-8F65-A74E403C05ED}" type="pres">
      <dgm:prSet presAssocID="{AF6F75A3-03E8-43C6-830F-EF82AA4DF4F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F457BBC-01B2-4458-A9E6-9F949ED383D6}" type="pres">
      <dgm:prSet presAssocID="{AF6F75A3-03E8-43C6-830F-EF82AA4DF4FF}" presName="spaceRect" presStyleCnt="0"/>
      <dgm:spPr/>
    </dgm:pt>
    <dgm:pt modelId="{D53D6479-2D53-4CC7-9AD2-20EDD57FB458}" type="pres">
      <dgm:prSet presAssocID="{AF6F75A3-03E8-43C6-830F-EF82AA4DF4FF}" presName="parTx" presStyleLbl="revTx" presStyleIdx="0" presStyleCnt="4">
        <dgm:presLayoutVars>
          <dgm:chMax val="0"/>
          <dgm:chPref val="0"/>
        </dgm:presLayoutVars>
      </dgm:prSet>
      <dgm:spPr/>
    </dgm:pt>
    <dgm:pt modelId="{AC0F098B-AA4E-4718-B7EA-9AD80B832A64}" type="pres">
      <dgm:prSet presAssocID="{5C3B0CB5-3234-45D8-B1D2-9C732CB4C5FB}" presName="sibTrans" presStyleCnt="0"/>
      <dgm:spPr/>
    </dgm:pt>
    <dgm:pt modelId="{7E97541A-4C03-4EF0-A558-6AE67B5F99B8}" type="pres">
      <dgm:prSet presAssocID="{4557B4B8-DB6F-4559-B96D-5A6E1FBFA2FF}" presName="compNode" presStyleCnt="0"/>
      <dgm:spPr/>
    </dgm:pt>
    <dgm:pt modelId="{8174F08F-629B-4DED-B727-68EC112355F4}" type="pres">
      <dgm:prSet presAssocID="{4557B4B8-DB6F-4559-B96D-5A6E1FBFA2FF}" presName="bgRect" presStyleLbl="bgShp" presStyleIdx="1" presStyleCnt="4"/>
      <dgm:spPr/>
    </dgm:pt>
    <dgm:pt modelId="{69F4F355-41B5-47C7-9F18-E6AD0FAB5F09}" type="pres">
      <dgm:prSet presAssocID="{4557B4B8-DB6F-4559-B96D-5A6E1FBFA2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8C45A55-1493-4A25-89B2-27F63FFAED00}" type="pres">
      <dgm:prSet presAssocID="{4557B4B8-DB6F-4559-B96D-5A6E1FBFA2FF}" presName="spaceRect" presStyleCnt="0"/>
      <dgm:spPr/>
    </dgm:pt>
    <dgm:pt modelId="{ECE1E57B-C029-4627-9ACF-FF9C9D310C0F}" type="pres">
      <dgm:prSet presAssocID="{4557B4B8-DB6F-4559-B96D-5A6E1FBFA2FF}" presName="parTx" presStyleLbl="revTx" presStyleIdx="1" presStyleCnt="4">
        <dgm:presLayoutVars>
          <dgm:chMax val="0"/>
          <dgm:chPref val="0"/>
        </dgm:presLayoutVars>
      </dgm:prSet>
      <dgm:spPr/>
    </dgm:pt>
    <dgm:pt modelId="{AA00BE6B-8C12-4F31-A1B8-D48D73B98DAB}" type="pres">
      <dgm:prSet presAssocID="{9F9E3F9A-94F0-4A1E-A026-A535F4002D9D}" presName="sibTrans" presStyleCnt="0"/>
      <dgm:spPr/>
    </dgm:pt>
    <dgm:pt modelId="{A8941395-974E-4542-8F6A-53FB3BAED61C}" type="pres">
      <dgm:prSet presAssocID="{0DFA32FB-46B6-468A-B69D-B75303AB543E}" presName="compNode" presStyleCnt="0"/>
      <dgm:spPr/>
    </dgm:pt>
    <dgm:pt modelId="{185B76BC-06D4-466C-81E6-EC2BC2E6FCD6}" type="pres">
      <dgm:prSet presAssocID="{0DFA32FB-46B6-468A-B69D-B75303AB543E}" presName="bgRect" presStyleLbl="bgShp" presStyleIdx="2" presStyleCnt="4"/>
      <dgm:spPr/>
    </dgm:pt>
    <dgm:pt modelId="{942181F7-DF72-469E-BAFB-DC6E990DACF2}" type="pres">
      <dgm:prSet presAssocID="{0DFA32FB-46B6-468A-B69D-B75303AB54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ginning"/>
        </a:ext>
      </dgm:extLst>
    </dgm:pt>
    <dgm:pt modelId="{E80974AC-2C67-4BC8-99BC-B04BC1F38E2F}" type="pres">
      <dgm:prSet presAssocID="{0DFA32FB-46B6-468A-B69D-B75303AB543E}" presName="spaceRect" presStyleCnt="0"/>
      <dgm:spPr/>
    </dgm:pt>
    <dgm:pt modelId="{4C5B772B-6798-4F96-AA99-4A58F04A5FDB}" type="pres">
      <dgm:prSet presAssocID="{0DFA32FB-46B6-468A-B69D-B75303AB543E}" presName="parTx" presStyleLbl="revTx" presStyleIdx="2" presStyleCnt="4">
        <dgm:presLayoutVars>
          <dgm:chMax val="0"/>
          <dgm:chPref val="0"/>
        </dgm:presLayoutVars>
      </dgm:prSet>
      <dgm:spPr/>
    </dgm:pt>
    <dgm:pt modelId="{95A0AF09-6601-4437-B782-87D4496E5B71}" type="pres">
      <dgm:prSet presAssocID="{8B2C06E9-61DB-42E3-A8E8-63068D97A157}" presName="sibTrans" presStyleCnt="0"/>
      <dgm:spPr/>
    </dgm:pt>
    <dgm:pt modelId="{6D9072BB-49CF-435B-B666-12E98E830E82}" type="pres">
      <dgm:prSet presAssocID="{2D77C19E-E663-42EE-8AFF-372FA3EEDF88}" presName="compNode" presStyleCnt="0"/>
      <dgm:spPr/>
    </dgm:pt>
    <dgm:pt modelId="{780F4E14-895C-42AE-9B25-B6E7C40DBDA5}" type="pres">
      <dgm:prSet presAssocID="{2D77C19E-E663-42EE-8AFF-372FA3EEDF88}" presName="bgRect" presStyleLbl="bgShp" presStyleIdx="3" presStyleCnt="4"/>
      <dgm:spPr/>
    </dgm:pt>
    <dgm:pt modelId="{0EE282B1-7717-4D33-A1AF-40F38963F073}" type="pres">
      <dgm:prSet presAssocID="{2D77C19E-E663-42EE-8AFF-372FA3EEDF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D17F5604-691C-42F3-9D64-1CEAFC19BB16}" type="pres">
      <dgm:prSet presAssocID="{2D77C19E-E663-42EE-8AFF-372FA3EEDF88}" presName="spaceRect" presStyleCnt="0"/>
      <dgm:spPr/>
    </dgm:pt>
    <dgm:pt modelId="{53EC5134-26D3-454D-A60D-617A449541BD}" type="pres">
      <dgm:prSet presAssocID="{2D77C19E-E663-42EE-8AFF-372FA3EEDF88}" presName="parTx" presStyleLbl="revTx" presStyleIdx="3" presStyleCnt="4">
        <dgm:presLayoutVars>
          <dgm:chMax val="0"/>
          <dgm:chPref val="0"/>
        </dgm:presLayoutVars>
      </dgm:prSet>
      <dgm:spPr/>
    </dgm:pt>
  </dgm:ptLst>
  <dgm:cxnLst>
    <dgm:cxn modelId="{5DB13612-74A2-4F45-A544-CC9B4025E68C}" type="presOf" srcId="{AF6F75A3-03E8-43C6-830F-EF82AA4DF4FF}" destId="{D53D6479-2D53-4CC7-9AD2-20EDD57FB458}" srcOrd="0" destOrd="0" presId="urn:microsoft.com/office/officeart/2018/2/layout/IconVerticalSolidList"/>
    <dgm:cxn modelId="{7FB80B3B-C787-4DA5-B479-F054DDBB3C6A}" type="presOf" srcId="{0DFA32FB-46B6-468A-B69D-B75303AB543E}" destId="{4C5B772B-6798-4F96-AA99-4A58F04A5FDB}" srcOrd="0" destOrd="0" presId="urn:microsoft.com/office/officeart/2018/2/layout/IconVerticalSolidList"/>
    <dgm:cxn modelId="{E084323E-630D-4CBC-A928-A177AE47F244}" type="presOf" srcId="{2D77C19E-E663-42EE-8AFF-372FA3EEDF88}" destId="{53EC5134-26D3-454D-A60D-617A449541BD}" srcOrd="0" destOrd="0" presId="urn:microsoft.com/office/officeart/2018/2/layout/IconVerticalSolidList"/>
    <dgm:cxn modelId="{ACEA6868-47DA-4E11-B23F-0E59527C66FD}" srcId="{68D1A31E-A8BA-45A0-9174-E4C3627EB31D}" destId="{2D77C19E-E663-42EE-8AFF-372FA3EEDF88}" srcOrd="3" destOrd="0" parTransId="{20E876F7-5ADD-4BEB-93DF-1856EB263094}" sibTransId="{C223E420-080B-4B71-A514-3A5BAC7CB260}"/>
    <dgm:cxn modelId="{07E9F57A-5AB3-4E7C-82A9-E121E90E9C44}" srcId="{68D1A31E-A8BA-45A0-9174-E4C3627EB31D}" destId="{AF6F75A3-03E8-43C6-830F-EF82AA4DF4FF}" srcOrd="0" destOrd="0" parTransId="{BA04C38B-8CE0-4400-9A3B-6C376BA9BAA1}" sibTransId="{5C3B0CB5-3234-45D8-B1D2-9C732CB4C5FB}"/>
    <dgm:cxn modelId="{B726DE81-F195-4218-8DE9-424DC34E1736}" srcId="{68D1A31E-A8BA-45A0-9174-E4C3627EB31D}" destId="{4557B4B8-DB6F-4559-B96D-5A6E1FBFA2FF}" srcOrd="1" destOrd="0" parTransId="{8B00A1C5-95AC-4744-9F81-0A5D108CB4CF}" sibTransId="{9F9E3F9A-94F0-4A1E-A026-A535F4002D9D}"/>
    <dgm:cxn modelId="{51AD36A5-0ACA-451B-B782-BD125F42FC55}" type="presOf" srcId="{68D1A31E-A8BA-45A0-9174-E4C3627EB31D}" destId="{3A96AF70-61E9-4B1D-A011-B05C48EEF594}" srcOrd="0" destOrd="0" presId="urn:microsoft.com/office/officeart/2018/2/layout/IconVerticalSolidList"/>
    <dgm:cxn modelId="{F9EE68BD-EE97-4369-A366-06A8E1B890CC}" type="presOf" srcId="{4557B4B8-DB6F-4559-B96D-5A6E1FBFA2FF}" destId="{ECE1E57B-C029-4627-9ACF-FF9C9D310C0F}" srcOrd="0" destOrd="0" presId="urn:microsoft.com/office/officeart/2018/2/layout/IconVerticalSolidList"/>
    <dgm:cxn modelId="{05937BD3-617D-433D-9659-9D9CECE28D5C}" srcId="{68D1A31E-A8BA-45A0-9174-E4C3627EB31D}" destId="{0DFA32FB-46B6-468A-B69D-B75303AB543E}" srcOrd="2" destOrd="0" parTransId="{ED625CEF-3133-4761-AE91-FF5C32FA95BF}" sibTransId="{8B2C06E9-61DB-42E3-A8E8-63068D97A157}"/>
    <dgm:cxn modelId="{4C7E98C3-29F3-4D9C-9686-F555CE20813B}" type="presParOf" srcId="{3A96AF70-61E9-4B1D-A011-B05C48EEF594}" destId="{7A669042-5BB0-4740-AE4C-715E021A6192}" srcOrd="0" destOrd="0" presId="urn:microsoft.com/office/officeart/2018/2/layout/IconVerticalSolidList"/>
    <dgm:cxn modelId="{5C07DE2D-79B0-4A48-BCE0-1D8D047F85F8}" type="presParOf" srcId="{7A669042-5BB0-4740-AE4C-715E021A6192}" destId="{A2C80978-C433-4775-9F0F-AFC70376A7AE}" srcOrd="0" destOrd="0" presId="urn:microsoft.com/office/officeart/2018/2/layout/IconVerticalSolidList"/>
    <dgm:cxn modelId="{636CC021-6C9C-4329-8020-7EB63DF989B8}" type="presParOf" srcId="{7A669042-5BB0-4740-AE4C-715E021A6192}" destId="{03DAFD9F-53D8-4AA4-8F65-A74E403C05ED}" srcOrd="1" destOrd="0" presId="urn:microsoft.com/office/officeart/2018/2/layout/IconVerticalSolidList"/>
    <dgm:cxn modelId="{206D89AE-5F97-4696-AC31-304B95B7F315}" type="presParOf" srcId="{7A669042-5BB0-4740-AE4C-715E021A6192}" destId="{5F457BBC-01B2-4458-A9E6-9F949ED383D6}" srcOrd="2" destOrd="0" presId="urn:microsoft.com/office/officeart/2018/2/layout/IconVerticalSolidList"/>
    <dgm:cxn modelId="{CE04C7E7-A306-4180-931C-ADB2EB55C4D9}" type="presParOf" srcId="{7A669042-5BB0-4740-AE4C-715E021A6192}" destId="{D53D6479-2D53-4CC7-9AD2-20EDD57FB458}" srcOrd="3" destOrd="0" presId="urn:microsoft.com/office/officeart/2018/2/layout/IconVerticalSolidList"/>
    <dgm:cxn modelId="{1F34A263-B434-477F-BADC-C8CFEE049520}" type="presParOf" srcId="{3A96AF70-61E9-4B1D-A011-B05C48EEF594}" destId="{AC0F098B-AA4E-4718-B7EA-9AD80B832A64}" srcOrd="1" destOrd="0" presId="urn:microsoft.com/office/officeart/2018/2/layout/IconVerticalSolidList"/>
    <dgm:cxn modelId="{D8962A97-CEF9-4824-AC6B-8458BF29A0DC}" type="presParOf" srcId="{3A96AF70-61E9-4B1D-A011-B05C48EEF594}" destId="{7E97541A-4C03-4EF0-A558-6AE67B5F99B8}" srcOrd="2" destOrd="0" presId="urn:microsoft.com/office/officeart/2018/2/layout/IconVerticalSolidList"/>
    <dgm:cxn modelId="{40A35B9D-913A-488C-BECC-15F87033E8E9}" type="presParOf" srcId="{7E97541A-4C03-4EF0-A558-6AE67B5F99B8}" destId="{8174F08F-629B-4DED-B727-68EC112355F4}" srcOrd="0" destOrd="0" presId="urn:microsoft.com/office/officeart/2018/2/layout/IconVerticalSolidList"/>
    <dgm:cxn modelId="{55AFAD7B-B1E1-403B-A684-DF17233469B3}" type="presParOf" srcId="{7E97541A-4C03-4EF0-A558-6AE67B5F99B8}" destId="{69F4F355-41B5-47C7-9F18-E6AD0FAB5F09}" srcOrd="1" destOrd="0" presId="urn:microsoft.com/office/officeart/2018/2/layout/IconVerticalSolidList"/>
    <dgm:cxn modelId="{FBDC345F-8986-4179-B230-CFB8152BF2CF}" type="presParOf" srcId="{7E97541A-4C03-4EF0-A558-6AE67B5F99B8}" destId="{48C45A55-1493-4A25-89B2-27F63FFAED00}" srcOrd="2" destOrd="0" presId="urn:microsoft.com/office/officeart/2018/2/layout/IconVerticalSolidList"/>
    <dgm:cxn modelId="{B5A83E81-F74F-4957-A6B6-636E8D2EF32D}" type="presParOf" srcId="{7E97541A-4C03-4EF0-A558-6AE67B5F99B8}" destId="{ECE1E57B-C029-4627-9ACF-FF9C9D310C0F}" srcOrd="3" destOrd="0" presId="urn:microsoft.com/office/officeart/2018/2/layout/IconVerticalSolidList"/>
    <dgm:cxn modelId="{D1149AE7-743C-43A4-AC52-EBE8FB1A53AE}" type="presParOf" srcId="{3A96AF70-61E9-4B1D-A011-B05C48EEF594}" destId="{AA00BE6B-8C12-4F31-A1B8-D48D73B98DAB}" srcOrd="3" destOrd="0" presId="urn:microsoft.com/office/officeart/2018/2/layout/IconVerticalSolidList"/>
    <dgm:cxn modelId="{756ADE6A-C357-44FC-A12C-7F763AF9315B}" type="presParOf" srcId="{3A96AF70-61E9-4B1D-A011-B05C48EEF594}" destId="{A8941395-974E-4542-8F6A-53FB3BAED61C}" srcOrd="4" destOrd="0" presId="urn:microsoft.com/office/officeart/2018/2/layout/IconVerticalSolidList"/>
    <dgm:cxn modelId="{BCA33EEC-FF70-49C0-9101-8CC9A18080F1}" type="presParOf" srcId="{A8941395-974E-4542-8F6A-53FB3BAED61C}" destId="{185B76BC-06D4-466C-81E6-EC2BC2E6FCD6}" srcOrd="0" destOrd="0" presId="urn:microsoft.com/office/officeart/2018/2/layout/IconVerticalSolidList"/>
    <dgm:cxn modelId="{DC7C0395-EDF9-4B31-8610-9B90ED36DBF9}" type="presParOf" srcId="{A8941395-974E-4542-8F6A-53FB3BAED61C}" destId="{942181F7-DF72-469E-BAFB-DC6E990DACF2}" srcOrd="1" destOrd="0" presId="urn:microsoft.com/office/officeart/2018/2/layout/IconVerticalSolidList"/>
    <dgm:cxn modelId="{9950D29D-94FA-4CAF-BE28-0452DE1A7F18}" type="presParOf" srcId="{A8941395-974E-4542-8F6A-53FB3BAED61C}" destId="{E80974AC-2C67-4BC8-99BC-B04BC1F38E2F}" srcOrd="2" destOrd="0" presId="urn:microsoft.com/office/officeart/2018/2/layout/IconVerticalSolidList"/>
    <dgm:cxn modelId="{8B94A69B-6CE4-4CE0-8377-5F2384011C2F}" type="presParOf" srcId="{A8941395-974E-4542-8F6A-53FB3BAED61C}" destId="{4C5B772B-6798-4F96-AA99-4A58F04A5FDB}" srcOrd="3" destOrd="0" presId="urn:microsoft.com/office/officeart/2018/2/layout/IconVerticalSolidList"/>
    <dgm:cxn modelId="{39CEE877-583E-46A6-AE9C-82EC50E0A146}" type="presParOf" srcId="{3A96AF70-61E9-4B1D-A011-B05C48EEF594}" destId="{95A0AF09-6601-4437-B782-87D4496E5B71}" srcOrd="5" destOrd="0" presId="urn:microsoft.com/office/officeart/2018/2/layout/IconVerticalSolidList"/>
    <dgm:cxn modelId="{A87626FD-8658-4B4B-8CFD-C7A0A39E8E20}" type="presParOf" srcId="{3A96AF70-61E9-4B1D-A011-B05C48EEF594}" destId="{6D9072BB-49CF-435B-B666-12E98E830E82}" srcOrd="6" destOrd="0" presId="urn:microsoft.com/office/officeart/2018/2/layout/IconVerticalSolidList"/>
    <dgm:cxn modelId="{7A06C415-5E75-445C-A011-280DA5B8379D}" type="presParOf" srcId="{6D9072BB-49CF-435B-B666-12E98E830E82}" destId="{780F4E14-895C-42AE-9B25-B6E7C40DBDA5}" srcOrd="0" destOrd="0" presId="urn:microsoft.com/office/officeart/2018/2/layout/IconVerticalSolidList"/>
    <dgm:cxn modelId="{C92FC0CF-E5AD-42E9-B696-20B6D46F6E3F}" type="presParOf" srcId="{6D9072BB-49CF-435B-B666-12E98E830E82}" destId="{0EE282B1-7717-4D33-A1AF-40F38963F073}" srcOrd="1" destOrd="0" presId="urn:microsoft.com/office/officeart/2018/2/layout/IconVerticalSolidList"/>
    <dgm:cxn modelId="{34F63DE6-1EFC-4CC1-86B5-3A149CCF8790}" type="presParOf" srcId="{6D9072BB-49CF-435B-B666-12E98E830E82}" destId="{D17F5604-691C-42F3-9D64-1CEAFC19BB16}" srcOrd="2" destOrd="0" presId="urn:microsoft.com/office/officeart/2018/2/layout/IconVerticalSolidList"/>
    <dgm:cxn modelId="{476E5C11-EBF9-4FA1-B9A7-06670F0890A6}" type="presParOf" srcId="{6D9072BB-49CF-435B-B666-12E98E830E82}" destId="{53EC5134-26D3-454D-A60D-617A449541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80978-C433-4775-9F0F-AFC70376A7AE}">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AFD9F-53D8-4AA4-8F65-A74E403C05E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3D6479-2D53-4CC7-9AD2-20EDD57FB45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b="0" i="0" kern="1200"/>
            <a:t>A version control system</a:t>
          </a:r>
          <a:br>
            <a:rPr lang="en-US" sz="1500" b="0" i="0" kern="1200"/>
          </a:br>
          <a:r>
            <a:rPr lang="en-US" sz="1500" b="0" i="0" kern="1200"/>
            <a:t>It stores all the source code checked in by the teams, and acts as the single source of truth.</a:t>
          </a:r>
          <a:endParaRPr lang="en-US" sz="1500" kern="1200"/>
        </a:p>
      </dsp:txBody>
      <dsp:txXfrm>
        <a:off x="1057183" y="1805"/>
        <a:ext cx="9458416" cy="915310"/>
      </dsp:txXfrm>
    </dsp:sp>
    <dsp:sp modelId="{8174F08F-629B-4DED-B727-68EC112355F4}">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4F355-41B5-47C7-9F18-E6AD0FAB5F0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E1E57B-C029-4627-9ACF-FF9C9D310C0F}">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b="0" i="0" kern="1200"/>
            <a:t>Automated build and unit test</a:t>
          </a:r>
          <a:br>
            <a:rPr lang="en-US" sz="1500" b="0" i="0" kern="1200"/>
          </a:br>
          <a:r>
            <a:rPr lang="en-US" sz="1500" b="0" i="0" kern="1200"/>
            <a:t>It is not sufficient if the code written by a developer works only on his/her machine. Every commit that makes it to the version control system should be built and tested by an independent continuous integration server.</a:t>
          </a:r>
          <a:endParaRPr lang="en-US" sz="1500" kern="1200"/>
        </a:p>
      </dsp:txBody>
      <dsp:txXfrm>
        <a:off x="1057183" y="1145944"/>
        <a:ext cx="9458416" cy="915310"/>
      </dsp:txXfrm>
    </dsp:sp>
    <dsp:sp modelId="{185B76BC-06D4-466C-81E6-EC2BC2E6FCD6}">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181F7-DF72-469E-BAFB-DC6E990DACF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5B772B-6798-4F96-AA99-4A58F04A5FDB}">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b="0" i="0" kern="1200"/>
            <a:t>Feedback</a:t>
          </a:r>
          <a:br>
            <a:rPr lang="en-US" sz="1500" b="0" i="0" kern="1200"/>
          </a:br>
          <a:r>
            <a:rPr lang="en-US" sz="1500" b="0" i="0" kern="1200"/>
            <a:t>Developers should get feedback on their commits. Anytime a developer’s change breaks the build, they can take the necessary action (example: email notifications).</a:t>
          </a:r>
          <a:endParaRPr lang="en-US" sz="1500" kern="1200"/>
        </a:p>
      </dsp:txBody>
      <dsp:txXfrm>
        <a:off x="1057183" y="2290082"/>
        <a:ext cx="9458416" cy="915310"/>
      </dsp:txXfrm>
    </dsp:sp>
    <dsp:sp modelId="{780F4E14-895C-42AE-9B25-B6E7C40DBDA5}">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E282B1-7717-4D33-A1AF-40F38963F07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EC5134-26D3-454D-A60D-617A449541B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b="0" i="0" kern="1200"/>
            <a:t>Agreement on ways of working</a:t>
          </a:r>
          <a:br>
            <a:rPr lang="en-US" sz="1500" b="0" i="0" kern="1200"/>
          </a:br>
          <a:r>
            <a:rPr lang="en-US" sz="1500" b="0" i="0" kern="1200"/>
            <a:t>It is important that everyone on the team follows the practice of checking-in incremental changes rather than waiting till they are fully developed. Their priority should be to fix any build issues that may arise with the checked-in code.</a:t>
          </a:r>
          <a:endParaRPr lang="en-US" sz="15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B816-59EC-4726-ACA1-809618DFD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F65351-D991-43B7-B1D6-3C56B46A1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98DDFF-0FA2-44B8-A163-4654A86446F2}"/>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5" name="Footer Placeholder 4">
            <a:extLst>
              <a:ext uri="{FF2B5EF4-FFF2-40B4-BE49-F238E27FC236}">
                <a16:creationId xmlns:a16="http://schemas.microsoft.com/office/drawing/2014/main" id="{02E238BE-6B0A-4D81-806F-3821845FD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54B4B2-CA87-44ED-A782-558EABAA22B2}"/>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363413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21FC-569C-41B6-B551-A4702859AB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642B72-CFF6-4B47-809F-0B9DAAB587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49330-81B7-4E11-9938-3D3B735E51C5}"/>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5" name="Footer Placeholder 4">
            <a:extLst>
              <a:ext uri="{FF2B5EF4-FFF2-40B4-BE49-F238E27FC236}">
                <a16:creationId xmlns:a16="http://schemas.microsoft.com/office/drawing/2014/main" id="{540EEE1B-8D49-42B6-B047-A6397E78DE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DBB57-F275-455C-857A-D6E84A698C67}"/>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323663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443F6-592B-4BF6-90B4-BD0D86F835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0DF1DD-D216-4FE2-BE4F-08346606B6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844C7-201A-4E0B-BBA7-F10C239266D4}"/>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5" name="Footer Placeholder 4">
            <a:extLst>
              <a:ext uri="{FF2B5EF4-FFF2-40B4-BE49-F238E27FC236}">
                <a16:creationId xmlns:a16="http://schemas.microsoft.com/office/drawing/2014/main" id="{E70E5C81-862A-43AC-8D72-3F9F44128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7A520-F505-4F6E-973B-4FABCE7405DA}"/>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248004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43C4-DFF2-4224-822D-5FE529558F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91501A-2F92-494E-AF98-7FD178DFF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C84D59-2AFE-4DEB-AF37-3C587FFF4793}"/>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5" name="Footer Placeholder 4">
            <a:extLst>
              <a:ext uri="{FF2B5EF4-FFF2-40B4-BE49-F238E27FC236}">
                <a16:creationId xmlns:a16="http://schemas.microsoft.com/office/drawing/2014/main" id="{ABDFD02E-0E41-4B8A-848F-4E38769A31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F2FEB1-535A-488B-898E-7131DDEC852A}"/>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191409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BCEF-4709-4A7F-B3A8-3472FF35E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96CD23-1F9F-4631-92D7-7457C70F3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165BF-83C5-46EC-9B80-7498D86DA077}"/>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5" name="Footer Placeholder 4">
            <a:extLst>
              <a:ext uri="{FF2B5EF4-FFF2-40B4-BE49-F238E27FC236}">
                <a16:creationId xmlns:a16="http://schemas.microsoft.com/office/drawing/2014/main" id="{3249FC06-2FCB-4727-BD46-BA63CEDC5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BD9A1D-847F-4A3D-97AC-0870FACA430C}"/>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117143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0940-9572-4468-A30D-21433A78B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C78EB4-302E-45C7-AF72-F4C4AB6511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A6A035-F050-487F-B04A-78ADCF0D83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F3A7CB-0A80-414A-A425-327B45B39E8D}"/>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6" name="Footer Placeholder 5">
            <a:extLst>
              <a:ext uri="{FF2B5EF4-FFF2-40B4-BE49-F238E27FC236}">
                <a16:creationId xmlns:a16="http://schemas.microsoft.com/office/drawing/2014/main" id="{2A649BD2-92D4-48E5-972F-301015B7B9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B5F22-9717-482C-8713-4E1CCE545A2B}"/>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99139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B685-BCCE-408A-8B2C-8C82B9C983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6AD8C5-E67D-479D-AA81-9B0133D46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56EBF5-B5C1-4CFA-BD0A-CC40D092F3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3AE251-82CD-4CE9-80C0-9B1F37756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A4683-9C56-4682-A028-85BE6BA40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AC7E2E-2A4F-4220-8A58-4E0CD4903A9C}"/>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8" name="Footer Placeholder 7">
            <a:extLst>
              <a:ext uri="{FF2B5EF4-FFF2-40B4-BE49-F238E27FC236}">
                <a16:creationId xmlns:a16="http://schemas.microsoft.com/office/drawing/2014/main" id="{79E8D57C-62E0-4339-ADD8-3023515C5D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6DF8FF-52BA-4C42-B44C-9FA2D6859CE9}"/>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57614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542C-88D1-4211-B6E9-7E955D6D17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31B7AC-6669-4069-87C2-DEFCF1343189}"/>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4" name="Footer Placeholder 3">
            <a:extLst>
              <a:ext uri="{FF2B5EF4-FFF2-40B4-BE49-F238E27FC236}">
                <a16:creationId xmlns:a16="http://schemas.microsoft.com/office/drawing/2014/main" id="{DE6207F2-6796-4D45-B6BC-305B9869E7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D065AA-07AC-4D01-BDAB-C0031E883F2D}"/>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170643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FA2801-2EA7-43CF-AEB3-1A702FE59BF0}"/>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3" name="Footer Placeholder 2">
            <a:extLst>
              <a:ext uri="{FF2B5EF4-FFF2-40B4-BE49-F238E27FC236}">
                <a16:creationId xmlns:a16="http://schemas.microsoft.com/office/drawing/2014/main" id="{44A119C0-CA67-43CE-BD54-8A05C595FC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47FD67-3C2E-4482-9113-08DF5BEA2F56}"/>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299057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C843-9F62-42B4-B75D-C02F0E106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8C18B3-3FE8-4275-AF88-F6D75F259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4BA781-EA48-4FD7-A823-5FABC0254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E9C49-E6BD-455D-90AA-CA9DAFF1A8A8}"/>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6" name="Footer Placeholder 5">
            <a:extLst>
              <a:ext uri="{FF2B5EF4-FFF2-40B4-BE49-F238E27FC236}">
                <a16:creationId xmlns:a16="http://schemas.microsoft.com/office/drawing/2014/main" id="{387592FC-98A3-4C11-BAF7-C6945189AE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A03536-CB16-4984-AA00-92F39A338DF5}"/>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238738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E516-5DD3-4B8F-9129-FF8322609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7A126B-9A13-4EED-9D61-34CBEB3D8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CDB86F-EECE-4CBA-AF7A-16C6D653C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8B87C-B118-4FBF-B3E3-B4274F292C29}"/>
              </a:ext>
            </a:extLst>
          </p:cNvPr>
          <p:cNvSpPr>
            <a:spLocks noGrp="1"/>
          </p:cNvSpPr>
          <p:nvPr>
            <p:ph type="dt" sz="half" idx="10"/>
          </p:nvPr>
        </p:nvSpPr>
        <p:spPr/>
        <p:txBody>
          <a:bodyPr/>
          <a:lstStyle/>
          <a:p>
            <a:fld id="{791BCE17-4AE2-4C62-8923-402E7C9470C1}" type="datetimeFigureOut">
              <a:rPr lang="en-IN" smtClean="0"/>
              <a:t>18-01-2021</a:t>
            </a:fld>
            <a:endParaRPr lang="en-IN"/>
          </a:p>
        </p:txBody>
      </p:sp>
      <p:sp>
        <p:nvSpPr>
          <p:cNvPr id="6" name="Footer Placeholder 5">
            <a:extLst>
              <a:ext uri="{FF2B5EF4-FFF2-40B4-BE49-F238E27FC236}">
                <a16:creationId xmlns:a16="http://schemas.microsoft.com/office/drawing/2014/main" id="{DA3C0CC3-CF4D-4BCE-8313-38306B76B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DBD93-57B7-4B71-A0F4-2F04580A827D}"/>
              </a:ext>
            </a:extLst>
          </p:cNvPr>
          <p:cNvSpPr>
            <a:spLocks noGrp="1"/>
          </p:cNvSpPr>
          <p:nvPr>
            <p:ph type="sldNum" sz="quarter" idx="12"/>
          </p:nvPr>
        </p:nvSpPr>
        <p:spPr/>
        <p:txBody>
          <a:bodyPr/>
          <a:lstStyle/>
          <a:p>
            <a:fld id="{2CA88750-5BFC-42B4-B64A-36FACE355B50}" type="slidenum">
              <a:rPr lang="en-IN" smtClean="0"/>
              <a:t>‹#›</a:t>
            </a:fld>
            <a:endParaRPr lang="en-IN"/>
          </a:p>
        </p:txBody>
      </p:sp>
    </p:spTree>
    <p:extLst>
      <p:ext uri="{BB962C8B-B14F-4D97-AF65-F5344CB8AC3E}">
        <p14:creationId xmlns:p14="http://schemas.microsoft.com/office/powerpoint/2010/main" val="10243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88F976-BCD1-4BF1-AC3F-340AD2EF7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C88E3F-7D84-4AD6-A0BC-CD0A8C803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05B05-28A5-4B7E-B8B3-0F9485900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BCE17-4AE2-4C62-8923-402E7C9470C1}" type="datetimeFigureOut">
              <a:rPr lang="en-IN" smtClean="0"/>
              <a:t>18-01-2021</a:t>
            </a:fld>
            <a:endParaRPr lang="en-IN"/>
          </a:p>
        </p:txBody>
      </p:sp>
      <p:sp>
        <p:nvSpPr>
          <p:cNvPr id="5" name="Footer Placeholder 4">
            <a:extLst>
              <a:ext uri="{FF2B5EF4-FFF2-40B4-BE49-F238E27FC236}">
                <a16:creationId xmlns:a16="http://schemas.microsoft.com/office/drawing/2014/main" id="{63152607-048A-46C2-95D4-8C1CB4243C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EB49BF-A81B-4F68-9AAA-0C2FF0E00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88750-5BFC-42B4-B64A-36FACE355B50}" type="slidenum">
              <a:rPr lang="en-IN" smtClean="0"/>
              <a:t>‹#›</a:t>
            </a:fld>
            <a:endParaRPr lang="en-IN"/>
          </a:p>
        </p:txBody>
      </p:sp>
    </p:spTree>
    <p:extLst>
      <p:ext uri="{BB962C8B-B14F-4D97-AF65-F5344CB8AC3E}">
        <p14:creationId xmlns:p14="http://schemas.microsoft.com/office/powerpoint/2010/main" val="1547330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lenium.dev/"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www.edureka.co/blog/jenkins-tutorial/" TargetMode="External"/><Relationship Id="rId4" Type="http://schemas.openxmlformats.org/officeDocument/2006/relationships/hyperlink" Target="https://www.edureka.co/blog/selenium-webdriver-tutoria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edureka.co/blog/what-is-puppet/" TargetMode="External"/><Relationship Id="rId2" Type="http://schemas.openxmlformats.org/officeDocument/2006/relationships/hyperlink" Target="https://www.edureka.co/blog/docker-tutori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artinfowler.com/about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rtinfowler.com/aboutM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jenkins.io/" TargetMode="External"/><Relationship Id="rId7" Type="http://schemas.openxmlformats.org/officeDocument/2006/relationships/hyperlink" Target="https://www.ansible.com/"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6" Type="http://schemas.openxmlformats.org/officeDocument/2006/relationships/hyperlink" Target="https://jfrog.com/artifactory/" TargetMode="External"/><Relationship Id="rId5" Type="http://schemas.openxmlformats.org/officeDocument/2006/relationships/hyperlink" Target="https://www.selenium.dev/" TargetMode="External"/><Relationship Id="rId4" Type="http://schemas.openxmlformats.org/officeDocument/2006/relationships/hyperlink" Target="https://xunit.ne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A14FC-63BA-4F3C-B5A9-7AF1A5FB9AD7}"/>
              </a:ext>
            </a:extLst>
          </p:cNvPr>
          <p:cNvSpPr>
            <a:spLocks noGrp="1"/>
          </p:cNvSpPr>
          <p:nvPr>
            <p:ph type="ctrTitle"/>
          </p:nvPr>
        </p:nvSpPr>
        <p:spPr>
          <a:xfrm>
            <a:off x="987689" y="3071183"/>
            <a:ext cx="9910296" cy="2590027"/>
          </a:xfrm>
        </p:spPr>
        <p:txBody>
          <a:bodyPr anchor="t">
            <a:normAutofit/>
          </a:bodyPr>
          <a:lstStyle/>
          <a:p>
            <a:pPr algn="l"/>
            <a:r>
              <a:rPr lang="en-US" sz="8000" dirty="0"/>
              <a:t>Devops – CI/CD</a:t>
            </a:r>
            <a:endParaRPr lang="en-IN" sz="8000" dirty="0"/>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951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7973-5F8E-44FB-ADD0-F0295668A491}"/>
              </a:ext>
            </a:extLst>
          </p:cNvPr>
          <p:cNvSpPr>
            <a:spLocks noGrp="1"/>
          </p:cNvSpPr>
          <p:nvPr>
            <p:ph type="title"/>
          </p:nvPr>
        </p:nvSpPr>
        <p:spPr>
          <a:xfrm>
            <a:off x="4965430" y="629268"/>
            <a:ext cx="6586491" cy="1286160"/>
          </a:xfrm>
        </p:spPr>
        <p:txBody>
          <a:bodyPr anchor="b">
            <a:normAutofit/>
          </a:bodyPr>
          <a:lstStyle/>
          <a:p>
            <a:r>
              <a:rPr lang="en-US" sz="4100"/>
              <a:t>Advantages and Disadvantages</a:t>
            </a:r>
            <a:endParaRPr lang="en-IN" sz="4100"/>
          </a:p>
        </p:txBody>
      </p:sp>
      <p:sp>
        <p:nvSpPr>
          <p:cNvPr id="3" name="Content Placeholder 2">
            <a:extLst>
              <a:ext uri="{FF2B5EF4-FFF2-40B4-BE49-F238E27FC236}">
                <a16:creationId xmlns:a16="http://schemas.microsoft.com/office/drawing/2014/main" id="{69C54303-ED6A-4FAE-8CA6-CFF9D9CDFC86}"/>
              </a:ext>
            </a:extLst>
          </p:cNvPr>
          <p:cNvSpPr>
            <a:spLocks noGrp="1"/>
          </p:cNvSpPr>
          <p:nvPr>
            <p:ph idx="1"/>
          </p:nvPr>
        </p:nvSpPr>
        <p:spPr>
          <a:xfrm>
            <a:off x="4965431" y="2438400"/>
            <a:ext cx="6840489" cy="3785419"/>
          </a:xfrm>
        </p:spPr>
        <p:txBody>
          <a:bodyPr>
            <a:normAutofit/>
          </a:bodyPr>
          <a:lstStyle/>
          <a:p>
            <a:pPr marL="0" indent="0">
              <a:buNone/>
            </a:pPr>
            <a:r>
              <a:rPr lang="en-US" sz="1100" b="1" i="0" dirty="0">
                <a:effectLst/>
                <a:latin typeface="Open Sans"/>
              </a:rPr>
              <a:t>Advantages of Agile Model</a:t>
            </a:r>
            <a:endParaRPr lang="en-US" sz="1100" b="0" i="0" dirty="0">
              <a:effectLst/>
              <a:latin typeface="Open Sans"/>
            </a:endParaRPr>
          </a:p>
          <a:p>
            <a:pPr>
              <a:buFont typeface="Arial" panose="020B0604020202020204" pitchFamily="34" charset="0"/>
              <a:buChar char="•"/>
            </a:pPr>
            <a:r>
              <a:rPr lang="en-US" sz="1100" b="0" i="0" dirty="0">
                <a:effectLst/>
                <a:latin typeface="Open Sans"/>
              </a:rPr>
              <a:t>It adaptively responds to requirement changes favorably</a:t>
            </a:r>
          </a:p>
          <a:p>
            <a:pPr>
              <a:buFont typeface="Arial" panose="020B0604020202020204" pitchFamily="34" charset="0"/>
              <a:buChar char="•"/>
            </a:pPr>
            <a:r>
              <a:rPr lang="en-US" sz="1100" b="0" i="0" dirty="0">
                <a:effectLst/>
                <a:latin typeface="Open Sans"/>
              </a:rPr>
              <a:t>Fixing errors early in the development process makes this process more cost-effective</a:t>
            </a:r>
          </a:p>
          <a:p>
            <a:pPr>
              <a:buFont typeface="Arial" panose="020B0604020202020204" pitchFamily="34" charset="0"/>
              <a:buChar char="•"/>
            </a:pPr>
            <a:r>
              <a:rPr lang="en-US" sz="1100" b="0" i="0" dirty="0">
                <a:effectLst/>
                <a:latin typeface="Open Sans"/>
              </a:rPr>
              <a:t>Improves the quality of the product and makes it highly error-free</a:t>
            </a:r>
          </a:p>
          <a:p>
            <a:pPr>
              <a:buFont typeface="Arial" panose="020B0604020202020204" pitchFamily="34" charset="0"/>
              <a:buChar char="•"/>
            </a:pPr>
            <a:r>
              <a:rPr lang="en-US" sz="1100" b="0" i="0" dirty="0">
                <a:effectLst/>
                <a:latin typeface="Open Sans"/>
              </a:rPr>
              <a:t>Allows for direct communication between people involved in software project</a:t>
            </a:r>
          </a:p>
          <a:p>
            <a:pPr>
              <a:buFont typeface="Arial" panose="020B0604020202020204" pitchFamily="34" charset="0"/>
              <a:buChar char="•"/>
            </a:pPr>
            <a:r>
              <a:rPr lang="en-US" sz="1100" b="0" i="0" dirty="0">
                <a:effectLst/>
                <a:latin typeface="Open Sans"/>
              </a:rPr>
              <a:t>Highly suitable for large &amp; long-term projects</a:t>
            </a:r>
          </a:p>
          <a:p>
            <a:pPr>
              <a:buFont typeface="Arial" panose="020B0604020202020204" pitchFamily="34" charset="0"/>
              <a:buChar char="•"/>
            </a:pPr>
            <a:r>
              <a:rPr lang="en-US" sz="1100" b="0" i="0" dirty="0">
                <a:effectLst/>
                <a:latin typeface="Open Sans"/>
              </a:rPr>
              <a:t>Minimum resource requirements &amp; very easy to manage</a:t>
            </a:r>
          </a:p>
          <a:p>
            <a:pPr marL="0" indent="0">
              <a:buNone/>
            </a:pPr>
            <a:r>
              <a:rPr lang="en-US" sz="1100" b="1" i="0" dirty="0">
                <a:effectLst/>
                <a:latin typeface="Open Sans"/>
              </a:rPr>
              <a:t>Disadvantages of Agile Model</a:t>
            </a:r>
            <a:endParaRPr lang="en-US" sz="1100" b="0" i="0" dirty="0">
              <a:effectLst/>
              <a:latin typeface="Open Sans"/>
            </a:endParaRPr>
          </a:p>
          <a:p>
            <a:pPr>
              <a:buFont typeface="Arial" panose="020B0604020202020204" pitchFamily="34" charset="0"/>
              <a:buChar char="•"/>
            </a:pPr>
            <a:r>
              <a:rPr lang="en-US" sz="1100" b="0" i="0" dirty="0">
                <a:effectLst/>
                <a:latin typeface="Open Sans"/>
              </a:rPr>
              <a:t>Highly dependent on clear customer requirements</a:t>
            </a:r>
          </a:p>
          <a:p>
            <a:pPr>
              <a:buFont typeface="Arial" panose="020B0604020202020204" pitchFamily="34" charset="0"/>
              <a:buChar char="•"/>
            </a:pPr>
            <a:r>
              <a:rPr lang="en-US" sz="1100" b="0" i="0" dirty="0">
                <a:effectLst/>
                <a:latin typeface="Open Sans"/>
              </a:rPr>
              <a:t>Quite Difficult to predict time and effort for larger projects</a:t>
            </a:r>
          </a:p>
          <a:p>
            <a:pPr>
              <a:buFont typeface="Arial" panose="020B0604020202020204" pitchFamily="34" charset="0"/>
              <a:buChar char="•"/>
            </a:pPr>
            <a:r>
              <a:rPr lang="en-US" sz="1100" b="0" i="0" dirty="0">
                <a:effectLst/>
                <a:latin typeface="Open Sans"/>
              </a:rPr>
              <a:t>Not suitable for complex projects</a:t>
            </a:r>
          </a:p>
          <a:p>
            <a:pPr>
              <a:buFont typeface="Arial" panose="020B0604020202020204" pitchFamily="34" charset="0"/>
              <a:buChar char="•"/>
            </a:pPr>
            <a:r>
              <a:rPr lang="en-US" sz="1100" b="0" i="0" dirty="0">
                <a:effectLst/>
                <a:latin typeface="Open Sans"/>
              </a:rPr>
              <a:t>Lacks documentation efficiency</a:t>
            </a:r>
          </a:p>
          <a:p>
            <a:pPr>
              <a:buFont typeface="Arial" panose="020B0604020202020204" pitchFamily="34" charset="0"/>
              <a:buChar char="•"/>
            </a:pPr>
            <a:r>
              <a:rPr lang="en-US" sz="1100" b="0" i="0" dirty="0">
                <a:effectLst/>
                <a:latin typeface="Open Sans"/>
              </a:rPr>
              <a:t>Increased maintainability risks</a:t>
            </a:r>
          </a:p>
          <a:p>
            <a:endParaRPr lang="en-IN" sz="1100" dirty="0"/>
          </a:p>
        </p:txBody>
      </p:sp>
      <p:pic>
        <p:nvPicPr>
          <p:cNvPr id="5" name="Picture 4">
            <a:extLst>
              <a:ext uri="{FF2B5EF4-FFF2-40B4-BE49-F238E27FC236}">
                <a16:creationId xmlns:a16="http://schemas.microsoft.com/office/drawing/2014/main" id="{BF159A04-EA13-4A6A-A8F0-56C36D09D4CE}"/>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03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75">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77">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350643D-CAFC-4AC0-A8FF-D88FCC47B698}"/>
              </a:ext>
            </a:extLst>
          </p:cNvPr>
          <p:cNvSpPr>
            <a:spLocks noGrp="1"/>
          </p:cNvSpPr>
          <p:nvPr>
            <p:ph type="title"/>
          </p:nvPr>
        </p:nvSpPr>
        <p:spPr>
          <a:xfrm>
            <a:off x="1047280" y="759805"/>
            <a:ext cx="10306520" cy="1325563"/>
          </a:xfrm>
        </p:spPr>
        <p:txBody>
          <a:bodyPr>
            <a:normAutofit/>
          </a:bodyPr>
          <a:lstStyle/>
          <a:p>
            <a:r>
              <a:rPr lang="en-IN" sz="4000" b="1" i="0">
                <a:solidFill>
                  <a:srgbClr val="FFFFFF"/>
                </a:solidFill>
                <a:effectLst/>
                <a:latin typeface="Open Sans"/>
              </a:rPr>
              <a:t>What is DevOps?</a:t>
            </a:r>
            <a:br>
              <a:rPr lang="en-IN" sz="4000" b="0" i="0">
                <a:solidFill>
                  <a:srgbClr val="FFFFFF"/>
                </a:solidFill>
                <a:effectLst/>
                <a:latin typeface="Open Sans"/>
              </a:rPr>
            </a:br>
            <a:endParaRPr lang="en-IN" sz="4000">
              <a:solidFill>
                <a:srgbClr val="FFFFFF"/>
              </a:solidFill>
            </a:endParaRPr>
          </a:p>
        </p:txBody>
      </p:sp>
      <p:sp>
        <p:nvSpPr>
          <p:cNvPr id="3" name="Content Placeholder 2">
            <a:extLst>
              <a:ext uri="{FF2B5EF4-FFF2-40B4-BE49-F238E27FC236}">
                <a16:creationId xmlns:a16="http://schemas.microsoft.com/office/drawing/2014/main" id="{F79F3DC5-C8C4-4F1E-8C47-846D523C667C}"/>
              </a:ext>
            </a:extLst>
          </p:cNvPr>
          <p:cNvSpPr>
            <a:spLocks noGrp="1"/>
          </p:cNvSpPr>
          <p:nvPr>
            <p:ph idx="1"/>
          </p:nvPr>
        </p:nvSpPr>
        <p:spPr>
          <a:xfrm>
            <a:off x="1424904" y="2494450"/>
            <a:ext cx="4053545" cy="3563159"/>
          </a:xfrm>
        </p:spPr>
        <p:txBody>
          <a:bodyPr>
            <a:normAutofit/>
          </a:bodyPr>
          <a:lstStyle/>
          <a:p>
            <a:pPr>
              <a:buFont typeface="Arial" panose="020B0604020202020204" pitchFamily="34" charset="0"/>
              <a:buChar char="•"/>
            </a:pPr>
            <a:r>
              <a:rPr lang="en-US" sz="1300" b="0" i="0">
                <a:effectLst/>
                <a:latin typeface="Open Sans"/>
              </a:rPr>
              <a:t>The term DevOps is a combination of two words namely Development and Operations. DevOps is a practice that allows a single team to manage the entire application development life cycle, that is, development, testing, deployment, and monitoring.</a:t>
            </a:r>
          </a:p>
          <a:p>
            <a:pPr>
              <a:buFont typeface="Arial" panose="020B0604020202020204" pitchFamily="34" charset="0"/>
              <a:buChar char="•"/>
            </a:pPr>
            <a:r>
              <a:rPr lang="en-US" sz="1300" b="0" i="0">
                <a:effectLst/>
                <a:latin typeface="Open Sans"/>
              </a:rPr>
              <a:t>The ultimate goal of DevOps is to decrease the duration of the system’s development life cycle while delivering features, fixes, and updates frequently in close synchronization with business objectives.</a:t>
            </a:r>
          </a:p>
          <a:p>
            <a:pPr>
              <a:buFont typeface="Arial" panose="020B0604020202020204" pitchFamily="34" charset="0"/>
              <a:buChar char="•"/>
            </a:pPr>
            <a:r>
              <a:rPr lang="en-US" sz="1300" b="0" i="0">
                <a:effectLst/>
                <a:latin typeface="Open Sans"/>
              </a:rPr>
              <a:t>DevOps is a software development approach with the help of which you can develop superior quality software quickly and with more reliability. It consists of various stages such as continuous development, continuous integration, continuous testing, continuous deployment, and continuous monitoring.</a:t>
            </a:r>
          </a:p>
          <a:p>
            <a:endParaRPr lang="en-IN" sz="1300"/>
          </a:p>
        </p:txBody>
      </p:sp>
      <p:pic>
        <p:nvPicPr>
          <p:cNvPr id="5" name="Picture 4">
            <a:extLst>
              <a:ext uri="{FF2B5EF4-FFF2-40B4-BE49-F238E27FC236}">
                <a16:creationId xmlns:a16="http://schemas.microsoft.com/office/drawing/2014/main" id="{7B68D639-7413-4256-B9AC-5C896CC36BC1}"/>
              </a:ext>
            </a:extLst>
          </p:cNvPr>
          <p:cNvPicPr>
            <a:picLocks noChangeAspect="1"/>
          </p:cNvPicPr>
          <p:nvPr/>
        </p:nvPicPr>
        <p:blipFill rotWithShape="1">
          <a:blip r:embed="rId2"/>
          <a:srcRect l="17833" r="2987" b="-2"/>
          <a:stretch/>
        </p:blipFill>
        <p:spPr>
          <a:xfrm>
            <a:off x="6098892" y="2492376"/>
            <a:ext cx="4802404" cy="3563372"/>
          </a:xfrm>
          <a:prstGeom prst="rect">
            <a:avLst/>
          </a:prstGeom>
        </p:spPr>
      </p:pic>
    </p:spTree>
    <p:extLst>
      <p:ext uri="{BB962C8B-B14F-4D97-AF65-F5344CB8AC3E}">
        <p14:creationId xmlns:p14="http://schemas.microsoft.com/office/powerpoint/2010/main" val="306190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Freeform: Shape 13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CD - What is DevOps - Edureka">
            <a:extLst>
              <a:ext uri="{FF2B5EF4-FFF2-40B4-BE49-F238E27FC236}">
                <a16:creationId xmlns:a16="http://schemas.microsoft.com/office/drawing/2014/main" id="{8BA45AF5-F4BB-4205-94AA-3DAF18EB63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26" r="5803"/>
          <a:stretch/>
        </p:blipFill>
        <p:spPr bwMode="auto">
          <a:xfrm>
            <a:off x="6541053" y="1570244"/>
            <a:ext cx="4777381" cy="354480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139" name="Arc 13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2EF5C9-A455-4EFB-B08D-612DDFA5D7FD}"/>
              </a:ext>
            </a:extLst>
          </p:cNvPr>
          <p:cNvSpPr>
            <a:spLocks noGrp="1"/>
          </p:cNvSpPr>
          <p:nvPr>
            <p:ph type="title"/>
          </p:nvPr>
        </p:nvSpPr>
        <p:spPr>
          <a:xfrm>
            <a:off x="838201" y="479493"/>
            <a:ext cx="5257800" cy="1325563"/>
          </a:xfrm>
        </p:spPr>
        <p:txBody>
          <a:bodyPr>
            <a:normAutofit/>
          </a:bodyPr>
          <a:lstStyle/>
          <a:p>
            <a:r>
              <a:rPr lang="en-IN" sz="3400" b="1" i="0">
                <a:effectLst/>
                <a:latin typeface="Open Sans"/>
              </a:rPr>
              <a:t>DevOps Stages and Tools</a:t>
            </a:r>
            <a:br>
              <a:rPr lang="en-IN" sz="3400" b="0" i="0">
                <a:effectLst/>
                <a:latin typeface="Open Sans"/>
              </a:rPr>
            </a:br>
            <a:endParaRPr lang="en-IN" sz="3400"/>
          </a:p>
        </p:txBody>
      </p:sp>
      <p:sp>
        <p:nvSpPr>
          <p:cNvPr id="3" name="Content Placeholder 2">
            <a:extLst>
              <a:ext uri="{FF2B5EF4-FFF2-40B4-BE49-F238E27FC236}">
                <a16:creationId xmlns:a16="http://schemas.microsoft.com/office/drawing/2014/main" id="{0CC09A6B-8ADA-49DF-AD95-9C1B683B37A5}"/>
              </a:ext>
            </a:extLst>
          </p:cNvPr>
          <p:cNvSpPr>
            <a:spLocks noGrp="1"/>
          </p:cNvSpPr>
          <p:nvPr>
            <p:ph idx="1"/>
          </p:nvPr>
        </p:nvSpPr>
        <p:spPr>
          <a:xfrm>
            <a:off x="438150" y="1984443"/>
            <a:ext cx="5657851" cy="4192520"/>
          </a:xfrm>
        </p:spPr>
        <p:txBody>
          <a:bodyPr>
            <a:normAutofit/>
          </a:bodyPr>
          <a:lstStyle/>
          <a:p>
            <a:pPr marL="0" indent="0">
              <a:buNone/>
            </a:pPr>
            <a:r>
              <a:rPr lang="en-US" sz="1300" dirty="0">
                <a:latin typeface="Open Sans"/>
              </a:rPr>
              <a:t>T</a:t>
            </a:r>
            <a:r>
              <a:rPr lang="en-US" sz="1300" b="0" i="0" dirty="0">
                <a:effectLst/>
                <a:latin typeface="Open Sans"/>
              </a:rPr>
              <a:t>he various stages such as continuous development, continuous integration, continuous testing, continuous deployment, and continuous monitoring constitute the DevOps Life cycle. </a:t>
            </a:r>
          </a:p>
          <a:p>
            <a:pPr marL="0" indent="0">
              <a:buNone/>
            </a:pPr>
            <a:r>
              <a:rPr lang="en-US" sz="1300" b="1" i="0" dirty="0">
                <a:effectLst/>
                <a:latin typeface="Open Sans"/>
              </a:rPr>
              <a:t>Stage – 1: Continuous Development </a:t>
            </a:r>
            <a:endParaRPr lang="en-US" sz="1300" b="0" i="0" dirty="0">
              <a:effectLst/>
              <a:latin typeface="Open Sans"/>
            </a:endParaRPr>
          </a:p>
          <a:p>
            <a:r>
              <a:rPr lang="en-US" sz="1300" b="1" i="0" dirty="0">
                <a:effectLst/>
                <a:latin typeface="Open Sans"/>
              </a:rPr>
              <a:t>Tools Used: Git, SVN, Mercurial, CVS</a:t>
            </a:r>
            <a:endParaRPr lang="en-US" sz="1300" b="0" i="0" dirty="0">
              <a:effectLst/>
              <a:latin typeface="Open Sans"/>
            </a:endParaRPr>
          </a:p>
          <a:p>
            <a:pPr marL="0" indent="0">
              <a:buNone/>
            </a:pPr>
            <a:r>
              <a:rPr lang="en-IN" sz="1300" b="1" i="0" dirty="0">
                <a:effectLst/>
                <a:latin typeface="Open Sans"/>
              </a:rPr>
              <a:t>Process Flow:</a:t>
            </a:r>
            <a:endParaRPr lang="en-US" sz="1300" dirty="0">
              <a:latin typeface="Open Sans"/>
            </a:endParaRPr>
          </a:p>
          <a:p>
            <a:pPr>
              <a:buFont typeface="Arial" panose="020B0604020202020204" pitchFamily="34" charset="0"/>
              <a:buChar char="•"/>
            </a:pPr>
            <a:r>
              <a:rPr lang="en-US" sz="1300" b="0" i="0" dirty="0">
                <a:effectLst/>
                <a:latin typeface="Open Sans"/>
              </a:rPr>
              <a:t>This is the phase that involves ‘planning‘ and ‘coding‘ of the software. You decide the project vision during the planning phase and the developers begin developing the code for the application.</a:t>
            </a:r>
          </a:p>
          <a:p>
            <a:pPr>
              <a:buFont typeface="Arial" panose="020B0604020202020204" pitchFamily="34" charset="0"/>
              <a:buChar char="•"/>
            </a:pPr>
            <a:r>
              <a:rPr lang="en-US" sz="1300" b="0" i="0" dirty="0">
                <a:effectLst/>
                <a:latin typeface="Open Sans"/>
              </a:rPr>
              <a:t>There are no </a:t>
            </a:r>
            <a:r>
              <a:rPr lang="en-US" sz="1300" b="1" i="1" u="none" strike="noStrike" dirty="0">
                <a:effectLst/>
                <a:latin typeface="Open Sans"/>
              </a:rPr>
              <a:t>DevOps tools</a:t>
            </a:r>
            <a:r>
              <a:rPr lang="en-US" sz="1300" b="0" i="0" dirty="0">
                <a:effectLst/>
                <a:latin typeface="Open Sans"/>
              </a:rPr>
              <a:t> that are required for planning, but there are a number of tools for maintaining the code.</a:t>
            </a:r>
          </a:p>
          <a:p>
            <a:pPr>
              <a:buFont typeface="Arial" panose="020B0604020202020204" pitchFamily="34" charset="0"/>
              <a:buChar char="•"/>
            </a:pPr>
            <a:r>
              <a:rPr lang="en-US" sz="1300" b="0" i="0" dirty="0">
                <a:effectLst/>
                <a:latin typeface="Open Sans"/>
              </a:rPr>
              <a:t>The code can be in any language, but you maintain it by using Version Control tools. This process of maintaining the code is known as Source Code Management.</a:t>
            </a:r>
          </a:p>
          <a:p>
            <a:pPr>
              <a:buFont typeface="Arial" panose="020B0604020202020204" pitchFamily="34" charset="0"/>
              <a:buChar char="•"/>
            </a:pPr>
            <a:r>
              <a:rPr lang="en-US" sz="1300" b="0" i="0" dirty="0">
                <a:effectLst/>
                <a:latin typeface="Open Sans"/>
              </a:rPr>
              <a:t>After the code is developed, then you move to the Continuous Integration phase.</a:t>
            </a:r>
          </a:p>
          <a:p>
            <a:pPr marL="0" indent="0">
              <a:buNone/>
            </a:pPr>
            <a:endParaRPr lang="en-IN" sz="1300" dirty="0"/>
          </a:p>
        </p:txBody>
      </p:sp>
    </p:spTree>
    <p:extLst>
      <p:ext uri="{BB962C8B-B14F-4D97-AF65-F5344CB8AC3E}">
        <p14:creationId xmlns:p14="http://schemas.microsoft.com/office/powerpoint/2010/main" val="172558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a:extLst>
              <a:ext uri="{FF2B5EF4-FFF2-40B4-BE49-F238E27FC236}">
                <a16:creationId xmlns:a16="http://schemas.microsoft.com/office/drawing/2014/main" id="{19C42A87-34E7-49F8-BE3B-757D55EC6D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868146"/>
            <a:ext cx="4777381" cy="29490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75" name="Arc 7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C3D798-26BA-4766-BCE0-B8C2C936CD94}"/>
              </a:ext>
            </a:extLst>
          </p:cNvPr>
          <p:cNvSpPr>
            <a:spLocks noGrp="1"/>
          </p:cNvSpPr>
          <p:nvPr>
            <p:ph type="title"/>
          </p:nvPr>
        </p:nvSpPr>
        <p:spPr>
          <a:xfrm>
            <a:off x="838201" y="479493"/>
            <a:ext cx="5257800" cy="1325563"/>
          </a:xfrm>
        </p:spPr>
        <p:txBody>
          <a:bodyPr>
            <a:normAutofit/>
          </a:bodyPr>
          <a:lstStyle/>
          <a:p>
            <a:r>
              <a:rPr lang="en-IN" sz="3700" b="1" i="0">
                <a:effectLst/>
                <a:latin typeface="Open Sans"/>
              </a:rPr>
              <a:t>Stage – 2: Continuous Integration</a:t>
            </a:r>
            <a:endParaRPr lang="en-IN" sz="3700"/>
          </a:p>
        </p:txBody>
      </p:sp>
      <p:sp>
        <p:nvSpPr>
          <p:cNvPr id="3" name="Content Placeholder 2">
            <a:extLst>
              <a:ext uri="{FF2B5EF4-FFF2-40B4-BE49-F238E27FC236}">
                <a16:creationId xmlns:a16="http://schemas.microsoft.com/office/drawing/2014/main" id="{203619ED-BEFF-4AA6-9DC4-9C48441CB3ED}"/>
              </a:ext>
            </a:extLst>
          </p:cNvPr>
          <p:cNvSpPr>
            <a:spLocks noGrp="1"/>
          </p:cNvSpPr>
          <p:nvPr>
            <p:ph idx="1"/>
          </p:nvPr>
        </p:nvSpPr>
        <p:spPr>
          <a:xfrm>
            <a:off x="838200" y="1984443"/>
            <a:ext cx="6172199" cy="4192520"/>
          </a:xfrm>
        </p:spPr>
        <p:txBody>
          <a:bodyPr>
            <a:normAutofit/>
          </a:bodyPr>
          <a:lstStyle/>
          <a:p>
            <a:pPr marL="0" indent="0">
              <a:buNone/>
            </a:pPr>
            <a:r>
              <a:rPr lang="en-US" sz="1300" b="1" i="0" dirty="0">
                <a:effectLst/>
                <a:latin typeface="Open Sans"/>
              </a:rPr>
              <a:t>Tools: Jenkins, TeamCity, Travis </a:t>
            </a:r>
            <a:endParaRPr lang="en-US" sz="1300" b="0" i="0" dirty="0">
              <a:effectLst/>
              <a:latin typeface="Open Sans"/>
            </a:endParaRPr>
          </a:p>
          <a:p>
            <a:pPr marL="0" indent="0">
              <a:buNone/>
            </a:pPr>
            <a:r>
              <a:rPr lang="en-US" sz="1300" b="1" i="0" dirty="0">
                <a:effectLst/>
                <a:latin typeface="Open Sans"/>
              </a:rPr>
              <a:t>Process Flow:</a:t>
            </a:r>
          </a:p>
          <a:p>
            <a:pPr>
              <a:buFont typeface="Arial" panose="020B0604020202020204" pitchFamily="34" charset="0"/>
              <a:buChar char="•"/>
            </a:pPr>
            <a:r>
              <a:rPr lang="en-US" sz="1300" b="0" i="0" dirty="0">
                <a:effectLst/>
                <a:latin typeface="Open Sans"/>
              </a:rPr>
              <a:t>This stage is the core of the entire DevOps life cycle. It is a practice in which the developers require to commit changes to the source code more frequently. This may be either on a daily or weekly basis.</a:t>
            </a:r>
          </a:p>
          <a:p>
            <a:pPr>
              <a:buFont typeface="Arial" panose="020B0604020202020204" pitchFamily="34" charset="0"/>
              <a:buChar char="•"/>
            </a:pPr>
            <a:r>
              <a:rPr lang="en-US" sz="1300" b="0" i="0" dirty="0">
                <a:effectLst/>
                <a:latin typeface="Open Sans"/>
              </a:rPr>
              <a:t>You then build every commit, and this allows early detection of problems if they are present. Building code not only involves compilation but it also includes code review, unit testing, integration testing, and packaging.</a:t>
            </a:r>
          </a:p>
          <a:p>
            <a:pPr>
              <a:buFont typeface="Arial" panose="020B0604020202020204" pitchFamily="34" charset="0"/>
              <a:buChar char="•"/>
            </a:pPr>
            <a:r>
              <a:rPr lang="en-US" sz="1300" b="0" i="0" dirty="0">
                <a:effectLst/>
                <a:latin typeface="Open Sans"/>
              </a:rPr>
              <a:t>The code supporting new functionality is </a:t>
            </a:r>
            <a:r>
              <a:rPr lang="en-US" sz="1300" b="1" i="1" u="none" strike="noStrike" dirty="0">
                <a:effectLst/>
                <a:latin typeface="Open Sans"/>
              </a:rPr>
              <a:t>continuously integrated</a:t>
            </a:r>
            <a:r>
              <a:rPr lang="en-US" sz="1300" b="0" i="0" dirty="0">
                <a:effectLst/>
                <a:latin typeface="Open Sans"/>
              </a:rPr>
              <a:t> with the existing code. Since there is a continuous development of software, you need to integrate the updated code continuously as well as smoothly with the systems to reflect changes to the end-users.</a:t>
            </a:r>
          </a:p>
          <a:p>
            <a:pPr>
              <a:buFont typeface="Arial" panose="020B0604020202020204" pitchFamily="34" charset="0"/>
              <a:buChar char="•"/>
            </a:pPr>
            <a:r>
              <a:rPr lang="en-US" sz="1300" b="0" i="0" dirty="0">
                <a:effectLst/>
                <a:latin typeface="Open Sans"/>
              </a:rPr>
              <a:t>In this stage, you use the tools for building/ packaging the code into an executable file so that you can forward it to the next phases.</a:t>
            </a:r>
          </a:p>
          <a:p>
            <a:pPr marL="0" indent="0">
              <a:buNone/>
            </a:pPr>
            <a:endParaRPr lang="en-US" sz="1300" b="0" i="0" dirty="0">
              <a:effectLst/>
              <a:latin typeface="Open Sans"/>
            </a:endParaRPr>
          </a:p>
          <a:p>
            <a:endParaRPr lang="en-IN" sz="1300" dirty="0"/>
          </a:p>
        </p:txBody>
      </p:sp>
    </p:spTree>
    <p:extLst>
      <p:ext uri="{BB962C8B-B14F-4D97-AF65-F5344CB8AC3E}">
        <p14:creationId xmlns:p14="http://schemas.microsoft.com/office/powerpoint/2010/main" val="2392770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Continuous Delivery - What is DevOps - Edureka">
            <a:extLst>
              <a:ext uri="{FF2B5EF4-FFF2-40B4-BE49-F238E27FC236}">
                <a16:creationId xmlns:a16="http://schemas.microsoft.com/office/drawing/2014/main" id="{7D1A972F-152A-4AF9-AAF4-C98FE816B6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78319" y="2592335"/>
            <a:ext cx="5049520" cy="150062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75" name="Arc 7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3B5F4B-78EB-4DE0-9E6F-BA3770A33C38}"/>
              </a:ext>
            </a:extLst>
          </p:cNvPr>
          <p:cNvSpPr>
            <a:spLocks noGrp="1"/>
          </p:cNvSpPr>
          <p:nvPr>
            <p:ph type="title"/>
          </p:nvPr>
        </p:nvSpPr>
        <p:spPr>
          <a:xfrm>
            <a:off x="838201" y="479493"/>
            <a:ext cx="5257800" cy="1325563"/>
          </a:xfrm>
        </p:spPr>
        <p:txBody>
          <a:bodyPr>
            <a:normAutofit/>
          </a:bodyPr>
          <a:lstStyle/>
          <a:p>
            <a:r>
              <a:rPr lang="en-IN" b="1" i="0">
                <a:effectLst/>
                <a:latin typeface="Open Sans"/>
              </a:rPr>
              <a:t>Stage – 3: Continuous Testing</a:t>
            </a:r>
            <a:endParaRPr lang="en-IN" dirty="0"/>
          </a:p>
        </p:txBody>
      </p:sp>
      <p:sp>
        <p:nvSpPr>
          <p:cNvPr id="3" name="Content Placeholder 2">
            <a:extLst>
              <a:ext uri="{FF2B5EF4-FFF2-40B4-BE49-F238E27FC236}">
                <a16:creationId xmlns:a16="http://schemas.microsoft.com/office/drawing/2014/main" id="{18FF26FE-A479-46D2-B7CF-5E216DFF8312}"/>
              </a:ext>
            </a:extLst>
          </p:cNvPr>
          <p:cNvSpPr>
            <a:spLocks noGrp="1"/>
          </p:cNvSpPr>
          <p:nvPr>
            <p:ph idx="1"/>
          </p:nvPr>
        </p:nvSpPr>
        <p:spPr>
          <a:xfrm>
            <a:off x="264160" y="1984443"/>
            <a:ext cx="6350000" cy="4192520"/>
          </a:xfrm>
        </p:spPr>
        <p:txBody>
          <a:bodyPr>
            <a:normAutofit/>
          </a:bodyPr>
          <a:lstStyle/>
          <a:p>
            <a:pPr marL="0" indent="0">
              <a:buNone/>
            </a:pPr>
            <a:r>
              <a:rPr lang="en-US" sz="1500" b="1" i="0" dirty="0">
                <a:effectLst/>
                <a:latin typeface="Open Sans"/>
              </a:rPr>
              <a:t>Tools: Jenkins, Selenium TestNG, JUnit</a:t>
            </a:r>
            <a:endParaRPr lang="en-US" sz="1500" b="0" i="0" dirty="0">
              <a:effectLst/>
              <a:latin typeface="Open Sans"/>
            </a:endParaRPr>
          </a:p>
          <a:p>
            <a:pPr marL="0" indent="0">
              <a:buNone/>
            </a:pPr>
            <a:r>
              <a:rPr lang="en-US" sz="1500" b="1" i="0" dirty="0">
                <a:effectLst/>
                <a:latin typeface="Open Sans"/>
              </a:rPr>
              <a:t>Process Flow:</a:t>
            </a:r>
            <a:endParaRPr lang="en-US" sz="1500" b="0" i="0" dirty="0">
              <a:effectLst/>
              <a:latin typeface="Open Sans"/>
            </a:endParaRPr>
          </a:p>
          <a:p>
            <a:pPr>
              <a:buFont typeface="Arial" panose="020B0604020202020204" pitchFamily="34" charset="0"/>
              <a:buChar char="•"/>
            </a:pPr>
            <a:r>
              <a:rPr lang="en-US" sz="1500" b="0" i="0" dirty="0">
                <a:effectLst/>
                <a:latin typeface="Open Sans"/>
              </a:rPr>
              <a:t>This is the stage where you test the developed software continuously for bugs using automation testing tools. These tools allow QAs to test multiple code-bases thoroughly in parallel to ensure that there are no flaws in the functionality. In this phase, you can use Docker Containers for simulating the test environment.</a:t>
            </a:r>
          </a:p>
          <a:p>
            <a:pPr>
              <a:buFont typeface="Arial" panose="020B0604020202020204" pitchFamily="34" charset="0"/>
              <a:buChar char="•"/>
            </a:pPr>
            <a:r>
              <a:rPr lang="en-US" sz="1500" b="1" i="1" u="none" strike="noStrike" dirty="0">
                <a:effectLst/>
                <a:latin typeface="Open Sans"/>
                <a:hlinkClick r:id="rId3"/>
              </a:rPr>
              <a:t>Selenium</a:t>
            </a:r>
            <a:r>
              <a:rPr lang="en-US" sz="1500" b="0" i="0" dirty="0">
                <a:effectLst/>
                <a:latin typeface="Open Sans"/>
              </a:rPr>
              <a:t> is used for automation testing, and the reports are generated by </a:t>
            </a:r>
            <a:r>
              <a:rPr lang="en-US" sz="1500" b="1" i="1" u="none" strike="noStrike" dirty="0">
                <a:effectLst/>
                <a:latin typeface="Open Sans"/>
                <a:hlinkClick r:id="rId4"/>
              </a:rPr>
              <a:t>TestNG</a:t>
            </a:r>
            <a:r>
              <a:rPr lang="en-US" sz="1500" b="0" i="0" dirty="0">
                <a:effectLst/>
                <a:latin typeface="Open Sans"/>
              </a:rPr>
              <a:t>. You can automate this entire testing phase with the help of a Continuous Integration tool called Jenkins.</a:t>
            </a:r>
          </a:p>
          <a:p>
            <a:pPr>
              <a:buFont typeface="Arial" panose="020B0604020202020204" pitchFamily="34" charset="0"/>
              <a:buChar char="•"/>
            </a:pPr>
            <a:r>
              <a:rPr lang="en-US" sz="1500" b="0" i="0" dirty="0">
                <a:effectLst/>
                <a:latin typeface="Open Sans"/>
              </a:rPr>
              <a:t>Suppose you have written a selenium code in Java to test your application. Now you can build this code using ant or maven. Once you build the code, you then test it for User Acceptance Testing (UAT). This entire process can be automated using </a:t>
            </a:r>
            <a:r>
              <a:rPr lang="en-US" sz="1500" b="1" i="1" u="none" strike="noStrike" dirty="0">
                <a:effectLst/>
                <a:latin typeface="Open Sans"/>
                <a:hlinkClick r:id="rId5"/>
              </a:rPr>
              <a:t>Jenkins</a:t>
            </a:r>
            <a:r>
              <a:rPr lang="en-US" sz="1500" b="0" i="0" dirty="0">
                <a:effectLst/>
                <a:latin typeface="Open Sans"/>
              </a:rPr>
              <a:t>.</a:t>
            </a:r>
          </a:p>
          <a:p>
            <a:endParaRPr lang="en-IN" sz="1500" dirty="0"/>
          </a:p>
        </p:txBody>
      </p:sp>
    </p:spTree>
    <p:extLst>
      <p:ext uri="{BB962C8B-B14F-4D97-AF65-F5344CB8AC3E}">
        <p14:creationId xmlns:p14="http://schemas.microsoft.com/office/powerpoint/2010/main" val="69652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CD319-98B2-4ABB-A162-FE1ABA1B9A44}"/>
              </a:ext>
            </a:extLst>
          </p:cNvPr>
          <p:cNvSpPr>
            <a:spLocks noGrp="1"/>
          </p:cNvSpPr>
          <p:nvPr>
            <p:ph type="title"/>
          </p:nvPr>
        </p:nvSpPr>
        <p:spPr>
          <a:xfrm>
            <a:off x="686834" y="1153572"/>
            <a:ext cx="3200400" cy="4461163"/>
          </a:xfrm>
        </p:spPr>
        <p:txBody>
          <a:bodyPr>
            <a:normAutofit/>
          </a:bodyPr>
          <a:lstStyle/>
          <a:p>
            <a:r>
              <a:rPr lang="en-IN" sz="4100" b="1" i="0">
                <a:solidFill>
                  <a:srgbClr val="FFFFFF"/>
                </a:solidFill>
                <a:effectLst/>
                <a:latin typeface="Open Sans"/>
              </a:rPr>
              <a:t>Stage – 4: Continuous Deployment</a:t>
            </a:r>
            <a:endParaRPr lang="en-IN"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B268D02-CACC-4050-8E33-3C88CB0DC4B5}"/>
              </a:ext>
            </a:extLst>
          </p:cNvPr>
          <p:cNvSpPr>
            <a:spLocks noGrp="1"/>
          </p:cNvSpPr>
          <p:nvPr>
            <p:ph idx="1"/>
          </p:nvPr>
        </p:nvSpPr>
        <p:spPr>
          <a:xfrm>
            <a:off x="4447308" y="591344"/>
            <a:ext cx="7057858" cy="5585619"/>
          </a:xfrm>
        </p:spPr>
        <p:txBody>
          <a:bodyPr anchor="ctr">
            <a:normAutofit/>
          </a:bodyPr>
          <a:lstStyle/>
          <a:p>
            <a:pPr marL="0" indent="0">
              <a:buNone/>
            </a:pPr>
            <a:r>
              <a:rPr lang="fr-FR" sz="1500" b="1" i="0" dirty="0">
                <a:effectLst/>
                <a:latin typeface="Open Sans"/>
              </a:rPr>
              <a:t>Configuration Management – Chef, </a:t>
            </a:r>
            <a:r>
              <a:rPr lang="fr-FR" sz="1500" b="1" i="0" dirty="0" err="1">
                <a:effectLst/>
                <a:latin typeface="Open Sans"/>
              </a:rPr>
              <a:t>Puppet</a:t>
            </a:r>
            <a:r>
              <a:rPr lang="fr-FR" sz="1500" b="1" i="0" dirty="0">
                <a:effectLst/>
                <a:latin typeface="Open Sans"/>
              </a:rPr>
              <a:t>, Ansible   </a:t>
            </a:r>
            <a:endParaRPr lang="fr-FR" sz="1500" b="0" i="0" dirty="0">
              <a:effectLst/>
              <a:latin typeface="Open Sans"/>
            </a:endParaRPr>
          </a:p>
          <a:p>
            <a:pPr marL="0" indent="0">
              <a:buNone/>
            </a:pPr>
            <a:r>
              <a:rPr lang="fr-FR" sz="1500" b="1" i="0" dirty="0" err="1">
                <a:effectLst/>
                <a:latin typeface="Open Sans"/>
              </a:rPr>
              <a:t>Containerization</a:t>
            </a:r>
            <a:r>
              <a:rPr lang="fr-FR" sz="1500" b="1" i="0" dirty="0">
                <a:effectLst/>
                <a:latin typeface="Open Sans"/>
              </a:rPr>
              <a:t> – Docker, </a:t>
            </a:r>
            <a:r>
              <a:rPr lang="fr-FR" sz="1500" b="1" i="0" dirty="0" err="1">
                <a:effectLst/>
                <a:latin typeface="Open Sans"/>
              </a:rPr>
              <a:t>Vagrant</a:t>
            </a:r>
            <a:endParaRPr lang="fr-FR" sz="1500" b="1" i="0" dirty="0">
              <a:effectLst/>
              <a:latin typeface="Open Sans"/>
            </a:endParaRPr>
          </a:p>
          <a:p>
            <a:pPr marL="0" indent="0">
              <a:buNone/>
            </a:pPr>
            <a:r>
              <a:rPr lang="en-IN" sz="1500" b="1" i="0" dirty="0">
                <a:effectLst/>
                <a:latin typeface="Open Sans"/>
              </a:rPr>
              <a:t>Process Flow:</a:t>
            </a:r>
            <a:endParaRPr lang="fr-FR" sz="1500" b="1" dirty="0">
              <a:latin typeface="Open Sans"/>
            </a:endParaRPr>
          </a:p>
          <a:p>
            <a:r>
              <a:rPr lang="en-US" sz="1500" b="0" i="0" dirty="0">
                <a:effectLst/>
                <a:latin typeface="Open Sans"/>
              </a:rPr>
              <a:t>This is the stage where you deploy the code on the production servers. It is also important to ensure that you correctly deploy the code on all the servers. Before moving on, let us try to understand a few things about Configuration management and </a:t>
            </a:r>
            <a:r>
              <a:rPr lang="en-US" sz="1500" b="1" i="1" u="none" strike="noStrike" dirty="0">
                <a:effectLst/>
                <a:latin typeface="Open Sans"/>
                <a:hlinkClick r:id="rId2"/>
              </a:rPr>
              <a:t>Containerization tools</a:t>
            </a:r>
            <a:r>
              <a:rPr lang="en-US" sz="1500" b="0" i="0" dirty="0">
                <a:effectLst/>
                <a:latin typeface="Open Sans"/>
              </a:rPr>
              <a:t>. These set of tools here help in achieving Continuous Deployment (CD).</a:t>
            </a:r>
          </a:p>
          <a:p>
            <a:pPr>
              <a:buFont typeface="Arial" panose="020B0604020202020204" pitchFamily="34" charset="0"/>
              <a:buChar char="•"/>
            </a:pPr>
            <a:r>
              <a:rPr lang="en-US" sz="1500" b="1" i="1" u="none" strike="noStrike" dirty="0">
                <a:effectLst/>
                <a:latin typeface="Open Sans"/>
                <a:hlinkClick r:id="rId3"/>
              </a:rPr>
              <a:t>Configuration Management</a:t>
            </a:r>
            <a:r>
              <a:rPr lang="en-US" sz="1500" b="0" i="0" dirty="0">
                <a:effectLst/>
                <a:latin typeface="Open Sans"/>
              </a:rPr>
              <a:t> is the act of establishing and maintaining consistency in an application’s functional requirements and performance. Let me put this in easier words, it is the act of releasing deployments to servers, scheduling updates on all servers and most importantly keeping the configurations consistent across all the servers.</a:t>
            </a:r>
          </a:p>
          <a:p>
            <a:pPr>
              <a:buFont typeface="Arial" panose="020B0604020202020204" pitchFamily="34" charset="0"/>
              <a:buChar char="•"/>
            </a:pPr>
            <a:r>
              <a:rPr lang="en-US" sz="1500" b="0" i="0" dirty="0">
                <a:effectLst/>
                <a:latin typeface="Open Sans"/>
              </a:rPr>
              <a:t>Containerization tools also play an equally crucial role in the deployment stage. The containerization tools help produce consistency across Development, Test, Staging as well as Production environments. Besides this, they also help in scaling-up and scaling-down of instances swiftly.</a:t>
            </a:r>
          </a:p>
          <a:p>
            <a:pPr marL="0" indent="0">
              <a:buNone/>
            </a:pPr>
            <a:endParaRPr lang="fr-FR" sz="1500" b="0" i="0" dirty="0">
              <a:effectLst/>
              <a:latin typeface="Open Sans"/>
            </a:endParaRPr>
          </a:p>
          <a:p>
            <a:endParaRPr lang="en-IN" sz="1500" dirty="0"/>
          </a:p>
        </p:txBody>
      </p:sp>
    </p:spTree>
    <p:extLst>
      <p:ext uri="{BB962C8B-B14F-4D97-AF65-F5344CB8AC3E}">
        <p14:creationId xmlns:p14="http://schemas.microsoft.com/office/powerpoint/2010/main" val="104954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Diagram&#10;&#10;Description automatically generated">
            <a:extLst>
              <a:ext uri="{FF2B5EF4-FFF2-40B4-BE49-F238E27FC236}">
                <a16:creationId xmlns:a16="http://schemas.microsoft.com/office/drawing/2014/main" id="{B5AFE28F-1865-48ED-8609-DB3F86D07EF5}"/>
              </a:ext>
            </a:extLst>
          </p:cNvPr>
          <p:cNvPicPr>
            <a:picLocks noChangeAspect="1"/>
          </p:cNvPicPr>
          <p:nvPr/>
        </p:nvPicPr>
        <p:blipFill>
          <a:blip r:embed="rId2"/>
          <a:stretch>
            <a:fillRect/>
          </a:stretch>
        </p:blipFill>
        <p:spPr>
          <a:xfrm>
            <a:off x="6541053" y="2202046"/>
            <a:ext cx="4777381" cy="22811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3" name="Arc 2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43CDA7-0044-4D13-BDCC-27CA5219F6CE}"/>
              </a:ext>
            </a:extLst>
          </p:cNvPr>
          <p:cNvSpPr>
            <a:spLocks noGrp="1"/>
          </p:cNvSpPr>
          <p:nvPr>
            <p:ph type="title"/>
          </p:nvPr>
        </p:nvSpPr>
        <p:spPr>
          <a:xfrm>
            <a:off x="838201" y="479493"/>
            <a:ext cx="5257800" cy="1325563"/>
          </a:xfrm>
        </p:spPr>
        <p:txBody>
          <a:bodyPr>
            <a:normAutofit/>
          </a:bodyPr>
          <a:lstStyle/>
          <a:p>
            <a:r>
              <a:rPr lang="en-IN" sz="3700" b="1" i="0">
                <a:effectLst/>
                <a:latin typeface="Open Sans"/>
              </a:rPr>
              <a:t>Stage – 5: Continuous Monitoring</a:t>
            </a:r>
            <a:endParaRPr lang="en-IN" sz="3700"/>
          </a:p>
        </p:txBody>
      </p:sp>
      <p:sp>
        <p:nvSpPr>
          <p:cNvPr id="3" name="Content Placeholder 2">
            <a:extLst>
              <a:ext uri="{FF2B5EF4-FFF2-40B4-BE49-F238E27FC236}">
                <a16:creationId xmlns:a16="http://schemas.microsoft.com/office/drawing/2014/main" id="{FC95A517-6B56-47E6-8EE8-6A3B7084D612}"/>
              </a:ext>
            </a:extLst>
          </p:cNvPr>
          <p:cNvSpPr>
            <a:spLocks noGrp="1"/>
          </p:cNvSpPr>
          <p:nvPr>
            <p:ph idx="1"/>
          </p:nvPr>
        </p:nvSpPr>
        <p:spPr>
          <a:xfrm>
            <a:off x="838201" y="1984443"/>
            <a:ext cx="5257800" cy="4192520"/>
          </a:xfrm>
        </p:spPr>
        <p:txBody>
          <a:bodyPr>
            <a:normAutofit/>
          </a:bodyPr>
          <a:lstStyle/>
          <a:p>
            <a:pPr marL="0" indent="0">
              <a:buNone/>
            </a:pPr>
            <a:r>
              <a:rPr lang="en-US" sz="1500" b="1" i="0">
                <a:effectLst/>
                <a:latin typeface="Open Sans"/>
              </a:rPr>
              <a:t>Tools Used: Splunk, ELK Stack, Nagios, New Relic</a:t>
            </a:r>
            <a:endParaRPr lang="en-US" sz="1500" b="0" i="0">
              <a:effectLst/>
              <a:latin typeface="Open Sans"/>
            </a:endParaRPr>
          </a:p>
          <a:p>
            <a:pPr marL="0" indent="0">
              <a:buNone/>
            </a:pPr>
            <a:r>
              <a:rPr lang="en-US" sz="1500" b="1" i="0">
                <a:effectLst/>
                <a:latin typeface="Open Sans"/>
              </a:rPr>
              <a:t>Process Flow:</a:t>
            </a:r>
          </a:p>
          <a:p>
            <a:r>
              <a:rPr lang="en-US" sz="1500" b="0" i="0">
                <a:effectLst/>
                <a:latin typeface="Open Sans"/>
              </a:rPr>
              <a:t>This is a very critical stage of the DevOps life cycle where you continuously monitor the performance of your application. Here you record vital information about the use of the software. You then process this information to check the proper functionality of the application. You resolve system errors such as low memory, server not reachable, </a:t>
            </a:r>
            <a:r>
              <a:rPr lang="en-US" sz="1500" b="0" i="0" err="1">
                <a:effectLst/>
                <a:latin typeface="Open Sans"/>
              </a:rPr>
              <a:t>etc</a:t>
            </a:r>
            <a:r>
              <a:rPr lang="en-US" sz="1500" b="0" i="0">
                <a:effectLst/>
                <a:latin typeface="Open Sans"/>
              </a:rPr>
              <a:t> in this phase.</a:t>
            </a:r>
          </a:p>
          <a:p>
            <a:r>
              <a:rPr lang="en-US" sz="1500" b="0" i="0">
                <a:effectLst/>
                <a:latin typeface="Open Sans"/>
              </a:rPr>
              <a:t>This is a very critical stage of the DevOps life cycle where you continuously monitor the performance of your application. Here you record vital information about the use of the software. You then process this information to check the proper functionality of the application. You resolve system errors such as low memory, server not reachable, </a:t>
            </a:r>
            <a:r>
              <a:rPr lang="en-US" sz="1500" b="0" i="0" err="1">
                <a:effectLst/>
                <a:latin typeface="Open Sans"/>
              </a:rPr>
              <a:t>etc</a:t>
            </a:r>
            <a:r>
              <a:rPr lang="en-US" sz="1500" b="0" i="0">
                <a:effectLst/>
                <a:latin typeface="Open Sans"/>
              </a:rPr>
              <a:t> in this phase.</a:t>
            </a:r>
          </a:p>
          <a:p>
            <a:pPr marL="0" indent="0">
              <a:buNone/>
            </a:pPr>
            <a:endParaRPr lang="en-US" sz="1500" b="0" i="0">
              <a:effectLst/>
              <a:latin typeface="Open Sans"/>
            </a:endParaRPr>
          </a:p>
          <a:p>
            <a:endParaRPr lang="en-IN" sz="1500"/>
          </a:p>
        </p:txBody>
      </p:sp>
    </p:spTree>
    <p:extLst>
      <p:ext uri="{BB962C8B-B14F-4D97-AF65-F5344CB8AC3E}">
        <p14:creationId xmlns:p14="http://schemas.microsoft.com/office/powerpoint/2010/main" val="311177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Arc 2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646950-3E0B-4D7E-854D-36DB40BEC1CB}"/>
              </a:ext>
            </a:extLst>
          </p:cNvPr>
          <p:cNvSpPr>
            <a:spLocks noGrp="1"/>
          </p:cNvSpPr>
          <p:nvPr>
            <p:ph type="title"/>
          </p:nvPr>
        </p:nvSpPr>
        <p:spPr>
          <a:xfrm>
            <a:off x="838201" y="479493"/>
            <a:ext cx="5257800" cy="1325563"/>
          </a:xfrm>
        </p:spPr>
        <p:txBody>
          <a:bodyPr>
            <a:normAutofit/>
          </a:bodyPr>
          <a:lstStyle/>
          <a:p>
            <a:r>
              <a:rPr lang="en-US" sz="2800" b="1" i="0">
                <a:effectLst/>
                <a:latin typeface="Open Sans"/>
              </a:rPr>
              <a:t>DevOps vs Agile! Everything You Need To Know</a:t>
            </a:r>
            <a:br>
              <a:rPr lang="en-US" sz="2800" b="1" i="0">
                <a:effectLst/>
                <a:latin typeface="Open Sans"/>
              </a:rPr>
            </a:br>
            <a:endParaRPr lang="en-IN" sz="2800"/>
          </a:p>
        </p:txBody>
      </p:sp>
      <p:sp>
        <p:nvSpPr>
          <p:cNvPr id="9" name="Content Placeholder 8">
            <a:extLst>
              <a:ext uri="{FF2B5EF4-FFF2-40B4-BE49-F238E27FC236}">
                <a16:creationId xmlns:a16="http://schemas.microsoft.com/office/drawing/2014/main" id="{8DD0FABF-5FA2-4552-815D-8590B0EAD8B6}"/>
              </a:ext>
            </a:extLst>
          </p:cNvPr>
          <p:cNvSpPr>
            <a:spLocks noGrp="1"/>
          </p:cNvSpPr>
          <p:nvPr>
            <p:ph idx="1"/>
          </p:nvPr>
        </p:nvSpPr>
        <p:spPr>
          <a:xfrm>
            <a:off x="838201" y="1984443"/>
            <a:ext cx="5257800" cy="4192520"/>
          </a:xfrm>
        </p:spPr>
        <p:txBody>
          <a:bodyPr>
            <a:normAutofit/>
          </a:bodyPr>
          <a:lstStyle/>
          <a:p>
            <a:pPr marL="0" indent="0">
              <a:buNone/>
            </a:pPr>
            <a:r>
              <a:rPr lang="en-US" sz="1500" b="1" i="0" dirty="0">
                <a:effectLst/>
                <a:latin typeface="Open Sans"/>
              </a:rPr>
              <a:t>Why Is DevOps Better Than Agile?</a:t>
            </a:r>
            <a:endParaRPr lang="en-US" sz="1500" b="0" i="0" dirty="0">
              <a:effectLst/>
              <a:latin typeface="Open Sans"/>
            </a:endParaRPr>
          </a:p>
          <a:p>
            <a:r>
              <a:rPr lang="en-US" sz="1500" b="0" i="0" dirty="0">
                <a:effectLst/>
                <a:latin typeface="Open Sans"/>
              </a:rPr>
              <a:t>Agile software development is about following a set of best practices for creating quality software in a timely manner. But the problem is, the best practices followed, involves people working in </a:t>
            </a:r>
            <a:r>
              <a:rPr lang="en-US" sz="1500" b="1" i="0" dirty="0">
                <a:effectLst/>
                <a:latin typeface="Open Sans"/>
              </a:rPr>
              <a:t>Silos</a:t>
            </a:r>
            <a:r>
              <a:rPr lang="en-US" sz="1500" b="0" i="0" dirty="0">
                <a:effectLst/>
                <a:latin typeface="Open Sans"/>
              </a:rPr>
              <a:t>. </a:t>
            </a:r>
          </a:p>
          <a:p>
            <a:r>
              <a:rPr lang="en-US" sz="1500" b="0" i="0" dirty="0">
                <a:effectLst/>
                <a:latin typeface="Open Sans"/>
              </a:rPr>
              <a:t>By Silos, I mean there are people who will be working as </a:t>
            </a:r>
            <a:r>
              <a:rPr lang="en-US" sz="1500" b="0" i="1" dirty="0">
                <a:effectLst/>
                <a:latin typeface="Open Sans"/>
              </a:rPr>
              <a:t>Developers</a:t>
            </a:r>
            <a:r>
              <a:rPr lang="en-US" sz="1500" b="0" i="0" dirty="0">
                <a:effectLst/>
                <a:latin typeface="Open Sans"/>
              </a:rPr>
              <a:t>, or as </a:t>
            </a:r>
            <a:r>
              <a:rPr lang="en-US" sz="1500" b="0" i="1" dirty="0">
                <a:effectLst/>
                <a:latin typeface="Open Sans"/>
              </a:rPr>
              <a:t>Testers</a:t>
            </a:r>
            <a:r>
              <a:rPr lang="en-US" sz="1500" b="0" i="0" dirty="0">
                <a:effectLst/>
                <a:latin typeface="Open Sans"/>
              </a:rPr>
              <a:t>, or as </a:t>
            </a:r>
            <a:r>
              <a:rPr lang="en-US" sz="1500" b="0" i="1" dirty="0" err="1">
                <a:effectLst/>
                <a:latin typeface="Open Sans"/>
              </a:rPr>
              <a:t>ITOps</a:t>
            </a:r>
            <a:r>
              <a:rPr lang="en-US" sz="1500" b="0" i="0" dirty="0">
                <a:effectLst/>
                <a:latin typeface="Open Sans"/>
              </a:rPr>
              <a:t> with very little communication between them. And since, there is very little communication between them, they are not aware what the others are working on despite being a part of the same process.</a:t>
            </a:r>
          </a:p>
          <a:p>
            <a:r>
              <a:rPr lang="en-US" sz="1500" b="0" i="0" dirty="0">
                <a:effectLst/>
                <a:latin typeface="Open Sans"/>
              </a:rPr>
              <a:t>This Silos-ed working of teams is the reason for the infamous “Blame Game” that goes about when a software fails or has major flaws. </a:t>
            </a:r>
          </a:p>
          <a:p>
            <a:pPr marL="0" indent="0">
              <a:buNone/>
            </a:pPr>
            <a:endParaRPr lang="en-US" sz="1500" dirty="0"/>
          </a:p>
        </p:txBody>
      </p:sp>
      <p:graphicFrame>
        <p:nvGraphicFramePr>
          <p:cNvPr id="7" name="Content Placeholder 3">
            <a:extLst>
              <a:ext uri="{FF2B5EF4-FFF2-40B4-BE49-F238E27FC236}">
                <a16:creationId xmlns:a16="http://schemas.microsoft.com/office/drawing/2014/main" id="{93C7D058-022B-4CC3-9FCA-3AAAD7BF0B9C}"/>
              </a:ext>
            </a:extLst>
          </p:cNvPr>
          <p:cNvGraphicFramePr>
            <a:graphicFrameLocks/>
          </p:cNvGraphicFramePr>
          <p:nvPr>
            <p:extLst>
              <p:ext uri="{D42A27DB-BD31-4B8C-83A1-F6EECF244321}">
                <p14:modId xmlns:p14="http://schemas.microsoft.com/office/powerpoint/2010/main" val="4236757334"/>
              </p:ext>
            </p:extLst>
          </p:nvPr>
        </p:nvGraphicFramePr>
        <p:xfrm>
          <a:off x="6541053" y="1040441"/>
          <a:ext cx="4777382" cy="4604413"/>
        </p:xfrm>
        <a:graphic>
          <a:graphicData uri="http://schemas.openxmlformats.org/drawingml/2006/table">
            <a:tbl>
              <a:tblPr firstRow="1" bandRow="1">
                <a:tableStyleId>{3B4B98B0-60AC-42C2-AFA5-B58CD77FA1E5}</a:tableStyleId>
              </a:tblPr>
              <a:tblGrid>
                <a:gridCol w="1332065">
                  <a:extLst>
                    <a:ext uri="{9D8B030D-6E8A-4147-A177-3AD203B41FA5}">
                      <a16:colId xmlns:a16="http://schemas.microsoft.com/office/drawing/2014/main" val="652320486"/>
                    </a:ext>
                  </a:extLst>
                </a:gridCol>
                <a:gridCol w="1808870">
                  <a:extLst>
                    <a:ext uri="{9D8B030D-6E8A-4147-A177-3AD203B41FA5}">
                      <a16:colId xmlns:a16="http://schemas.microsoft.com/office/drawing/2014/main" val="194576107"/>
                    </a:ext>
                  </a:extLst>
                </a:gridCol>
                <a:gridCol w="1636447">
                  <a:extLst>
                    <a:ext uri="{9D8B030D-6E8A-4147-A177-3AD203B41FA5}">
                      <a16:colId xmlns:a16="http://schemas.microsoft.com/office/drawing/2014/main" val="291726045"/>
                    </a:ext>
                  </a:extLst>
                </a:gridCol>
              </a:tblGrid>
              <a:tr h="312725">
                <a:tc>
                  <a:txBody>
                    <a:bodyPr/>
                    <a:lstStyle/>
                    <a:p>
                      <a:pPr algn="l"/>
                      <a:r>
                        <a:rPr lang="en-IN" sz="1400" b="1">
                          <a:effectLst/>
                        </a:rPr>
                        <a:t>Features</a:t>
                      </a:r>
                      <a:endParaRPr lang="en-IN" sz="1400">
                        <a:effectLst/>
                      </a:endParaRPr>
                    </a:p>
                  </a:txBody>
                  <a:tcPr marL="26305" marR="26305" marT="26305" marB="26305" anchor="ctr"/>
                </a:tc>
                <a:tc>
                  <a:txBody>
                    <a:bodyPr/>
                    <a:lstStyle/>
                    <a:p>
                      <a:pPr algn="l"/>
                      <a:r>
                        <a:rPr lang="en-IN" sz="1400" b="1">
                          <a:effectLst/>
                        </a:rPr>
                        <a:t>DevOps</a:t>
                      </a:r>
                      <a:endParaRPr lang="en-IN" sz="1400">
                        <a:effectLst/>
                      </a:endParaRPr>
                    </a:p>
                  </a:txBody>
                  <a:tcPr marL="26305" marR="26305" marT="26305" marB="26305" anchor="ctr"/>
                </a:tc>
                <a:tc>
                  <a:txBody>
                    <a:bodyPr/>
                    <a:lstStyle/>
                    <a:p>
                      <a:pPr algn="l"/>
                      <a:r>
                        <a:rPr lang="en-IN" sz="1400" b="1">
                          <a:effectLst/>
                        </a:rPr>
                        <a:t>Agile</a:t>
                      </a:r>
                      <a:endParaRPr lang="en-IN" sz="1400">
                        <a:effectLst/>
                      </a:endParaRPr>
                    </a:p>
                  </a:txBody>
                  <a:tcPr marL="26305" marR="26305" marT="26305" marB="26305" anchor="ctr"/>
                </a:tc>
                <a:extLst>
                  <a:ext uri="{0D108BD9-81ED-4DB2-BD59-A6C34878D82A}">
                    <a16:rowId xmlns:a16="http://schemas.microsoft.com/office/drawing/2014/main" val="1141089991"/>
                  </a:ext>
                </a:extLst>
              </a:tr>
              <a:tr h="751877">
                <a:tc>
                  <a:txBody>
                    <a:bodyPr/>
                    <a:lstStyle/>
                    <a:p>
                      <a:r>
                        <a:rPr lang="en-IN" sz="1400" b="1">
                          <a:effectLst/>
                        </a:rPr>
                        <a:t>Agility</a:t>
                      </a:r>
                      <a:endParaRPr lang="en-IN" sz="1400">
                        <a:effectLst/>
                      </a:endParaRPr>
                    </a:p>
                  </a:txBody>
                  <a:tcPr marL="26305" marR="26305" marT="26305" marB="26305" anchor="ctr"/>
                </a:tc>
                <a:tc>
                  <a:txBody>
                    <a:bodyPr/>
                    <a:lstStyle/>
                    <a:p>
                      <a:r>
                        <a:rPr lang="en-US" sz="1400">
                          <a:effectLst/>
                        </a:rPr>
                        <a:t>Agility in both Development &amp; Operations</a:t>
                      </a:r>
                    </a:p>
                  </a:txBody>
                  <a:tcPr marL="26305" marR="26305" marT="26305" marB="26305" anchor="ctr"/>
                </a:tc>
                <a:tc>
                  <a:txBody>
                    <a:bodyPr/>
                    <a:lstStyle/>
                    <a:p>
                      <a:r>
                        <a:rPr lang="en-IN" sz="1400">
                          <a:effectLst/>
                        </a:rPr>
                        <a:t>Agility in only Development</a:t>
                      </a:r>
                    </a:p>
                  </a:txBody>
                  <a:tcPr marL="26305" marR="26305" marT="26305" marB="26305" anchor="ctr"/>
                </a:tc>
                <a:extLst>
                  <a:ext uri="{0D108BD9-81ED-4DB2-BD59-A6C34878D82A}">
                    <a16:rowId xmlns:a16="http://schemas.microsoft.com/office/drawing/2014/main" val="1607550761"/>
                  </a:ext>
                </a:extLst>
              </a:tr>
              <a:tr h="971454">
                <a:tc>
                  <a:txBody>
                    <a:bodyPr/>
                    <a:lstStyle/>
                    <a:p>
                      <a:r>
                        <a:rPr lang="en-IN" sz="1400" b="1">
                          <a:effectLst/>
                        </a:rPr>
                        <a:t>Processes/ Practices</a:t>
                      </a:r>
                      <a:endParaRPr lang="en-IN" sz="1400">
                        <a:effectLst/>
                      </a:endParaRPr>
                    </a:p>
                  </a:txBody>
                  <a:tcPr marL="26305" marR="26305" marT="26305" marB="26305" anchor="ctr"/>
                </a:tc>
                <a:tc>
                  <a:txBody>
                    <a:bodyPr/>
                    <a:lstStyle/>
                    <a:p>
                      <a:r>
                        <a:rPr lang="en-IN" sz="1400">
                          <a:effectLst/>
                        </a:rPr>
                        <a:t>Involves processes such as CI, CD, CT, etc.</a:t>
                      </a:r>
                    </a:p>
                  </a:txBody>
                  <a:tcPr marL="26305" marR="26305" marT="26305" marB="26305" anchor="ctr"/>
                </a:tc>
                <a:tc>
                  <a:txBody>
                    <a:bodyPr/>
                    <a:lstStyle/>
                    <a:p>
                      <a:r>
                        <a:rPr lang="en-IN" sz="1400">
                          <a:effectLst/>
                        </a:rPr>
                        <a:t>Involves practices such as Agile Scrum, Agile Kanban, etc.</a:t>
                      </a:r>
                    </a:p>
                  </a:txBody>
                  <a:tcPr marL="26305" marR="26305" marT="26305" marB="26305" anchor="ctr"/>
                </a:tc>
                <a:extLst>
                  <a:ext uri="{0D108BD9-81ED-4DB2-BD59-A6C34878D82A}">
                    <a16:rowId xmlns:a16="http://schemas.microsoft.com/office/drawing/2014/main" val="1142527893"/>
                  </a:ext>
                </a:extLst>
              </a:tr>
              <a:tr h="532301">
                <a:tc>
                  <a:txBody>
                    <a:bodyPr/>
                    <a:lstStyle/>
                    <a:p>
                      <a:r>
                        <a:rPr lang="en-IN" sz="1400" b="1">
                          <a:effectLst/>
                        </a:rPr>
                        <a:t>Key Focus Area</a:t>
                      </a:r>
                      <a:endParaRPr lang="en-IN" sz="1400">
                        <a:effectLst/>
                      </a:endParaRPr>
                    </a:p>
                  </a:txBody>
                  <a:tcPr marL="26305" marR="26305" marT="26305" marB="26305" anchor="ctr"/>
                </a:tc>
                <a:tc>
                  <a:txBody>
                    <a:bodyPr/>
                    <a:lstStyle/>
                    <a:p>
                      <a:r>
                        <a:rPr lang="en-US" sz="1400">
                          <a:effectLst/>
                        </a:rPr>
                        <a:t>Timeliness &amp; quality have equal priority</a:t>
                      </a:r>
                    </a:p>
                  </a:txBody>
                  <a:tcPr marL="26305" marR="26305" marT="26305" marB="26305" anchor="ctr"/>
                </a:tc>
                <a:tc>
                  <a:txBody>
                    <a:bodyPr/>
                    <a:lstStyle/>
                    <a:p>
                      <a:r>
                        <a:rPr lang="en-US" sz="1400">
                          <a:effectLst/>
                        </a:rPr>
                        <a:t>Timeliness is the main priority</a:t>
                      </a:r>
                    </a:p>
                  </a:txBody>
                  <a:tcPr marL="26305" marR="26305" marT="26305" marB="26305" anchor="ctr"/>
                </a:tc>
                <a:extLst>
                  <a:ext uri="{0D108BD9-81ED-4DB2-BD59-A6C34878D82A}">
                    <a16:rowId xmlns:a16="http://schemas.microsoft.com/office/drawing/2014/main" val="1582935975"/>
                  </a:ext>
                </a:extLst>
              </a:tr>
              <a:tr h="971454">
                <a:tc>
                  <a:txBody>
                    <a:bodyPr/>
                    <a:lstStyle/>
                    <a:p>
                      <a:r>
                        <a:rPr lang="en-IN" sz="1400" b="1">
                          <a:effectLst/>
                        </a:rPr>
                        <a:t>Release Cycles/ Development Sprints</a:t>
                      </a:r>
                      <a:endParaRPr lang="en-IN" sz="1400">
                        <a:effectLst/>
                      </a:endParaRPr>
                    </a:p>
                  </a:txBody>
                  <a:tcPr marL="26305" marR="26305" marT="26305" marB="26305" anchor="ctr"/>
                </a:tc>
                <a:tc>
                  <a:txBody>
                    <a:bodyPr/>
                    <a:lstStyle/>
                    <a:p>
                      <a:r>
                        <a:rPr lang="en-US" sz="1400">
                          <a:effectLst/>
                        </a:rPr>
                        <a:t>Smaller release cycles with immediate feedback</a:t>
                      </a:r>
                    </a:p>
                  </a:txBody>
                  <a:tcPr marL="26305" marR="26305" marT="26305" marB="26305" anchor="ctr"/>
                </a:tc>
                <a:tc>
                  <a:txBody>
                    <a:bodyPr/>
                    <a:lstStyle/>
                    <a:p>
                      <a:r>
                        <a:rPr lang="en-IN" sz="1400">
                          <a:effectLst/>
                        </a:rPr>
                        <a:t>Smaller release cycles</a:t>
                      </a:r>
                    </a:p>
                  </a:txBody>
                  <a:tcPr marL="26305" marR="26305" marT="26305" marB="26305" anchor="ctr"/>
                </a:tc>
                <a:extLst>
                  <a:ext uri="{0D108BD9-81ED-4DB2-BD59-A6C34878D82A}">
                    <a16:rowId xmlns:a16="http://schemas.microsoft.com/office/drawing/2014/main" val="2982185093"/>
                  </a:ext>
                </a:extLst>
              </a:tr>
              <a:tr h="532301">
                <a:tc>
                  <a:txBody>
                    <a:bodyPr/>
                    <a:lstStyle/>
                    <a:p>
                      <a:r>
                        <a:rPr lang="en-IN" sz="1400" b="1">
                          <a:effectLst/>
                        </a:rPr>
                        <a:t>Source of Feedback</a:t>
                      </a:r>
                      <a:endParaRPr lang="en-IN" sz="1400">
                        <a:effectLst/>
                      </a:endParaRPr>
                    </a:p>
                  </a:txBody>
                  <a:tcPr marL="26305" marR="26305" marT="26305" marB="26305" anchor="ctr"/>
                </a:tc>
                <a:tc>
                  <a:txBody>
                    <a:bodyPr/>
                    <a:lstStyle/>
                    <a:p>
                      <a:r>
                        <a:rPr lang="en-US" sz="1400">
                          <a:effectLst/>
                        </a:rPr>
                        <a:t>Feedback is from self (Monitoring tools)</a:t>
                      </a:r>
                    </a:p>
                  </a:txBody>
                  <a:tcPr marL="26305" marR="26305" marT="26305" marB="26305" anchor="ctr"/>
                </a:tc>
                <a:tc>
                  <a:txBody>
                    <a:bodyPr/>
                    <a:lstStyle/>
                    <a:p>
                      <a:r>
                        <a:rPr lang="en-IN" sz="1400">
                          <a:effectLst/>
                        </a:rPr>
                        <a:t>Feedback is from customers</a:t>
                      </a:r>
                    </a:p>
                  </a:txBody>
                  <a:tcPr marL="26305" marR="26305" marT="26305" marB="26305" anchor="ctr"/>
                </a:tc>
                <a:extLst>
                  <a:ext uri="{0D108BD9-81ED-4DB2-BD59-A6C34878D82A}">
                    <a16:rowId xmlns:a16="http://schemas.microsoft.com/office/drawing/2014/main" val="3195778097"/>
                  </a:ext>
                </a:extLst>
              </a:tr>
              <a:tr h="532301">
                <a:tc>
                  <a:txBody>
                    <a:bodyPr/>
                    <a:lstStyle/>
                    <a:p>
                      <a:r>
                        <a:rPr lang="en-IN" sz="1400" b="1">
                          <a:effectLst/>
                        </a:rPr>
                        <a:t> Scope of Work</a:t>
                      </a:r>
                      <a:endParaRPr lang="en-IN" sz="1400">
                        <a:effectLst/>
                      </a:endParaRPr>
                    </a:p>
                  </a:txBody>
                  <a:tcPr marL="26305" marR="26305" marT="26305" marB="26305" anchor="ctr"/>
                </a:tc>
                <a:tc>
                  <a:txBody>
                    <a:bodyPr/>
                    <a:lstStyle/>
                    <a:p>
                      <a:r>
                        <a:rPr lang="en-IN" sz="1400">
                          <a:effectLst/>
                        </a:rPr>
                        <a:t>Agility &amp; need for Automation</a:t>
                      </a:r>
                    </a:p>
                  </a:txBody>
                  <a:tcPr marL="26305" marR="26305" marT="26305" marB="26305" anchor="ctr"/>
                </a:tc>
                <a:tc>
                  <a:txBody>
                    <a:bodyPr/>
                    <a:lstStyle/>
                    <a:p>
                      <a:r>
                        <a:rPr lang="en-IN" sz="1400">
                          <a:effectLst/>
                        </a:rPr>
                        <a:t>Agility only</a:t>
                      </a:r>
                    </a:p>
                  </a:txBody>
                  <a:tcPr marL="26305" marR="26305" marT="26305" marB="26305" anchor="ctr"/>
                </a:tc>
                <a:extLst>
                  <a:ext uri="{0D108BD9-81ED-4DB2-BD59-A6C34878D82A}">
                    <a16:rowId xmlns:a16="http://schemas.microsoft.com/office/drawing/2014/main" val="4080449903"/>
                  </a:ext>
                </a:extLst>
              </a:tr>
            </a:tbl>
          </a:graphicData>
        </a:graphic>
      </p:graphicFrame>
    </p:spTree>
    <p:extLst>
      <p:ext uri="{BB962C8B-B14F-4D97-AF65-F5344CB8AC3E}">
        <p14:creationId xmlns:p14="http://schemas.microsoft.com/office/powerpoint/2010/main" val="370811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D4825AA-80BD-4608-9A48-03F26CE96E6A}"/>
              </a:ext>
            </a:extLst>
          </p:cNvPr>
          <p:cNvSpPr>
            <a:spLocks noGrp="1"/>
          </p:cNvSpPr>
          <p:nvPr>
            <p:ph type="title"/>
          </p:nvPr>
        </p:nvSpPr>
        <p:spPr>
          <a:xfrm>
            <a:off x="6769570" y="530578"/>
            <a:ext cx="4771178" cy="1160110"/>
          </a:xfrm>
        </p:spPr>
        <p:txBody>
          <a:bodyPr>
            <a:normAutofit/>
          </a:bodyPr>
          <a:lstStyle/>
          <a:p>
            <a:r>
              <a:rPr lang="en-IN" sz="3700" b="1" i="0">
                <a:effectLst/>
                <a:latin typeface="Open Sans"/>
              </a:rPr>
              <a:t>The Blame Game</a:t>
            </a:r>
            <a:br>
              <a:rPr lang="en-IN" sz="3700" b="0" i="0">
                <a:effectLst/>
                <a:latin typeface="Open Sans"/>
              </a:rPr>
            </a:br>
            <a:endParaRPr lang="en-IN" sz="3700"/>
          </a:p>
        </p:txBody>
      </p:sp>
      <p:pic>
        <p:nvPicPr>
          <p:cNvPr id="8194" name="Picture 2" descr="blame game - devops vs agile - edureka">
            <a:extLst>
              <a:ext uri="{FF2B5EF4-FFF2-40B4-BE49-F238E27FC236}">
                <a16:creationId xmlns:a16="http://schemas.microsoft.com/office/drawing/2014/main" id="{BBA7F2DE-96AD-4477-A806-8FAF4E1DED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199" y="2287812"/>
            <a:ext cx="5440195" cy="2169487"/>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
        <p:nvSpPr>
          <p:cNvPr id="73" name="Arc 7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E0C3AD5-38B0-4BB0-8C26-AE34FE06164D}"/>
              </a:ext>
            </a:extLst>
          </p:cNvPr>
          <p:cNvSpPr>
            <a:spLocks noGrp="1"/>
          </p:cNvSpPr>
          <p:nvPr>
            <p:ph idx="1"/>
          </p:nvPr>
        </p:nvSpPr>
        <p:spPr>
          <a:xfrm>
            <a:off x="6769570" y="1825625"/>
            <a:ext cx="4771178" cy="4388908"/>
          </a:xfrm>
        </p:spPr>
        <p:txBody>
          <a:bodyPr>
            <a:normAutofit/>
          </a:bodyPr>
          <a:lstStyle/>
          <a:p>
            <a:pPr marL="0" indent="0">
              <a:buNone/>
            </a:pPr>
            <a:r>
              <a:rPr lang="en-US" sz="2200" b="0" i="0">
                <a:effectLst/>
                <a:latin typeface="Open Sans"/>
              </a:rPr>
              <a:t>When a client has complains about a software, the blame is internally thrown at each other. The ‘Dev’ team would point fingers at the ‘QA’ team. ‘QA’ team will then point fingers at the ‘</a:t>
            </a:r>
            <a:r>
              <a:rPr lang="en-US" sz="2200" b="0" i="0" err="1">
                <a:effectLst/>
                <a:latin typeface="Open Sans"/>
              </a:rPr>
              <a:t>ITOps</a:t>
            </a:r>
            <a:r>
              <a:rPr lang="en-US" sz="2200" b="0" i="0">
                <a:effectLst/>
                <a:latin typeface="Open Sans"/>
              </a:rPr>
              <a:t>’ team, who would redirect the blame to the ‘Dev’ team.</a:t>
            </a:r>
          </a:p>
          <a:p>
            <a:pPr marL="0" indent="0">
              <a:buNone/>
            </a:pPr>
            <a:r>
              <a:rPr lang="en-US" sz="2200" b="0" i="0">
                <a:effectLst/>
                <a:latin typeface="Open Sans"/>
              </a:rPr>
              <a:t>Irrespective of the problem residing in the code developed, or on the systems where the code is deployed, the problem remains in isolation, as nobody wants to take ownership for the screw-up.</a:t>
            </a:r>
            <a:endParaRPr lang="en-IN" sz="2200"/>
          </a:p>
        </p:txBody>
      </p:sp>
    </p:spTree>
    <p:extLst>
      <p:ext uri="{BB962C8B-B14F-4D97-AF65-F5344CB8AC3E}">
        <p14:creationId xmlns:p14="http://schemas.microsoft.com/office/powerpoint/2010/main" val="2280003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530-D55E-4B4A-B857-1B885446305C}"/>
              </a:ext>
            </a:extLst>
          </p:cNvPr>
          <p:cNvSpPr>
            <a:spLocks noGrp="1"/>
          </p:cNvSpPr>
          <p:nvPr>
            <p:ph type="title"/>
          </p:nvPr>
        </p:nvSpPr>
        <p:spPr>
          <a:xfrm>
            <a:off x="645064" y="525982"/>
            <a:ext cx="4282983" cy="1200361"/>
          </a:xfrm>
        </p:spPr>
        <p:txBody>
          <a:bodyPr anchor="b">
            <a:normAutofit/>
          </a:bodyPr>
          <a:lstStyle/>
          <a:p>
            <a:r>
              <a:rPr lang="en-IN" sz="2800" b="1" i="0">
                <a:effectLst/>
                <a:latin typeface="Inter"/>
              </a:rPr>
              <a:t>Continuous Integration (CI)</a:t>
            </a:r>
            <a:br>
              <a:rPr lang="en-IN" sz="2800" b="1" i="0">
                <a:effectLst/>
                <a:latin typeface="Inter"/>
              </a:rPr>
            </a:br>
            <a:endParaRPr lang="en-IN" sz="2800"/>
          </a:p>
        </p:txBody>
      </p:sp>
      <p:sp>
        <p:nvSpPr>
          <p:cNvPr id="3" name="Content Placeholder 2">
            <a:extLst>
              <a:ext uri="{FF2B5EF4-FFF2-40B4-BE49-F238E27FC236}">
                <a16:creationId xmlns:a16="http://schemas.microsoft.com/office/drawing/2014/main" id="{187F8E56-D0EF-4F39-9B60-656CC817A9EF}"/>
              </a:ext>
            </a:extLst>
          </p:cNvPr>
          <p:cNvSpPr>
            <a:spLocks noGrp="1"/>
          </p:cNvSpPr>
          <p:nvPr>
            <p:ph idx="1"/>
          </p:nvPr>
        </p:nvSpPr>
        <p:spPr>
          <a:xfrm>
            <a:off x="645066" y="2031101"/>
            <a:ext cx="4282984" cy="3511943"/>
          </a:xfrm>
        </p:spPr>
        <p:txBody>
          <a:bodyPr anchor="ctr">
            <a:normAutofit/>
          </a:bodyPr>
          <a:lstStyle/>
          <a:p>
            <a:r>
              <a:rPr lang="en-US" sz="1500" b="0" i="0" dirty="0">
                <a:effectLst/>
                <a:latin typeface="Inter"/>
              </a:rPr>
              <a:t>Continuous Integration is an agile engineering practice originating from the extreme programming methodology. It primarily focuses on automated build and test for every change committed to the version control system by the developers.</a:t>
            </a:r>
          </a:p>
          <a:p>
            <a:pPr marL="0" indent="0">
              <a:buNone/>
            </a:pPr>
            <a:r>
              <a:rPr lang="en-US" sz="1500" b="0" i="0" dirty="0">
                <a:effectLst/>
                <a:latin typeface="Inter"/>
              </a:rPr>
              <a:t>According to </a:t>
            </a:r>
            <a:r>
              <a:rPr lang="en-US" sz="1500" b="0" i="0" u="none" strike="noStrike" dirty="0">
                <a:effectLst/>
                <a:latin typeface="Inter"/>
                <a:hlinkClick r:id="rId2"/>
              </a:rPr>
              <a:t>Martin Fowler</a:t>
            </a:r>
            <a:r>
              <a:rPr lang="en-US" sz="1500" b="0" i="0" dirty="0">
                <a:effectLst/>
                <a:latin typeface="Inter"/>
              </a:rPr>
              <a:t>,</a:t>
            </a:r>
          </a:p>
          <a:p>
            <a:r>
              <a:rPr lang="en-US" sz="1500" b="0" i="1" dirty="0">
                <a:effectLst/>
                <a:latin typeface="Inter"/>
              </a:rPr>
              <a:t>"Continuous Integration (CI)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a:t>
            </a:r>
            <a:endParaRPr lang="en-US" sz="1500" b="0" i="0" dirty="0">
              <a:effectLst/>
              <a:latin typeface="Inter"/>
            </a:endParaRPr>
          </a:p>
          <a:p>
            <a:endParaRPr lang="en-IN" sz="1500" dirty="0"/>
          </a:p>
        </p:txBody>
      </p:sp>
      <p:pic>
        <p:nvPicPr>
          <p:cNvPr id="2050" name="Picture 2" descr="Continuous integration">
            <a:extLst>
              <a:ext uri="{FF2B5EF4-FFF2-40B4-BE49-F238E27FC236}">
                <a16:creationId xmlns:a16="http://schemas.microsoft.com/office/drawing/2014/main" id="{412388F9-7DC0-4BF2-87E6-A66553CE7A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29" r="5718" b="-2"/>
          <a:stretch/>
        </p:blipFill>
        <p:spPr bwMode="auto">
          <a:xfrm>
            <a:off x="5987738" y="650494"/>
            <a:ext cx="5628018" cy="53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09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D5F97-C8A4-4EB1-8207-E42F2FF937C3}"/>
              </a:ext>
            </a:extLst>
          </p:cNvPr>
          <p:cNvSpPr>
            <a:spLocks noGrp="1"/>
          </p:cNvSpPr>
          <p:nvPr>
            <p:ph type="title"/>
          </p:nvPr>
        </p:nvSpPr>
        <p:spPr>
          <a:xfrm>
            <a:off x="589560" y="856180"/>
            <a:ext cx="4560584" cy="1128068"/>
          </a:xfrm>
        </p:spPr>
        <p:txBody>
          <a:bodyPr anchor="ctr">
            <a:normAutofit/>
          </a:bodyPr>
          <a:lstStyle/>
          <a:p>
            <a:r>
              <a:rPr lang="en-IN" sz="2500" b="1" i="0">
                <a:effectLst/>
                <a:latin typeface="Inter"/>
              </a:rPr>
              <a:t>Software Development Life Cycle</a:t>
            </a:r>
            <a:br>
              <a:rPr lang="en-IN" sz="2500" b="1" i="0">
                <a:effectLst/>
                <a:latin typeface="Inter"/>
              </a:rPr>
            </a:br>
            <a:endParaRPr lang="en-IN" sz="2500"/>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6" name="Rectangle 19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15D751-F600-428A-8E5E-6C004C15F563}"/>
              </a:ext>
            </a:extLst>
          </p:cNvPr>
          <p:cNvSpPr>
            <a:spLocks noGrp="1"/>
          </p:cNvSpPr>
          <p:nvPr>
            <p:ph idx="1"/>
          </p:nvPr>
        </p:nvSpPr>
        <p:spPr>
          <a:xfrm>
            <a:off x="590719" y="2330505"/>
            <a:ext cx="4559425" cy="3979585"/>
          </a:xfrm>
        </p:spPr>
        <p:txBody>
          <a:bodyPr anchor="ctr">
            <a:normAutofit/>
          </a:bodyPr>
          <a:lstStyle/>
          <a:p>
            <a:r>
              <a:rPr lang="en-US" sz="1900" b="0" i="0" dirty="0">
                <a:effectLst/>
                <a:latin typeface="Inter"/>
              </a:rPr>
              <a:t>Software development follows a flow, starting with identifying new features, planning, doing the actual development, committing the source code changes, running builds and tests (unit, integration, functional, acceptance, etc.), and deploying to production.</a:t>
            </a:r>
          </a:p>
          <a:p>
            <a:r>
              <a:rPr lang="en-US" sz="1900" b="0" i="0" dirty="0">
                <a:effectLst/>
                <a:latin typeface="Inter"/>
              </a:rPr>
              <a:t>With a traditional waterfall software delivery approach, developers could work independently for a very long time. They would not have a clue about how many issues they would run into during the integration phase.</a:t>
            </a:r>
          </a:p>
          <a:p>
            <a:endParaRPr lang="en-IN" sz="1900" dirty="0"/>
          </a:p>
        </p:txBody>
      </p:sp>
      <p:sp>
        <p:nvSpPr>
          <p:cNvPr id="197" name="Rectangle 19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oftware Development Life Cycle">
            <a:extLst>
              <a:ext uri="{FF2B5EF4-FFF2-40B4-BE49-F238E27FC236}">
                <a16:creationId xmlns:a16="http://schemas.microsoft.com/office/drawing/2014/main" id="{FEBA66CB-B032-40AD-8ABE-2DDF358080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12"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794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F6BB0C-103A-4394-AFF8-A1BC102737C9}"/>
              </a:ext>
            </a:extLst>
          </p:cNvPr>
          <p:cNvSpPr>
            <a:spLocks noGrp="1"/>
          </p:cNvSpPr>
          <p:nvPr>
            <p:ph type="title"/>
          </p:nvPr>
        </p:nvSpPr>
        <p:spPr>
          <a:xfrm>
            <a:off x="838200" y="365125"/>
            <a:ext cx="10515600" cy="1325563"/>
          </a:xfrm>
        </p:spPr>
        <p:txBody>
          <a:bodyPr>
            <a:normAutofit/>
          </a:bodyPr>
          <a:lstStyle/>
          <a:p>
            <a:pPr algn="ctr"/>
            <a:r>
              <a:rPr lang="en-US" sz="2800" b="0" i="0">
                <a:effectLst/>
                <a:latin typeface="inherit"/>
              </a:rPr>
              <a:t> </a:t>
            </a:r>
            <a:br>
              <a:rPr lang="en-US" sz="2800" b="0" i="0">
                <a:effectLst/>
                <a:latin typeface="Inter"/>
              </a:rPr>
            </a:br>
            <a:r>
              <a:rPr lang="en-US" sz="2800" b="0" i="0">
                <a:effectLst/>
                <a:latin typeface="Inter"/>
              </a:rPr>
              <a:t>In order to implement Continuous Integration, you will need:</a:t>
            </a:r>
            <a:br>
              <a:rPr lang="en-US" sz="2800" b="0" i="0">
                <a:effectLst/>
                <a:latin typeface="Inter"/>
              </a:rPr>
            </a:br>
            <a:endParaRPr lang="en-IN" sz="2800"/>
          </a:p>
        </p:txBody>
      </p:sp>
      <p:graphicFrame>
        <p:nvGraphicFramePr>
          <p:cNvPr id="5" name="Content Placeholder 2">
            <a:extLst>
              <a:ext uri="{FF2B5EF4-FFF2-40B4-BE49-F238E27FC236}">
                <a16:creationId xmlns:a16="http://schemas.microsoft.com/office/drawing/2014/main" id="{6F7A29CF-CF3D-47FE-A311-54547AEC6005}"/>
              </a:ext>
            </a:extLst>
          </p:cNvPr>
          <p:cNvGraphicFramePr>
            <a:graphicFrameLocks noGrp="1"/>
          </p:cNvGraphicFramePr>
          <p:nvPr>
            <p:ph idx="1"/>
            <p:extLst>
              <p:ext uri="{D42A27DB-BD31-4B8C-83A1-F6EECF244321}">
                <p14:modId xmlns:p14="http://schemas.microsoft.com/office/powerpoint/2010/main" val="15835539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217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28E2A-836B-4E92-AE6E-CE0F04BB8D42}"/>
              </a:ext>
            </a:extLst>
          </p:cNvPr>
          <p:cNvSpPr>
            <a:spLocks noGrp="1"/>
          </p:cNvSpPr>
          <p:nvPr>
            <p:ph type="title"/>
          </p:nvPr>
        </p:nvSpPr>
        <p:spPr>
          <a:xfrm>
            <a:off x="808638" y="386930"/>
            <a:ext cx="9236700" cy="1188950"/>
          </a:xfrm>
        </p:spPr>
        <p:txBody>
          <a:bodyPr anchor="b">
            <a:normAutofit/>
          </a:bodyPr>
          <a:lstStyle/>
          <a:p>
            <a:r>
              <a:rPr lang="en-IN" sz="3800" b="1" i="0">
                <a:effectLst/>
                <a:latin typeface="Inter"/>
              </a:rPr>
              <a:t>DevOps Movement</a:t>
            </a:r>
            <a:br>
              <a:rPr lang="en-IN" sz="3800" b="1" i="0">
                <a:effectLst/>
                <a:latin typeface="Inter"/>
              </a:rPr>
            </a:br>
            <a:endParaRPr lang="en-IN" sz="3800"/>
          </a:p>
        </p:txBody>
      </p:sp>
      <p:grpSp>
        <p:nvGrpSpPr>
          <p:cNvPr id="1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16C190-2EA0-4EA5-88AB-3E91B494677F}"/>
              </a:ext>
            </a:extLst>
          </p:cNvPr>
          <p:cNvSpPr>
            <a:spLocks noGrp="1"/>
          </p:cNvSpPr>
          <p:nvPr>
            <p:ph idx="1"/>
          </p:nvPr>
        </p:nvSpPr>
        <p:spPr>
          <a:xfrm>
            <a:off x="793660" y="2599509"/>
            <a:ext cx="10143668" cy="3435531"/>
          </a:xfrm>
        </p:spPr>
        <p:txBody>
          <a:bodyPr anchor="ctr">
            <a:normAutofit/>
          </a:bodyPr>
          <a:lstStyle/>
          <a:p>
            <a:r>
              <a:rPr lang="en-US" sz="1700" b="0" i="0" dirty="0">
                <a:effectLst/>
                <a:latin typeface="Inter"/>
              </a:rPr>
              <a:t>Continuous Integration primarily solves the development part of the workflow. However, there is more to software delivery than just feature development and integrating the changes. There is testing (manual, automated) and release process (actual deployment to customer or production).</a:t>
            </a:r>
          </a:p>
          <a:p>
            <a:r>
              <a:rPr lang="en-US" sz="1700" b="0" i="0" dirty="0">
                <a:effectLst/>
                <a:latin typeface="Inter"/>
              </a:rPr>
              <a:t>In the pre-DevOps era, each team was responsible for their own work. The development team would take care of feature development. That’s where their job ended. They would then throw it on over to the quality assurance (QA) team. The QA team would run all the extended test suites (manual and automated). If things worked fine, they would hand the features off to the operations team, who would then ultimately roll out the new features into production and manage them.</a:t>
            </a:r>
          </a:p>
          <a:p>
            <a:r>
              <a:rPr lang="en-US" sz="1700" b="0" i="0" dirty="0">
                <a:effectLst/>
                <a:latin typeface="Inter"/>
              </a:rPr>
              <a:t>Each of these teams worked in silos. The release processes were mostly manual and error prone leading to longer and painful release cycles. Every time something went wrong, a massive amount of time was spent trying to get to the root cause of the issue, let alone the blame game. All this resulted in a lot of wasted time at various levels of the organization.</a:t>
            </a:r>
          </a:p>
          <a:p>
            <a:endParaRPr lang="en-IN" sz="1700" dirty="0"/>
          </a:p>
        </p:txBody>
      </p:sp>
    </p:spTree>
    <p:extLst>
      <p:ext uri="{BB962C8B-B14F-4D97-AF65-F5344CB8AC3E}">
        <p14:creationId xmlns:p14="http://schemas.microsoft.com/office/powerpoint/2010/main" val="3387323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06426-7F90-4A84-859D-C4C65B509FB4}"/>
              </a:ext>
            </a:extLst>
          </p:cNvPr>
          <p:cNvSpPr>
            <a:spLocks noGrp="1"/>
          </p:cNvSpPr>
          <p:nvPr>
            <p:ph type="title"/>
          </p:nvPr>
        </p:nvSpPr>
        <p:spPr>
          <a:xfrm>
            <a:off x="645064" y="525982"/>
            <a:ext cx="4282983" cy="1200361"/>
          </a:xfrm>
        </p:spPr>
        <p:txBody>
          <a:bodyPr anchor="b">
            <a:normAutofit/>
          </a:bodyPr>
          <a:lstStyle/>
          <a:p>
            <a:r>
              <a:rPr lang="en-US" sz="3600"/>
              <a:t>Devops Movement Continued..</a:t>
            </a:r>
            <a:endParaRPr lang="en-IN" sz="3600"/>
          </a:p>
        </p:txBody>
      </p:sp>
      <p:sp>
        <p:nvSpPr>
          <p:cNvPr id="193" name="Rectangle 19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89644C-7E57-46BC-943D-3409400D77FE}"/>
              </a:ext>
            </a:extLst>
          </p:cNvPr>
          <p:cNvSpPr>
            <a:spLocks noGrp="1"/>
          </p:cNvSpPr>
          <p:nvPr>
            <p:ph idx="1"/>
          </p:nvPr>
        </p:nvSpPr>
        <p:spPr>
          <a:xfrm>
            <a:off x="645066" y="2031101"/>
            <a:ext cx="4282984" cy="3511943"/>
          </a:xfrm>
        </p:spPr>
        <p:txBody>
          <a:bodyPr anchor="ctr">
            <a:normAutofit/>
          </a:bodyPr>
          <a:lstStyle/>
          <a:p>
            <a:r>
              <a:rPr lang="en-US" sz="1500" b="0" i="0">
                <a:effectLst/>
                <a:latin typeface="Inter"/>
              </a:rPr>
              <a:t>In reality, every single team should be equally responsible for the release of the new software, which means all these teams need to work in close collaboration with each other. The DevOps movement, which originated from Agile software development, strongly emphasizes the need for collaboration amongst the various teams involved in the software delivery process. In addition to close collaboration, automation of each of the stages of the software delivery process and constant feedback cycles are also considered extremely important. Continuous Delivery provides a framework to achieve the goals of DevOps through automation, and continuous feedback loops.</a:t>
            </a:r>
            <a:endParaRPr lang="en-IN" sz="1500"/>
          </a:p>
        </p:txBody>
      </p:sp>
      <p:sp>
        <p:nvSpPr>
          <p:cNvPr id="194" name="Rectangle 19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ev and Ops Collaboration">
            <a:extLst>
              <a:ext uri="{FF2B5EF4-FFF2-40B4-BE49-F238E27FC236}">
                <a16:creationId xmlns:a16="http://schemas.microsoft.com/office/drawing/2014/main" id="{B5FB037C-D3F0-4A7B-AFC0-776312AB83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501" r="14132"/>
          <a:stretch/>
        </p:blipFill>
        <p:spPr bwMode="auto">
          <a:xfrm>
            <a:off x="5987758" y="650494"/>
            <a:ext cx="5627977" cy="53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36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3A49022D-6C74-4BC4-AB05-36A6BFA1C071}"/>
              </a:ext>
            </a:extLst>
          </p:cNvPr>
          <p:cNvPicPr>
            <a:picLocks noChangeAspect="1"/>
          </p:cNvPicPr>
          <p:nvPr/>
        </p:nvPicPr>
        <p:blipFill rotWithShape="1">
          <a:blip r:embed="rId2"/>
          <a:srcRect l="50357" r="6099"/>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10">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418D5-D36F-421C-8E4D-2FD49C9332F9}"/>
              </a:ext>
            </a:extLst>
          </p:cNvPr>
          <p:cNvSpPr>
            <a:spLocks noGrp="1"/>
          </p:cNvSpPr>
          <p:nvPr>
            <p:ph type="title"/>
          </p:nvPr>
        </p:nvSpPr>
        <p:spPr>
          <a:xfrm>
            <a:off x="5827048" y="407987"/>
            <a:ext cx="5721484" cy="1325563"/>
          </a:xfrm>
        </p:spPr>
        <p:txBody>
          <a:bodyPr>
            <a:normAutofit/>
          </a:bodyPr>
          <a:lstStyle/>
          <a:p>
            <a:r>
              <a:rPr lang="en-IN" b="1" i="0">
                <a:effectLst/>
                <a:latin typeface="Inter"/>
              </a:rPr>
              <a:t>Continuous Delivery</a:t>
            </a:r>
            <a:br>
              <a:rPr lang="en-IN" b="1" i="0">
                <a:effectLst/>
                <a:latin typeface="Inter"/>
              </a:rPr>
            </a:br>
            <a:endParaRPr lang="en-IN" dirty="0"/>
          </a:p>
        </p:txBody>
      </p:sp>
      <p:sp>
        <p:nvSpPr>
          <p:cNvPr id="3" name="Content Placeholder 2">
            <a:extLst>
              <a:ext uri="{FF2B5EF4-FFF2-40B4-BE49-F238E27FC236}">
                <a16:creationId xmlns:a16="http://schemas.microsoft.com/office/drawing/2014/main" id="{85B1A67D-5151-457E-9B94-C52A908B3D90}"/>
              </a:ext>
            </a:extLst>
          </p:cNvPr>
          <p:cNvSpPr>
            <a:spLocks noGrp="1"/>
          </p:cNvSpPr>
          <p:nvPr>
            <p:ph idx="1"/>
          </p:nvPr>
        </p:nvSpPr>
        <p:spPr>
          <a:xfrm>
            <a:off x="5827048" y="1868487"/>
            <a:ext cx="5721484" cy="4351338"/>
          </a:xfrm>
        </p:spPr>
        <p:txBody>
          <a:bodyPr>
            <a:normAutofit/>
          </a:bodyPr>
          <a:lstStyle/>
          <a:p>
            <a:r>
              <a:rPr lang="en-US" sz="1800" b="0" i="0" dirty="0">
                <a:effectLst/>
                <a:latin typeface="Inter"/>
              </a:rPr>
              <a:t>Continuous Delivery is a logical extension of Continuous Integration. While Continuous Integration lets you automate the software build and test process, Continuous Delivery automates the full application delivery process by taking any change in code (new features, bug fixes, etc.) all the way from development (code commit) to deployment (to environments such as staging and production). It ensures that you are able to release new changes to your customers quickly in a reliable and repeatable manner.</a:t>
            </a:r>
          </a:p>
          <a:p>
            <a:pPr marL="0" indent="0">
              <a:buNone/>
            </a:pPr>
            <a:r>
              <a:rPr lang="en-US" sz="1800" b="0" i="0" dirty="0">
                <a:effectLst/>
                <a:latin typeface="Inter"/>
              </a:rPr>
              <a:t>According to </a:t>
            </a:r>
            <a:r>
              <a:rPr lang="en-US" sz="1800" b="0" i="0" u="none" strike="noStrike" dirty="0">
                <a:effectLst/>
                <a:latin typeface="Inter"/>
                <a:hlinkClick r:id="rId3"/>
              </a:rPr>
              <a:t>Martin Fowler</a:t>
            </a:r>
            <a:r>
              <a:rPr lang="en-US" sz="1800" b="0" i="0" dirty="0">
                <a:effectLst/>
                <a:latin typeface="Inter"/>
              </a:rPr>
              <a:t>, who coined the term Continuous Delivery,</a:t>
            </a:r>
          </a:p>
          <a:p>
            <a:r>
              <a:rPr lang="en-US" sz="1800" b="0" i="1" dirty="0">
                <a:effectLst/>
                <a:latin typeface="Inter"/>
              </a:rPr>
              <a:t>"Continuous Delivery is a software development discipline where you build software in such a way that the software can be released to production at any time.</a:t>
            </a:r>
            <a:endParaRPr lang="en-US" sz="1800" b="0" i="0" dirty="0">
              <a:effectLst/>
              <a:latin typeface="Inter"/>
            </a:endParaRPr>
          </a:p>
          <a:p>
            <a:endParaRPr lang="en-IN" sz="1800" dirty="0"/>
          </a:p>
        </p:txBody>
      </p:sp>
    </p:spTree>
    <p:extLst>
      <p:ext uri="{BB962C8B-B14F-4D97-AF65-F5344CB8AC3E}">
        <p14:creationId xmlns:p14="http://schemas.microsoft.com/office/powerpoint/2010/main" val="1723168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2E83E-DD48-461F-A932-55B0B9CB6074}"/>
              </a:ext>
            </a:extLst>
          </p:cNvPr>
          <p:cNvSpPr>
            <a:spLocks noGrp="1"/>
          </p:cNvSpPr>
          <p:nvPr>
            <p:ph type="title"/>
          </p:nvPr>
        </p:nvSpPr>
        <p:spPr>
          <a:xfrm>
            <a:off x="645064" y="525982"/>
            <a:ext cx="4282983" cy="1200361"/>
          </a:xfrm>
        </p:spPr>
        <p:txBody>
          <a:bodyPr anchor="b">
            <a:normAutofit/>
          </a:bodyPr>
          <a:lstStyle/>
          <a:p>
            <a:r>
              <a:rPr lang="en-US" sz="3300" b="0" i="1">
                <a:effectLst/>
                <a:latin typeface="Inter"/>
              </a:rPr>
              <a:t>You’re doing continuous delivery when:</a:t>
            </a:r>
            <a:endParaRPr lang="en-IN" sz="33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9FA540-DACD-4DA3-BE9D-9B22F6DA991F}"/>
              </a:ext>
            </a:extLst>
          </p:cNvPr>
          <p:cNvSpPr>
            <a:spLocks noGrp="1"/>
          </p:cNvSpPr>
          <p:nvPr>
            <p:ph idx="1"/>
          </p:nvPr>
        </p:nvSpPr>
        <p:spPr>
          <a:xfrm>
            <a:off x="358509" y="2031101"/>
            <a:ext cx="5178691" cy="3511943"/>
          </a:xfrm>
        </p:spPr>
        <p:txBody>
          <a:bodyPr anchor="ctr">
            <a:normAutofit/>
          </a:bodyPr>
          <a:lstStyle/>
          <a:p>
            <a:r>
              <a:rPr lang="en-US" sz="1300" b="0" i="1" dirty="0">
                <a:effectLst/>
                <a:latin typeface="Inter"/>
              </a:rPr>
              <a:t>a. Y</a:t>
            </a:r>
            <a:r>
              <a:rPr lang="en-US" sz="1300" b="0" i="1" dirty="0">
                <a:effectLst/>
                <a:latin typeface="inherit"/>
              </a:rPr>
              <a:t>our software is deployable throughout its lifecycle.</a:t>
            </a:r>
            <a:br>
              <a:rPr lang="en-US" sz="1300" b="0" i="1" dirty="0">
                <a:effectLst/>
                <a:latin typeface="inherit"/>
              </a:rPr>
            </a:br>
            <a:r>
              <a:rPr lang="en-US" sz="1300" b="0" i="1" dirty="0">
                <a:effectLst/>
                <a:latin typeface="inherit"/>
              </a:rPr>
              <a:t>b. Your team prioritizes keeping the software deployable over working on new features.</a:t>
            </a:r>
            <a:br>
              <a:rPr lang="en-US" sz="1300" b="0" i="1" dirty="0">
                <a:effectLst/>
                <a:latin typeface="inherit"/>
              </a:rPr>
            </a:br>
            <a:r>
              <a:rPr lang="en-US" sz="1300" b="0" i="1" dirty="0">
                <a:effectLst/>
                <a:latin typeface="inherit"/>
              </a:rPr>
              <a:t>c. Anybody can get fast, automated feedback on the production readiness of their systems any time somebody makes a change to them.</a:t>
            </a:r>
            <a:br>
              <a:rPr lang="en-US" sz="1300" b="0" i="1" dirty="0">
                <a:effectLst/>
                <a:latin typeface="inherit"/>
              </a:rPr>
            </a:br>
            <a:r>
              <a:rPr lang="en-US" sz="1300" b="0" i="1" dirty="0">
                <a:effectLst/>
                <a:latin typeface="inherit"/>
              </a:rPr>
              <a:t>d. You can perform push-button deployments of any version of the software to any environment on demand.</a:t>
            </a:r>
            <a:endParaRPr lang="en-US" sz="1300" b="0" i="0" dirty="0">
              <a:effectLst/>
              <a:latin typeface="Inter"/>
            </a:endParaRPr>
          </a:p>
          <a:p>
            <a:r>
              <a:rPr lang="en-US" sz="1300" b="0" i="1" dirty="0">
                <a:effectLst/>
                <a:latin typeface="Inter"/>
              </a:rPr>
              <a:t>(...)</a:t>
            </a:r>
            <a:endParaRPr lang="en-US" sz="1300" b="0" i="0" dirty="0">
              <a:effectLst/>
              <a:latin typeface="Inter"/>
            </a:endParaRPr>
          </a:p>
          <a:p>
            <a:r>
              <a:rPr lang="en-US" sz="1300" b="0" i="1" dirty="0">
                <a:effectLst/>
                <a:latin typeface="Inter"/>
              </a:rPr>
              <a:t>To achieve continuous delivery, you need:</a:t>
            </a:r>
            <a:br>
              <a:rPr lang="en-US" sz="1300" b="0" i="1" dirty="0">
                <a:effectLst/>
                <a:latin typeface="Inter"/>
              </a:rPr>
            </a:br>
            <a:endParaRPr lang="en-US" sz="1300" b="0" i="0" dirty="0">
              <a:effectLst/>
              <a:latin typeface="Inter"/>
            </a:endParaRPr>
          </a:p>
          <a:p>
            <a:pPr>
              <a:buFont typeface="Arial" panose="020B0604020202020204" pitchFamily="34" charset="0"/>
              <a:buChar char="•"/>
            </a:pPr>
            <a:r>
              <a:rPr lang="en-US" sz="1300" b="0" i="1" dirty="0">
                <a:effectLst/>
                <a:latin typeface="inherit"/>
              </a:rPr>
              <a:t>a close, collaborative working relationship between everyone involved in delivery (often referred to as a DevOps culture)</a:t>
            </a:r>
            <a:endParaRPr lang="en-US" sz="1300" b="0" i="0" dirty="0">
              <a:effectLst/>
              <a:latin typeface="Inter"/>
            </a:endParaRPr>
          </a:p>
          <a:p>
            <a:pPr>
              <a:buFont typeface="Arial" panose="020B0604020202020204" pitchFamily="34" charset="0"/>
              <a:buChar char="•"/>
            </a:pPr>
            <a:r>
              <a:rPr lang="en-US" sz="1300" b="0" i="1" dirty="0">
                <a:effectLst/>
                <a:latin typeface="inherit"/>
              </a:rPr>
              <a:t>extensive automation of all possible parts of the delivery process, usually using a deployment pipeline*".</a:t>
            </a:r>
            <a:endParaRPr lang="en-US" sz="1300" b="0" i="0" dirty="0">
              <a:effectLst/>
              <a:latin typeface="Inter"/>
            </a:endParaRPr>
          </a:p>
          <a:p>
            <a:endParaRPr lang="en-IN" sz="1300"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ears">
            <a:extLst>
              <a:ext uri="{FF2B5EF4-FFF2-40B4-BE49-F238E27FC236}">
                <a16:creationId xmlns:a16="http://schemas.microsoft.com/office/drawing/2014/main" id="{BD657E01-1CE6-4DC8-B402-C3888EB48E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2281341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98BFB-8B76-446C-929B-B9202A4E8ED2}"/>
              </a:ext>
            </a:extLst>
          </p:cNvPr>
          <p:cNvSpPr>
            <a:spLocks noGrp="1"/>
          </p:cNvSpPr>
          <p:nvPr>
            <p:ph type="title"/>
          </p:nvPr>
        </p:nvSpPr>
        <p:spPr>
          <a:xfrm>
            <a:off x="645064" y="525982"/>
            <a:ext cx="4282983" cy="1200361"/>
          </a:xfrm>
        </p:spPr>
        <p:txBody>
          <a:bodyPr anchor="b">
            <a:normAutofit/>
          </a:bodyPr>
          <a:lstStyle/>
          <a:p>
            <a:r>
              <a:rPr lang="en-IN" sz="3100" b="1" i="0">
                <a:effectLst/>
                <a:latin typeface="Inter"/>
              </a:rPr>
              <a:t>Continuous Deployment</a:t>
            </a:r>
            <a:br>
              <a:rPr lang="en-IN" sz="3100" b="1" i="0">
                <a:effectLst/>
                <a:latin typeface="Inter"/>
              </a:rPr>
            </a:br>
            <a:endParaRPr lang="en-IN" sz="3100"/>
          </a:p>
        </p:txBody>
      </p:sp>
      <p:sp>
        <p:nvSpPr>
          <p:cNvPr id="73" name="Rectangle 7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E47A4D-A6FD-4D4A-BE70-91F1567F72DA}"/>
              </a:ext>
            </a:extLst>
          </p:cNvPr>
          <p:cNvSpPr>
            <a:spLocks noGrp="1"/>
          </p:cNvSpPr>
          <p:nvPr>
            <p:ph idx="1"/>
          </p:nvPr>
        </p:nvSpPr>
        <p:spPr>
          <a:xfrm>
            <a:off x="221551" y="2031101"/>
            <a:ext cx="5165009" cy="3511943"/>
          </a:xfrm>
        </p:spPr>
        <p:txBody>
          <a:bodyPr anchor="ctr">
            <a:normAutofit/>
          </a:bodyPr>
          <a:lstStyle/>
          <a:p>
            <a:r>
              <a:rPr lang="en-US" sz="1300" b="0" i="0" dirty="0">
                <a:effectLst/>
                <a:latin typeface="Inter"/>
              </a:rPr>
              <a:t>Oftentimes, the terms Continuous Delivery and Continuous Deployment are used synonymously by many, but in reality, these concepts have a different meaning.</a:t>
            </a:r>
          </a:p>
          <a:p>
            <a:r>
              <a:rPr lang="en-US" sz="1300" b="0" i="0" dirty="0">
                <a:effectLst/>
                <a:latin typeface="Inter"/>
              </a:rPr>
              <a:t>While Continuous Delivery gives you the capability to deploy to production frequently, it does not necessarily mean that you are automating the deployment. You may need manual approval prior to deploying to production, or your business may not want to deploy frequently.</a:t>
            </a:r>
          </a:p>
          <a:p>
            <a:r>
              <a:rPr lang="en-US" sz="1300" b="0" i="0" dirty="0">
                <a:effectLst/>
                <a:latin typeface="Inter"/>
              </a:rPr>
              <a:t>Continuous Deployment, however, is an automated way of deploying your releases to production. You need to be doing continuous delivery in order to be able to perform automated deployment. Companies like Netflix, Amazon, Google, and Facebook automatically deploy to production multiple times a day.</a:t>
            </a:r>
          </a:p>
          <a:p>
            <a:endParaRPr lang="en-IN" sz="1300" dirty="0"/>
          </a:p>
        </p:txBody>
      </p:sp>
      <p:sp>
        <p:nvSpPr>
          <p:cNvPr id="75" name="Rectangle 7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ontinuous Integration, Continuous Delivery, Continuous Deployment">
            <a:extLst>
              <a:ext uri="{FF2B5EF4-FFF2-40B4-BE49-F238E27FC236}">
                <a16:creationId xmlns:a16="http://schemas.microsoft.com/office/drawing/2014/main" id="{BCB59BD6-742C-4EB2-BE35-DA96DF039E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31221" y="2123646"/>
            <a:ext cx="6787035" cy="237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623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D2FA9-BDC6-4E8B-9860-EEB3DDF542C9}"/>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2200" b="1">
                <a:effectLst/>
              </a:rPr>
              <a:t>Differences Between Continuous Integration, Delivery, and Deployment</a:t>
            </a:r>
            <a:br>
              <a:rPr lang="en-US" sz="2200">
                <a:effectLst/>
              </a:rPr>
            </a:br>
            <a:endParaRPr lang="en-US" sz="220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56D998-27A9-492E-AFBD-24ED4C2D5CF5}"/>
              </a:ext>
            </a:extLst>
          </p:cNvPr>
          <p:cNvSpPr txBox="1"/>
          <p:nvPr/>
        </p:nvSpPr>
        <p:spPr>
          <a:xfrm>
            <a:off x="159341" y="2270797"/>
            <a:ext cx="5526469" cy="4039293"/>
          </a:xfrm>
          <a:prstGeom prst="rect">
            <a:avLst/>
          </a:prstGeom>
        </p:spPr>
        <p:txBody>
          <a:bodyPr vert="horz" lIns="91440" tIns="45720" rIns="91440" bIns="45720" rtlCol="0" anchor="ctr">
            <a:normAutofit/>
          </a:bodyPr>
          <a:lstStyle/>
          <a:p>
            <a:pPr indent="-228600">
              <a:lnSpc>
                <a:spcPct val="90000"/>
              </a:lnSpc>
              <a:spcBef>
                <a:spcPts val="375"/>
              </a:spcBef>
              <a:spcAft>
                <a:spcPts val="1125"/>
              </a:spcAft>
              <a:buFont typeface="Arial" panose="020B0604020202020204" pitchFamily="34" charset="0"/>
              <a:buChar char="•"/>
            </a:pPr>
            <a:r>
              <a:rPr lang="en-US" sz="1200" dirty="0">
                <a:effectLst/>
              </a:rPr>
              <a:t>In Continuous Integration, every code commit is built and tested, but is not in a condition to be released. I mean the build application is not automatically deployed on the test servers in order to validate it using different types of Blackbox testing like - User Acceptance Testing (UAT).</a:t>
            </a:r>
          </a:p>
          <a:p>
            <a:pPr indent="-228600">
              <a:lnSpc>
                <a:spcPct val="90000"/>
              </a:lnSpc>
              <a:spcBef>
                <a:spcPts val="375"/>
              </a:spcBef>
              <a:spcAft>
                <a:spcPts val="1125"/>
              </a:spcAft>
              <a:buFont typeface="Arial" panose="020B0604020202020204" pitchFamily="34" charset="0"/>
              <a:buChar char="•"/>
            </a:pPr>
            <a:r>
              <a:rPr lang="en-US" sz="1200" dirty="0">
                <a:effectLst/>
              </a:rPr>
              <a:t>In Continuous Delivery, the application is continuously deployed on the test servers for UAT. Or, you can say the application is ready to be released to production anytime. So, obviously Continuous Integration is necessary for Continuous Delivery.</a:t>
            </a:r>
          </a:p>
          <a:p>
            <a:pPr indent="-228600">
              <a:lnSpc>
                <a:spcPct val="90000"/>
              </a:lnSpc>
              <a:spcBef>
                <a:spcPts val="375"/>
              </a:spcBef>
              <a:spcAft>
                <a:spcPts val="1125"/>
              </a:spcAft>
              <a:buFont typeface="Arial" panose="020B0604020202020204" pitchFamily="34" charset="0"/>
              <a:buChar char="•"/>
            </a:pPr>
            <a:r>
              <a:rPr lang="en-US" sz="1200" dirty="0">
                <a:effectLst/>
              </a:rPr>
              <a:t>Continuous Deployment is the next step past Continuous Delivery, where you are not just creating a deployable package, but you are deploying it in an automated fashion.</a:t>
            </a:r>
          </a:p>
          <a:p>
            <a:pPr>
              <a:lnSpc>
                <a:spcPct val="90000"/>
              </a:lnSpc>
              <a:spcBef>
                <a:spcPts val="375"/>
              </a:spcBef>
              <a:spcAft>
                <a:spcPts val="1125"/>
              </a:spcAft>
            </a:pPr>
            <a:r>
              <a:rPr lang="en-US" sz="1200" dirty="0">
                <a:effectLst/>
              </a:rPr>
              <a:t>Let me summarize the differences using a table:</a:t>
            </a:r>
          </a:p>
          <a:p>
            <a:pPr indent="-228600">
              <a:lnSpc>
                <a:spcPct val="90000"/>
              </a:lnSpc>
              <a:spcBef>
                <a:spcPts val="375"/>
              </a:spcBef>
              <a:spcAft>
                <a:spcPts val="1125"/>
              </a:spcAft>
              <a:buFont typeface="Arial" panose="020B0604020202020204" pitchFamily="34" charset="0"/>
              <a:buChar char="•"/>
            </a:pPr>
            <a:r>
              <a:rPr lang="en-US" sz="1200" dirty="0">
                <a:effectLst/>
              </a:rPr>
              <a:t>In simple terms, Continuous Integration is a part of both Continuous Delivery and Continuous Deployment. And Continuous Deployment is like Continuous Delivery, except that releases happen automatically.</a:t>
            </a:r>
          </a:p>
          <a:p>
            <a:pPr indent="-228600">
              <a:lnSpc>
                <a:spcPct val="90000"/>
              </a:lnSpc>
              <a:buFont typeface="Arial" panose="020B0604020202020204" pitchFamily="34" charset="0"/>
              <a:buChar char="•"/>
            </a:pPr>
            <a:r>
              <a:rPr lang="en-US" sz="1200" dirty="0">
                <a:effectLst/>
              </a:rPr>
              <a:t>But the question is, whether Continuous Integration is enough</a:t>
            </a:r>
            <a:endParaRPr lang="en-US" sz="12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570FE64-EB5F-4711-BBCE-8DBA702CA11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2305" b="-6"/>
          <a:stretch/>
        </p:blipFill>
        <p:spPr bwMode="auto">
          <a:xfrm>
            <a:off x="5977788" y="1089452"/>
            <a:ext cx="5425410" cy="5259296"/>
          </a:xfrm>
          <a:prstGeom prst="rect">
            <a:avLst/>
          </a:prstGeom>
          <a:noFill/>
        </p:spPr>
      </p:pic>
    </p:spTree>
    <p:extLst>
      <p:ext uri="{BB962C8B-B14F-4D97-AF65-F5344CB8AC3E}">
        <p14:creationId xmlns:p14="http://schemas.microsoft.com/office/powerpoint/2010/main" val="609366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6" name="Rectangle 13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49DB3-9F9D-4446-B719-5F553AC6A501}"/>
              </a:ext>
            </a:extLst>
          </p:cNvPr>
          <p:cNvSpPr>
            <a:spLocks noGrp="1"/>
          </p:cNvSpPr>
          <p:nvPr>
            <p:ph type="title"/>
          </p:nvPr>
        </p:nvSpPr>
        <p:spPr>
          <a:xfrm>
            <a:off x="645064" y="525982"/>
            <a:ext cx="4282983" cy="1200361"/>
          </a:xfrm>
        </p:spPr>
        <p:txBody>
          <a:bodyPr anchor="b">
            <a:normAutofit/>
          </a:bodyPr>
          <a:lstStyle/>
          <a:p>
            <a:r>
              <a:rPr lang="en-IN" sz="3300" b="1" i="0">
                <a:effectLst/>
                <a:latin typeface="Inter"/>
              </a:rPr>
              <a:t>Deployment Pipelines</a:t>
            </a:r>
            <a:br>
              <a:rPr lang="en-IN" sz="3300" b="1" i="0">
                <a:effectLst/>
                <a:latin typeface="Inter"/>
              </a:rPr>
            </a:br>
            <a:endParaRPr lang="en-IN" sz="3300"/>
          </a:p>
        </p:txBody>
      </p:sp>
      <p:sp>
        <p:nvSpPr>
          <p:cNvPr id="139" name="Rectangle 13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FD5C8C-4105-4E29-9047-AF66338043B7}"/>
              </a:ext>
            </a:extLst>
          </p:cNvPr>
          <p:cNvSpPr>
            <a:spLocks noGrp="1"/>
          </p:cNvSpPr>
          <p:nvPr>
            <p:ph idx="1"/>
          </p:nvPr>
        </p:nvSpPr>
        <p:spPr>
          <a:xfrm>
            <a:off x="645066" y="2031101"/>
            <a:ext cx="4741494" cy="3511943"/>
          </a:xfrm>
        </p:spPr>
        <p:txBody>
          <a:bodyPr anchor="ctr">
            <a:normAutofit/>
          </a:bodyPr>
          <a:lstStyle/>
          <a:p>
            <a:r>
              <a:rPr lang="en-US" sz="1100" b="0" i="0" dirty="0">
                <a:effectLst/>
                <a:latin typeface="Inter"/>
              </a:rPr>
              <a:t>Deployment pipelines (or Continuous Delivery pipelines) are the cornerstone of Continuous Delivery as they automate all the stages (build, test, release, etc.) of your software delivery process.</a:t>
            </a:r>
          </a:p>
          <a:p>
            <a:r>
              <a:rPr lang="en-US" sz="1100" b="0" i="0" dirty="0">
                <a:effectLst/>
                <a:latin typeface="Inter"/>
              </a:rPr>
              <a:t>There are numerous benefits to using Continuous Deployment pipelines. An automated pipeline allows all stakeholders to monitor the progress, eliminates the overhead of all the manual work, provides quick feedback, and more importantly builds confidence on the code quality.</a:t>
            </a:r>
          </a:p>
          <a:p>
            <a:r>
              <a:rPr lang="en-US" sz="1100" b="0" i="0" dirty="0">
                <a:effectLst/>
                <a:latin typeface="Inter"/>
              </a:rPr>
              <a:t>The deployment pipeline run starts with a developer committing source code change into a version control repository. The CI server detects the new commit, compiles the code, and runs unit tests. The next stage is deploying the artifacts (files generated from a build) to staging or a feature test environment where you run additional functional, regression, and acceptance tests. Once all the tests are successful, you are ready to deploy into production. In case of failure during any stage, the workflow stops and an immediate feedback is sent back to the developer.</a:t>
            </a:r>
            <a:endParaRPr lang="en-IN" sz="1100" dirty="0"/>
          </a:p>
        </p:txBody>
      </p:sp>
      <p:sp>
        <p:nvSpPr>
          <p:cNvPr id="141" name="Rectangle 14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Continuous Delivery Pipeline (CDP)">
            <a:extLst>
              <a:ext uri="{FF2B5EF4-FFF2-40B4-BE49-F238E27FC236}">
                <a16:creationId xmlns:a16="http://schemas.microsoft.com/office/drawing/2014/main" id="{A1B83C9F-8230-45FC-8551-C146A3A27E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2186961"/>
            <a:ext cx="5628018" cy="225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676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921C8-4E95-4296-AF49-87BF6FE98A93}"/>
              </a:ext>
            </a:extLst>
          </p:cNvPr>
          <p:cNvSpPr>
            <a:spLocks noGrp="1"/>
          </p:cNvSpPr>
          <p:nvPr>
            <p:ph type="title"/>
          </p:nvPr>
        </p:nvSpPr>
        <p:spPr>
          <a:xfrm>
            <a:off x="645065" y="1463040"/>
            <a:ext cx="3796306" cy="2690949"/>
          </a:xfrm>
        </p:spPr>
        <p:txBody>
          <a:bodyPr anchor="t">
            <a:normAutofit/>
          </a:bodyPr>
          <a:lstStyle/>
          <a:p>
            <a:r>
              <a:rPr lang="en-IN" b="1" i="0">
                <a:effectLst/>
                <a:latin typeface="Inter"/>
              </a:rPr>
              <a:t>Tools for Deployment Pipeline</a:t>
            </a:r>
            <a:br>
              <a:rPr lang="en-IN" b="1" i="0">
                <a:effectLst/>
                <a:latin typeface="Inter"/>
              </a:rPr>
            </a:br>
            <a:endParaRPr lang="en-IN" dirty="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4032E3-5EE8-40A3-8C1B-6FA4A74C945D}"/>
              </a:ext>
            </a:extLst>
          </p:cNvPr>
          <p:cNvSpPr>
            <a:spLocks noGrp="1"/>
          </p:cNvSpPr>
          <p:nvPr>
            <p:ph idx="1"/>
          </p:nvPr>
        </p:nvSpPr>
        <p:spPr>
          <a:xfrm>
            <a:off x="5656218" y="1463039"/>
            <a:ext cx="5542387" cy="4300447"/>
          </a:xfrm>
        </p:spPr>
        <p:txBody>
          <a:bodyPr anchor="t">
            <a:normAutofit/>
          </a:bodyPr>
          <a:lstStyle/>
          <a:p>
            <a:r>
              <a:rPr lang="en-US" sz="1400" b="0" i="0" dirty="0">
                <a:effectLst/>
                <a:latin typeface="Inter"/>
              </a:rPr>
              <a:t>In order to automate the various stages of your deployment pipeline, you will need multiple tools. For example:</a:t>
            </a:r>
          </a:p>
          <a:p>
            <a:pPr marL="1143000" lvl="2" indent="-228600">
              <a:buFont typeface="Arial" panose="020B0604020202020204" pitchFamily="34" charset="0"/>
              <a:buChar char="•"/>
            </a:pPr>
            <a:r>
              <a:rPr lang="en-US" sz="1400" b="0" i="0" dirty="0">
                <a:effectLst/>
                <a:latin typeface="Inter"/>
              </a:rPr>
              <a:t>a version control system such as </a:t>
            </a:r>
            <a:r>
              <a:rPr lang="en-US" sz="1400" b="0" i="0" u="none" strike="noStrike" dirty="0">
                <a:effectLst/>
                <a:latin typeface="Inter"/>
                <a:hlinkClick r:id="rId2"/>
              </a:rPr>
              <a:t>Git</a:t>
            </a:r>
            <a:r>
              <a:rPr lang="en-US" sz="1400" b="0" i="0" dirty="0">
                <a:effectLst/>
                <a:latin typeface="Inter"/>
              </a:rPr>
              <a:t> to store your source code</a:t>
            </a:r>
          </a:p>
          <a:p>
            <a:pPr marL="1143000" lvl="2" indent="-228600">
              <a:buFont typeface="Arial" panose="020B0604020202020204" pitchFamily="34" charset="0"/>
              <a:buChar char="•"/>
            </a:pPr>
            <a:r>
              <a:rPr lang="en-US" sz="1400" b="0" i="0" dirty="0">
                <a:effectLst/>
                <a:latin typeface="Inter"/>
              </a:rPr>
              <a:t>a Continuous Integration (CI) tool such as </a:t>
            </a:r>
            <a:r>
              <a:rPr lang="en-US" sz="1400" b="0" i="0" u="none" strike="noStrike" dirty="0">
                <a:effectLst/>
                <a:latin typeface="Inter"/>
                <a:hlinkClick r:id="rId3"/>
              </a:rPr>
              <a:t>Jenkins</a:t>
            </a:r>
            <a:r>
              <a:rPr lang="en-US" sz="1400" b="0" i="0" dirty="0">
                <a:effectLst/>
                <a:latin typeface="Inter"/>
              </a:rPr>
              <a:t> to run automated builds</a:t>
            </a:r>
          </a:p>
          <a:p>
            <a:pPr marL="1143000" lvl="2" indent="-228600">
              <a:buFont typeface="Arial" panose="020B0604020202020204" pitchFamily="34" charset="0"/>
              <a:buChar char="•"/>
            </a:pPr>
            <a:r>
              <a:rPr lang="en-US" sz="1400" b="0" i="0" dirty="0">
                <a:effectLst/>
                <a:latin typeface="Inter"/>
              </a:rPr>
              <a:t>test frameworks such as </a:t>
            </a:r>
            <a:r>
              <a:rPr lang="en-US" sz="1400" b="0" i="0" u="none" strike="noStrike" dirty="0" err="1">
                <a:effectLst/>
                <a:latin typeface="Inter"/>
                <a:hlinkClick r:id="rId4"/>
              </a:rPr>
              <a:t>xUnit</a:t>
            </a:r>
            <a:r>
              <a:rPr lang="en-US" sz="1400" b="0" i="0" dirty="0">
                <a:effectLst/>
                <a:latin typeface="Inter"/>
              </a:rPr>
              <a:t>, </a:t>
            </a:r>
            <a:r>
              <a:rPr lang="en-US" sz="1400" b="0" i="0" u="none" strike="noStrike" dirty="0">
                <a:effectLst/>
                <a:latin typeface="Inter"/>
                <a:hlinkClick r:id="rId5"/>
              </a:rPr>
              <a:t>Selenium</a:t>
            </a:r>
            <a:r>
              <a:rPr lang="en-US" sz="1400" b="0" i="0" dirty="0">
                <a:effectLst/>
                <a:latin typeface="Inter"/>
              </a:rPr>
              <a:t>, etc., to run various test suites</a:t>
            </a:r>
          </a:p>
          <a:p>
            <a:pPr marL="1143000" lvl="2" indent="-228600">
              <a:buFont typeface="Arial" panose="020B0604020202020204" pitchFamily="34" charset="0"/>
              <a:buChar char="•"/>
            </a:pPr>
            <a:r>
              <a:rPr lang="en-US" sz="1400" b="0" i="0" dirty="0">
                <a:effectLst/>
                <a:latin typeface="Inter"/>
              </a:rPr>
              <a:t>a binary repository such as </a:t>
            </a:r>
            <a:r>
              <a:rPr lang="en-US" sz="1400" b="0" i="0" u="none" strike="noStrike" dirty="0">
                <a:effectLst/>
                <a:latin typeface="Inter"/>
                <a:hlinkClick r:id="rId6"/>
              </a:rPr>
              <a:t>Artifactory</a:t>
            </a:r>
            <a:r>
              <a:rPr lang="en-US" sz="1400" b="0" i="0" dirty="0">
                <a:effectLst/>
                <a:latin typeface="Inter"/>
              </a:rPr>
              <a:t> to store build artifacts</a:t>
            </a:r>
          </a:p>
          <a:p>
            <a:pPr marL="1143000" lvl="2" indent="-228600">
              <a:buFont typeface="Arial" panose="020B0604020202020204" pitchFamily="34" charset="0"/>
              <a:buChar char="•"/>
            </a:pPr>
            <a:r>
              <a:rPr lang="en-US" sz="1400" b="0" i="0" dirty="0">
                <a:effectLst/>
                <a:latin typeface="Inter"/>
              </a:rPr>
              <a:t>configuration management tools such as </a:t>
            </a:r>
            <a:r>
              <a:rPr lang="en-US" sz="1400" b="0" i="0" u="none" strike="noStrike" dirty="0">
                <a:effectLst/>
                <a:latin typeface="Inter"/>
                <a:hlinkClick r:id="rId7"/>
              </a:rPr>
              <a:t>Ansible</a:t>
            </a:r>
            <a:endParaRPr lang="en-US" sz="1400" b="0" i="0" dirty="0">
              <a:effectLst/>
              <a:latin typeface="Inter"/>
            </a:endParaRPr>
          </a:p>
          <a:p>
            <a:pPr marL="1143000" lvl="2" indent="-228600">
              <a:buFont typeface="Arial" panose="020B0604020202020204" pitchFamily="34" charset="0"/>
              <a:buChar char="•"/>
            </a:pPr>
            <a:r>
              <a:rPr lang="en-US" sz="1400" b="0" i="0" dirty="0">
                <a:effectLst/>
                <a:latin typeface="Inter"/>
              </a:rPr>
              <a:t>a single dashboard to make the progress visible to everyone</a:t>
            </a:r>
          </a:p>
          <a:p>
            <a:pPr marL="1143000" lvl="2" indent="-228600">
              <a:buFont typeface="Arial" panose="020B0604020202020204" pitchFamily="34" charset="0"/>
              <a:buChar char="•"/>
            </a:pPr>
            <a:r>
              <a:rPr lang="en-US" sz="1400" b="0" i="0" dirty="0">
                <a:effectLst/>
                <a:latin typeface="Inter"/>
              </a:rPr>
              <a:t>frequent feedback in the form of emails, or Slack notifications.</a:t>
            </a:r>
          </a:p>
          <a:p>
            <a:r>
              <a:rPr lang="en-US" sz="1400" b="0" i="0" dirty="0">
                <a:effectLst/>
                <a:latin typeface="Inter"/>
              </a:rPr>
              <a:t>And that’s not all. You will also need a single tool that can bring all these tools together to achieve CI/CD goals which is to automate software delivery.</a:t>
            </a:r>
          </a:p>
          <a:p>
            <a:endParaRPr lang="en-IN" sz="1400" dirty="0"/>
          </a:p>
        </p:txBody>
      </p:sp>
    </p:spTree>
    <p:extLst>
      <p:ext uri="{BB962C8B-B14F-4D97-AF65-F5344CB8AC3E}">
        <p14:creationId xmlns:p14="http://schemas.microsoft.com/office/powerpoint/2010/main" val="3784289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6B855-7BDB-447D-96E4-9C4479F3DA6B}"/>
              </a:ext>
            </a:extLst>
          </p:cNvPr>
          <p:cNvSpPr>
            <a:spLocks noGrp="1"/>
          </p:cNvSpPr>
          <p:nvPr>
            <p:ph type="title"/>
          </p:nvPr>
        </p:nvSpPr>
        <p:spPr>
          <a:xfrm>
            <a:off x="645064" y="525982"/>
            <a:ext cx="4282983" cy="1200361"/>
          </a:xfrm>
        </p:spPr>
        <p:txBody>
          <a:bodyPr anchor="b">
            <a:normAutofit/>
          </a:bodyPr>
          <a:lstStyle/>
          <a:p>
            <a:r>
              <a:rPr lang="en-IN" sz="3600" b="1" i="0" dirty="0">
                <a:effectLst/>
                <a:latin typeface="Inter"/>
              </a:rPr>
              <a:t>CI/CD Tools</a:t>
            </a:r>
            <a:br>
              <a:rPr lang="en-IN" sz="3600" b="1" i="0" dirty="0">
                <a:effectLst/>
                <a:latin typeface="Inter"/>
              </a:rPr>
            </a:br>
            <a:endParaRPr lang="en-IN" sz="3600" dirty="0"/>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EDC6F4-947F-4DD0-A690-B01898F1ACF4}"/>
              </a:ext>
            </a:extLst>
          </p:cNvPr>
          <p:cNvSpPr>
            <a:spLocks noGrp="1"/>
          </p:cNvSpPr>
          <p:nvPr>
            <p:ph idx="1"/>
          </p:nvPr>
        </p:nvSpPr>
        <p:spPr>
          <a:xfrm>
            <a:off x="645066" y="2031101"/>
            <a:ext cx="4282984" cy="3511943"/>
          </a:xfrm>
        </p:spPr>
        <p:txBody>
          <a:bodyPr anchor="ctr">
            <a:normAutofit/>
          </a:bodyPr>
          <a:lstStyle/>
          <a:p>
            <a:r>
              <a:rPr lang="en-US" sz="1800" b="0" i="0" dirty="0">
                <a:effectLst/>
                <a:latin typeface="Inter"/>
              </a:rPr>
              <a:t>There is many open sources (free) and enterprise (paid) CI/CD tools available in the market. Here is a matrix that compares some of the most popular CI/CD tools based on the type of offering (paid or free), licensing (open source or closed source), hosting (on-premise or cloud), and extensions/plugins.</a:t>
            </a:r>
            <a:endParaRPr lang="en-IN" sz="1800" dirty="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22300D7-6251-4C1C-82BD-212090A6D846}"/>
              </a:ext>
            </a:extLst>
          </p:cNvPr>
          <p:cNvGraphicFramePr>
            <a:graphicFrameLocks noGrp="1"/>
          </p:cNvGraphicFramePr>
          <p:nvPr>
            <p:extLst>
              <p:ext uri="{D42A27DB-BD31-4B8C-83A1-F6EECF244321}">
                <p14:modId xmlns:p14="http://schemas.microsoft.com/office/powerpoint/2010/main" val="3615765335"/>
              </p:ext>
            </p:extLst>
          </p:nvPr>
        </p:nvGraphicFramePr>
        <p:xfrm>
          <a:off x="5696790" y="650494"/>
          <a:ext cx="6321934" cy="5324150"/>
        </p:xfrm>
        <a:graphic>
          <a:graphicData uri="http://schemas.openxmlformats.org/drawingml/2006/table">
            <a:tbl>
              <a:tblPr firstRow="1" bandRow="1"/>
              <a:tblGrid>
                <a:gridCol w="1722169">
                  <a:extLst>
                    <a:ext uri="{9D8B030D-6E8A-4147-A177-3AD203B41FA5}">
                      <a16:colId xmlns:a16="http://schemas.microsoft.com/office/drawing/2014/main" val="1299894643"/>
                    </a:ext>
                  </a:extLst>
                </a:gridCol>
                <a:gridCol w="990587">
                  <a:extLst>
                    <a:ext uri="{9D8B030D-6E8A-4147-A177-3AD203B41FA5}">
                      <a16:colId xmlns:a16="http://schemas.microsoft.com/office/drawing/2014/main" val="1481636402"/>
                    </a:ext>
                  </a:extLst>
                </a:gridCol>
                <a:gridCol w="1133039">
                  <a:extLst>
                    <a:ext uri="{9D8B030D-6E8A-4147-A177-3AD203B41FA5}">
                      <a16:colId xmlns:a16="http://schemas.microsoft.com/office/drawing/2014/main" val="718831917"/>
                    </a:ext>
                  </a:extLst>
                </a:gridCol>
                <a:gridCol w="1302052">
                  <a:extLst>
                    <a:ext uri="{9D8B030D-6E8A-4147-A177-3AD203B41FA5}">
                      <a16:colId xmlns:a16="http://schemas.microsoft.com/office/drawing/2014/main" val="3891961304"/>
                    </a:ext>
                  </a:extLst>
                </a:gridCol>
                <a:gridCol w="1174087">
                  <a:extLst>
                    <a:ext uri="{9D8B030D-6E8A-4147-A177-3AD203B41FA5}">
                      <a16:colId xmlns:a16="http://schemas.microsoft.com/office/drawing/2014/main" val="3874851513"/>
                    </a:ext>
                  </a:extLst>
                </a:gridCol>
              </a:tblGrid>
              <a:tr h="687572">
                <a:tc>
                  <a:txBody>
                    <a:bodyPr/>
                    <a:lstStyle/>
                    <a:p>
                      <a:pPr algn="l" fontAlgn="t"/>
                      <a:r>
                        <a:rPr lang="en-IN" sz="1300" b="1">
                          <a:solidFill>
                            <a:srgbClr val="FFFFFF"/>
                          </a:solidFill>
                          <a:effectLst/>
                          <a:latin typeface="inherit"/>
                        </a:rPr>
                        <a:t>CI/CD Tools</a:t>
                      </a:r>
                      <a:endParaRPr lang="en-IN" sz="1300">
                        <a:solidFill>
                          <a:srgbClr val="454545"/>
                        </a:solidFill>
                        <a:effectLst/>
                        <a:latin typeface="Inter"/>
                      </a:endParaRP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F60"/>
                    </a:solidFill>
                  </a:tcPr>
                </a:tc>
                <a:tc>
                  <a:txBody>
                    <a:bodyPr/>
                    <a:lstStyle/>
                    <a:p>
                      <a:pPr algn="l" fontAlgn="t"/>
                      <a:r>
                        <a:rPr lang="en-IN" sz="1300" b="1">
                          <a:solidFill>
                            <a:srgbClr val="FFFFFF"/>
                          </a:solidFill>
                          <a:effectLst/>
                          <a:latin typeface="inherit"/>
                        </a:rPr>
                        <a:t>Feature:</a:t>
                      </a:r>
                      <a:br>
                        <a:rPr lang="en-IN" sz="1300" b="1">
                          <a:solidFill>
                            <a:srgbClr val="FFFFFF"/>
                          </a:solidFill>
                          <a:effectLst/>
                          <a:latin typeface="inherit"/>
                        </a:rPr>
                      </a:br>
                      <a:r>
                        <a:rPr lang="en-IN" sz="1300" b="1">
                          <a:solidFill>
                            <a:srgbClr val="FFFFFF"/>
                          </a:solidFill>
                          <a:effectLst/>
                          <a:latin typeface="inherit"/>
                        </a:rPr>
                        <a:t>Pricing</a:t>
                      </a:r>
                      <a:endParaRPr lang="en-IN" sz="1300">
                        <a:solidFill>
                          <a:srgbClr val="454545"/>
                        </a:solidFill>
                        <a:effectLst/>
                        <a:latin typeface="Inter"/>
                      </a:endParaRP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F60"/>
                    </a:solidFill>
                  </a:tcPr>
                </a:tc>
                <a:tc>
                  <a:txBody>
                    <a:bodyPr/>
                    <a:lstStyle/>
                    <a:p>
                      <a:pPr algn="l" fontAlgn="t"/>
                      <a:r>
                        <a:rPr lang="en-IN" sz="1300" b="1">
                          <a:solidFill>
                            <a:srgbClr val="FFFFFF"/>
                          </a:solidFill>
                          <a:effectLst/>
                          <a:latin typeface="inherit"/>
                        </a:rPr>
                        <a:t>Feature:</a:t>
                      </a:r>
                      <a:br>
                        <a:rPr lang="en-IN" sz="1300" b="1">
                          <a:solidFill>
                            <a:srgbClr val="FFFFFF"/>
                          </a:solidFill>
                          <a:effectLst/>
                          <a:latin typeface="inherit"/>
                        </a:rPr>
                      </a:br>
                      <a:r>
                        <a:rPr lang="en-IN" sz="1300" b="1">
                          <a:solidFill>
                            <a:srgbClr val="FFFFFF"/>
                          </a:solidFill>
                          <a:effectLst/>
                          <a:latin typeface="inherit"/>
                        </a:rPr>
                        <a:t>Licensing</a:t>
                      </a:r>
                      <a:endParaRPr lang="en-IN" sz="1300">
                        <a:solidFill>
                          <a:srgbClr val="454545"/>
                        </a:solidFill>
                        <a:effectLst/>
                        <a:latin typeface="Inter"/>
                      </a:endParaRP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F60"/>
                    </a:solidFill>
                  </a:tcPr>
                </a:tc>
                <a:tc>
                  <a:txBody>
                    <a:bodyPr/>
                    <a:lstStyle/>
                    <a:p>
                      <a:pPr algn="l" fontAlgn="t"/>
                      <a:r>
                        <a:rPr lang="en-IN" sz="1300" b="1">
                          <a:solidFill>
                            <a:srgbClr val="FFFFFF"/>
                          </a:solidFill>
                          <a:effectLst/>
                          <a:latin typeface="inherit"/>
                        </a:rPr>
                        <a:t>Feature:</a:t>
                      </a:r>
                      <a:br>
                        <a:rPr lang="en-IN" sz="1300" b="1">
                          <a:solidFill>
                            <a:srgbClr val="FFFFFF"/>
                          </a:solidFill>
                          <a:effectLst/>
                          <a:latin typeface="inherit"/>
                        </a:rPr>
                      </a:br>
                      <a:r>
                        <a:rPr lang="en-IN" sz="1300" b="1">
                          <a:solidFill>
                            <a:srgbClr val="FFFFFF"/>
                          </a:solidFill>
                          <a:effectLst/>
                          <a:latin typeface="inherit"/>
                        </a:rPr>
                        <a:t>Hosting</a:t>
                      </a:r>
                      <a:endParaRPr lang="en-IN" sz="1300">
                        <a:solidFill>
                          <a:srgbClr val="454545"/>
                        </a:solidFill>
                        <a:effectLst/>
                        <a:latin typeface="Inter"/>
                      </a:endParaRP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F60"/>
                    </a:solidFill>
                  </a:tcPr>
                </a:tc>
                <a:tc>
                  <a:txBody>
                    <a:bodyPr/>
                    <a:lstStyle/>
                    <a:p>
                      <a:pPr algn="l" fontAlgn="t"/>
                      <a:r>
                        <a:rPr lang="en-IN" sz="1300" b="1">
                          <a:solidFill>
                            <a:srgbClr val="FFFFFF"/>
                          </a:solidFill>
                          <a:effectLst/>
                          <a:latin typeface="Inter"/>
                        </a:rPr>
                        <a:t>Feature: </a:t>
                      </a:r>
                      <a:br>
                        <a:rPr lang="en-IN" sz="1300" b="1">
                          <a:solidFill>
                            <a:srgbClr val="FFFFFF"/>
                          </a:solidFill>
                          <a:effectLst/>
                          <a:latin typeface="Inter"/>
                        </a:rPr>
                      </a:br>
                      <a:r>
                        <a:rPr lang="en-IN" sz="1300" b="1">
                          <a:solidFill>
                            <a:srgbClr val="FFFFFF"/>
                          </a:solidFill>
                          <a:effectLst/>
                          <a:latin typeface="Inter"/>
                        </a:rPr>
                        <a:t>Extensions/</a:t>
                      </a:r>
                      <a:br>
                        <a:rPr lang="en-IN" sz="1300" b="1">
                          <a:solidFill>
                            <a:srgbClr val="FFFFFF"/>
                          </a:solidFill>
                          <a:effectLst/>
                          <a:latin typeface="Inter"/>
                        </a:rPr>
                      </a:br>
                      <a:r>
                        <a:rPr lang="en-IN" sz="1300" b="1">
                          <a:solidFill>
                            <a:srgbClr val="FFFFFF"/>
                          </a:solidFill>
                          <a:effectLst/>
                          <a:latin typeface="Inter"/>
                        </a:rPr>
                        <a:t>Plugins</a:t>
                      </a:r>
                      <a:endParaRPr lang="en-IN" sz="1300">
                        <a:solidFill>
                          <a:srgbClr val="454545"/>
                        </a:solidFill>
                        <a:effectLst/>
                        <a:latin typeface="Inter"/>
                      </a:endParaRP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F60"/>
                    </a:solidFill>
                  </a:tcPr>
                </a:tc>
                <a:extLst>
                  <a:ext uri="{0D108BD9-81ED-4DB2-BD59-A6C34878D82A}">
                    <a16:rowId xmlns:a16="http://schemas.microsoft.com/office/drawing/2014/main" val="3131269128"/>
                  </a:ext>
                </a:extLst>
              </a:tr>
              <a:tr h="297343">
                <a:tc>
                  <a:txBody>
                    <a:bodyPr/>
                    <a:lstStyle/>
                    <a:p>
                      <a:pPr algn="l" fontAlgn="t"/>
                      <a:r>
                        <a:rPr lang="en-IN" sz="1300">
                          <a:solidFill>
                            <a:srgbClr val="454545"/>
                          </a:solidFill>
                          <a:effectLst/>
                          <a:latin typeface="Inter"/>
                        </a:rPr>
                        <a:t>Atlassian Bamboo</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On-premises</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4264715755"/>
                  </a:ext>
                </a:extLst>
              </a:tr>
              <a:tr h="492458">
                <a:tc>
                  <a:txBody>
                    <a:bodyPr/>
                    <a:lstStyle/>
                    <a:p>
                      <a:pPr algn="l" fontAlgn="t"/>
                      <a:r>
                        <a:rPr lang="en-IN" sz="1300">
                          <a:solidFill>
                            <a:srgbClr val="454545"/>
                          </a:solidFill>
                          <a:effectLst/>
                          <a:latin typeface="Inter"/>
                        </a:rPr>
                        <a:t>Bitbucket Pipelines</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Cloud/</a:t>
                      </a:r>
                      <a:br>
                        <a:rPr lang="en-IN" sz="1300">
                          <a:effectLst/>
                        </a:rPr>
                      </a:br>
                      <a:r>
                        <a:rPr lang="en-IN" sz="1300">
                          <a:effectLst/>
                        </a:rPr>
                        <a:t>On-premises</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1052929960"/>
                  </a:ext>
                </a:extLst>
              </a:tr>
              <a:tr h="297343">
                <a:tc>
                  <a:txBody>
                    <a:bodyPr/>
                    <a:lstStyle/>
                    <a:p>
                      <a:pPr algn="l" fontAlgn="t"/>
                      <a:r>
                        <a:rPr lang="en-IN" sz="1300">
                          <a:solidFill>
                            <a:srgbClr val="454545"/>
                          </a:solidFill>
                          <a:effectLst/>
                          <a:latin typeface="Inter"/>
                        </a:rPr>
                        <a:t>AWS CodePipeline</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Cloud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2681819438"/>
                  </a:ext>
                </a:extLst>
              </a:tr>
              <a:tr h="297343">
                <a:tc>
                  <a:txBody>
                    <a:bodyPr/>
                    <a:lstStyle/>
                    <a:p>
                      <a:pPr algn="l" fontAlgn="t"/>
                      <a:r>
                        <a:rPr lang="en-IN" sz="1300">
                          <a:solidFill>
                            <a:srgbClr val="454545"/>
                          </a:solidFill>
                          <a:effectLst/>
                          <a:latin typeface="Inter"/>
                        </a:rPr>
                        <a:t>Azure Pipelines</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Cloud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2769740242"/>
                  </a:ext>
                </a:extLst>
              </a:tr>
              <a:tr h="492458">
                <a:tc>
                  <a:txBody>
                    <a:bodyPr/>
                    <a:lstStyle/>
                    <a:p>
                      <a:pPr algn="l" fontAlgn="t"/>
                      <a:r>
                        <a:rPr lang="en-IN" sz="1300">
                          <a:solidFill>
                            <a:srgbClr val="454545"/>
                          </a:solidFill>
                          <a:effectLst/>
                          <a:latin typeface="Inter"/>
                        </a:rPr>
                        <a:t>Circle CI</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On-premises/</a:t>
                      </a:r>
                      <a:br>
                        <a:rPr lang="en-IN" sz="1300">
                          <a:effectLst/>
                        </a:rPr>
                      </a:br>
                      <a:r>
                        <a:rPr lang="en-IN" sz="1300">
                          <a:effectLst/>
                        </a:rPr>
                        <a:t>Cloud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3061044011"/>
                  </a:ext>
                </a:extLst>
              </a:tr>
              <a:tr h="492458">
                <a:tc>
                  <a:txBody>
                    <a:bodyPr/>
                    <a:lstStyle/>
                    <a:p>
                      <a:pPr algn="l" fontAlgn="t"/>
                      <a:r>
                        <a:rPr lang="en-IN" sz="1300">
                          <a:solidFill>
                            <a:srgbClr val="454545"/>
                          </a:solidFill>
                          <a:effectLst/>
                          <a:latin typeface="Inter"/>
                        </a:rPr>
                        <a:t>CloudBees Core</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On-premises/</a:t>
                      </a:r>
                      <a:br>
                        <a:rPr lang="en-IN" sz="1300">
                          <a:effectLst/>
                        </a:rPr>
                      </a:br>
                      <a:r>
                        <a:rPr lang="en-IN" sz="1300">
                          <a:effectLst/>
                        </a:rPr>
                        <a:t>Cloud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1261515121"/>
                  </a:ext>
                </a:extLst>
              </a:tr>
              <a:tr h="492458">
                <a:tc>
                  <a:txBody>
                    <a:bodyPr/>
                    <a:lstStyle/>
                    <a:p>
                      <a:pPr algn="l" fontAlgn="t"/>
                      <a:r>
                        <a:rPr lang="en-IN" sz="1300">
                          <a:solidFill>
                            <a:srgbClr val="454545"/>
                          </a:solidFill>
                          <a:effectLst/>
                          <a:latin typeface="Inter"/>
                        </a:rPr>
                        <a:t>GitHub Actions</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dirty="0">
                          <a:effectLst/>
                        </a:rPr>
                        <a:t>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On-premises/</a:t>
                      </a:r>
                      <a:br>
                        <a:rPr lang="en-IN" sz="1300">
                          <a:effectLst/>
                        </a:rPr>
                      </a:br>
                      <a:r>
                        <a:rPr lang="en-IN" sz="1300">
                          <a:effectLst/>
                        </a:rPr>
                        <a:t>Cloud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3537691657"/>
                  </a:ext>
                </a:extLst>
              </a:tr>
              <a:tr h="492458">
                <a:tc>
                  <a:txBody>
                    <a:bodyPr/>
                    <a:lstStyle/>
                    <a:p>
                      <a:pPr algn="l" fontAlgn="t"/>
                      <a:r>
                        <a:rPr lang="en-IN" sz="1300">
                          <a:solidFill>
                            <a:srgbClr val="454545"/>
                          </a:solidFill>
                          <a:effectLst/>
                          <a:latin typeface="Inter"/>
                        </a:rPr>
                        <a:t>GitLab CI/CD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Free/Paid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OSS/Closed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On-premises/</a:t>
                      </a:r>
                      <a:br>
                        <a:rPr lang="en-IN" sz="1300">
                          <a:effectLst/>
                        </a:rPr>
                      </a:br>
                      <a:r>
                        <a:rPr lang="en-IN" sz="1300">
                          <a:effectLst/>
                        </a:rPr>
                        <a:t>Cloud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679811500"/>
                  </a:ext>
                </a:extLst>
              </a:tr>
              <a:tr h="297343">
                <a:tc>
                  <a:txBody>
                    <a:bodyPr/>
                    <a:lstStyle/>
                    <a:p>
                      <a:pPr algn="l" fontAlgn="t"/>
                      <a:r>
                        <a:rPr lang="en-IN" sz="1300">
                          <a:solidFill>
                            <a:srgbClr val="454545"/>
                          </a:solidFill>
                          <a:effectLst/>
                          <a:latin typeface="Inter"/>
                        </a:rPr>
                        <a:t>Google Cloud Build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Cloud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2466533527"/>
                  </a:ext>
                </a:extLst>
              </a:tr>
              <a:tr h="492458">
                <a:tc>
                  <a:txBody>
                    <a:bodyPr/>
                    <a:lstStyle/>
                    <a:p>
                      <a:pPr algn="l" fontAlgn="t"/>
                      <a:r>
                        <a:rPr lang="en-IN" sz="1300">
                          <a:solidFill>
                            <a:srgbClr val="454545"/>
                          </a:solidFill>
                          <a:effectLst/>
                          <a:latin typeface="Inter"/>
                        </a:rPr>
                        <a:t>Jenkins</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Free</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OSS</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On-premises/</a:t>
                      </a:r>
                      <a:br>
                        <a:rPr lang="en-IN" sz="1300">
                          <a:effectLst/>
                        </a:rPr>
                      </a:br>
                      <a:r>
                        <a:rPr lang="en-IN" sz="1300">
                          <a:effectLst/>
                        </a:rPr>
                        <a:t>Cloud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2829619112"/>
                  </a:ext>
                </a:extLst>
              </a:tr>
              <a:tr h="492458">
                <a:tc>
                  <a:txBody>
                    <a:bodyPr/>
                    <a:lstStyle/>
                    <a:p>
                      <a:pPr algn="l" fontAlgn="t"/>
                      <a:r>
                        <a:rPr lang="en-IN" sz="1300">
                          <a:solidFill>
                            <a:srgbClr val="454545"/>
                          </a:solidFill>
                          <a:effectLst/>
                          <a:latin typeface="Inter"/>
                        </a:rPr>
                        <a:t>Travis CI</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Paid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Closed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a:effectLst/>
                        </a:rPr>
                        <a:t>On-premises/</a:t>
                      </a:r>
                      <a:br>
                        <a:rPr lang="en-IN" sz="1300">
                          <a:effectLst/>
                        </a:rPr>
                      </a:br>
                      <a:r>
                        <a:rPr lang="en-IN" sz="1300">
                          <a:effectLst/>
                        </a:rPr>
                        <a:t>Cloud</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t"/>
                      <a:r>
                        <a:rPr lang="en-IN" sz="1300" dirty="0">
                          <a:effectLst/>
                        </a:rPr>
                        <a:t>***</a:t>
                      </a:r>
                    </a:p>
                  </a:txBody>
                  <a:tcPr marL="41549" marR="27700" marT="27700" marB="277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3516697541"/>
                  </a:ext>
                </a:extLst>
              </a:tr>
            </a:tbl>
          </a:graphicData>
        </a:graphic>
      </p:graphicFrame>
    </p:spTree>
    <p:extLst>
      <p:ext uri="{BB962C8B-B14F-4D97-AF65-F5344CB8AC3E}">
        <p14:creationId xmlns:p14="http://schemas.microsoft.com/office/powerpoint/2010/main" val="116601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54394-458A-4CAE-9AF0-02BC3A3BE287}"/>
              </a:ext>
            </a:extLst>
          </p:cNvPr>
          <p:cNvSpPr>
            <a:spLocks noGrp="1"/>
          </p:cNvSpPr>
          <p:nvPr>
            <p:ph type="title"/>
          </p:nvPr>
        </p:nvSpPr>
        <p:spPr>
          <a:xfrm>
            <a:off x="645065" y="1463040"/>
            <a:ext cx="3796306" cy="2690949"/>
          </a:xfrm>
        </p:spPr>
        <p:txBody>
          <a:bodyPr anchor="t">
            <a:normAutofit/>
          </a:bodyPr>
          <a:lstStyle/>
          <a:p>
            <a:r>
              <a:rPr lang="en-US" sz="4800" dirty="0"/>
              <a:t>SDLC </a:t>
            </a:r>
            <a:endParaRPr lang="en-IN" sz="4800" dirty="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C8BC60-0C1E-489C-8BAB-EDDC79D952CB}"/>
              </a:ext>
            </a:extLst>
          </p:cNvPr>
          <p:cNvSpPr>
            <a:spLocks noGrp="1"/>
          </p:cNvSpPr>
          <p:nvPr>
            <p:ph idx="1"/>
          </p:nvPr>
        </p:nvSpPr>
        <p:spPr>
          <a:xfrm>
            <a:off x="5656218" y="1463039"/>
            <a:ext cx="5542387" cy="4300447"/>
          </a:xfrm>
        </p:spPr>
        <p:txBody>
          <a:bodyPr anchor="t">
            <a:normAutofit/>
          </a:bodyPr>
          <a:lstStyle/>
          <a:p>
            <a:r>
              <a:rPr lang="en-US" sz="1900" b="0" i="0">
                <a:effectLst/>
                <a:latin typeface="Inter"/>
              </a:rPr>
              <a:t>In order to address this issue, the Agile software development model was introduced. Agile changed the way software development teams worked. One of the key principles of this methodology was delivering working software frequently. The focus moved to releasing incremental software, rather than big bang waterfall releases which took months and years.</a:t>
            </a:r>
          </a:p>
          <a:p>
            <a:r>
              <a:rPr lang="en-US" sz="1900" b="0" i="0">
                <a:effectLst/>
                <a:latin typeface="Inter"/>
              </a:rPr>
              <a:t>Delivering software frequently meant producing stable code for every incremental release. It was quite a challenge to integrate changes from various developers on the teams. This led to software teams looking for better approaches. Continuous Integration (CI) offered a ray of hope and started to gain in popularity.</a:t>
            </a:r>
          </a:p>
          <a:p>
            <a:endParaRPr lang="en-IN" sz="1900"/>
          </a:p>
        </p:txBody>
      </p:sp>
    </p:spTree>
    <p:extLst>
      <p:ext uri="{BB962C8B-B14F-4D97-AF65-F5344CB8AC3E}">
        <p14:creationId xmlns:p14="http://schemas.microsoft.com/office/powerpoint/2010/main" val="120903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7AFB5-F5CA-4095-A8EC-D889E8C3A99A}"/>
              </a:ext>
            </a:extLst>
          </p:cNvPr>
          <p:cNvSpPr>
            <a:spLocks noGrp="1"/>
          </p:cNvSpPr>
          <p:nvPr>
            <p:ph type="title"/>
          </p:nvPr>
        </p:nvSpPr>
        <p:spPr>
          <a:xfrm>
            <a:off x="793662" y="386930"/>
            <a:ext cx="10066122" cy="1298448"/>
          </a:xfrm>
        </p:spPr>
        <p:txBody>
          <a:bodyPr anchor="b">
            <a:normAutofit/>
          </a:bodyPr>
          <a:lstStyle/>
          <a:p>
            <a:r>
              <a:rPr lang="pl-PL" b="1" i="0" dirty="0">
                <a:effectLst/>
                <a:latin typeface="Inter"/>
              </a:rPr>
              <a:t>GitLab CI/CD vs Jenkins</a:t>
            </a:r>
            <a:br>
              <a:rPr lang="pl-PL" b="1" i="0" dirty="0">
                <a:effectLst/>
                <a:latin typeface="Inter"/>
              </a:rPr>
            </a:br>
            <a:endParaRPr lang="en-IN" dirty="0"/>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CD6EB8-AC77-4894-8EC4-A2D085A87D01}"/>
              </a:ext>
            </a:extLst>
          </p:cNvPr>
          <p:cNvSpPr>
            <a:spLocks noGrp="1"/>
          </p:cNvSpPr>
          <p:nvPr>
            <p:ph idx="1"/>
          </p:nvPr>
        </p:nvSpPr>
        <p:spPr>
          <a:xfrm>
            <a:off x="174282" y="2599509"/>
            <a:ext cx="5150277" cy="3639450"/>
          </a:xfrm>
        </p:spPr>
        <p:txBody>
          <a:bodyPr anchor="ctr">
            <a:normAutofit/>
          </a:bodyPr>
          <a:lstStyle/>
          <a:p>
            <a:r>
              <a:rPr lang="en-US" sz="1400" b="0" i="0" dirty="0">
                <a:effectLst/>
                <a:latin typeface="Inter"/>
              </a:rPr>
              <a:t>there are only two free options, GitLab CI/CD and Jenkins. However, GitLab community edition does not give you the flexibility to use a version control repository of your choice and does not offer very many integrations through the plugins. On the other hand, Jenkins is a free and open-source tool that has stood the test of time. It has been around for over 15 years. It has a large and active open-source community constantly rolling out new releases, bug fixes, etc. There are many online sources (documentation, Google groups, etc.) for help.</a:t>
            </a:r>
          </a:p>
          <a:p>
            <a:r>
              <a:rPr lang="en-US" sz="1400" b="0" i="0" dirty="0">
                <a:effectLst/>
                <a:latin typeface="Inter"/>
              </a:rPr>
              <a:t>Jenkins can be installed on any operating system on-premise, or in cloud. Its solid integration with many other third tools makes it an excellent choice.</a:t>
            </a:r>
          </a:p>
          <a:p>
            <a:endParaRPr lang="en-IN" sz="1400" dirty="0"/>
          </a:p>
        </p:txBody>
      </p:sp>
      <p:pic>
        <p:nvPicPr>
          <p:cNvPr id="7170" name="Picture 2" descr="Jenkins Automation Server">
            <a:extLst>
              <a:ext uri="{FF2B5EF4-FFF2-40B4-BE49-F238E27FC236}">
                <a16:creationId xmlns:a16="http://schemas.microsoft.com/office/drawing/2014/main" id="{6C6CB5C2-30B8-4D6E-83AF-CBF94E1D65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0" r="2" b="2"/>
          <a:stretch/>
        </p:blipFill>
        <p:spPr bwMode="auto">
          <a:xfrm>
            <a:off x="5911532"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526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C5FD3-A22C-490C-B825-0B063963AE32}"/>
              </a:ext>
            </a:extLst>
          </p:cNvPr>
          <p:cNvSpPr>
            <a:spLocks noGrp="1"/>
          </p:cNvSpPr>
          <p:nvPr>
            <p:ph type="title"/>
          </p:nvPr>
        </p:nvSpPr>
        <p:spPr>
          <a:xfrm>
            <a:off x="808638" y="386930"/>
            <a:ext cx="9236700" cy="1188950"/>
          </a:xfrm>
        </p:spPr>
        <p:txBody>
          <a:bodyPr anchor="b">
            <a:normAutofit/>
          </a:bodyPr>
          <a:lstStyle/>
          <a:p>
            <a:r>
              <a:rPr lang="en-IN" sz="3800" b="0" i="0">
                <a:effectLst/>
                <a:latin typeface="erdana"/>
              </a:rPr>
              <a:t>Hudson</a:t>
            </a:r>
            <a:br>
              <a:rPr lang="en-IN" sz="3800" b="0" i="0">
                <a:effectLst/>
                <a:latin typeface="erdana"/>
              </a:rPr>
            </a:br>
            <a:endParaRPr lang="en-IN"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80C9F3-244A-49FE-B69F-A69A3B01CE9C}"/>
              </a:ext>
            </a:extLst>
          </p:cNvPr>
          <p:cNvSpPr>
            <a:spLocks noGrp="1"/>
          </p:cNvSpPr>
          <p:nvPr>
            <p:ph idx="1"/>
          </p:nvPr>
        </p:nvSpPr>
        <p:spPr>
          <a:xfrm>
            <a:off x="132080" y="2203079"/>
            <a:ext cx="11454594" cy="4267991"/>
          </a:xfrm>
        </p:spPr>
        <p:txBody>
          <a:bodyPr anchor="ctr">
            <a:normAutofit/>
          </a:bodyPr>
          <a:lstStyle/>
          <a:p>
            <a:r>
              <a:rPr lang="en-US" sz="1100" b="0" i="0" dirty="0">
                <a:effectLst/>
                <a:latin typeface="verdana" panose="020B0604030504040204" pitchFamily="34" charset="0"/>
              </a:rPr>
              <a:t>Hudson is a CI (continuous integration) tool which is written in Java, which runs in a servlet container such as Glassfish or Apache Tomcat application server. It supports SCM tools such as Git, CVS, Perforce, ClearCase and RTC and can execute Apache Maven and Apache Ant-based projects, as well as arbitrary shell scripts and Windows batch commands.</a:t>
            </a:r>
          </a:p>
          <a:p>
            <a:r>
              <a:rPr lang="en-US" sz="1100" b="0" i="0" dirty="0">
                <a:effectLst/>
                <a:latin typeface="verdana" panose="020B0604030504040204" pitchFamily="34" charset="0"/>
              </a:rPr>
              <a:t>There are following features of Hudson:</a:t>
            </a:r>
          </a:p>
          <a:p>
            <a:pPr>
              <a:buFont typeface="Arial" panose="020B0604020202020204" pitchFamily="34" charset="0"/>
              <a:buChar char="•"/>
            </a:pPr>
            <a:r>
              <a:rPr lang="en-US" sz="1100" b="0" dirty="0">
                <a:effectLst/>
                <a:latin typeface="verdana" panose="020B0604030504040204" pitchFamily="34" charset="0"/>
              </a:rPr>
              <a:t>Hudson is open-source and free.</a:t>
            </a:r>
          </a:p>
          <a:p>
            <a:pPr>
              <a:buFont typeface="Arial" panose="020B0604020202020204" pitchFamily="34" charset="0"/>
              <a:buChar char="•"/>
            </a:pPr>
            <a:r>
              <a:rPr lang="en-US" sz="1100" b="0" dirty="0">
                <a:effectLst/>
                <a:latin typeface="verdana" panose="020B0604030504040204" pitchFamily="34" charset="0"/>
              </a:rPr>
              <a:t>Ease of installation and use</a:t>
            </a:r>
          </a:p>
          <a:p>
            <a:pPr>
              <a:buFont typeface="Arial" panose="020B0604020202020204" pitchFamily="34" charset="0"/>
              <a:buChar char="•"/>
            </a:pPr>
            <a:r>
              <a:rPr lang="en-US" sz="1100" b="0" dirty="0">
                <a:effectLst/>
                <a:latin typeface="verdana" panose="020B0604030504040204" pitchFamily="34" charset="0"/>
              </a:rPr>
              <a:t>You can easily write plugins to support tools/processes in your team. And after you give, they can be used by others as well. Distributed build support</a:t>
            </a:r>
          </a:p>
          <a:p>
            <a:pPr>
              <a:buFont typeface="Arial" panose="020B0604020202020204" pitchFamily="34" charset="0"/>
              <a:buChar char="•"/>
            </a:pPr>
            <a:r>
              <a:rPr lang="en-US" sz="1100" b="0" dirty="0">
                <a:effectLst/>
                <a:latin typeface="verdana" panose="020B0604030504040204" pitchFamily="34" charset="0"/>
              </a:rPr>
              <a:t>Inter team support</a:t>
            </a:r>
          </a:p>
          <a:p>
            <a:pPr>
              <a:buFont typeface="Arial" panose="020B0604020202020204" pitchFamily="34" charset="0"/>
              <a:buChar char="•"/>
            </a:pPr>
            <a:r>
              <a:rPr lang="en-US" sz="1100" b="0" dirty="0">
                <a:effectLst/>
                <a:latin typeface="verdana" panose="020B0604030504040204" pitchFamily="34" charset="0"/>
              </a:rPr>
              <a:t>Extensive control outside Hudson and this is possible because of programmable control interface</a:t>
            </a:r>
          </a:p>
          <a:p>
            <a:pPr>
              <a:buFont typeface="Arial" panose="020B0604020202020204" pitchFamily="34" charset="0"/>
              <a:buChar char="•"/>
            </a:pPr>
            <a:r>
              <a:rPr lang="en-US" sz="1100" b="0" dirty="0">
                <a:effectLst/>
                <a:latin typeface="verdana" panose="020B0604030504040204" pitchFamily="34" charset="0"/>
              </a:rPr>
              <a:t>Hudson is used in providing easily readable URLs for most of the pages such as "last successful build" and "promoted build".</a:t>
            </a:r>
          </a:p>
          <a:p>
            <a:pPr>
              <a:buFont typeface="Arial" panose="020B0604020202020204" pitchFamily="34" charset="0"/>
              <a:buChar char="•"/>
            </a:pPr>
            <a:r>
              <a:rPr lang="en-US" sz="1100" b="0" dirty="0">
                <a:effectLst/>
                <a:latin typeface="verdana" panose="020B0604030504040204" pitchFamily="34" charset="0"/>
              </a:rPr>
              <a:t>Localization is available in French, English, Germany, Japanese, Russian, Turkish, and Brazilian. Even you can easily create your own localization bundle.</a:t>
            </a:r>
          </a:p>
          <a:p>
            <a:pPr>
              <a:buFont typeface="Arial" panose="020B0604020202020204" pitchFamily="34" charset="0"/>
              <a:buChar char="•"/>
            </a:pPr>
            <a:r>
              <a:rPr lang="en-US" sz="1100" b="0" dirty="0">
                <a:effectLst/>
                <a:latin typeface="verdana" panose="020B0604030504040204" pitchFamily="34" charset="0"/>
              </a:rPr>
              <a:t>Hudson builds on general-purpose building blocks.</a:t>
            </a:r>
          </a:p>
          <a:p>
            <a:endParaRPr lang="en-IN" sz="1100" dirty="0"/>
          </a:p>
        </p:txBody>
      </p:sp>
    </p:spTree>
    <p:extLst>
      <p:ext uri="{BB962C8B-B14F-4D97-AF65-F5344CB8AC3E}">
        <p14:creationId xmlns:p14="http://schemas.microsoft.com/office/powerpoint/2010/main" val="2505464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B2A1E-BAA9-477C-A26D-A72467057332}"/>
              </a:ext>
            </a:extLst>
          </p:cNvPr>
          <p:cNvSpPr>
            <a:spLocks noGrp="1"/>
          </p:cNvSpPr>
          <p:nvPr>
            <p:ph type="title"/>
          </p:nvPr>
        </p:nvSpPr>
        <p:spPr>
          <a:xfrm>
            <a:off x="808638" y="386930"/>
            <a:ext cx="9236700" cy="1188950"/>
          </a:xfrm>
        </p:spPr>
        <p:txBody>
          <a:bodyPr anchor="b">
            <a:normAutofit/>
          </a:bodyPr>
          <a:lstStyle/>
          <a:p>
            <a:r>
              <a:rPr lang="en-IN" sz="3800" b="0" i="0">
                <a:effectLst/>
                <a:latin typeface="erdana"/>
              </a:rPr>
              <a:t>Jenkins</a:t>
            </a:r>
            <a:br>
              <a:rPr lang="en-IN" sz="3800" b="0" i="0">
                <a:effectLst/>
                <a:latin typeface="erdana"/>
              </a:rPr>
            </a:br>
            <a:endParaRPr lang="en-IN"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BF5A99-A6E6-489F-9571-E36D20B308F6}"/>
              </a:ext>
            </a:extLst>
          </p:cNvPr>
          <p:cNvSpPr>
            <a:spLocks noGrp="1"/>
          </p:cNvSpPr>
          <p:nvPr>
            <p:ph idx="1"/>
          </p:nvPr>
        </p:nvSpPr>
        <p:spPr>
          <a:xfrm>
            <a:off x="111760" y="2203079"/>
            <a:ext cx="11744960" cy="4147845"/>
          </a:xfrm>
        </p:spPr>
        <p:txBody>
          <a:bodyPr anchor="ctr">
            <a:normAutofit/>
          </a:bodyPr>
          <a:lstStyle/>
          <a:p>
            <a:r>
              <a:rPr lang="en-US" sz="1100" b="0" i="0" dirty="0">
                <a:effectLst/>
                <a:latin typeface="verdana" panose="020B0604030504040204" pitchFamily="34" charset="0"/>
              </a:rPr>
              <a:t>Jenkins is the most popular open-source automation server that was written in a java programming language. It facilitates the automation process of continuous integration and continuous delivery (CI/CD) in the software development process.</a:t>
            </a:r>
          </a:p>
          <a:p>
            <a:r>
              <a:rPr lang="en-US" sz="1100" b="0" i="0" dirty="0">
                <a:effectLst/>
                <a:latin typeface="verdana" panose="020B0604030504040204" pitchFamily="34" charset="0"/>
              </a:rPr>
              <a:t>Jenkins supports over 1,400 plugins for other software tools. These plugins expand Jenkins into five years; platforms, UI, administration, source code management, and build management.</a:t>
            </a:r>
          </a:p>
          <a:p>
            <a:r>
              <a:rPr lang="en-US" sz="1100" b="0" i="0" dirty="0">
                <a:effectLst/>
                <a:latin typeface="verdana" panose="020B0604030504040204" pitchFamily="34" charset="0"/>
              </a:rPr>
              <a:t>Jenkins is easy to install and use. It provides an impressive browser-hosted project management dashboard.</a:t>
            </a:r>
          </a:p>
          <a:p>
            <a:r>
              <a:rPr lang="en-US" sz="1100" b="0" i="0" dirty="0">
                <a:effectLst/>
                <a:latin typeface="verdana" panose="020B0604030504040204" pitchFamily="34" charset="0"/>
              </a:rPr>
              <a:t>Some of the common reasons to evaluate and choose Jenkins are:</a:t>
            </a:r>
          </a:p>
          <a:p>
            <a:pPr>
              <a:buFont typeface="Arial" panose="020B0604020202020204" pitchFamily="34" charset="0"/>
              <a:buChar char="•"/>
            </a:pPr>
            <a:r>
              <a:rPr lang="en-US" sz="1100" b="0" dirty="0">
                <a:effectLst/>
                <a:latin typeface="verdana" panose="020B0604030504040204" pitchFamily="34" charset="0"/>
              </a:rPr>
              <a:t>Open-source and free</a:t>
            </a:r>
          </a:p>
          <a:p>
            <a:pPr>
              <a:buFont typeface="Arial" panose="020B0604020202020204" pitchFamily="34" charset="0"/>
              <a:buChar char="•"/>
            </a:pPr>
            <a:r>
              <a:rPr lang="en-US" sz="1100" b="0" dirty="0">
                <a:effectLst/>
                <a:latin typeface="verdana" panose="020B0604030504040204" pitchFamily="34" charset="0"/>
              </a:rPr>
              <a:t>Widely used and well documented</a:t>
            </a:r>
          </a:p>
          <a:p>
            <a:pPr>
              <a:buFont typeface="Arial" panose="020B0604020202020204" pitchFamily="34" charset="0"/>
              <a:buChar char="•"/>
            </a:pPr>
            <a:r>
              <a:rPr lang="en-US" sz="1100" b="0" dirty="0">
                <a:effectLst/>
                <a:latin typeface="verdana" panose="020B0604030504040204" pitchFamily="34" charset="0"/>
              </a:rPr>
              <a:t>Vibrant user community</a:t>
            </a:r>
          </a:p>
          <a:p>
            <a:pPr>
              <a:buFont typeface="Arial" panose="020B0604020202020204" pitchFamily="34" charset="0"/>
              <a:buChar char="•"/>
            </a:pPr>
            <a:r>
              <a:rPr lang="en-US" sz="1100" b="0" dirty="0">
                <a:effectLst/>
                <a:latin typeface="verdana" panose="020B0604030504040204" pitchFamily="34" charset="0"/>
              </a:rPr>
              <a:t>Integration with a large variety of tools and technologies.</a:t>
            </a:r>
          </a:p>
          <a:p>
            <a:pPr>
              <a:buFont typeface="Arial" panose="020B0604020202020204" pitchFamily="34" charset="0"/>
              <a:buChar char="•"/>
            </a:pPr>
            <a:r>
              <a:rPr lang="en-US" sz="1100" b="0" dirty="0">
                <a:effectLst/>
                <a:latin typeface="verdana" panose="020B0604030504040204" pitchFamily="34" charset="0"/>
              </a:rPr>
              <a:t>Plugin support</a:t>
            </a:r>
          </a:p>
          <a:p>
            <a:pPr>
              <a:buFont typeface="Arial" panose="020B0604020202020204" pitchFamily="34" charset="0"/>
              <a:buChar char="•"/>
            </a:pPr>
            <a:r>
              <a:rPr lang="en-US" sz="1100" b="0" dirty="0">
                <a:effectLst/>
                <a:latin typeface="verdana" panose="020B0604030504040204" pitchFamily="34" charset="0"/>
              </a:rPr>
              <a:t>Easy to install, configure and upgrade</a:t>
            </a:r>
          </a:p>
          <a:p>
            <a:pPr>
              <a:buFont typeface="Arial" panose="020B0604020202020204" pitchFamily="34" charset="0"/>
              <a:buChar char="•"/>
            </a:pPr>
            <a:r>
              <a:rPr lang="en-US" sz="1100" b="0" dirty="0">
                <a:effectLst/>
                <a:latin typeface="verdana" panose="020B0604030504040204" pitchFamily="34" charset="0"/>
              </a:rPr>
              <a:t>Distributed builds</a:t>
            </a:r>
          </a:p>
          <a:p>
            <a:pPr>
              <a:buFont typeface="Arial" panose="020B0604020202020204" pitchFamily="34" charset="0"/>
              <a:buChar char="•"/>
            </a:pPr>
            <a:r>
              <a:rPr lang="en-US" sz="1100" b="0" dirty="0">
                <a:effectLst/>
                <a:latin typeface="verdana" panose="020B0604030504040204" pitchFamily="34" charset="0"/>
              </a:rPr>
              <a:t>Monitoring external jobs</a:t>
            </a:r>
          </a:p>
          <a:p>
            <a:pPr>
              <a:buFont typeface="Arial" panose="020B0604020202020204" pitchFamily="34" charset="0"/>
              <a:buChar char="•"/>
            </a:pPr>
            <a:r>
              <a:rPr lang="en-US" sz="1100" b="0" dirty="0">
                <a:effectLst/>
                <a:latin typeface="verdana" panose="020B0604030504040204" pitchFamily="34" charset="0"/>
              </a:rPr>
              <a:t>Support for various authentication methods, notification, version control system, etc.</a:t>
            </a:r>
          </a:p>
          <a:p>
            <a:endParaRPr lang="en-IN" sz="800" dirty="0"/>
          </a:p>
        </p:txBody>
      </p:sp>
    </p:spTree>
    <p:extLst>
      <p:ext uri="{BB962C8B-B14F-4D97-AF65-F5344CB8AC3E}">
        <p14:creationId xmlns:p14="http://schemas.microsoft.com/office/powerpoint/2010/main" val="3149091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10EAF-EB6C-4D0F-AEB5-784B84EF2353}"/>
              </a:ext>
            </a:extLst>
          </p:cNvPr>
          <p:cNvSpPr>
            <a:spLocks noGrp="1"/>
          </p:cNvSpPr>
          <p:nvPr>
            <p:ph type="title"/>
          </p:nvPr>
        </p:nvSpPr>
        <p:spPr>
          <a:xfrm>
            <a:off x="645064" y="525982"/>
            <a:ext cx="4282983" cy="1200361"/>
          </a:xfrm>
        </p:spPr>
        <p:txBody>
          <a:bodyPr anchor="b">
            <a:normAutofit/>
          </a:bodyPr>
          <a:lstStyle/>
          <a:p>
            <a:r>
              <a:rPr lang="en-IN" sz="2500" b="0" i="0">
                <a:effectLst/>
                <a:latin typeface="erdana"/>
              </a:rPr>
              <a:t>Jenkins vs Hudson Comparison Table</a:t>
            </a:r>
            <a:br>
              <a:rPr lang="en-IN" sz="2500" b="0" i="0">
                <a:effectLst/>
                <a:latin typeface="erdana"/>
              </a:rPr>
            </a:br>
            <a:endParaRPr lang="en-IN" sz="2500"/>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AD80E2-D016-4316-A3B0-A27BDDBD7FD3}"/>
              </a:ext>
            </a:extLst>
          </p:cNvPr>
          <p:cNvSpPr>
            <a:spLocks noGrp="1"/>
          </p:cNvSpPr>
          <p:nvPr>
            <p:ph idx="1"/>
          </p:nvPr>
        </p:nvSpPr>
        <p:spPr>
          <a:xfrm>
            <a:off x="645065" y="2031101"/>
            <a:ext cx="4736115" cy="3511943"/>
          </a:xfrm>
        </p:spPr>
        <p:txBody>
          <a:bodyPr anchor="ctr">
            <a:normAutofit/>
          </a:bodyPr>
          <a:lstStyle/>
          <a:p>
            <a:r>
              <a:rPr lang="en-US" sz="1500" b="0" i="0" dirty="0">
                <a:effectLst/>
                <a:latin typeface="verdana" panose="020B0604030504040204" pitchFamily="34" charset="0"/>
              </a:rPr>
              <a:t>There is no such difference between Hudson and Jenkins. Jenkins is the renamed version of Hudson.</a:t>
            </a:r>
          </a:p>
          <a:p>
            <a:r>
              <a:rPr lang="en-US" sz="1500" b="0" i="0" dirty="0">
                <a:effectLst/>
                <a:latin typeface="verdana" panose="020B0604030504040204" pitchFamily="34" charset="0"/>
              </a:rPr>
              <a:t>After disagreements between Oracle and Hudson creators, the latter decided that Hudson was to be forked and Jenkins CI. Jenkins is the continuation of the Hudson open-source project, under the original creator and towards an open-source future; Hudson is now under the Oracle's wing with more structure around it.</a:t>
            </a:r>
          </a:p>
          <a:p>
            <a:endParaRPr lang="en-IN" sz="1500" dirty="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7BBA24C3-9A3B-4997-94AA-747EBBB7BF30}"/>
              </a:ext>
            </a:extLst>
          </p:cNvPr>
          <p:cNvGraphicFramePr>
            <a:graphicFrameLocks noGrp="1"/>
          </p:cNvGraphicFramePr>
          <p:nvPr>
            <p:extLst>
              <p:ext uri="{D42A27DB-BD31-4B8C-83A1-F6EECF244321}">
                <p14:modId xmlns:p14="http://schemas.microsoft.com/office/powerpoint/2010/main" val="3057529448"/>
              </p:ext>
            </p:extLst>
          </p:nvPr>
        </p:nvGraphicFramePr>
        <p:xfrm>
          <a:off x="6037341" y="650494"/>
          <a:ext cx="5528813" cy="5324147"/>
        </p:xfrm>
        <a:graphic>
          <a:graphicData uri="http://schemas.openxmlformats.org/drawingml/2006/table">
            <a:tbl>
              <a:tblPr firstRow="1" bandRow="1"/>
              <a:tblGrid>
                <a:gridCol w="2822592">
                  <a:extLst>
                    <a:ext uri="{9D8B030D-6E8A-4147-A177-3AD203B41FA5}">
                      <a16:colId xmlns:a16="http://schemas.microsoft.com/office/drawing/2014/main" val="3450456096"/>
                    </a:ext>
                  </a:extLst>
                </a:gridCol>
                <a:gridCol w="2706221">
                  <a:extLst>
                    <a:ext uri="{9D8B030D-6E8A-4147-A177-3AD203B41FA5}">
                      <a16:colId xmlns:a16="http://schemas.microsoft.com/office/drawing/2014/main" val="2789777741"/>
                    </a:ext>
                  </a:extLst>
                </a:gridCol>
              </a:tblGrid>
              <a:tr h="446682">
                <a:tc>
                  <a:txBody>
                    <a:bodyPr/>
                    <a:lstStyle/>
                    <a:p>
                      <a:pPr algn="l" fontAlgn="t"/>
                      <a:r>
                        <a:rPr lang="en-IN" sz="1700">
                          <a:solidFill>
                            <a:srgbClr val="000000"/>
                          </a:solidFill>
                          <a:effectLst/>
                          <a:latin typeface="times new roman" panose="02020603050405020304" pitchFamily="18" charset="0"/>
                        </a:rPr>
                        <a:t>Jenkins</a:t>
                      </a:r>
                    </a:p>
                  </a:txBody>
                  <a:tcPr marL="71381" marR="71381" marT="71381" marB="71381">
                    <a:lnL w="6350" cap="flat" cmpd="sng" algn="ctr">
                      <a:solidFill>
                        <a:srgbClr val="B058A8"/>
                      </a:solidFill>
                      <a:prstDash val="solid"/>
                      <a:round/>
                      <a:headEnd type="none" w="med" len="med"/>
                      <a:tailEnd type="none" w="med" len="med"/>
                    </a:lnL>
                    <a:lnR w="6350" cap="flat" cmpd="sng" algn="ctr">
                      <a:solidFill>
                        <a:srgbClr val="B058A8"/>
                      </a:solidFill>
                      <a:prstDash val="solid"/>
                      <a:round/>
                      <a:headEnd type="none" w="med" len="med"/>
                      <a:tailEnd type="none" w="med" len="med"/>
                    </a:lnR>
                    <a:lnT w="6350" cap="flat" cmpd="sng" algn="ctr">
                      <a:solidFill>
                        <a:srgbClr val="B058A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Hudson</a:t>
                      </a:r>
                    </a:p>
                  </a:txBody>
                  <a:tcPr marL="71381" marR="71381" marT="71381" marB="71381">
                    <a:lnL w="6350" cap="flat" cmpd="sng" algn="ctr">
                      <a:solidFill>
                        <a:srgbClr val="B058A8"/>
                      </a:solidFill>
                      <a:prstDash val="solid"/>
                      <a:round/>
                      <a:headEnd type="none" w="med" len="med"/>
                      <a:tailEnd type="none" w="med" len="med"/>
                    </a:lnL>
                    <a:lnR w="6350" cap="flat" cmpd="sng" algn="ctr">
                      <a:solidFill>
                        <a:srgbClr val="B058A8"/>
                      </a:solidFill>
                      <a:prstDash val="solid"/>
                      <a:round/>
                      <a:headEnd type="none" w="med" len="med"/>
                      <a:tailEnd type="none" w="med" len="med"/>
                    </a:lnR>
                    <a:lnT w="6350" cap="flat" cmpd="sng" algn="ctr">
                      <a:solidFill>
                        <a:srgbClr val="B058A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19835595"/>
                  </a:ext>
                </a:extLst>
              </a:tr>
              <a:tr h="923093">
                <a:tc>
                  <a:txBody>
                    <a:bodyPr/>
                    <a:lstStyle/>
                    <a:p>
                      <a:pPr algn="l" fontAlgn="t"/>
                      <a:r>
                        <a:rPr lang="en-US" sz="1700" dirty="0">
                          <a:solidFill>
                            <a:srgbClr val="000000"/>
                          </a:solidFill>
                          <a:effectLst/>
                          <a:latin typeface="verdana" panose="020B0604030504040204" pitchFamily="34" charset="0"/>
                        </a:rPr>
                        <a:t>Jenkins is extendable open-source continuous integration server.</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Hudson is Extensible continuous integration server.</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07728065"/>
                  </a:ext>
                </a:extLst>
              </a:tr>
              <a:tr h="661093">
                <a:tc>
                  <a:txBody>
                    <a:bodyPr/>
                    <a:lstStyle/>
                    <a:p>
                      <a:pPr algn="l" fontAlgn="t"/>
                      <a:r>
                        <a:rPr lang="en-US" sz="1700">
                          <a:solidFill>
                            <a:srgbClr val="000000"/>
                          </a:solidFill>
                          <a:effectLst/>
                          <a:latin typeface="verdana" panose="020B0604030504040204" pitchFamily="34" charset="0"/>
                        </a:rPr>
                        <a:t>Jenkins was forked from Hudson.</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panose="020B0604030504040204" pitchFamily="34" charset="0"/>
                        </a:rPr>
                        <a:t>Hudson is the CI tool.</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62484376"/>
                  </a:ext>
                </a:extLst>
              </a:tr>
              <a:tr h="1185093">
                <a:tc>
                  <a:txBody>
                    <a:bodyPr/>
                    <a:lstStyle/>
                    <a:p>
                      <a:pPr algn="l" fontAlgn="t"/>
                      <a:r>
                        <a:rPr lang="en-US" sz="1700">
                          <a:solidFill>
                            <a:srgbClr val="000000"/>
                          </a:solidFill>
                          <a:effectLst/>
                          <a:latin typeface="verdana" panose="020B0604030504040204" pitchFamily="34" charset="0"/>
                        </a:rPr>
                        <a:t>Jenkins is used by companies Netflix, Facebook, ebay, LinkedIn, Instacart etc.</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panose="020B0604030504040204" pitchFamily="34" charset="0"/>
                        </a:rPr>
                        <a:t>Hudson is used by companies Logo Yazilim, TableAir UAB and OptoSweden AB.</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5212686"/>
                  </a:ext>
                </a:extLst>
              </a:tr>
              <a:tr h="1185093">
                <a:tc>
                  <a:txBody>
                    <a:bodyPr/>
                    <a:lstStyle/>
                    <a:p>
                      <a:pPr algn="l" fontAlgn="t"/>
                      <a:r>
                        <a:rPr lang="en-US" sz="1700">
                          <a:solidFill>
                            <a:srgbClr val="000000"/>
                          </a:solidFill>
                          <a:effectLst/>
                          <a:latin typeface="verdana" panose="020B0604030504040204" pitchFamily="34" charset="0"/>
                        </a:rPr>
                        <a:t>Jenkins is integrated with Slack, Datadog, BrowserStack, Sauce Labs, JBoss, etc. tools.</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panose="020B0604030504040204" pitchFamily="34" charset="0"/>
                        </a:rPr>
                        <a:t>Maven is integrated with tools JavaScript, Java, HTML5 and Tuleap.</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8655028"/>
                  </a:ext>
                </a:extLst>
              </a:tr>
              <a:tr h="923093">
                <a:tc>
                  <a:txBody>
                    <a:bodyPr/>
                    <a:lstStyle/>
                    <a:p>
                      <a:pPr algn="l" fontAlgn="t"/>
                      <a:r>
                        <a:rPr lang="en-US" sz="1700">
                          <a:solidFill>
                            <a:srgbClr val="000000"/>
                          </a:solidFill>
                          <a:effectLst/>
                          <a:latin typeface="verdana" panose="020B0604030504040204" pitchFamily="34" charset="0"/>
                        </a:rPr>
                        <a:t>Jenkins support a lot of plugins.</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dirty="0">
                          <a:solidFill>
                            <a:srgbClr val="000000"/>
                          </a:solidFill>
                          <a:effectLst/>
                          <a:latin typeface="verdana" panose="020B0604030504040204" pitchFamily="34" charset="0"/>
                        </a:rPr>
                        <a:t>Hudson support less plugins as compare to Jenkins</a:t>
                      </a:r>
                    </a:p>
                  </a:txBody>
                  <a:tcPr marL="47586" marR="47586" marT="47586" marB="475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3328096"/>
                  </a:ext>
                </a:extLst>
              </a:tr>
            </a:tbl>
          </a:graphicData>
        </a:graphic>
      </p:graphicFrame>
    </p:spTree>
    <p:extLst>
      <p:ext uri="{BB962C8B-B14F-4D97-AF65-F5344CB8AC3E}">
        <p14:creationId xmlns:p14="http://schemas.microsoft.com/office/powerpoint/2010/main" val="390102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FC230-8363-4FB7-9F3B-FCE9A27EF0C8}"/>
              </a:ext>
            </a:extLst>
          </p:cNvPr>
          <p:cNvSpPr>
            <a:spLocks noGrp="1"/>
          </p:cNvSpPr>
          <p:nvPr>
            <p:ph type="title"/>
          </p:nvPr>
        </p:nvSpPr>
        <p:spPr>
          <a:xfrm>
            <a:off x="838200" y="365760"/>
            <a:ext cx="10515600" cy="1325563"/>
          </a:xfrm>
        </p:spPr>
        <p:txBody>
          <a:bodyPr>
            <a:normAutofit/>
          </a:bodyPr>
          <a:lstStyle/>
          <a:p>
            <a:r>
              <a:rPr lang="en-IN" b="1" i="0">
                <a:solidFill>
                  <a:schemeClr val="bg1"/>
                </a:solidFill>
                <a:effectLst/>
                <a:latin typeface="Open Sans"/>
              </a:rPr>
              <a:t>History of DevOps</a:t>
            </a:r>
            <a:br>
              <a:rPr lang="en-IN" b="0" i="0">
                <a:solidFill>
                  <a:schemeClr val="bg1"/>
                </a:solidFill>
                <a:effectLst/>
                <a:latin typeface="Open Sans"/>
              </a:rPr>
            </a:br>
            <a:endParaRPr lang="en-IN">
              <a:solidFill>
                <a:schemeClr val="bg1"/>
              </a:solidFill>
            </a:endParaRPr>
          </a:p>
        </p:txBody>
      </p:sp>
      <p:sp>
        <p:nvSpPr>
          <p:cNvPr id="3" name="Content Placeholder 2">
            <a:extLst>
              <a:ext uri="{FF2B5EF4-FFF2-40B4-BE49-F238E27FC236}">
                <a16:creationId xmlns:a16="http://schemas.microsoft.com/office/drawing/2014/main" id="{5269DFD8-7892-4796-8FE3-F2F1229CAE0E}"/>
              </a:ext>
            </a:extLst>
          </p:cNvPr>
          <p:cNvSpPr>
            <a:spLocks noGrp="1"/>
          </p:cNvSpPr>
          <p:nvPr>
            <p:ph idx="1"/>
          </p:nvPr>
        </p:nvSpPr>
        <p:spPr>
          <a:xfrm>
            <a:off x="841248" y="2276857"/>
            <a:ext cx="5015484" cy="3900106"/>
          </a:xfrm>
        </p:spPr>
        <p:txBody>
          <a:bodyPr anchor="ctr">
            <a:normAutofit/>
          </a:bodyPr>
          <a:lstStyle/>
          <a:p>
            <a:r>
              <a:rPr lang="en-US" sz="1700" b="0" i="0">
                <a:effectLst/>
                <a:latin typeface="Open Sans"/>
              </a:rPr>
              <a:t>Before DevOps, We had two approaches for software development namely the Waterfall and the Agile.</a:t>
            </a:r>
          </a:p>
          <a:p>
            <a:pPr marL="0" indent="0">
              <a:buNone/>
            </a:pPr>
            <a:r>
              <a:rPr lang="en-IN" sz="1700" b="1" i="0">
                <a:effectLst/>
                <a:latin typeface="Open Sans"/>
              </a:rPr>
              <a:t>Waterfall Model</a:t>
            </a:r>
            <a:endParaRPr lang="en-IN" sz="1700" b="0" i="0">
              <a:effectLst/>
              <a:latin typeface="Open Sans"/>
            </a:endParaRPr>
          </a:p>
          <a:p>
            <a:pPr>
              <a:buFont typeface="Arial" panose="020B0604020202020204" pitchFamily="34" charset="0"/>
              <a:buChar char="•"/>
            </a:pPr>
            <a:r>
              <a:rPr lang="en-US" sz="1700" b="0" i="0">
                <a:effectLst/>
                <a:latin typeface="Open Sans"/>
              </a:rPr>
              <a:t>The waterfall model is a software development model that is pretty straight forward and linear. This model follows a top-down approach.</a:t>
            </a:r>
          </a:p>
          <a:p>
            <a:pPr>
              <a:buFont typeface="Arial" panose="020B0604020202020204" pitchFamily="34" charset="0"/>
              <a:buChar char="•"/>
            </a:pPr>
            <a:r>
              <a:rPr lang="en-US" sz="1700" b="0" i="0">
                <a:effectLst/>
                <a:latin typeface="Open Sans"/>
              </a:rPr>
              <a:t>This model has various starting with </a:t>
            </a:r>
            <a:r>
              <a:rPr lang="en-US" sz="1700" b="1" i="0">
                <a:effectLst/>
                <a:latin typeface="Open Sans"/>
              </a:rPr>
              <a:t>Requirements gathering and analysis</a:t>
            </a:r>
            <a:r>
              <a:rPr lang="en-US" sz="1700" b="0" i="0">
                <a:effectLst/>
                <a:latin typeface="Open Sans"/>
              </a:rPr>
              <a:t>. This is the phase where you get the requirements from the client for developing an application. After this, you try to analyze these requirements.</a:t>
            </a:r>
          </a:p>
          <a:p>
            <a:endParaRPr lang="en-IN" sz="1700"/>
          </a:p>
        </p:txBody>
      </p:sp>
      <p:pic>
        <p:nvPicPr>
          <p:cNvPr id="5" name="Picture 4">
            <a:extLst>
              <a:ext uri="{FF2B5EF4-FFF2-40B4-BE49-F238E27FC236}">
                <a16:creationId xmlns:a16="http://schemas.microsoft.com/office/drawing/2014/main" id="{6BDD5A20-12A1-4586-9E73-FD178F855AB8}"/>
              </a:ext>
            </a:extLst>
          </p:cNvPr>
          <p:cNvPicPr>
            <a:picLocks noChangeAspect="1"/>
          </p:cNvPicPr>
          <p:nvPr/>
        </p:nvPicPr>
        <p:blipFill rotWithShape="1">
          <a:blip r:embed="rId2"/>
          <a:srcRect l="7208" r="3095" b="1"/>
          <a:stretch/>
        </p:blipFill>
        <p:spPr>
          <a:xfrm>
            <a:off x="6335270" y="2276857"/>
            <a:ext cx="5015484" cy="3900106"/>
          </a:xfrm>
          <a:prstGeom prst="rect">
            <a:avLst/>
          </a:prstGeom>
        </p:spPr>
      </p:pic>
    </p:spTree>
    <p:extLst>
      <p:ext uri="{BB962C8B-B14F-4D97-AF65-F5344CB8AC3E}">
        <p14:creationId xmlns:p14="http://schemas.microsoft.com/office/powerpoint/2010/main" val="46322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4444-F28C-4DC5-9E48-78D1C315D02B}"/>
              </a:ext>
            </a:extLst>
          </p:cNvPr>
          <p:cNvSpPr>
            <a:spLocks noGrp="1"/>
          </p:cNvSpPr>
          <p:nvPr>
            <p:ph type="title"/>
          </p:nvPr>
        </p:nvSpPr>
        <p:spPr>
          <a:xfrm>
            <a:off x="4965430" y="629268"/>
            <a:ext cx="6586491" cy="1286160"/>
          </a:xfrm>
        </p:spPr>
        <p:txBody>
          <a:bodyPr anchor="b">
            <a:normAutofit/>
          </a:bodyPr>
          <a:lstStyle/>
          <a:p>
            <a:r>
              <a:rPr lang="en-US"/>
              <a:t>WaterFall Model	</a:t>
            </a:r>
            <a:endParaRPr lang="en-IN" dirty="0"/>
          </a:p>
        </p:txBody>
      </p:sp>
      <p:sp>
        <p:nvSpPr>
          <p:cNvPr id="3" name="Content Placeholder 2">
            <a:extLst>
              <a:ext uri="{FF2B5EF4-FFF2-40B4-BE49-F238E27FC236}">
                <a16:creationId xmlns:a16="http://schemas.microsoft.com/office/drawing/2014/main" id="{91C9579E-A11D-4776-9923-6633753C2845}"/>
              </a:ext>
            </a:extLst>
          </p:cNvPr>
          <p:cNvSpPr>
            <a:spLocks noGrp="1"/>
          </p:cNvSpPr>
          <p:nvPr>
            <p:ph idx="1"/>
          </p:nvPr>
        </p:nvSpPr>
        <p:spPr>
          <a:xfrm>
            <a:off x="4965431" y="2438400"/>
            <a:ext cx="6586489" cy="3785419"/>
          </a:xfrm>
        </p:spPr>
        <p:txBody>
          <a:bodyPr>
            <a:normAutofit/>
          </a:bodyPr>
          <a:lstStyle/>
          <a:p>
            <a:pPr>
              <a:buFont typeface="Arial" panose="020B0604020202020204" pitchFamily="34" charset="0"/>
              <a:buChar char="•"/>
            </a:pPr>
            <a:r>
              <a:rPr lang="en-US" sz="1400" b="0" i="0">
                <a:effectLst/>
                <a:latin typeface="Open Sans"/>
              </a:rPr>
              <a:t>The next phase is the </a:t>
            </a:r>
            <a:r>
              <a:rPr lang="en-US" sz="1400" b="1" i="0">
                <a:effectLst/>
                <a:latin typeface="Open Sans"/>
              </a:rPr>
              <a:t>Design</a:t>
            </a:r>
            <a:r>
              <a:rPr lang="en-US" sz="1400" b="0" i="0">
                <a:effectLst/>
                <a:latin typeface="Open Sans"/>
              </a:rPr>
              <a:t> phase where you prepare a blueprint of the software. Here, you think about how the software is actually going to look like.</a:t>
            </a:r>
          </a:p>
          <a:p>
            <a:pPr>
              <a:buFont typeface="Arial" panose="020B0604020202020204" pitchFamily="34" charset="0"/>
              <a:buChar char="•"/>
            </a:pPr>
            <a:r>
              <a:rPr lang="en-US" sz="1400" b="0" i="0">
                <a:effectLst/>
                <a:latin typeface="Open Sans"/>
              </a:rPr>
              <a:t>Once the design is ready, you move further with the </a:t>
            </a:r>
            <a:r>
              <a:rPr lang="en-US" sz="1400" b="1" i="0">
                <a:effectLst/>
                <a:latin typeface="Open Sans"/>
              </a:rPr>
              <a:t>Implementation</a:t>
            </a:r>
            <a:r>
              <a:rPr lang="en-US" sz="1400" b="0" i="0">
                <a:effectLst/>
                <a:latin typeface="Open Sans"/>
              </a:rPr>
              <a:t> phase where you begin with the coding for the application. The team of developers works together on various components of the application.</a:t>
            </a:r>
          </a:p>
          <a:p>
            <a:pPr>
              <a:buFont typeface="Arial" panose="020B0604020202020204" pitchFamily="34" charset="0"/>
              <a:buChar char="•"/>
            </a:pPr>
            <a:r>
              <a:rPr lang="en-US" sz="1400" b="0" i="0">
                <a:effectLst/>
                <a:latin typeface="Open Sans"/>
              </a:rPr>
              <a:t>Once you complete the application development, you test it in the </a:t>
            </a:r>
            <a:r>
              <a:rPr lang="en-US" sz="1400" b="1" i="0">
                <a:effectLst/>
                <a:latin typeface="Open Sans"/>
              </a:rPr>
              <a:t>Verification</a:t>
            </a:r>
            <a:r>
              <a:rPr lang="en-US" sz="1400" b="0" i="0">
                <a:effectLst/>
                <a:latin typeface="Open Sans"/>
              </a:rPr>
              <a:t> phase. There are various tests conducted on the application such as unit testing, integration testing, performance testing, etc.</a:t>
            </a:r>
          </a:p>
          <a:p>
            <a:pPr>
              <a:buFont typeface="Arial" panose="020B0604020202020204" pitchFamily="34" charset="0"/>
              <a:buChar char="•"/>
            </a:pPr>
            <a:r>
              <a:rPr lang="en-US" sz="1400" b="0" i="0">
                <a:effectLst/>
                <a:latin typeface="Open Sans"/>
              </a:rPr>
              <a:t>After all the tests on the application are completed, it is deployed onto the production servers.</a:t>
            </a:r>
          </a:p>
          <a:p>
            <a:pPr>
              <a:buFont typeface="Arial" panose="020B0604020202020204" pitchFamily="34" charset="0"/>
              <a:buChar char="•"/>
            </a:pPr>
            <a:r>
              <a:rPr lang="en-US" sz="1400" b="0" i="0">
                <a:effectLst/>
                <a:latin typeface="Open Sans"/>
              </a:rPr>
              <a:t>At last, comes the </a:t>
            </a:r>
            <a:r>
              <a:rPr lang="en-US" sz="1400" b="1" i="0">
                <a:effectLst/>
                <a:latin typeface="Open Sans"/>
              </a:rPr>
              <a:t>Maintenance</a:t>
            </a:r>
            <a:r>
              <a:rPr lang="en-US" sz="1400" b="0" i="0">
                <a:effectLst/>
                <a:latin typeface="Open Sans"/>
              </a:rPr>
              <a:t> phase. In this phase, the application is monitored for performance. Any issues related to the performance of the application are resolved in this phase.</a:t>
            </a:r>
          </a:p>
          <a:p>
            <a:endParaRPr lang="en-IN" sz="1400"/>
          </a:p>
        </p:txBody>
      </p:sp>
      <p:pic>
        <p:nvPicPr>
          <p:cNvPr id="5" name="Picture 4">
            <a:extLst>
              <a:ext uri="{FF2B5EF4-FFF2-40B4-BE49-F238E27FC236}">
                <a16:creationId xmlns:a16="http://schemas.microsoft.com/office/drawing/2014/main" id="{60670432-0180-4306-B1F3-7CAFA4165276}"/>
              </a:ext>
            </a:extLst>
          </p:cNvPr>
          <p:cNvPicPr>
            <a:picLocks noChangeAspect="1"/>
          </p:cNvPicPr>
          <p:nvPr/>
        </p:nvPicPr>
        <p:blipFill rotWithShape="1">
          <a:blip r:embed="rId2"/>
          <a:srcRect l="31791" r="3018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922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69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4B06-4C59-493F-A96B-041BF3E8BBD0}"/>
              </a:ext>
            </a:extLst>
          </p:cNvPr>
          <p:cNvSpPr>
            <a:spLocks noGrp="1"/>
          </p:cNvSpPr>
          <p:nvPr>
            <p:ph type="title"/>
          </p:nvPr>
        </p:nvSpPr>
        <p:spPr>
          <a:xfrm>
            <a:off x="4965430" y="629268"/>
            <a:ext cx="6586491" cy="1286160"/>
          </a:xfrm>
        </p:spPr>
        <p:txBody>
          <a:bodyPr anchor="b">
            <a:normAutofit/>
          </a:bodyPr>
          <a:lstStyle/>
          <a:p>
            <a:r>
              <a:rPr lang="en-US" sz="4100"/>
              <a:t>Advantages and Disadvantages</a:t>
            </a:r>
            <a:endParaRPr lang="en-IN" sz="4100"/>
          </a:p>
        </p:txBody>
      </p:sp>
      <p:sp>
        <p:nvSpPr>
          <p:cNvPr id="3" name="Content Placeholder 2">
            <a:extLst>
              <a:ext uri="{FF2B5EF4-FFF2-40B4-BE49-F238E27FC236}">
                <a16:creationId xmlns:a16="http://schemas.microsoft.com/office/drawing/2014/main" id="{7951F736-DBF8-469E-A0E7-3A24C5A506FB}"/>
              </a:ext>
            </a:extLst>
          </p:cNvPr>
          <p:cNvSpPr>
            <a:spLocks noGrp="1"/>
          </p:cNvSpPr>
          <p:nvPr>
            <p:ph idx="1"/>
          </p:nvPr>
        </p:nvSpPr>
        <p:spPr>
          <a:xfrm>
            <a:off x="4965431" y="2438400"/>
            <a:ext cx="6586489" cy="3785419"/>
          </a:xfrm>
        </p:spPr>
        <p:txBody>
          <a:bodyPr>
            <a:normAutofit/>
          </a:bodyPr>
          <a:lstStyle/>
          <a:p>
            <a:pPr marL="0" indent="0">
              <a:buNone/>
            </a:pPr>
            <a:r>
              <a:rPr lang="en-US" sz="1100" b="1" i="0">
                <a:effectLst/>
                <a:latin typeface="Open Sans"/>
              </a:rPr>
              <a:t>Advantages of the Waterfall Model:</a:t>
            </a:r>
            <a:endParaRPr lang="en-US" sz="1100" b="0" i="0">
              <a:effectLst/>
              <a:latin typeface="Open Sans"/>
            </a:endParaRPr>
          </a:p>
          <a:p>
            <a:pPr>
              <a:buFont typeface="Arial" panose="020B0604020202020204" pitchFamily="34" charset="0"/>
              <a:buChar char="•"/>
            </a:pPr>
            <a:r>
              <a:rPr lang="en-US" sz="1100" b="0" i="0">
                <a:effectLst/>
                <a:latin typeface="Open Sans"/>
              </a:rPr>
              <a:t>Simple to understand and use</a:t>
            </a:r>
          </a:p>
          <a:p>
            <a:pPr>
              <a:buFont typeface="Arial" panose="020B0604020202020204" pitchFamily="34" charset="0"/>
              <a:buChar char="•"/>
            </a:pPr>
            <a:r>
              <a:rPr lang="en-US" sz="1100" b="0" i="0">
                <a:effectLst/>
                <a:latin typeface="Open Sans"/>
              </a:rPr>
              <a:t>Allows for easy testing and analysis</a:t>
            </a:r>
          </a:p>
          <a:p>
            <a:pPr>
              <a:buFont typeface="Arial" panose="020B0604020202020204" pitchFamily="34" charset="0"/>
              <a:buChar char="•"/>
            </a:pPr>
            <a:r>
              <a:rPr lang="en-US" sz="1100" b="0" i="0">
                <a:effectLst/>
                <a:latin typeface="Open Sans"/>
              </a:rPr>
              <a:t>Saves a significant amount of time and money</a:t>
            </a:r>
          </a:p>
          <a:p>
            <a:pPr>
              <a:buFont typeface="Arial" panose="020B0604020202020204" pitchFamily="34" charset="0"/>
              <a:buChar char="•"/>
            </a:pPr>
            <a:r>
              <a:rPr lang="en-US" sz="1100" b="0" i="0">
                <a:effectLst/>
                <a:latin typeface="Open Sans"/>
              </a:rPr>
              <a:t>Good for small projects if all requirements are clearly defined</a:t>
            </a:r>
          </a:p>
          <a:p>
            <a:pPr>
              <a:buFont typeface="Arial" panose="020B0604020202020204" pitchFamily="34" charset="0"/>
              <a:buChar char="•"/>
            </a:pPr>
            <a:r>
              <a:rPr lang="en-US" sz="1100" b="0" i="0">
                <a:effectLst/>
                <a:latin typeface="Open Sans"/>
              </a:rPr>
              <a:t>Allows for departmentalization &amp; managerial control</a:t>
            </a:r>
          </a:p>
          <a:p>
            <a:pPr marL="0" indent="0">
              <a:buNone/>
            </a:pPr>
            <a:r>
              <a:rPr lang="en-US" sz="1100" b="1" i="0">
                <a:effectLst/>
                <a:latin typeface="Open Sans"/>
              </a:rPr>
              <a:t>Disadvantages of Waterfall Model:</a:t>
            </a:r>
            <a:endParaRPr lang="en-US" sz="1100" b="0" i="0">
              <a:effectLst/>
              <a:latin typeface="Open Sans"/>
            </a:endParaRPr>
          </a:p>
          <a:p>
            <a:pPr>
              <a:buFont typeface="Arial" panose="020B0604020202020204" pitchFamily="34" charset="0"/>
              <a:buChar char="•"/>
            </a:pPr>
            <a:r>
              <a:rPr lang="en-US" sz="1100" b="0" i="0">
                <a:effectLst/>
                <a:latin typeface="Open Sans"/>
              </a:rPr>
              <a:t>Risky and uncertain</a:t>
            </a:r>
          </a:p>
          <a:p>
            <a:pPr>
              <a:buFont typeface="Arial" panose="020B0604020202020204" pitchFamily="34" charset="0"/>
              <a:buChar char="•"/>
            </a:pPr>
            <a:r>
              <a:rPr lang="en-US" sz="1100" b="0" i="0">
                <a:effectLst/>
                <a:latin typeface="Open Sans"/>
              </a:rPr>
              <a:t>Lack of visibility of the current progress</a:t>
            </a:r>
          </a:p>
          <a:p>
            <a:pPr>
              <a:buFont typeface="Arial" panose="020B0604020202020204" pitchFamily="34" charset="0"/>
              <a:buChar char="•"/>
            </a:pPr>
            <a:r>
              <a:rPr lang="en-US" sz="1100" b="0" i="0">
                <a:effectLst/>
                <a:latin typeface="Open Sans"/>
              </a:rPr>
              <a:t>Not suitable when the requirements keep changing</a:t>
            </a:r>
          </a:p>
          <a:p>
            <a:pPr>
              <a:buFont typeface="Arial" panose="020B0604020202020204" pitchFamily="34" charset="0"/>
              <a:buChar char="•"/>
            </a:pPr>
            <a:r>
              <a:rPr lang="en-US" sz="1100" b="0" i="0">
                <a:effectLst/>
                <a:latin typeface="Open Sans"/>
              </a:rPr>
              <a:t>Difficult to make changes to the product when it is in the testing phase</a:t>
            </a:r>
          </a:p>
          <a:p>
            <a:pPr>
              <a:buFont typeface="Arial" panose="020B0604020202020204" pitchFamily="34" charset="0"/>
              <a:buChar char="•"/>
            </a:pPr>
            <a:r>
              <a:rPr lang="en-US" sz="1100" b="0" i="0">
                <a:effectLst/>
                <a:latin typeface="Open Sans"/>
              </a:rPr>
              <a:t>The end product is available only at the end of the cycle</a:t>
            </a:r>
          </a:p>
          <a:p>
            <a:pPr>
              <a:buFont typeface="Arial" panose="020B0604020202020204" pitchFamily="34" charset="0"/>
              <a:buChar char="•"/>
            </a:pPr>
            <a:r>
              <a:rPr lang="en-US" sz="1100" b="0" i="0">
                <a:effectLst/>
                <a:latin typeface="Open Sans"/>
              </a:rPr>
              <a:t>Not suitable for large and complex projects</a:t>
            </a:r>
          </a:p>
          <a:p>
            <a:endParaRPr lang="en-IN" sz="1100"/>
          </a:p>
        </p:txBody>
      </p:sp>
      <p:pic>
        <p:nvPicPr>
          <p:cNvPr id="6" name="Picture 4">
            <a:extLst>
              <a:ext uri="{FF2B5EF4-FFF2-40B4-BE49-F238E27FC236}">
                <a16:creationId xmlns:a16="http://schemas.microsoft.com/office/drawing/2014/main" id="{4CC4B9DB-6727-428B-A176-A6EA7C1B72AA}"/>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33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0427E6B-47D9-4C04-8B7F-D80B162829E0}"/>
              </a:ext>
            </a:extLst>
          </p:cNvPr>
          <p:cNvPicPr>
            <a:picLocks noChangeAspect="1"/>
          </p:cNvPicPr>
          <p:nvPr/>
        </p:nvPicPr>
        <p:blipFill>
          <a:blip r:embed="rId2"/>
          <a:stretch>
            <a:fillRect/>
          </a:stretch>
        </p:blipFill>
        <p:spPr>
          <a:xfrm>
            <a:off x="6541053" y="1969149"/>
            <a:ext cx="4777381" cy="27469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870E3-076B-4FF9-9927-B58BD28876FF}"/>
              </a:ext>
            </a:extLst>
          </p:cNvPr>
          <p:cNvSpPr>
            <a:spLocks noGrp="1"/>
          </p:cNvSpPr>
          <p:nvPr>
            <p:ph type="title"/>
          </p:nvPr>
        </p:nvSpPr>
        <p:spPr>
          <a:xfrm>
            <a:off x="838201" y="479493"/>
            <a:ext cx="5257800" cy="1325563"/>
          </a:xfrm>
        </p:spPr>
        <p:txBody>
          <a:bodyPr>
            <a:normAutofit/>
          </a:bodyPr>
          <a:lstStyle/>
          <a:p>
            <a:r>
              <a:rPr lang="en-IN" b="1" i="0">
                <a:effectLst/>
                <a:latin typeface="Open Sans"/>
              </a:rPr>
              <a:t>Waterfall Model </a:t>
            </a:r>
            <a:br>
              <a:rPr lang="en-IN" b="0" i="0">
                <a:effectLst/>
                <a:latin typeface="Open Sans"/>
              </a:rPr>
            </a:br>
            <a:endParaRPr lang="en-IN" dirty="0"/>
          </a:p>
        </p:txBody>
      </p:sp>
      <p:sp>
        <p:nvSpPr>
          <p:cNvPr id="3" name="Content Placeholder 2">
            <a:extLst>
              <a:ext uri="{FF2B5EF4-FFF2-40B4-BE49-F238E27FC236}">
                <a16:creationId xmlns:a16="http://schemas.microsoft.com/office/drawing/2014/main" id="{CB5A3D5C-F183-404E-9D87-A57C3228B1A0}"/>
              </a:ext>
            </a:extLst>
          </p:cNvPr>
          <p:cNvSpPr>
            <a:spLocks noGrp="1"/>
          </p:cNvSpPr>
          <p:nvPr>
            <p:ph idx="1"/>
          </p:nvPr>
        </p:nvSpPr>
        <p:spPr>
          <a:xfrm>
            <a:off x="838201" y="1984443"/>
            <a:ext cx="5257800" cy="4192520"/>
          </a:xfrm>
        </p:spPr>
        <p:txBody>
          <a:bodyPr>
            <a:normAutofit/>
          </a:bodyPr>
          <a:lstStyle/>
          <a:p>
            <a:pPr marL="0" indent="0">
              <a:buNone/>
            </a:pPr>
            <a:r>
              <a:rPr lang="en-US" sz="1500" b="0" i="0">
                <a:effectLst/>
                <a:latin typeface="Open Sans"/>
              </a:rPr>
              <a:t>Let’s consider developing software in a traditional way using a Waterfall Model.</a:t>
            </a:r>
          </a:p>
          <a:p>
            <a:r>
              <a:rPr lang="en-US" sz="1500" b="0" i="0">
                <a:effectLst/>
                <a:latin typeface="Open Sans"/>
              </a:rPr>
              <a:t>In the above diagram you will see the phases it will involve:</a:t>
            </a:r>
          </a:p>
          <a:p>
            <a:pPr>
              <a:buFont typeface="Arial" panose="020B0604020202020204" pitchFamily="34" charset="0"/>
              <a:buChar char="•"/>
            </a:pPr>
            <a:r>
              <a:rPr lang="en-US" sz="1500" b="0" i="0">
                <a:effectLst/>
                <a:latin typeface="Open Sans"/>
              </a:rPr>
              <a:t>­In phase 1 – Complete Requirement is gathered and SRS is developed</a:t>
            </a:r>
          </a:p>
          <a:p>
            <a:pPr>
              <a:buFont typeface="Arial" panose="020B0604020202020204" pitchFamily="34" charset="0"/>
              <a:buChar char="•"/>
            </a:pPr>
            <a:r>
              <a:rPr lang="en-US" sz="1500" b="0" i="0">
                <a:effectLst/>
                <a:latin typeface="Open Sans"/>
              </a:rPr>
              <a:t>In phase 2 – This System is Planned and Designed using the SRS</a:t>
            </a:r>
          </a:p>
          <a:p>
            <a:pPr>
              <a:buFont typeface="Arial" panose="020B0604020202020204" pitchFamily="34" charset="0"/>
              <a:buChar char="•"/>
            </a:pPr>
            <a:r>
              <a:rPr lang="en-US" sz="1500" b="0" i="0">
                <a:effectLst/>
                <a:latin typeface="Open Sans"/>
              </a:rPr>
              <a:t>In phase 3 – Implementation of the System takes place</a:t>
            </a:r>
          </a:p>
          <a:p>
            <a:pPr>
              <a:buFont typeface="Arial" panose="020B0604020202020204" pitchFamily="34" charset="0"/>
              <a:buChar char="•"/>
            </a:pPr>
            <a:r>
              <a:rPr lang="en-US" sz="1500" b="0" i="0">
                <a:effectLst/>
                <a:latin typeface="Open Sans"/>
              </a:rPr>
              <a:t>In phase 4 – System is tested and its quality is assured</a:t>
            </a:r>
          </a:p>
          <a:p>
            <a:pPr>
              <a:buFont typeface="Arial" panose="020B0604020202020204" pitchFamily="34" charset="0"/>
              <a:buChar char="•"/>
            </a:pPr>
            <a:r>
              <a:rPr lang="en-US" sz="1500" b="0" i="0">
                <a:effectLst/>
                <a:latin typeface="Open Sans"/>
              </a:rPr>
              <a:t>In phase 5 – System is deployed to the end users</a:t>
            </a:r>
          </a:p>
          <a:p>
            <a:pPr>
              <a:buFont typeface="Arial" panose="020B0604020202020204" pitchFamily="34" charset="0"/>
              <a:buChar char="•"/>
            </a:pPr>
            <a:r>
              <a:rPr lang="en-US" sz="1500" b="0" i="0">
                <a:effectLst/>
                <a:latin typeface="Open Sans"/>
              </a:rPr>
              <a:t>In phase 6 – Regular Maintenance of the system is done</a:t>
            </a:r>
          </a:p>
          <a:p>
            <a:pPr marL="0" indent="0">
              <a:buNone/>
            </a:pPr>
            <a:endParaRPr lang="en-IN" sz="1500"/>
          </a:p>
        </p:txBody>
      </p:sp>
    </p:spTree>
    <p:extLst>
      <p:ext uri="{BB962C8B-B14F-4D97-AF65-F5344CB8AC3E}">
        <p14:creationId xmlns:p14="http://schemas.microsoft.com/office/powerpoint/2010/main" val="296032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3F27838-97CB-46FE-B92D-5E3759713E5B}"/>
              </a:ext>
            </a:extLst>
          </p:cNvPr>
          <p:cNvPicPr>
            <a:picLocks noChangeAspect="1"/>
          </p:cNvPicPr>
          <p:nvPr/>
        </p:nvPicPr>
        <p:blipFill>
          <a:blip r:embed="rId2"/>
          <a:stretch>
            <a:fillRect/>
          </a:stretch>
        </p:blipFill>
        <p:spPr>
          <a:xfrm>
            <a:off x="6541053" y="2225933"/>
            <a:ext cx="5257800" cy="223342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0"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D98B38-274D-44DE-9813-3E58D5638F93}"/>
              </a:ext>
            </a:extLst>
          </p:cNvPr>
          <p:cNvSpPr>
            <a:spLocks noGrp="1"/>
          </p:cNvSpPr>
          <p:nvPr>
            <p:ph type="title"/>
          </p:nvPr>
        </p:nvSpPr>
        <p:spPr>
          <a:xfrm>
            <a:off x="838201" y="479493"/>
            <a:ext cx="5257800" cy="1325563"/>
          </a:xfrm>
        </p:spPr>
        <p:txBody>
          <a:bodyPr>
            <a:normAutofit/>
          </a:bodyPr>
          <a:lstStyle/>
          <a:p>
            <a:r>
              <a:rPr lang="en-IN" sz="2800" b="1" i="0">
                <a:effectLst/>
                <a:latin typeface="Open Sans"/>
              </a:rPr>
              <a:t>Waterfall Model Challenges</a:t>
            </a:r>
            <a:br>
              <a:rPr lang="en-IN" sz="2800" b="0" i="0">
                <a:effectLst/>
                <a:latin typeface="Open Sans"/>
              </a:rPr>
            </a:br>
            <a:endParaRPr lang="en-IN" sz="2800"/>
          </a:p>
        </p:txBody>
      </p:sp>
      <p:sp>
        <p:nvSpPr>
          <p:cNvPr id="3" name="Content Placeholder 2">
            <a:extLst>
              <a:ext uri="{FF2B5EF4-FFF2-40B4-BE49-F238E27FC236}">
                <a16:creationId xmlns:a16="http://schemas.microsoft.com/office/drawing/2014/main" id="{97EF21BC-D505-465D-84B6-6C4642B6AB33}"/>
              </a:ext>
            </a:extLst>
          </p:cNvPr>
          <p:cNvSpPr>
            <a:spLocks noGrp="1"/>
          </p:cNvSpPr>
          <p:nvPr>
            <p:ph idx="1"/>
          </p:nvPr>
        </p:nvSpPr>
        <p:spPr>
          <a:xfrm>
            <a:off x="838201" y="1984443"/>
            <a:ext cx="5257800" cy="4192520"/>
          </a:xfrm>
        </p:spPr>
        <p:txBody>
          <a:bodyPr>
            <a:normAutofit/>
          </a:bodyPr>
          <a:lstStyle/>
          <a:p>
            <a:pPr marL="0" indent="0">
              <a:buNone/>
            </a:pPr>
            <a:r>
              <a:rPr lang="en-US" sz="1200" b="0" i="0" dirty="0">
                <a:effectLst/>
                <a:latin typeface="Open Sans"/>
              </a:rPr>
              <a:t>The Water-fall model worked fine and served well for many years however it had some challenges. In the following diagram the challenges of Waterfall Model are highlighted.</a:t>
            </a:r>
          </a:p>
          <a:p>
            <a:pPr marL="0" indent="0">
              <a:buNone/>
            </a:pPr>
            <a:r>
              <a:rPr lang="en-US" sz="1200" dirty="0">
                <a:latin typeface="Open Sans"/>
              </a:rPr>
              <a:t>B</a:t>
            </a:r>
            <a:r>
              <a:rPr lang="en-US" sz="1200" b="0" i="0" dirty="0">
                <a:effectLst/>
                <a:latin typeface="Open Sans"/>
              </a:rPr>
              <a:t>oth Development and Operations had challenges in the Waterfall Model.  From Developers point of view there were majorly two challenges:</a:t>
            </a:r>
          </a:p>
          <a:p>
            <a:r>
              <a:rPr lang="en-US" sz="1200" b="0" i="0" dirty="0">
                <a:effectLst/>
                <a:latin typeface="Open Sans"/>
              </a:rPr>
              <a:t>After Development, the code deployment time was huge.</a:t>
            </a:r>
          </a:p>
          <a:p>
            <a:r>
              <a:rPr lang="en-US" sz="1200" b="0" i="0" dirty="0">
                <a:effectLst/>
                <a:latin typeface="Open Sans"/>
              </a:rPr>
              <a:t>Pressure of work on old, pending and new code was high because development and deployment time was high.</a:t>
            </a:r>
            <a:endParaRPr lang="en-US" sz="1200" dirty="0">
              <a:latin typeface="Open Sans"/>
            </a:endParaRPr>
          </a:p>
          <a:p>
            <a:pPr marL="0" indent="0">
              <a:buNone/>
            </a:pPr>
            <a:r>
              <a:rPr lang="en-US" sz="1200" b="0" i="0" dirty="0">
                <a:effectLst/>
                <a:latin typeface="Open Sans"/>
              </a:rPr>
              <a:t>On the other hand, Operations was also not completely satisfied. There were four major challenges they faced as per the above diagram:</a:t>
            </a:r>
          </a:p>
          <a:p>
            <a:r>
              <a:rPr lang="en-US" sz="1200" b="0" i="0" dirty="0">
                <a:effectLst/>
                <a:latin typeface="Open Sans"/>
              </a:rPr>
              <a:t>It was difficult to maintain ~100% uptime of the production environment.</a:t>
            </a:r>
          </a:p>
          <a:p>
            <a:r>
              <a:rPr lang="en-US" sz="1200" b="0" i="0" dirty="0">
                <a:effectLst/>
                <a:latin typeface="Open Sans"/>
              </a:rPr>
              <a:t>Infrastructure Automation tools were not very affective.</a:t>
            </a:r>
          </a:p>
          <a:p>
            <a:r>
              <a:rPr lang="en-US" sz="1200" b="0" i="0" dirty="0">
                <a:effectLst/>
                <a:latin typeface="Open Sans"/>
              </a:rPr>
              <a:t>Number of severs to be monitored keeps on increasing with time and hence the complexity.</a:t>
            </a:r>
          </a:p>
          <a:p>
            <a:r>
              <a:rPr lang="en-US" sz="1200" b="0" i="0" dirty="0">
                <a:effectLst/>
                <a:latin typeface="Open Sans"/>
              </a:rPr>
              <a:t>It was very difficult to provide feedback and diagnose issue in the product.</a:t>
            </a:r>
            <a:endParaRPr lang="en-IN" sz="1200" dirty="0"/>
          </a:p>
        </p:txBody>
      </p:sp>
    </p:spTree>
    <p:extLst>
      <p:ext uri="{BB962C8B-B14F-4D97-AF65-F5344CB8AC3E}">
        <p14:creationId xmlns:p14="http://schemas.microsoft.com/office/powerpoint/2010/main" val="203600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2CF5546-C23C-4024-93AB-BB931E3B3023}"/>
              </a:ext>
            </a:extLst>
          </p:cNvPr>
          <p:cNvSpPr>
            <a:spLocks noGrp="1"/>
          </p:cNvSpPr>
          <p:nvPr>
            <p:ph type="title"/>
          </p:nvPr>
        </p:nvSpPr>
        <p:spPr>
          <a:xfrm>
            <a:off x="91061" y="3998018"/>
            <a:ext cx="3640257" cy="2216513"/>
          </a:xfrm>
        </p:spPr>
        <p:txBody>
          <a:bodyPr>
            <a:normAutofit fontScale="90000"/>
          </a:bodyPr>
          <a:lstStyle/>
          <a:p>
            <a:r>
              <a:rPr lang="en-IN" b="1" i="0" dirty="0">
                <a:effectLst/>
                <a:latin typeface="Open Sans"/>
              </a:rPr>
              <a:t>Agile Methodology</a:t>
            </a:r>
            <a:br>
              <a:rPr lang="en-IN" b="0" i="0" dirty="0">
                <a:effectLst/>
                <a:latin typeface="Open Sans"/>
              </a:rPr>
            </a:br>
            <a:endParaRPr lang="en-IN" dirty="0"/>
          </a:p>
        </p:txBody>
      </p:sp>
      <p:sp>
        <p:nvSpPr>
          <p:cNvPr id="137" name="Arc 136">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agile methodology - what is devops - edureka">
            <a:extLst>
              <a:ext uri="{FF2B5EF4-FFF2-40B4-BE49-F238E27FC236}">
                <a16:creationId xmlns:a16="http://schemas.microsoft.com/office/drawing/2014/main" id="{07BE99BC-0144-4A5B-9A90-4D6C9C9B10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82" r="15110"/>
          <a:stretch/>
        </p:blipFill>
        <p:spPr bwMode="auto">
          <a:xfrm>
            <a:off x="382560" y="704504"/>
            <a:ext cx="10572204"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7619A99-79D1-4F7B-92D6-AEB9D7562197}"/>
              </a:ext>
            </a:extLst>
          </p:cNvPr>
          <p:cNvSpPr>
            <a:spLocks noGrp="1"/>
          </p:cNvSpPr>
          <p:nvPr>
            <p:ph idx="1"/>
          </p:nvPr>
        </p:nvSpPr>
        <p:spPr>
          <a:xfrm>
            <a:off x="4409440" y="3998019"/>
            <a:ext cx="6944361" cy="2655334"/>
          </a:xfrm>
        </p:spPr>
        <p:txBody>
          <a:bodyPr>
            <a:normAutofit/>
          </a:bodyPr>
          <a:lstStyle/>
          <a:p>
            <a:r>
              <a:rPr lang="en-US" sz="1200" b="0" i="0" dirty="0">
                <a:effectLst/>
                <a:latin typeface="Open Sans"/>
              </a:rPr>
              <a:t>Agile Methodology is an iterative based software development approach where the software project is broken down into various iterations or sprints. Each iteration has phases like the waterfall model such as Requirements Gathering, Design, Development, Testing, and Maintenance. The duration of each iteration is generally 2-8 weeks.</a:t>
            </a:r>
          </a:p>
          <a:p>
            <a:r>
              <a:rPr lang="en-US" sz="1200" b="1" i="0" dirty="0">
                <a:effectLst/>
                <a:latin typeface="Open Sans"/>
              </a:rPr>
              <a:t>Agile Process</a:t>
            </a:r>
            <a:endParaRPr lang="en-US" sz="1200" b="0" i="0" dirty="0">
              <a:effectLst/>
              <a:latin typeface="Open Sans"/>
            </a:endParaRPr>
          </a:p>
          <a:p>
            <a:pPr>
              <a:buFont typeface="Arial" panose="020B0604020202020204" pitchFamily="34" charset="0"/>
              <a:buChar char="•"/>
            </a:pPr>
            <a:r>
              <a:rPr lang="en-US" sz="1200" b="0" i="0" dirty="0">
                <a:effectLst/>
                <a:latin typeface="Open Sans"/>
              </a:rPr>
              <a:t>In Agile, a company releases the application with some high priority features in the first iteration.</a:t>
            </a:r>
          </a:p>
          <a:p>
            <a:pPr>
              <a:buFont typeface="Arial" panose="020B0604020202020204" pitchFamily="34" charset="0"/>
              <a:buChar char="•"/>
            </a:pPr>
            <a:r>
              <a:rPr lang="en-US" sz="1200" b="0" i="0" dirty="0">
                <a:effectLst/>
                <a:latin typeface="Open Sans"/>
              </a:rPr>
              <a:t>After its release, the end-users or the customers give you feedback about the performance of the application.</a:t>
            </a:r>
          </a:p>
          <a:p>
            <a:pPr>
              <a:buFont typeface="Arial" panose="020B0604020202020204" pitchFamily="34" charset="0"/>
              <a:buChar char="•"/>
            </a:pPr>
            <a:r>
              <a:rPr lang="en-US" sz="1200" b="0" i="0" dirty="0">
                <a:effectLst/>
                <a:latin typeface="Open Sans"/>
              </a:rPr>
              <a:t>Then you make the necessary changes into the application along with some new features and the application is again released which is the second iteration.</a:t>
            </a:r>
          </a:p>
          <a:p>
            <a:pPr>
              <a:buFont typeface="Arial" panose="020B0604020202020204" pitchFamily="34" charset="0"/>
              <a:buChar char="•"/>
            </a:pPr>
            <a:r>
              <a:rPr lang="en-US" sz="1200" b="0" i="0" dirty="0">
                <a:effectLst/>
                <a:latin typeface="Open Sans"/>
              </a:rPr>
              <a:t>You repeat this entire procedure until you achieve the desired software quality.</a:t>
            </a:r>
          </a:p>
          <a:p>
            <a:endParaRPr lang="en-IN" sz="900" dirty="0"/>
          </a:p>
        </p:txBody>
      </p:sp>
    </p:spTree>
    <p:extLst>
      <p:ext uri="{BB962C8B-B14F-4D97-AF65-F5344CB8AC3E}">
        <p14:creationId xmlns:p14="http://schemas.microsoft.com/office/powerpoint/2010/main" val="914907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4658</Words>
  <Application>Microsoft Office PowerPoint</Application>
  <PresentationFormat>Widescreen</PresentationFormat>
  <Paragraphs>294</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erdana</vt:lpstr>
      <vt:lpstr>inherit</vt:lpstr>
      <vt:lpstr>Inter</vt:lpstr>
      <vt:lpstr>Open Sans</vt:lpstr>
      <vt:lpstr>times new roman</vt:lpstr>
      <vt:lpstr>verdana</vt:lpstr>
      <vt:lpstr>Office Theme</vt:lpstr>
      <vt:lpstr>Devops – CI/CD</vt:lpstr>
      <vt:lpstr>Software Development Life Cycle </vt:lpstr>
      <vt:lpstr>SDLC </vt:lpstr>
      <vt:lpstr>History of DevOps </vt:lpstr>
      <vt:lpstr>WaterFall Model </vt:lpstr>
      <vt:lpstr>Advantages and Disadvantages</vt:lpstr>
      <vt:lpstr>Waterfall Model  </vt:lpstr>
      <vt:lpstr>Waterfall Model Challenges </vt:lpstr>
      <vt:lpstr>Agile Methodology </vt:lpstr>
      <vt:lpstr>Advantages and Disadvantages</vt:lpstr>
      <vt:lpstr>What is DevOps? </vt:lpstr>
      <vt:lpstr>DevOps Stages and Tools </vt:lpstr>
      <vt:lpstr>Stage – 2: Continuous Integration</vt:lpstr>
      <vt:lpstr>Stage – 3: Continuous Testing</vt:lpstr>
      <vt:lpstr>Stage – 4: Continuous Deployment</vt:lpstr>
      <vt:lpstr>Stage – 5: Continuous Monitoring</vt:lpstr>
      <vt:lpstr>DevOps vs Agile! Everything You Need To Know </vt:lpstr>
      <vt:lpstr>The Blame Game </vt:lpstr>
      <vt:lpstr>Continuous Integration (CI) </vt:lpstr>
      <vt:lpstr>  In order to implement Continuous Integration, you will need: </vt:lpstr>
      <vt:lpstr>DevOps Movement </vt:lpstr>
      <vt:lpstr>Devops Movement Continued..</vt:lpstr>
      <vt:lpstr>Continuous Delivery </vt:lpstr>
      <vt:lpstr>You’re doing continuous delivery when:</vt:lpstr>
      <vt:lpstr>Continuous Deployment </vt:lpstr>
      <vt:lpstr>Differences Between Continuous Integration, Delivery, and Deployment </vt:lpstr>
      <vt:lpstr>Deployment Pipelines </vt:lpstr>
      <vt:lpstr>Tools for Deployment Pipeline </vt:lpstr>
      <vt:lpstr>CI/CD Tools </vt:lpstr>
      <vt:lpstr>GitLab CI/CD vs Jenkins </vt:lpstr>
      <vt:lpstr>Hudson </vt:lpstr>
      <vt:lpstr>Jenkins </vt:lpstr>
      <vt:lpstr>Jenkins vs Hudson Comparison Table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and Deployment</dc:title>
  <dc:creator>jagdish modi</dc:creator>
  <cp:lastModifiedBy>jagdish modi</cp:lastModifiedBy>
  <cp:revision>3</cp:revision>
  <dcterms:created xsi:type="dcterms:W3CDTF">2021-01-18T07:04:08Z</dcterms:created>
  <dcterms:modified xsi:type="dcterms:W3CDTF">2021-01-18T08:18:01Z</dcterms:modified>
</cp:coreProperties>
</file>