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1/16/2021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8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323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331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312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430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15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59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253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2767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413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648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906464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enkins.io/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mirrors.jenkins.io/windows/late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r/jenkins/jenkins/" TargetMode="External"/><Relationship Id="rId2" Type="http://schemas.openxmlformats.org/officeDocument/2006/relationships/hyperlink" Target="https://hub.docker.com/search?type=edition&amp;offering=communit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6E2DADDB-668F-4684-AE48-41D9C31FBE04}"/>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BFE24-93E2-4200-B452-B251C94E1D8A}"/>
              </a:ext>
            </a:extLst>
          </p:cNvPr>
          <p:cNvSpPr>
            <a:spLocks noGrp="1"/>
          </p:cNvSpPr>
          <p:nvPr>
            <p:ph type="ctrTitle"/>
          </p:nvPr>
        </p:nvSpPr>
        <p:spPr>
          <a:xfrm>
            <a:off x="2103121" y="4727173"/>
            <a:ext cx="7985759" cy="868823"/>
          </a:xfrm>
        </p:spPr>
        <p:txBody>
          <a:bodyPr anchor="ctr">
            <a:normAutofit/>
          </a:bodyPr>
          <a:lstStyle/>
          <a:p>
            <a:pPr algn="ctr"/>
            <a:r>
              <a:rPr lang="en-US" sz="4000"/>
              <a:t>Jenkins Basics</a:t>
            </a:r>
            <a:endParaRPr lang="en-IN" sz="4000"/>
          </a:p>
        </p:txBody>
      </p:sp>
      <p:sp>
        <p:nvSpPr>
          <p:cNvPr id="12" name="Rectangle: Rounded Corners 1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17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CD5B9-E4DB-4846-A0F3-E2C2F5948327}"/>
              </a:ext>
            </a:extLst>
          </p:cNvPr>
          <p:cNvSpPr>
            <a:spLocks noGrp="1"/>
          </p:cNvSpPr>
          <p:nvPr>
            <p:ph type="title"/>
          </p:nvPr>
        </p:nvSpPr>
        <p:spPr>
          <a:xfrm>
            <a:off x="841248" y="503132"/>
            <a:ext cx="10509504" cy="1974892"/>
          </a:xfrm>
        </p:spPr>
        <p:txBody>
          <a:bodyPr anchor="b">
            <a:normAutofit/>
          </a:bodyPr>
          <a:lstStyle/>
          <a:p>
            <a:r>
              <a:rPr lang="en-IN" sz="5400" b="1" i="0">
                <a:effectLst/>
                <a:latin typeface="Inter"/>
              </a:rPr>
              <a:t>Prerequisites for Installing Jenkins</a:t>
            </a:r>
            <a:br>
              <a:rPr lang="en-IN" sz="5400" b="1" i="0">
                <a:effectLst/>
                <a:latin typeface="Inter"/>
              </a:rPr>
            </a:br>
            <a:endParaRPr lang="en-IN" sz="5400"/>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EF9B1C-C050-4C94-9AE3-9310ED60EB96}"/>
              </a:ext>
            </a:extLst>
          </p:cNvPr>
          <p:cNvSpPr>
            <a:spLocks noGrp="1"/>
          </p:cNvSpPr>
          <p:nvPr>
            <p:ph idx="1"/>
          </p:nvPr>
        </p:nvSpPr>
        <p:spPr>
          <a:xfrm>
            <a:off x="841248" y="3328416"/>
            <a:ext cx="10509504" cy="2715768"/>
          </a:xfrm>
        </p:spPr>
        <p:txBody>
          <a:bodyPr>
            <a:normAutofit/>
          </a:bodyPr>
          <a:lstStyle/>
          <a:p>
            <a:pPr>
              <a:lnSpc>
                <a:spcPct val="100000"/>
              </a:lnSpc>
            </a:pPr>
            <a:r>
              <a:rPr lang="en-US" sz="1700" b="0" i="0" dirty="0">
                <a:effectLst/>
                <a:latin typeface="Inter"/>
              </a:rPr>
              <a:t>Prior to installing Jenkins, you need to ensure that your system at least meets minimum hardware and software requirements:</a:t>
            </a:r>
          </a:p>
          <a:p>
            <a:pPr marL="1143000" lvl="2" indent="-228600">
              <a:lnSpc>
                <a:spcPct val="100000"/>
              </a:lnSpc>
              <a:buFont typeface="Arial" panose="020B0604020202020204" pitchFamily="34" charset="0"/>
              <a:buChar char="•"/>
            </a:pPr>
            <a:r>
              <a:rPr lang="en-US" sz="1700" b="0" i="0" dirty="0">
                <a:effectLst/>
                <a:latin typeface="Inter"/>
              </a:rPr>
              <a:t>256MB RAM</a:t>
            </a:r>
          </a:p>
          <a:p>
            <a:pPr marL="1143000" lvl="2" indent="-228600">
              <a:lnSpc>
                <a:spcPct val="100000"/>
              </a:lnSpc>
              <a:buFont typeface="Arial" panose="020B0604020202020204" pitchFamily="34" charset="0"/>
              <a:buChar char="•"/>
            </a:pPr>
            <a:r>
              <a:rPr lang="en-US" sz="1700" b="0" i="0" dirty="0">
                <a:effectLst/>
                <a:latin typeface="Inter"/>
              </a:rPr>
              <a:t>1 GB of disk space (10 GB if running as a Docker container)</a:t>
            </a:r>
          </a:p>
          <a:p>
            <a:pPr marL="1143000" lvl="2" indent="-228600">
              <a:lnSpc>
                <a:spcPct val="100000"/>
              </a:lnSpc>
              <a:buFont typeface="Arial" panose="020B0604020202020204" pitchFamily="34" charset="0"/>
              <a:buChar char="•"/>
            </a:pPr>
            <a:r>
              <a:rPr lang="en-US" sz="1700" b="0" i="0" dirty="0">
                <a:effectLst/>
                <a:latin typeface="Inter"/>
              </a:rPr>
              <a:t>Java 8 or Java 11</a:t>
            </a:r>
          </a:p>
          <a:p>
            <a:pPr marL="1143000" lvl="2" indent="-228600">
              <a:lnSpc>
                <a:spcPct val="100000"/>
              </a:lnSpc>
              <a:buFont typeface="Arial" panose="020B0604020202020204" pitchFamily="34" charset="0"/>
              <a:buChar char="•"/>
            </a:pPr>
            <a:r>
              <a:rPr lang="en-US" sz="1700" b="0" i="0" dirty="0">
                <a:effectLst/>
                <a:latin typeface="Inter"/>
              </a:rPr>
              <a:t>Modern web browsers - Google Chrome, Mozilla Firefox, Microsoft Internet Explorer, Apple Safari.</a:t>
            </a:r>
          </a:p>
          <a:p>
            <a:pPr>
              <a:lnSpc>
                <a:spcPct val="100000"/>
              </a:lnSpc>
            </a:pPr>
            <a:r>
              <a:rPr lang="en-US" sz="1700" b="0" i="0" dirty="0">
                <a:effectLst/>
                <a:latin typeface="Inter"/>
              </a:rPr>
              <a:t>These minimum requirements are good enough to get you started, say for dev or test purposes. However, these need to be fine-tuned for production as production systems need a lot more resources.</a:t>
            </a:r>
          </a:p>
          <a:p>
            <a:pPr>
              <a:lnSpc>
                <a:spcPct val="100000"/>
              </a:lnSpc>
            </a:pPr>
            <a:endParaRPr lang="en-IN" sz="1700" dirty="0"/>
          </a:p>
        </p:txBody>
      </p:sp>
    </p:spTree>
    <p:extLst>
      <p:ext uri="{BB962C8B-B14F-4D97-AF65-F5344CB8AC3E}">
        <p14:creationId xmlns:p14="http://schemas.microsoft.com/office/powerpoint/2010/main" val="71561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3D651C4-35BB-46F3-95ED-75ED27B6626C}"/>
              </a:ext>
            </a:extLst>
          </p:cNvPr>
          <p:cNvSpPr>
            <a:spLocks noGrp="1" noChangeArrowheads="1"/>
          </p:cNvSpPr>
          <p:nvPr>
            <p:ph type="title"/>
          </p:nvPr>
        </p:nvSpPr>
        <p:spPr bwMode="auto">
          <a:xfrm>
            <a:off x="841248" y="503132"/>
            <a:ext cx="10509504" cy="197489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600" b="1" i="0" u="none" strike="noStrike" cap="none" normalizeH="0" baseline="0">
                <a:ln>
                  <a:noFill/>
                </a:ln>
                <a:effectLst/>
                <a:latin typeface="Inter"/>
              </a:rPr>
              <a:t>Installation Channels</a:t>
            </a:r>
          </a:p>
          <a:p>
            <a:pPr marL="0" marR="0" lvl="0" indent="0" defTabSz="914400" rtl="0" eaLnBrk="0" fontAlgn="base" latinLnBrk="0" hangingPunct="0">
              <a:spcBef>
                <a:spcPct val="0"/>
              </a:spcBef>
              <a:spcAft>
                <a:spcPct val="0"/>
              </a:spcAft>
              <a:buClrTx/>
              <a:buSzTx/>
              <a:buFontTx/>
              <a:buNone/>
              <a:tabLst/>
            </a:pPr>
            <a:br>
              <a:rPr kumimoji="0" lang="en-US" altLang="en-US" sz="4600" b="0" i="0" u="none" strike="noStrike" cap="none" normalizeH="0" baseline="0">
                <a:ln>
                  <a:noFill/>
                </a:ln>
                <a:effectLst/>
              </a:rPr>
            </a:br>
            <a:endParaRPr kumimoji="0" lang="en-US" altLang="en-US" sz="4600" b="0" i="0" u="none" strike="noStrike" cap="none" normalizeH="0" baseline="0">
              <a:ln>
                <a:noFill/>
              </a:ln>
              <a:effectLst/>
              <a:latin typeface="Arial" panose="020B0604020202020204" pitchFamily="34" charset="0"/>
            </a:endParaRP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88D8F4-371F-4221-A701-850B094A8CA4}"/>
              </a:ext>
            </a:extLst>
          </p:cNvPr>
          <p:cNvSpPr>
            <a:spLocks noGrp="1"/>
          </p:cNvSpPr>
          <p:nvPr>
            <p:ph idx="1"/>
          </p:nvPr>
        </p:nvSpPr>
        <p:spPr>
          <a:xfrm>
            <a:off x="841248" y="3328416"/>
            <a:ext cx="10509504" cy="2715768"/>
          </a:xfrm>
        </p:spPr>
        <p:txBody>
          <a:bodyPr>
            <a:normAutofit/>
          </a:bodyPr>
          <a:lstStyle/>
          <a:p>
            <a:r>
              <a:rPr lang="en-IN" sz="2000" b="0" i="0" dirty="0">
                <a:effectLst/>
                <a:latin typeface="Inter"/>
              </a:rPr>
              <a:t>Jenkins is distributed via many channels:</a:t>
            </a:r>
          </a:p>
          <a:p>
            <a:pPr marL="1143000" lvl="2" indent="-228600">
              <a:buFont typeface="Arial" panose="020B0604020202020204" pitchFamily="34" charset="0"/>
              <a:buChar char="•"/>
            </a:pPr>
            <a:r>
              <a:rPr lang="en-IN" sz="2000" b="0" i="0" dirty="0">
                <a:effectLst/>
                <a:latin typeface="Inter"/>
              </a:rPr>
              <a:t>Standalone WAR</a:t>
            </a:r>
          </a:p>
          <a:p>
            <a:pPr marL="1143000" lvl="2" indent="-228600">
              <a:buFont typeface="Arial" panose="020B0604020202020204" pitchFamily="34" charset="0"/>
              <a:buChar char="•"/>
            </a:pPr>
            <a:r>
              <a:rPr lang="en-IN" sz="2000" b="0" i="0" dirty="0">
                <a:effectLst/>
                <a:latin typeface="Inter"/>
              </a:rPr>
              <a:t>Unix package managers (RPM, DEB, etc.)</a:t>
            </a:r>
          </a:p>
          <a:p>
            <a:pPr marL="1143000" lvl="2" indent="-228600">
              <a:buFont typeface="Arial" panose="020B0604020202020204" pitchFamily="34" charset="0"/>
              <a:buChar char="•"/>
            </a:pPr>
            <a:r>
              <a:rPr lang="en-IN" sz="2000" b="0" i="0" dirty="0">
                <a:effectLst/>
                <a:latin typeface="Inter"/>
              </a:rPr>
              <a:t>Windows installers</a:t>
            </a:r>
          </a:p>
          <a:p>
            <a:pPr marL="1143000" lvl="2" indent="-228600">
              <a:buFont typeface="Arial" panose="020B0604020202020204" pitchFamily="34" charset="0"/>
              <a:buChar char="•"/>
            </a:pPr>
            <a:r>
              <a:rPr lang="en-IN" sz="2000" b="0" i="0" dirty="0">
                <a:effectLst/>
                <a:latin typeface="Inter"/>
              </a:rPr>
              <a:t>Containers</a:t>
            </a:r>
          </a:p>
          <a:p>
            <a:endParaRPr lang="en-IN" sz="2000" dirty="0"/>
          </a:p>
        </p:txBody>
      </p:sp>
    </p:spTree>
    <p:extLst>
      <p:ext uri="{BB962C8B-B14F-4D97-AF65-F5344CB8AC3E}">
        <p14:creationId xmlns:p14="http://schemas.microsoft.com/office/powerpoint/2010/main" val="89747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C6DCF4-A425-4B22-B2F7-4FB93A806440}"/>
              </a:ext>
            </a:extLst>
          </p:cNvPr>
          <p:cNvSpPr>
            <a:spLocks noGrp="1"/>
          </p:cNvSpPr>
          <p:nvPr>
            <p:ph type="title"/>
          </p:nvPr>
        </p:nvSpPr>
        <p:spPr>
          <a:xfrm>
            <a:off x="1115568" y="548640"/>
            <a:ext cx="10168128" cy="704088"/>
          </a:xfrm>
        </p:spPr>
        <p:txBody>
          <a:bodyPr>
            <a:normAutofit fontScale="90000"/>
          </a:bodyPr>
          <a:lstStyle/>
          <a:p>
            <a:r>
              <a:rPr lang="en-IN" sz="3700" b="1" i="0" dirty="0">
                <a:effectLst/>
                <a:latin typeface="Inter"/>
              </a:rPr>
              <a:t>Installation Channels: Standalone WAR</a:t>
            </a:r>
            <a:br>
              <a:rPr lang="en-IN" sz="3700" b="1" i="0" dirty="0">
                <a:effectLst/>
                <a:latin typeface="Inter"/>
              </a:rPr>
            </a:br>
            <a:endParaRPr lang="en-IN" sz="37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F07CC4-B7FD-4E0B-B458-29DC832EBC96}"/>
              </a:ext>
            </a:extLst>
          </p:cNvPr>
          <p:cNvSpPr>
            <a:spLocks noGrp="1"/>
          </p:cNvSpPr>
          <p:nvPr>
            <p:ph idx="1"/>
          </p:nvPr>
        </p:nvSpPr>
        <p:spPr>
          <a:xfrm>
            <a:off x="294640" y="1252728"/>
            <a:ext cx="11623040" cy="5400801"/>
          </a:xfrm>
        </p:spPr>
        <p:txBody>
          <a:bodyPr>
            <a:normAutofit lnSpcReduction="10000"/>
          </a:bodyPr>
          <a:lstStyle/>
          <a:p>
            <a:pPr>
              <a:lnSpc>
                <a:spcPct val="100000"/>
              </a:lnSpc>
            </a:pPr>
            <a:r>
              <a:rPr lang="en-US" sz="1400" b="0" i="0" dirty="0">
                <a:effectLst/>
                <a:latin typeface="Inter"/>
              </a:rPr>
              <a:t>Using this method, Jenkins runs as a standalone application in its own process with its embedded Java servlet container, Jetty. This standalone application can be downloaded as a Java WAR (Web Application Archive) file with </a:t>
            </a:r>
            <a:r>
              <a:rPr lang="en-US" sz="1400" b="1" i="0" dirty="0">
                <a:effectLst/>
                <a:latin typeface="courier new" panose="02070309020205020404" pitchFamily="49" charset="0"/>
              </a:rPr>
              <a:t>.war</a:t>
            </a:r>
            <a:r>
              <a:rPr lang="en-US" sz="1400" b="0" i="0" dirty="0">
                <a:effectLst/>
                <a:latin typeface="Inter"/>
              </a:rPr>
              <a:t> extension. This WAR file can run on any operating system, Linux, Windows, Mac OS, etc.</a:t>
            </a:r>
          </a:p>
          <a:p>
            <a:pPr>
              <a:lnSpc>
                <a:spcPct val="100000"/>
              </a:lnSpc>
            </a:pPr>
            <a:r>
              <a:rPr lang="en-US" sz="1400" b="0" i="0" dirty="0">
                <a:effectLst/>
                <a:latin typeface="Inter"/>
              </a:rPr>
              <a:t>Here are the steps to launch Jenkins as a standalone war:</a:t>
            </a:r>
          </a:p>
          <a:p>
            <a:pPr marL="1143000" lvl="2" indent="-228600">
              <a:lnSpc>
                <a:spcPct val="100000"/>
              </a:lnSpc>
              <a:buFont typeface="Arial" panose="020B0604020202020204" pitchFamily="34" charset="0"/>
              <a:buChar char="•"/>
            </a:pPr>
            <a:r>
              <a:rPr lang="en-US" sz="1400" b="0" i="0" dirty="0">
                <a:effectLst/>
                <a:latin typeface="Inter"/>
              </a:rPr>
              <a:t>Download the </a:t>
            </a:r>
            <a:r>
              <a:rPr lang="en-US" sz="1400" b="1" i="0" dirty="0" err="1">
                <a:effectLst/>
                <a:latin typeface="courier new" panose="02070309020205020404" pitchFamily="49" charset="0"/>
              </a:rPr>
              <a:t>jenkins.war</a:t>
            </a:r>
            <a:r>
              <a:rPr lang="en-US" sz="1400" b="0" i="0" dirty="0">
                <a:effectLst/>
                <a:latin typeface="Inter"/>
              </a:rPr>
              <a:t> file from the </a:t>
            </a:r>
            <a:r>
              <a:rPr lang="en-US" sz="1400" b="0" i="0" u="none" strike="noStrike" dirty="0">
                <a:effectLst/>
                <a:latin typeface="Inter"/>
                <a:hlinkClick r:id="rId2"/>
              </a:rPr>
              <a:t>Jenkins project page</a:t>
            </a:r>
            <a:r>
              <a:rPr lang="en-US" sz="1400" b="0" i="0" dirty="0">
                <a:effectLst/>
                <a:latin typeface="Inter"/>
              </a:rPr>
              <a:t>.</a:t>
            </a:r>
          </a:p>
          <a:p>
            <a:pPr marL="1143000" lvl="2" indent="-228600">
              <a:lnSpc>
                <a:spcPct val="100000"/>
              </a:lnSpc>
              <a:buFont typeface="Arial" panose="020B0604020202020204" pitchFamily="34" charset="0"/>
              <a:buChar char="•"/>
            </a:pPr>
            <a:r>
              <a:rPr lang="en-US" sz="1400" b="0" i="0" dirty="0">
                <a:effectLst/>
                <a:latin typeface="Inter"/>
              </a:rPr>
              <a:t>Launch a terminal window, and run the following command:</a:t>
            </a:r>
            <a:br>
              <a:rPr lang="en-US" sz="1400" b="0" i="0" dirty="0">
                <a:effectLst/>
                <a:latin typeface="Inter"/>
              </a:rPr>
            </a:br>
            <a:r>
              <a:rPr lang="en-US" sz="1400" b="1" i="0" dirty="0">
                <a:effectLst/>
                <a:latin typeface="courier new" panose="02070309020205020404" pitchFamily="49" charset="0"/>
              </a:rPr>
              <a:t>java -jar </a:t>
            </a:r>
            <a:r>
              <a:rPr lang="en-US" sz="1400" b="1" i="0" dirty="0" err="1">
                <a:effectLst/>
                <a:latin typeface="courier new" panose="02070309020205020404" pitchFamily="49" charset="0"/>
              </a:rPr>
              <a:t>jenkins.war</a:t>
            </a:r>
            <a:endParaRPr lang="en-US" sz="1400" b="0" i="0" dirty="0">
              <a:effectLst/>
              <a:latin typeface="Inter"/>
            </a:endParaRPr>
          </a:p>
          <a:p>
            <a:pPr>
              <a:lnSpc>
                <a:spcPct val="100000"/>
              </a:lnSpc>
            </a:pPr>
            <a:r>
              <a:rPr lang="en-US" sz="1400" b="0" i="0" dirty="0">
                <a:effectLst/>
                <a:latin typeface="Inter"/>
              </a:rPr>
              <a:t>By default, Jenkins uses port 8080. Your Jenkins application will be available at http://&lt;Your IP Address&gt;:8080. You can pass additional JVM arguments by specifying </a:t>
            </a:r>
            <a:r>
              <a:rPr lang="en-US" sz="1400" b="1" i="0" dirty="0">
                <a:effectLst/>
                <a:latin typeface="courier new" panose="02070309020205020404" pitchFamily="49" charset="0"/>
              </a:rPr>
              <a:t>JENKINS_OPTS</a:t>
            </a:r>
            <a:r>
              <a:rPr lang="en-US" sz="1400" b="0" i="0" dirty="0">
                <a:effectLst/>
                <a:latin typeface="Inter"/>
              </a:rPr>
              <a:t> and </a:t>
            </a:r>
            <a:r>
              <a:rPr lang="en-US" sz="1400" b="1" i="0" dirty="0">
                <a:effectLst/>
                <a:latin typeface="courier new" panose="02070309020205020404" pitchFamily="49" charset="0"/>
              </a:rPr>
              <a:t>JAVA_OPTS</a:t>
            </a:r>
            <a:r>
              <a:rPr lang="en-US" sz="1400" b="0" i="0" dirty="0">
                <a:effectLst/>
                <a:latin typeface="Inter"/>
              </a:rPr>
              <a:t> to the Java call as shown below:</a:t>
            </a:r>
            <a:br>
              <a:rPr lang="en-US" sz="1400" b="0" i="0" dirty="0">
                <a:effectLst/>
                <a:latin typeface="Inter"/>
              </a:rPr>
            </a:br>
            <a:r>
              <a:rPr lang="en-US" sz="1400" b="1" i="0" dirty="0">
                <a:effectLst/>
                <a:latin typeface="courier new" panose="02070309020205020404" pitchFamily="49" charset="0"/>
              </a:rPr>
              <a:t>java ${JAVA_OPTS} -jar </a:t>
            </a:r>
            <a:r>
              <a:rPr lang="en-US" sz="1400" b="1" i="0" dirty="0" err="1">
                <a:effectLst/>
                <a:latin typeface="courier new" panose="02070309020205020404" pitchFamily="49" charset="0"/>
              </a:rPr>
              <a:t>jenkins.war</a:t>
            </a:r>
            <a:r>
              <a:rPr lang="en-US" sz="1400" b="1" i="0" dirty="0">
                <a:effectLst/>
                <a:latin typeface="courier new" panose="02070309020205020404" pitchFamily="49" charset="0"/>
              </a:rPr>
              <a:t> ${JENKINS_OPTS}</a:t>
            </a:r>
            <a:endParaRPr lang="en-US" sz="1400" b="0" i="0" dirty="0">
              <a:effectLst/>
              <a:latin typeface="Inter"/>
            </a:endParaRPr>
          </a:p>
          <a:p>
            <a:pPr>
              <a:lnSpc>
                <a:spcPct val="100000"/>
              </a:lnSpc>
            </a:pPr>
            <a:r>
              <a:rPr lang="en-US" sz="1400" b="0" i="0" dirty="0">
                <a:effectLst/>
                <a:latin typeface="Inter"/>
              </a:rPr>
              <a:t>Here is an example of using startup flags:</a:t>
            </a:r>
            <a:br>
              <a:rPr lang="en-US" sz="1400" b="0" i="0" dirty="0">
                <a:effectLst/>
                <a:latin typeface="Inter"/>
              </a:rPr>
            </a:br>
            <a:r>
              <a:rPr lang="en-US" sz="1400" b="1" i="0" dirty="0">
                <a:effectLst/>
                <a:latin typeface="courier new" panose="02070309020205020404" pitchFamily="49" charset="0"/>
              </a:rPr>
              <a:t>java -</a:t>
            </a:r>
            <a:r>
              <a:rPr lang="en-US" sz="1400" b="1" i="0" dirty="0" err="1">
                <a:effectLst/>
                <a:latin typeface="courier new" panose="02070309020205020404" pitchFamily="49" charset="0"/>
              </a:rPr>
              <a:t>Dhudson.footerURL</a:t>
            </a:r>
            <a:r>
              <a:rPr lang="en-US" sz="1400" b="1" i="0" dirty="0">
                <a:effectLst/>
                <a:latin typeface="courier new" panose="02070309020205020404" pitchFamily="49" charset="0"/>
              </a:rPr>
              <a:t>=http://example.org -jar </a:t>
            </a:r>
            <a:r>
              <a:rPr lang="en-US" sz="1400" b="1" i="0" dirty="0" err="1">
                <a:effectLst/>
                <a:latin typeface="courier new" panose="02070309020205020404" pitchFamily="49" charset="0"/>
              </a:rPr>
              <a:t>jenkins.war</a:t>
            </a:r>
            <a:r>
              <a:rPr lang="en-US" sz="1400" b="1" i="0" dirty="0">
                <a:effectLst/>
                <a:latin typeface="courier new" panose="02070309020205020404" pitchFamily="49" charset="0"/>
              </a:rPr>
              <a:t> \</a:t>
            </a:r>
            <a:br>
              <a:rPr lang="en-US" sz="1400" b="1" i="0" dirty="0">
                <a:effectLst/>
                <a:latin typeface="courier new" panose="02070309020205020404" pitchFamily="49" charset="0"/>
              </a:rPr>
            </a:br>
            <a:r>
              <a:rPr lang="en-US" sz="1400" b="1" i="0" dirty="0">
                <a:effectLst/>
                <a:latin typeface="inherit"/>
              </a:rPr>
              <a:t>--</a:t>
            </a:r>
            <a:r>
              <a:rPr lang="en-US" sz="1400" b="1" i="0" dirty="0" err="1">
                <a:effectLst/>
                <a:latin typeface="inherit"/>
              </a:rPr>
              <a:t>httpPort</a:t>
            </a:r>
            <a:r>
              <a:rPr lang="en-US" sz="1400" b="1" i="0" dirty="0">
                <a:effectLst/>
                <a:latin typeface="inherit"/>
              </a:rPr>
              <a:t>=</a:t>
            </a:r>
            <a:r>
              <a:rPr lang="en-US" sz="1400" b="1" i="0" dirty="0">
                <a:effectLst/>
                <a:latin typeface="courier new" panose="02070309020205020404" pitchFamily="49" charset="0"/>
              </a:rPr>
              <a:t>8083 </a:t>
            </a:r>
            <a:r>
              <a:rPr lang="en-US" sz="1400" b="1" i="0" dirty="0">
                <a:effectLst/>
                <a:latin typeface="inherit"/>
              </a:rPr>
              <a:t>--prefix=</a:t>
            </a:r>
            <a:r>
              <a:rPr lang="en-US" sz="1400" b="1" i="0" dirty="0">
                <a:effectLst/>
                <a:latin typeface="courier new" panose="02070309020205020404" pitchFamily="49" charset="0"/>
              </a:rPr>
              <a:t>/ci </a:t>
            </a:r>
            <a:r>
              <a:rPr lang="en-US" sz="1400" b="1" i="0" dirty="0">
                <a:effectLst/>
                <a:latin typeface="inherit"/>
              </a:rPr>
              <a:t>--</a:t>
            </a:r>
            <a:r>
              <a:rPr lang="en-US" sz="1400" b="1" i="0" dirty="0" err="1">
                <a:effectLst/>
                <a:latin typeface="inherit"/>
              </a:rPr>
              <a:t>httpListenAddress</a:t>
            </a:r>
            <a:r>
              <a:rPr lang="en-US" sz="1400" b="1" i="0" dirty="0">
                <a:effectLst/>
                <a:latin typeface="inherit"/>
              </a:rPr>
              <a:t>=</a:t>
            </a:r>
            <a:r>
              <a:rPr lang="en-US" sz="1400" b="1" i="0" dirty="0">
                <a:effectLst/>
                <a:latin typeface="courier new" panose="02070309020205020404" pitchFamily="49" charset="0"/>
              </a:rPr>
              <a:t>127.0.0.1</a:t>
            </a:r>
            <a:endParaRPr lang="en-US" sz="1400" b="0" i="0" dirty="0">
              <a:effectLst/>
              <a:latin typeface="Inter"/>
            </a:endParaRPr>
          </a:p>
          <a:p>
            <a:pPr>
              <a:lnSpc>
                <a:spcPct val="100000"/>
              </a:lnSpc>
            </a:pPr>
            <a:r>
              <a:rPr lang="en-US" sz="1400" b="0" i="0" dirty="0">
                <a:effectLst/>
                <a:latin typeface="Inter"/>
              </a:rPr>
              <a:t>In this example:</a:t>
            </a:r>
          </a:p>
          <a:p>
            <a:pPr marL="1600200" lvl="3" indent="-228600">
              <a:lnSpc>
                <a:spcPct val="100000"/>
              </a:lnSpc>
              <a:buFont typeface="Arial" panose="020B0604020202020204" pitchFamily="34" charset="0"/>
              <a:buChar char="•"/>
            </a:pPr>
            <a:r>
              <a:rPr lang="en-US" sz="1400" b="0" i="0" dirty="0">
                <a:effectLst/>
                <a:latin typeface="Inter"/>
              </a:rPr>
              <a:t>setting the Java system property </a:t>
            </a:r>
            <a:r>
              <a:rPr lang="en-US" sz="1400" b="1" i="0" dirty="0">
                <a:effectLst/>
                <a:latin typeface="courier new" panose="02070309020205020404" pitchFamily="49" charset="0"/>
              </a:rPr>
              <a:t>(JAVA_OPTS) -</a:t>
            </a:r>
            <a:r>
              <a:rPr lang="en-US" sz="1400" b="1" i="0" dirty="0" err="1">
                <a:effectLst/>
                <a:latin typeface="courier new" panose="02070309020205020404" pitchFamily="49" charset="0"/>
              </a:rPr>
              <a:t>Dhudson.footerURL</a:t>
            </a:r>
            <a:r>
              <a:rPr lang="en-US" sz="1400" b="1" i="0" dirty="0">
                <a:effectLst/>
                <a:latin typeface="courier new" panose="02070309020205020404" pitchFamily="49" charset="0"/>
              </a:rPr>
              <a:t>=http://example.org</a:t>
            </a:r>
            <a:r>
              <a:rPr lang="en-US" sz="1400" b="0" i="0" dirty="0">
                <a:effectLst/>
                <a:latin typeface="Inter"/>
              </a:rPr>
              <a:t> will change the default footer on the Jenkins UI to http://example.com</a:t>
            </a:r>
          </a:p>
          <a:p>
            <a:pPr marL="1600200" lvl="3" indent="-228600">
              <a:lnSpc>
                <a:spcPct val="100000"/>
              </a:lnSpc>
              <a:buFont typeface="Arial" panose="020B0604020202020204" pitchFamily="34" charset="0"/>
              <a:buChar char="•"/>
            </a:pPr>
            <a:r>
              <a:rPr lang="en-US" sz="1400" b="1" i="0" dirty="0">
                <a:effectLst/>
                <a:latin typeface="courier new" panose="02070309020205020404" pitchFamily="49" charset="0"/>
              </a:rPr>
              <a:t>--</a:t>
            </a:r>
            <a:r>
              <a:rPr lang="en-US" sz="1400" b="1" i="0" dirty="0" err="1">
                <a:effectLst/>
                <a:latin typeface="courier new" panose="02070309020205020404" pitchFamily="49" charset="0"/>
              </a:rPr>
              <a:t>httpPort</a:t>
            </a:r>
            <a:r>
              <a:rPr lang="en-US" sz="1400" b="0" i="0" dirty="0">
                <a:effectLst/>
                <a:latin typeface="Inter"/>
              </a:rPr>
              <a:t>, </a:t>
            </a:r>
            <a:r>
              <a:rPr lang="en-US" sz="1400" b="1" i="0" dirty="0">
                <a:effectLst/>
                <a:latin typeface="courier new" panose="02070309020205020404" pitchFamily="49" charset="0"/>
              </a:rPr>
              <a:t>--prefix</a:t>
            </a:r>
            <a:r>
              <a:rPr lang="en-US" sz="1400" b="0" i="0" dirty="0">
                <a:effectLst/>
                <a:latin typeface="Inter"/>
              </a:rPr>
              <a:t>, and </a:t>
            </a:r>
            <a:r>
              <a:rPr lang="en-US" sz="1400" b="1" i="0" dirty="0">
                <a:effectLst/>
                <a:latin typeface="courier new" panose="02070309020205020404" pitchFamily="49" charset="0"/>
              </a:rPr>
              <a:t>--</a:t>
            </a:r>
            <a:r>
              <a:rPr lang="en-US" sz="1400" b="1" i="0" dirty="0" err="1">
                <a:effectLst/>
                <a:latin typeface="courier new" panose="02070309020205020404" pitchFamily="49" charset="0"/>
              </a:rPr>
              <a:t>httpListenAddress</a:t>
            </a:r>
            <a:r>
              <a:rPr lang="en-US" sz="1400" b="0" i="0" dirty="0">
                <a:effectLst/>
                <a:latin typeface="Inter"/>
              </a:rPr>
              <a:t> are the flags provided as </a:t>
            </a:r>
            <a:r>
              <a:rPr lang="en-US" sz="1400" b="1" i="0" dirty="0">
                <a:effectLst/>
                <a:latin typeface="courier new" panose="02070309020205020404" pitchFamily="49" charset="0"/>
              </a:rPr>
              <a:t>JENKINS_OPTS</a:t>
            </a:r>
            <a:endParaRPr lang="en-US" sz="1400" b="0" i="0" dirty="0">
              <a:effectLst/>
              <a:latin typeface="Inter"/>
            </a:endParaRPr>
          </a:p>
          <a:p>
            <a:pPr marL="1600200" lvl="3" indent="-228600">
              <a:lnSpc>
                <a:spcPct val="100000"/>
              </a:lnSpc>
              <a:buFont typeface="Arial" panose="020B0604020202020204" pitchFamily="34" charset="0"/>
              <a:buChar char="•"/>
            </a:pPr>
            <a:r>
              <a:rPr lang="en-US" sz="1400" b="1" i="0" dirty="0">
                <a:effectLst/>
                <a:latin typeface="courier new" panose="02070309020205020404" pitchFamily="49" charset="0"/>
              </a:rPr>
              <a:t>--</a:t>
            </a:r>
            <a:r>
              <a:rPr lang="en-US" sz="1400" b="1" i="0" dirty="0" err="1">
                <a:effectLst/>
                <a:latin typeface="courier new" panose="02070309020205020404" pitchFamily="49" charset="0"/>
              </a:rPr>
              <a:t>httpPort</a:t>
            </a:r>
            <a:r>
              <a:rPr lang="en-US" sz="1400" b="1" i="0" dirty="0">
                <a:effectLst/>
                <a:latin typeface="courier new" panose="02070309020205020404" pitchFamily="49" charset="0"/>
              </a:rPr>
              <a:t>=8083</a:t>
            </a:r>
            <a:r>
              <a:rPr lang="en-US" sz="1400" b="0" i="0" dirty="0">
                <a:effectLst/>
                <a:latin typeface="Open Sans"/>
              </a:rPr>
              <a:t> will set the Jenkins port to 8083 instead of the default 8080</a:t>
            </a:r>
            <a:endParaRPr lang="en-US" sz="1400" b="0" i="0" dirty="0">
              <a:effectLst/>
              <a:latin typeface="Inter"/>
            </a:endParaRPr>
          </a:p>
          <a:p>
            <a:pPr marL="1600200" lvl="3" indent="-228600">
              <a:lnSpc>
                <a:spcPct val="100000"/>
              </a:lnSpc>
              <a:buFont typeface="Arial" panose="020B0604020202020204" pitchFamily="34" charset="0"/>
              <a:buChar char="•"/>
            </a:pPr>
            <a:r>
              <a:rPr lang="en-US" sz="1400" b="1" i="0" dirty="0">
                <a:effectLst/>
                <a:latin typeface="courier new" panose="02070309020205020404" pitchFamily="49" charset="0"/>
              </a:rPr>
              <a:t>--prefix=/ci</a:t>
            </a:r>
            <a:r>
              <a:rPr lang="en-US" sz="1400" b="0" i="0" dirty="0">
                <a:effectLst/>
                <a:latin typeface="Open Sans"/>
              </a:rPr>
              <a:t> will add a prefix to the end of the Jenkins URL</a:t>
            </a:r>
            <a:endParaRPr lang="en-US" sz="1400" b="0" i="0" dirty="0">
              <a:effectLst/>
              <a:latin typeface="Inter"/>
            </a:endParaRPr>
          </a:p>
          <a:p>
            <a:pPr marL="1600200" lvl="3" indent="-228600">
              <a:lnSpc>
                <a:spcPct val="100000"/>
              </a:lnSpc>
              <a:buFont typeface="Arial" panose="020B0604020202020204" pitchFamily="34" charset="0"/>
              <a:buChar char="•"/>
            </a:pPr>
            <a:r>
              <a:rPr lang="en-US" sz="1400" b="1" i="0" dirty="0">
                <a:effectLst/>
                <a:latin typeface="courier new" panose="02070309020205020404" pitchFamily="49" charset="0"/>
              </a:rPr>
              <a:t>--</a:t>
            </a:r>
            <a:r>
              <a:rPr lang="en-US" sz="1400" b="1" i="0" dirty="0" err="1">
                <a:effectLst/>
                <a:latin typeface="courier new" panose="02070309020205020404" pitchFamily="49" charset="0"/>
              </a:rPr>
              <a:t>httpListenAddress</a:t>
            </a:r>
            <a:r>
              <a:rPr lang="en-US" sz="1400" b="1" i="0" dirty="0">
                <a:effectLst/>
                <a:latin typeface="courier new" panose="02070309020205020404" pitchFamily="49" charset="0"/>
              </a:rPr>
              <a:t>=127.0.0.1</a:t>
            </a:r>
            <a:r>
              <a:rPr lang="en-US" sz="1400" b="0" i="0" dirty="0">
                <a:effectLst/>
                <a:latin typeface="Open Sans"/>
              </a:rPr>
              <a:t> binds Jenkins to the IP address.</a:t>
            </a:r>
            <a:endParaRPr lang="en-US" sz="1400" b="0" i="0" dirty="0">
              <a:effectLst/>
              <a:latin typeface="Inter"/>
            </a:endParaRPr>
          </a:p>
          <a:p>
            <a:pPr>
              <a:lnSpc>
                <a:spcPct val="100000"/>
              </a:lnSpc>
            </a:pPr>
            <a:r>
              <a:rPr lang="en-US" sz="1400" b="0" i="0" dirty="0">
                <a:effectLst/>
                <a:latin typeface="Inter"/>
              </a:rPr>
              <a:t>Finally, a Jenkins service launched by above command will be reachable only on http://127.0.0.1:8083/ci.</a:t>
            </a:r>
          </a:p>
          <a:p>
            <a:pPr>
              <a:lnSpc>
                <a:spcPct val="100000"/>
              </a:lnSpc>
            </a:pPr>
            <a:endParaRPr lang="en-IN" sz="700" dirty="0"/>
          </a:p>
        </p:txBody>
      </p:sp>
    </p:spTree>
    <p:extLst>
      <p:ext uri="{BB962C8B-B14F-4D97-AF65-F5344CB8AC3E}">
        <p14:creationId xmlns:p14="http://schemas.microsoft.com/office/powerpoint/2010/main" val="70892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0D7C-BF79-4EDB-95F7-4A24E39EAFDB}"/>
              </a:ext>
            </a:extLst>
          </p:cNvPr>
          <p:cNvSpPr>
            <a:spLocks noGrp="1"/>
          </p:cNvSpPr>
          <p:nvPr>
            <p:ph type="title"/>
          </p:nvPr>
        </p:nvSpPr>
        <p:spPr>
          <a:xfrm>
            <a:off x="1115568" y="548640"/>
            <a:ext cx="10168128" cy="575310"/>
          </a:xfrm>
        </p:spPr>
        <p:txBody>
          <a:bodyPr>
            <a:normAutofit fontScale="90000"/>
          </a:bodyPr>
          <a:lstStyle/>
          <a:p>
            <a:r>
              <a:rPr lang="fr-FR" b="1" i="0" dirty="0">
                <a:solidFill>
                  <a:srgbClr val="00262B"/>
                </a:solidFill>
                <a:effectLst/>
                <a:latin typeface="Inter"/>
              </a:rPr>
              <a:t>Installation Channels: Linux Package Managers</a:t>
            </a:r>
            <a:br>
              <a:rPr lang="fr-FR" b="1" i="0" dirty="0">
                <a:solidFill>
                  <a:srgbClr val="00262B"/>
                </a:solidFill>
                <a:effectLst/>
                <a:latin typeface="Inter"/>
              </a:rPr>
            </a:br>
            <a:endParaRPr lang="en-IN" dirty="0"/>
          </a:p>
        </p:txBody>
      </p:sp>
      <p:sp>
        <p:nvSpPr>
          <p:cNvPr id="3" name="Content Placeholder 2">
            <a:extLst>
              <a:ext uri="{FF2B5EF4-FFF2-40B4-BE49-F238E27FC236}">
                <a16:creationId xmlns:a16="http://schemas.microsoft.com/office/drawing/2014/main" id="{77B25BE2-8FF9-4356-9CC7-F91B69856B56}"/>
              </a:ext>
            </a:extLst>
          </p:cNvPr>
          <p:cNvSpPr>
            <a:spLocks noGrp="1"/>
          </p:cNvSpPr>
          <p:nvPr>
            <p:ph idx="1"/>
          </p:nvPr>
        </p:nvSpPr>
        <p:spPr>
          <a:xfrm>
            <a:off x="295275" y="1209675"/>
            <a:ext cx="11972925" cy="5572125"/>
          </a:xfrm>
        </p:spPr>
        <p:txBody>
          <a:bodyPr>
            <a:normAutofit fontScale="47500" lnSpcReduction="20000"/>
          </a:bodyPr>
          <a:lstStyle/>
          <a:p>
            <a:pPr algn="l"/>
            <a:r>
              <a:rPr lang="en-US" sz="2800" b="0" i="0" dirty="0">
                <a:solidFill>
                  <a:srgbClr val="454545"/>
                </a:solidFill>
                <a:effectLst/>
                <a:latin typeface="Inter"/>
              </a:rPr>
              <a:t>Linux package managers provide a stable and automated way to install and manage a variety of programs. You can use Linux package managers, such as RPM, DEB, OpenSUSE, etc., to install Jenkins.</a:t>
            </a:r>
          </a:p>
          <a:p>
            <a:pPr algn="l"/>
            <a:r>
              <a:rPr lang="en-US" sz="2800" b="0" i="0" dirty="0">
                <a:solidFill>
                  <a:srgbClr val="454545"/>
                </a:solidFill>
                <a:effectLst/>
                <a:latin typeface="Inter"/>
              </a:rPr>
              <a:t>The standalone WAR file (</a:t>
            </a:r>
            <a:r>
              <a:rPr lang="en-US" sz="2800" b="1" i="0" dirty="0" err="1">
                <a:solidFill>
                  <a:srgbClr val="993300"/>
                </a:solidFill>
                <a:effectLst/>
                <a:latin typeface="courier new" panose="02070309020205020404" pitchFamily="49" charset="0"/>
              </a:rPr>
              <a:t>jenkins.war</a:t>
            </a:r>
            <a:r>
              <a:rPr lang="en-US" sz="2800" b="0" i="0" dirty="0">
                <a:solidFill>
                  <a:srgbClr val="454545"/>
                </a:solidFill>
                <a:effectLst/>
                <a:latin typeface="Inter"/>
              </a:rPr>
              <a:t>) still forms the basis for the package manager installation. However, it has some added benefits such as automatic creation of Jenkins user, start-up scripts, log rotation, etc.</a:t>
            </a:r>
          </a:p>
          <a:p>
            <a:pPr algn="l"/>
            <a:r>
              <a:rPr lang="en-US" sz="2800" b="0" i="0" dirty="0">
                <a:solidFill>
                  <a:srgbClr val="454545"/>
                </a:solidFill>
                <a:effectLst/>
                <a:latin typeface="Inter"/>
              </a:rPr>
              <a:t>Here is an example of how you can install Jenkins on Ubuntu using the APT package manager. You will need to import the GPG key for the APT repo, add the repo to the list of sources, update the package index, and install.</a:t>
            </a:r>
          </a:p>
          <a:p>
            <a:pPr algn="l"/>
            <a:r>
              <a:rPr lang="en-US" sz="2800" b="1" i="0" dirty="0">
                <a:solidFill>
                  <a:srgbClr val="0000FF"/>
                </a:solidFill>
                <a:effectLst/>
                <a:latin typeface="courier new" panose="02070309020205020404" pitchFamily="49" charset="0"/>
              </a:rPr>
              <a:t>Import the GPG key for Jenkins repo</a:t>
            </a:r>
            <a:br>
              <a:rPr lang="en-US" sz="2800" b="0" i="0" dirty="0">
                <a:solidFill>
                  <a:srgbClr val="454545"/>
                </a:solidFill>
                <a:effectLst/>
                <a:latin typeface="Inter"/>
              </a:rPr>
            </a:br>
            <a:r>
              <a:rPr lang="en-US" sz="2800" b="1" i="0" dirty="0" err="1">
                <a:solidFill>
                  <a:srgbClr val="0000FF"/>
                </a:solidFill>
                <a:effectLst/>
                <a:latin typeface="courier new" panose="02070309020205020404" pitchFamily="49" charset="0"/>
              </a:rPr>
              <a:t>wget</a:t>
            </a:r>
            <a:r>
              <a:rPr lang="en-US" sz="2800" b="1" i="0" dirty="0">
                <a:solidFill>
                  <a:srgbClr val="0000FF"/>
                </a:solidFill>
                <a:effectLst/>
                <a:latin typeface="courier new" panose="02070309020205020404" pitchFamily="49" charset="0"/>
              </a:rPr>
              <a:t> -q -O - https://pkg.jenkins.io/debian/jenkins.io.key \</a:t>
            </a:r>
            <a:br>
              <a:rPr lang="en-US" sz="2800" b="1" i="0" dirty="0">
                <a:solidFill>
                  <a:srgbClr val="0000FF"/>
                </a:solidFill>
                <a:effectLst/>
                <a:latin typeface="courier new" panose="02070309020205020404" pitchFamily="49" charset="0"/>
              </a:rPr>
            </a:br>
            <a:r>
              <a:rPr lang="en-US" sz="2800" b="1" i="0" dirty="0">
                <a:solidFill>
                  <a:srgbClr val="0000FF"/>
                </a:solidFill>
                <a:effectLst/>
                <a:latin typeface="courier new" panose="02070309020205020404" pitchFamily="49" charset="0"/>
              </a:rPr>
              <a:t>| </a:t>
            </a:r>
            <a:r>
              <a:rPr lang="en-US" sz="2800" b="1" i="0" dirty="0" err="1">
                <a:solidFill>
                  <a:srgbClr val="0000FF"/>
                </a:solidFill>
                <a:effectLst/>
                <a:latin typeface="courier new" panose="02070309020205020404" pitchFamily="49" charset="0"/>
              </a:rPr>
              <a:t>sudo</a:t>
            </a:r>
            <a:r>
              <a:rPr lang="en-US" sz="2800" b="1" i="0" dirty="0">
                <a:solidFill>
                  <a:srgbClr val="0000FF"/>
                </a:solidFill>
                <a:effectLst/>
                <a:latin typeface="courier new" panose="02070309020205020404" pitchFamily="49" charset="0"/>
              </a:rPr>
              <a:t> apt-key add -</a:t>
            </a:r>
            <a:br>
              <a:rPr lang="en-US" sz="2800" b="0" i="0" dirty="0">
                <a:solidFill>
                  <a:srgbClr val="454545"/>
                </a:solidFill>
                <a:effectLst/>
                <a:latin typeface="Inter"/>
              </a:rPr>
            </a:br>
            <a:r>
              <a:rPr lang="en-US" sz="2800" b="1" i="0" dirty="0">
                <a:solidFill>
                  <a:srgbClr val="0000FF"/>
                </a:solidFill>
                <a:effectLst/>
                <a:latin typeface="courier new" panose="02070309020205020404" pitchFamily="49" charset="0"/>
              </a:rPr>
              <a:t># Add the repo to list of sources</a:t>
            </a:r>
            <a:br>
              <a:rPr lang="en-US" sz="2800" b="0" i="0" dirty="0">
                <a:solidFill>
                  <a:srgbClr val="454545"/>
                </a:solidFill>
                <a:effectLst/>
                <a:latin typeface="Inter"/>
              </a:rPr>
            </a:br>
            <a:r>
              <a:rPr lang="en-US" sz="2800" b="1" i="0" dirty="0" err="1">
                <a:solidFill>
                  <a:srgbClr val="0000FF"/>
                </a:solidFill>
                <a:effectLst/>
                <a:latin typeface="courier new" panose="02070309020205020404" pitchFamily="49" charset="0"/>
              </a:rPr>
              <a:t>sudo</a:t>
            </a:r>
            <a:r>
              <a:rPr lang="en-US" sz="2800" b="1" i="0" dirty="0">
                <a:solidFill>
                  <a:srgbClr val="0000FF"/>
                </a:solidFill>
                <a:effectLst/>
                <a:latin typeface="courier new" panose="02070309020205020404" pitchFamily="49" charset="0"/>
              </a:rPr>
              <a:t> </a:t>
            </a:r>
            <a:r>
              <a:rPr lang="en-US" sz="2800" b="1" i="0" dirty="0" err="1">
                <a:solidFill>
                  <a:srgbClr val="0000FF"/>
                </a:solidFill>
                <a:effectLst/>
                <a:latin typeface="courier new" panose="02070309020205020404" pitchFamily="49" charset="0"/>
              </a:rPr>
              <a:t>sh</a:t>
            </a:r>
            <a:r>
              <a:rPr lang="en-US" sz="2800" b="1" i="0" dirty="0">
                <a:solidFill>
                  <a:srgbClr val="0000FF"/>
                </a:solidFill>
                <a:effectLst/>
                <a:latin typeface="courier new" panose="02070309020205020404" pitchFamily="49" charset="0"/>
              </a:rPr>
              <a:t> -c 'echo deb https://pkg.jenkins.io/debian-stable binary/ &gt; \</a:t>
            </a:r>
            <a:br>
              <a:rPr lang="en-US" sz="2800" b="0" i="0" dirty="0">
                <a:solidFill>
                  <a:srgbClr val="454545"/>
                </a:solidFill>
                <a:effectLst/>
                <a:latin typeface="Inter"/>
              </a:rPr>
            </a:br>
            <a:r>
              <a:rPr lang="en-US" sz="2800" b="1" i="0" dirty="0">
                <a:solidFill>
                  <a:srgbClr val="0000FF"/>
                </a:solidFill>
                <a:effectLst/>
                <a:latin typeface="courier new" panose="02070309020205020404" pitchFamily="49" charset="0"/>
              </a:rPr>
              <a:t>/</a:t>
            </a:r>
            <a:r>
              <a:rPr lang="en-US" sz="2800" b="1" i="0" dirty="0" err="1">
                <a:solidFill>
                  <a:srgbClr val="0000FF"/>
                </a:solidFill>
                <a:effectLst/>
                <a:latin typeface="courier new" panose="02070309020205020404" pitchFamily="49" charset="0"/>
              </a:rPr>
              <a:t>etc</a:t>
            </a:r>
            <a:r>
              <a:rPr lang="en-US" sz="2800" b="1" i="0" dirty="0">
                <a:solidFill>
                  <a:srgbClr val="0000FF"/>
                </a:solidFill>
                <a:effectLst/>
                <a:latin typeface="courier new" panose="02070309020205020404" pitchFamily="49" charset="0"/>
              </a:rPr>
              <a:t>/apt/</a:t>
            </a:r>
            <a:r>
              <a:rPr lang="en-US" sz="2800" b="1" i="0" dirty="0" err="1">
                <a:solidFill>
                  <a:srgbClr val="0000FF"/>
                </a:solidFill>
                <a:effectLst/>
                <a:latin typeface="courier new" panose="02070309020205020404" pitchFamily="49" charset="0"/>
              </a:rPr>
              <a:t>sources.list.d</a:t>
            </a:r>
            <a:r>
              <a:rPr lang="en-US" sz="2800" b="1" i="0" dirty="0">
                <a:solidFill>
                  <a:srgbClr val="0000FF"/>
                </a:solidFill>
                <a:effectLst/>
                <a:latin typeface="courier new" panose="02070309020205020404" pitchFamily="49" charset="0"/>
              </a:rPr>
              <a:t>/</a:t>
            </a:r>
            <a:r>
              <a:rPr lang="en-US" sz="2800" b="1" i="0" dirty="0" err="1">
                <a:solidFill>
                  <a:srgbClr val="0000FF"/>
                </a:solidFill>
                <a:effectLst/>
                <a:latin typeface="courier new" panose="02070309020205020404" pitchFamily="49" charset="0"/>
              </a:rPr>
              <a:t>jenkins.list</a:t>
            </a:r>
            <a:r>
              <a:rPr lang="en-US" sz="2800" b="1" i="0" dirty="0">
                <a:solidFill>
                  <a:srgbClr val="0000FF"/>
                </a:solidFill>
                <a:effectLst/>
                <a:latin typeface="courier new" panose="02070309020205020404" pitchFamily="49" charset="0"/>
              </a:rPr>
              <a:t>'</a:t>
            </a:r>
            <a:br>
              <a:rPr lang="en-US" sz="2800" b="0" i="0" dirty="0">
                <a:solidFill>
                  <a:srgbClr val="454545"/>
                </a:solidFill>
                <a:effectLst/>
                <a:latin typeface="Inter"/>
              </a:rPr>
            </a:br>
            <a:r>
              <a:rPr lang="en-US" sz="2800" b="1" i="0" dirty="0">
                <a:solidFill>
                  <a:srgbClr val="0000FF"/>
                </a:solidFill>
                <a:effectLst/>
                <a:latin typeface="courier new" panose="02070309020205020404" pitchFamily="49" charset="0"/>
              </a:rPr>
              <a:t>#Update package index</a:t>
            </a:r>
            <a:br>
              <a:rPr lang="en-US" sz="2800" b="0" i="0" dirty="0">
                <a:solidFill>
                  <a:srgbClr val="454545"/>
                </a:solidFill>
                <a:effectLst/>
                <a:latin typeface="Inter"/>
              </a:rPr>
            </a:br>
            <a:r>
              <a:rPr lang="en-US" sz="2800" b="1" i="0" dirty="0" err="1">
                <a:solidFill>
                  <a:srgbClr val="0000FF"/>
                </a:solidFill>
                <a:effectLst/>
                <a:latin typeface="courier new" panose="02070309020205020404" pitchFamily="49" charset="0"/>
              </a:rPr>
              <a:t>sudo</a:t>
            </a:r>
            <a:r>
              <a:rPr lang="en-US" sz="2800" b="1" i="0" dirty="0">
                <a:solidFill>
                  <a:srgbClr val="0000FF"/>
                </a:solidFill>
                <a:effectLst/>
                <a:latin typeface="courier new" panose="02070309020205020404" pitchFamily="49" charset="0"/>
              </a:rPr>
              <a:t> apt-get update</a:t>
            </a:r>
            <a:br>
              <a:rPr lang="en-US" sz="2800" b="0" i="0" dirty="0">
                <a:solidFill>
                  <a:srgbClr val="454545"/>
                </a:solidFill>
                <a:effectLst/>
                <a:latin typeface="Inter"/>
              </a:rPr>
            </a:br>
            <a:r>
              <a:rPr lang="en-US" sz="2800" b="1" i="0" dirty="0">
                <a:solidFill>
                  <a:srgbClr val="0000FF"/>
                </a:solidFill>
                <a:effectLst/>
                <a:latin typeface="courier new" panose="02070309020205020404" pitchFamily="49" charset="0"/>
              </a:rPr>
              <a:t>#Install Jenkins</a:t>
            </a:r>
            <a:br>
              <a:rPr lang="en-US" sz="2800" b="0" i="0" dirty="0">
                <a:solidFill>
                  <a:srgbClr val="454545"/>
                </a:solidFill>
                <a:effectLst/>
                <a:latin typeface="Inter"/>
              </a:rPr>
            </a:br>
            <a:r>
              <a:rPr lang="en-US" sz="2800" b="1" i="1" dirty="0" err="1">
                <a:solidFill>
                  <a:srgbClr val="0000FF"/>
                </a:solidFill>
                <a:effectLst/>
                <a:latin typeface="courier new" panose="02070309020205020404" pitchFamily="49" charset="0"/>
              </a:rPr>
              <a:t>sudo</a:t>
            </a:r>
            <a:r>
              <a:rPr lang="en-US" sz="2800" b="1" i="1" dirty="0">
                <a:solidFill>
                  <a:srgbClr val="0000FF"/>
                </a:solidFill>
                <a:effectLst/>
                <a:latin typeface="courier new" panose="02070309020205020404" pitchFamily="49" charset="0"/>
              </a:rPr>
              <a:t> apt-get install </a:t>
            </a:r>
            <a:r>
              <a:rPr lang="en-US" sz="2800" b="1" i="1" dirty="0" err="1">
                <a:solidFill>
                  <a:srgbClr val="0000FF"/>
                </a:solidFill>
                <a:effectLst/>
                <a:latin typeface="courier new" panose="02070309020205020404" pitchFamily="49" charset="0"/>
              </a:rPr>
              <a:t>jenkins</a:t>
            </a:r>
            <a:endParaRPr lang="en-US" sz="2800" b="0" i="0" dirty="0">
              <a:solidFill>
                <a:srgbClr val="454545"/>
              </a:solidFill>
              <a:effectLst/>
              <a:latin typeface="Inter"/>
            </a:endParaRPr>
          </a:p>
          <a:p>
            <a:pPr algn="l"/>
            <a:r>
              <a:rPr lang="en-US" sz="2800" b="0" i="0" dirty="0">
                <a:solidFill>
                  <a:srgbClr val="454545"/>
                </a:solidFill>
                <a:effectLst/>
                <a:latin typeface="Inter"/>
              </a:rPr>
              <a:t>You can start, stop, and check the status of Jenkins by running the </a:t>
            </a:r>
            <a:r>
              <a:rPr lang="en-US" sz="2800" b="1" i="0" dirty="0" err="1">
                <a:solidFill>
                  <a:srgbClr val="454545"/>
                </a:solidFill>
                <a:effectLst/>
                <a:latin typeface="courier new" panose="02070309020205020404" pitchFamily="49" charset="0"/>
              </a:rPr>
              <a:t>systemctl</a:t>
            </a:r>
            <a:r>
              <a:rPr lang="en-US" sz="2800" b="0" i="0" dirty="0">
                <a:solidFill>
                  <a:srgbClr val="454545"/>
                </a:solidFill>
                <a:effectLst/>
                <a:latin typeface="Inter"/>
              </a:rPr>
              <a:t> command:</a:t>
            </a:r>
            <a:br>
              <a:rPr lang="en-US" sz="2800" b="0" i="0" dirty="0">
                <a:solidFill>
                  <a:srgbClr val="454545"/>
                </a:solidFill>
                <a:effectLst/>
                <a:latin typeface="Inter"/>
              </a:rPr>
            </a:br>
            <a:r>
              <a:rPr lang="en-US" sz="2800" b="1" i="0" dirty="0" err="1">
                <a:solidFill>
                  <a:srgbClr val="0000FF"/>
                </a:solidFill>
                <a:effectLst/>
                <a:latin typeface="courier new" panose="02070309020205020404" pitchFamily="49" charset="0"/>
              </a:rPr>
              <a:t>systemctl</a:t>
            </a:r>
            <a:r>
              <a:rPr lang="en-US" sz="2800" b="1" i="0" dirty="0">
                <a:solidFill>
                  <a:srgbClr val="0000FF"/>
                </a:solidFill>
                <a:effectLst/>
                <a:latin typeface="courier new" panose="02070309020205020404" pitchFamily="49" charset="0"/>
              </a:rPr>
              <a:t> </a:t>
            </a:r>
            <a:r>
              <a:rPr lang="en-US" sz="2800" b="1" i="0" dirty="0" err="1">
                <a:solidFill>
                  <a:srgbClr val="0000FF"/>
                </a:solidFill>
                <a:effectLst/>
                <a:latin typeface="courier new" panose="02070309020205020404" pitchFamily="49" charset="0"/>
              </a:rPr>
              <a:t>start|stop|status</a:t>
            </a:r>
            <a:r>
              <a:rPr lang="en-US" sz="2800" b="1" i="0" dirty="0">
                <a:solidFill>
                  <a:srgbClr val="0000FF"/>
                </a:solidFill>
                <a:effectLst/>
                <a:latin typeface="courier new" panose="02070309020205020404" pitchFamily="49" charset="0"/>
              </a:rPr>
              <a:t> </a:t>
            </a:r>
            <a:r>
              <a:rPr lang="en-US" sz="2800" b="1" i="0" dirty="0" err="1">
                <a:solidFill>
                  <a:srgbClr val="0000FF"/>
                </a:solidFill>
                <a:effectLst/>
                <a:latin typeface="courier new" panose="02070309020205020404" pitchFamily="49" charset="0"/>
              </a:rPr>
              <a:t>jenkins</a:t>
            </a:r>
            <a:endParaRPr lang="en-US" sz="2800" b="0" i="0" dirty="0">
              <a:solidFill>
                <a:srgbClr val="454545"/>
              </a:solidFill>
              <a:effectLst/>
              <a:latin typeface="Inter"/>
            </a:endParaRPr>
          </a:p>
          <a:p>
            <a:pPr algn="l"/>
            <a:r>
              <a:rPr lang="en-US" sz="2800" b="0" i="0" dirty="0">
                <a:solidFill>
                  <a:srgbClr val="454545"/>
                </a:solidFill>
                <a:effectLst/>
                <a:latin typeface="Inter"/>
              </a:rPr>
              <a:t>Note that a Jenkins settings file is created at </a:t>
            </a:r>
            <a:r>
              <a:rPr lang="en-US" sz="2800" b="1" i="0" dirty="0">
                <a:solidFill>
                  <a:srgbClr val="993300"/>
                </a:solidFill>
                <a:effectLst/>
                <a:latin typeface="courier new" panose="02070309020205020404" pitchFamily="49" charset="0"/>
              </a:rPr>
              <a:t>/</a:t>
            </a:r>
            <a:r>
              <a:rPr lang="en-US" sz="2800" b="1" i="0" dirty="0" err="1">
                <a:solidFill>
                  <a:srgbClr val="993300"/>
                </a:solidFill>
                <a:effectLst/>
                <a:latin typeface="courier new" panose="02070309020205020404" pitchFamily="49" charset="0"/>
              </a:rPr>
              <a:t>etc</a:t>
            </a:r>
            <a:r>
              <a:rPr lang="en-US" sz="2800" b="1" i="0" dirty="0">
                <a:solidFill>
                  <a:srgbClr val="993300"/>
                </a:solidFill>
                <a:effectLst/>
                <a:latin typeface="courier new" panose="02070309020205020404" pitchFamily="49" charset="0"/>
              </a:rPr>
              <a:t>/default/</a:t>
            </a:r>
            <a:r>
              <a:rPr lang="en-US" sz="2800" b="1" i="0" dirty="0" err="1">
                <a:solidFill>
                  <a:srgbClr val="993300"/>
                </a:solidFill>
                <a:effectLst/>
                <a:latin typeface="courier new" panose="02070309020205020404" pitchFamily="49" charset="0"/>
              </a:rPr>
              <a:t>jenkins</a:t>
            </a:r>
            <a:r>
              <a:rPr lang="en-US" sz="2800" b="0" i="0" dirty="0">
                <a:solidFill>
                  <a:srgbClr val="454545"/>
                </a:solidFill>
                <a:effectLst/>
                <a:latin typeface="Inter"/>
              </a:rPr>
              <a:t>. This is where you will modify many of the Java and Jenkins options. For example, if you want to change the Jenkins port from 8080 to 8083, this is where you would make the change. </a:t>
            </a:r>
          </a:p>
          <a:p>
            <a:pPr algn="l"/>
            <a:r>
              <a:rPr lang="en-US" sz="2800" b="0" i="0" dirty="0">
                <a:solidFill>
                  <a:srgbClr val="454545"/>
                </a:solidFill>
                <a:effectLst/>
                <a:latin typeface="Inter"/>
              </a:rPr>
              <a:t>Few other things to note are the locations of Jenkins home directory, startup scripts, and log file.</a:t>
            </a:r>
          </a:p>
          <a:p>
            <a:pPr algn="l"/>
            <a:r>
              <a:rPr lang="en-US" sz="2800" b="0" i="0" dirty="0">
                <a:solidFill>
                  <a:srgbClr val="454545"/>
                </a:solidFill>
                <a:effectLst/>
                <a:latin typeface="Inter"/>
              </a:rPr>
              <a:t>The startup script is located at </a:t>
            </a:r>
            <a:r>
              <a:rPr lang="en-US" sz="2800" b="1" i="0" dirty="0">
                <a:solidFill>
                  <a:srgbClr val="993300"/>
                </a:solidFill>
                <a:effectLst/>
                <a:latin typeface="courier new" panose="02070309020205020404" pitchFamily="49" charset="0"/>
              </a:rPr>
              <a:t>/</a:t>
            </a:r>
            <a:r>
              <a:rPr lang="en-US" sz="2800" b="1" i="0" dirty="0" err="1">
                <a:solidFill>
                  <a:srgbClr val="993300"/>
                </a:solidFill>
                <a:effectLst/>
                <a:latin typeface="courier new" panose="02070309020205020404" pitchFamily="49" charset="0"/>
              </a:rPr>
              <a:t>etc</a:t>
            </a:r>
            <a:r>
              <a:rPr lang="en-US" sz="2800" b="1" i="0" dirty="0">
                <a:solidFill>
                  <a:srgbClr val="993300"/>
                </a:solidFill>
                <a:effectLst/>
                <a:latin typeface="courier new" panose="02070309020205020404" pitchFamily="49" charset="0"/>
              </a:rPr>
              <a:t>/</a:t>
            </a:r>
            <a:r>
              <a:rPr lang="en-US" sz="2800" b="1" i="0" dirty="0" err="1">
                <a:solidFill>
                  <a:srgbClr val="993300"/>
                </a:solidFill>
                <a:effectLst/>
                <a:latin typeface="courier new" panose="02070309020205020404" pitchFamily="49" charset="0"/>
              </a:rPr>
              <a:t>init.d</a:t>
            </a:r>
            <a:r>
              <a:rPr lang="en-US" sz="2800" b="1" i="0" dirty="0">
                <a:solidFill>
                  <a:srgbClr val="993300"/>
                </a:solidFill>
                <a:effectLst/>
                <a:latin typeface="courier new" panose="02070309020205020404" pitchFamily="49" charset="0"/>
              </a:rPr>
              <a:t>/</a:t>
            </a:r>
            <a:r>
              <a:rPr lang="en-US" sz="2800" b="1" i="0" dirty="0" err="1">
                <a:solidFill>
                  <a:srgbClr val="993300"/>
                </a:solidFill>
                <a:effectLst/>
                <a:latin typeface="courier new" panose="02070309020205020404" pitchFamily="49" charset="0"/>
              </a:rPr>
              <a:t>jenkins</a:t>
            </a:r>
            <a:r>
              <a:rPr lang="en-US" sz="2800" b="0" i="0" dirty="0">
                <a:solidFill>
                  <a:srgbClr val="454545"/>
                </a:solidFill>
                <a:effectLst/>
                <a:latin typeface="Inter"/>
              </a:rPr>
              <a:t>.</a:t>
            </a:r>
          </a:p>
          <a:p>
            <a:pPr algn="l"/>
            <a:r>
              <a:rPr lang="en-US" sz="2800" b="0" i="0" dirty="0">
                <a:solidFill>
                  <a:srgbClr val="454545"/>
                </a:solidFill>
                <a:effectLst/>
                <a:latin typeface="Inter"/>
              </a:rPr>
              <a:t>By default, Jenkins home directory is set to </a:t>
            </a:r>
            <a:r>
              <a:rPr lang="en-US" sz="2800" b="1" i="0" dirty="0">
                <a:solidFill>
                  <a:srgbClr val="993300"/>
                </a:solidFill>
                <a:effectLst/>
                <a:latin typeface="courier new" panose="02070309020205020404" pitchFamily="49" charset="0"/>
              </a:rPr>
              <a:t>/var/lib/</a:t>
            </a:r>
            <a:r>
              <a:rPr lang="en-US" sz="2800" b="1" i="0" dirty="0" err="1">
                <a:solidFill>
                  <a:srgbClr val="993300"/>
                </a:solidFill>
                <a:effectLst/>
                <a:latin typeface="courier new" panose="02070309020205020404" pitchFamily="49" charset="0"/>
              </a:rPr>
              <a:t>jenkins</a:t>
            </a:r>
            <a:r>
              <a:rPr lang="en-US" sz="2800" b="0" i="0" dirty="0">
                <a:solidFill>
                  <a:srgbClr val="454545"/>
                </a:solidFill>
                <a:effectLst/>
                <a:latin typeface="Inter"/>
              </a:rPr>
              <a:t>, and the log file is located under </a:t>
            </a:r>
            <a:r>
              <a:rPr lang="en-US" sz="2800" b="1" i="0" dirty="0">
                <a:solidFill>
                  <a:srgbClr val="993300"/>
                </a:solidFill>
                <a:effectLst/>
                <a:latin typeface="courier new" panose="02070309020205020404" pitchFamily="49" charset="0"/>
              </a:rPr>
              <a:t>/var/log/</a:t>
            </a:r>
            <a:r>
              <a:rPr lang="en-US" sz="2800" b="1" i="0" dirty="0" err="1">
                <a:solidFill>
                  <a:srgbClr val="993300"/>
                </a:solidFill>
                <a:effectLst/>
                <a:latin typeface="courier new" panose="02070309020205020404" pitchFamily="49" charset="0"/>
              </a:rPr>
              <a:t>jenkins</a:t>
            </a:r>
            <a:r>
              <a:rPr lang="en-US" sz="2800" b="0" i="0" dirty="0">
                <a:solidFill>
                  <a:srgbClr val="454545"/>
                </a:solidFill>
                <a:effectLst/>
                <a:latin typeface="Inter"/>
              </a:rPr>
              <a:t>. These can be changed in the Jenkins settings file to a location of your preference.</a:t>
            </a:r>
          </a:p>
          <a:p>
            <a:pPr marL="0" indent="0">
              <a:buNone/>
            </a:pPr>
            <a:endParaRPr lang="en-IN" dirty="0"/>
          </a:p>
        </p:txBody>
      </p:sp>
    </p:spTree>
    <p:extLst>
      <p:ext uri="{BB962C8B-B14F-4D97-AF65-F5344CB8AC3E}">
        <p14:creationId xmlns:p14="http://schemas.microsoft.com/office/powerpoint/2010/main" val="112168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A500-3D29-40A9-B2EE-93E29F9615D9}"/>
              </a:ext>
            </a:extLst>
          </p:cNvPr>
          <p:cNvSpPr>
            <a:spLocks noGrp="1"/>
          </p:cNvSpPr>
          <p:nvPr>
            <p:ph type="title"/>
          </p:nvPr>
        </p:nvSpPr>
        <p:spPr/>
        <p:txBody>
          <a:bodyPr>
            <a:normAutofit fontScale="90000"/>
          </a:bodyPr>
          <a:lstStyle/>
          <a:p>
            <a:r>
              <a:rPr lang="en-IN" b="1" i="0" dirty="0">
                <a:solidFill>
                  <a:srgbClr val="00262B"/>
                </a:solidFill>
                <a:effectLst/>
                <a:latin typeface="Inter"/>
              </a:rPr>
              <a:t>Installation Channels: Windows Installers</a:t>
            </a:r>
            <a:br>
              <a:rPr lang="en-IN" b="1" i="0" dirty="0">
                <a:solidFill>
                  <a:srgbClr val="00262B"/>
                </a:solidFill>
                <a:effectLst/>
                <a:latin typeface="Inter"/>
              </a:rPr>
            </a:br>
            <a:endParaRPr lang="en-IN" dirty="0"/>
          </a:p>
        </p:txBody>
      </p:sp>
      <p:sp>
        <p:nvSpPr>
          <p:cNvPr id="3" name="Content Placeholder 2">
            <a:extLst>
              <a:ext uri="{FF2B5EF4-FFF2-40B4-BE49-F238E27FC236}">
                <a16:creationId xmlns:a16="http://schemas.microsoft.com/office/drawing/2014/main" id="{598735E5-A9A8-4647-BD96-F5E16D1D5C0C}"/>
              </a:ext>
            </a:extLst>
          </p:cNvPr>
          <p:cNvSpPr>
            <a:spLocks noGrp="1"/>
          </p:cNvSpPr>
          <p:nvPr>
            <p:ph idx="1"/>
          </p:nvPr>
        </p:nvSpPr>
        <p:spPr>
          <a:xfrm>
            <a:off x="304800" y="1819275"/>
            <a:ext cx="10978896" cy="4352925"/>
          </a:xfrm>
        </p:spPr>
        <p:txBody>
          <a:bodyPr>
            <a:normAutofit fontScale="85000" lnSpcReduction="10000"/>
          </a:bodyPr>
          <a:lstStyle/>
          <a:p>
            <a:pPr algn="l"/>
            <a:r>
              <a:rPr lang="en-US" b="0" i="0" dirty="0">
                <a:solidFill>
                  <a:srgbClr val="454545"/>
                </a:solidFill>
                <a:effectLst/>
                <a:latin typeface="Inter"/>
              </a:rPr>
              <a:t>The Microsoft Windows Jenkins MSI package comes complete with the Java Runtime Environment (JRE) prerequisite and Microsoft .NET 2.0 framework. This bundling provides a seamless Jenkins installation experience, and alleviates the need for any external prerequisite software installations.</a:t>
            </a:r>
          </a:p>
          <a:p>
            <a:pPr algn="l"/>
            <a:r>
              <a:rPr lang="en-US" b="0" i="0" dirty="0">
                <a:solidFill>
                  <a:srgbClr val="454545"/>
                </a:solidFill>
                <a:effectLst/>
                <a:latin typeface="Inter"/>
              </a:rPr>
              <a:t>By using the MSI installation package, the Jenkins installation wizard will automatically install itself as a Windows service. Running Jenkins as a Microsoft Windows service makes application management easier as Windows services provide an easy way to specify corrective steps in case of application crash.</a:t>
            </a:r>
          </a:p>
          <a:p>
            <a:pPr algn="l"/>
            <a:r>
              <a:rPr lang="en-US" b="0" i="0" dirty="0">
                <a:solidFill>
                  <a:srgbClr val="454545"/>
                </a:solidFill>
                <a:effectLst/>
                <a:latin typeface="Inter"/>
              </a:rPr>
              <a:t>Download the latest version of </a:t>
            </a:r>
            <a:r>
              <a:rPr lang="en-US" b="0" i="0" u="none" strike="noStrike" dirty="0">
                <a:solidFill>
                  <a:srgbClr val="00688D"/>
                </a:solidFill>
                <a:effectLst/>
                <a:latin typeface="Inter"/>
                <a:hlinkClick r:id="rId2"/>
              </a:rPr>
              <a:t>Jenkins for Windows</a:t>
            </a:r>
            <a:r>
              <a:rPr lang="en-US" b="0" i="0" dirty="0">
                <a:solidFill>
                  <a:srgbClr val="454545"/>
                </a:solidFill>
                <a:effectLst/>
                <a:latin typeface="Inter"/>
              </a:rPr>
              <a:t> to a folder of your choice. Unzip the file to a folder and double click on the Jenkins </a:t>
            </a:r>
            <a:r>
              <a:rPr lang="en-US" b="1" i="0" dirty="0">
                <a:solidFill>
                  <a:srgbClr val="454545"/>
                </a:solidFill>
                <a:effectLst/>
                <a:latin typeface="courier new" panose="02070309020205020404" pitchFamily="49" charset="0"/>
              </a:rPr>
              <a:t>exe</a:t>
            </a:r>
            <a:r>
              <a:rPr lang="en-US" b="0" i="0" dirty="0">
                <a:solidFill>
                  <a:srgbClr val="454545"/>
                </a:solidFill>
                <a:effectLst/>
                <a:latin typeface="Inter"/>
              </a:rPr>
              <a:t> file and follow the prompts to complete the installation.</a:t>
            </a:r>
          </a:p>
          <a:p>
            <a:pPr algn="l"/>
            <a:r>
              <a:rPr lang="en-US" b="0" i="0" dirty="0">
                <a:solidFill>
                  <a:srgbClr val="454545"/>
                </a:solidFill>
                <a:effectLst/>
                <a:latin typeface="Inter"/>
              </a:rPr>
              <a:t>This will set up Jenkins as a windows service. You can verify it by going to </a:t>
            </a:r>
            <a:r>
              <a:rPr lang="en-US" b="0" i="1" dirty="0">
                <a:solidFill>
                  <a:srgbClr val="454545"/>
                </a:solidFill>
                <a:effectLst/>
                <a:latin typeface="Inter"/>
              </a:rPr>
              <a:t>Start</a:t>
            </a:r>
            <a:r>
              <a:rPr lang="en-US" b="0" i="0" dirty="0">
                <a:solidFill>
                  <a:srgbClr val="454545"/>
                </a:solidFill>
                <a:effectLst/>
                <a:latin typeface="Inter"/>
              </a:rPr>
              <a:t> &gt; </a:t>
            </a:r>
            <a:r>
              <a:rPr lang="en-US" b="0" i="1" dirty="0">
                <a:solidFill>
                  <a:srgbClr val="454545"/>
                </a:solidFill>
                <a:effectLst/>
                <a:latin typeface="Inter"/>
              </a:rPr>
              <a:t>Control Panel</a:t>
            </a:r>
            <a:r>
              <a:rPr lang="en-US" b="0" i="0" dirty="0">
                <a:solidFill>
                  <a:srgbClr val="454545"/>
                </a:solidFill>
                <a:effectLst/>
                <a:latin typeface="Inter"/>
              </a:rPr>
              <a:t> &gt; </a:t>
            </a:r>
            <a:r>
              <a:rPr lang="en-US" b="0" i="1" dirty="0">
                <a:solidFill>
                  <a:srgbClr val="454545"/>
                </a:solidFill>
                <a:effectLst/>
                <a:latin typeface="Inter"/>
              </a:rPr>
              <a:t>Administrative Tools</a:t>
            </a:r>
            <a:r>
              <a:rPr lang="en-US" b="0" i="0" dirty="0">
                <a:solidFill>
                  <a:srgbClr val="454545"/>
                </a:solidFill>
                <a:effectLst/>
                <a:latin typeface="Inter"/>
              </a:rPr>
              <a:t> &gt; </a:t>
            </a:r>
            <a:r>
              <a:rPr lang="en-US" b="0" i="1" dirty="0">
                <a:solidFill>
                  <a:srgbClr val="454545"/>
                </a:solidFill>
                <a:effectLst/>
                <a:latin typeface="Inter"/>
              </a:rPr>
              <a:t>Services</a:t>
            </a:r>
            <a:r>
              <a:rPr lang="en-US" b="0" i="0" dirty="0">
                <a:solidFill>
                  <a:srgbClr val="454545"/>
                </a:solidFill>
                <a:effectLst/>
                <a:latin typeface="Inter"/>
              </a:rPr>
              <a:t>.</a:t>
            </a:r>
          </a:p>
          <a:p>
            <a:pPr algn="l"/>
            <a:r>
              <a:rPr lang="en-US" b="0" i="0" dirty="0">
                <a:solidFill>
                  <a:srgbClr val="454545"/>
                </a:solidFill>
                <a:effectLst/>
                <a:latin typeface="Inter"/>
              </a:rPr>
              <a:t>Note that the Jenkins settings file is located at </a:t>
            </a:r>
            <a:r>
              <a:rPr lang="en-US" b="1" i="0" dirty="0">
                <a:solidFill>
                  <a:srgbClr val="993300"/>
                </a:solidFill>
                <a:effectLst/>
                <a:latin typeface="courier new" panose="02070309020205020404" pitchFamily="49" charset="0"/>
              </a:rPr>
              <a:t>C:\Program Files\Jenkins\jenkins.xml</a:t>
            </a:r>
            <a:r>
              <a:rPr lang="en-US" b="0" i="0" dirty="0">
                <a:solidFill>
                  <a:srgbClr val="454545"/>
                </a:solidFill>
                <a:effectLst/>
                <a:latin typeface="Inter"/>
              </a:rPr>
              <a:t>.</a:t>
            </a:r>
          </a:p>
          <a:p>
            <a:endParaRPr lang="en-IN" dirty="0"/>
          </a:p>
        </p:txBody>
      </p:sp>
    </p:spTree>
    <p:extLst>
      <p:ext uri="{BB962C8B-B14F-4D97-AF65-F5344CB8AC3E}">
        <p14:creationId xmlns:p14="http://schemas.microsoft.com/office/powerpoint/2010/main" val="267468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2F0F-F581-402E-9B65-A980A07ADDCF}"/>
              </a:ext>
            </a:extLst>
          </p:cNvPr>
          <p:cNvSpPr>
            <a:spLocks noGrp="1"/>
          </p:cNvSpPr>
          <p:nvPr>
            <p:ph type="title"/>
          </p:nvPr>
        </p:nvSpPr>
        <p:spPr/>
        <p:txBody>
          <a:bodyPr>
            <a:normAutofit fontScale="90000"/>
          </a:bodyPr>
          <a:lstStyle/>
          <a:p>
            <a:r>
              <a:rPr lang="en-IN" b="1" i="0" dirty="0">
                <a:solidFill>
                  <a:srgbClr val="00262B"/>
                </a:solidFill>
                <a:effectLst/>
                <a:latin typeface="Inter"/>
              </a:rPr>
              <a:t>Installation Channels: Application Containers</a:t>
            </a:r>
            <a:br>
              <a:rPr lang="en-IN" b="1" i="0" dirty="0">
                <a:solidFill>
                  <a:srgbClr val="00262B"/>
                </a:solidFill>
                <a:effectLst/>
                <a:latin typeface="Inter"/>
              </a:rPr>
            </a:br>
            <a:endParaRPr lang="en-IN" dirty="0"/>
          </a:p>
        </p:txBody>
      </p:sp>
      <p:sp>
        <p:nvSpPr>
          <p:cNvPr id="3" name="Content Placeholder 2">
            <a:extLst>
              <a:ext uri="{FF2B5EF4-FFF2-40B4-BE49-F238E27FC236}">
                <a16:creationId xmlns:a16="http://schemas.microsoft.com/office/drawing/2014/main" id="{E5FB370C-F737-4AFB-9F1C-73E86F9E00BE}"/>
              </a:ext>
            </a:extLst>
          </p:cNvPr>
          <p:cNvSpPr>
            <a:spLocks noGrp="1"/>
          </p:cNvSpPr>
          <p:nvPr>
            <p:ph idx="1"/>
          </p:nvPr>
        </p:nvSpPr>
        <p:spPr/>
        <p:txBody>
          <a:bodyPr>
            <a:normAutofit fontScale="70000" lnSpcReduction="20000"/>
          </a:bodyPr>
          <a:lstStyle/>
          <a:p>
            <a:pPr algn="l"/>
            <a:r>
              <a:rPr lang="en-US" b="0" i="0" dirty="0">
                <a:solidFill>
                  <a:srgbClr val="454545"/>
                </a:solidFill>
                <a:effectLst/>
                <a:latin typeface="Inter"/>
              </a:rPr>
              <a:t>Since Jenkins is distributed as an ordinary WAR file, it is easy to deploy it on any standard Java application server such as Tomcat, Jetty, or </a:t>
            </a:r>
            <a:r>
              <a:rPr lang="en-US" b="0" i="0" dirty="0" err="1">
                <a:solidFill>
                  <a:srgbClr val="454545"/>
                </a:solidFill>
                <a:effectLst/>
                <a:latin typeface="Inter"/>
              </a:rPr>
              <a:t>GlassFish</a:t>
            </a:r>
            <a:r>
              <a:rPr lang="en-US" b="0" i="0" dirty="0">
                <a:solidFill>
                  <a:srgbClr val="454545"/>
                </a:solidFill>
                <a:effectLst/>
                <a:latin typeface="Inter"/>
              </a:rPr>
              <a:t>. Running Jenkins on an application server is arguably more complicated to set up and maintain. You also lose certain nice administration features such as the ability to upgrade Jenkins or restart the server directly from within Jenkins. On the other hand, your system administrators might be relieved from the overhead of managing multiple servers.</a:t>
            </a:r>
          </a:p>
          <a:p>
            <a:pPr algn="l"/>
            <a:r>
              <a:rPr lang="en-US" b="0" i="0" dirty="0">
                <a:solidFill>
                  <a:srgbClr val="454545"/>
                </a:solidFill>
                <a:effectLst/>
                <a:latin typeface="Inter"/>
              </a:rPr>
              <a:t>Application container install is a two step process:</a:t>
            </a:r>
          </a:p>
          <a:p>
            <a:pPr marL="1143000" lvl="2" indent="-228600" algn="l">
              <a:buFont typeface="+mj-lt"/>
              <a:buAutoNum type="arabicPeriod"/>
            </a:pPr>
            <a:r>
              <a:rPr lang="en-US" b="0" i="0" dirty="0">
                <a:solidFill>
                  <a:srgbClr val="454545"/>
                </a:solidFill>
                <a:effectLst/>
                <a:latin typeface="Inter"/>
              </a:rPr>
              <a:t>Copy </a:t>
            </a:r>
            <a:r>
              <a:rPr lang="en-US" b="1" i="0" dirty="0" err="1">
                <a:solidFill>
                  <a:srgbClr val="993300"/>
                </a:solidFill>
                <a:effectLst/>
                <a:latin typeface="courier new" panose="02070309020205020404" pitchFamily="49" charset="0"/>
              </a:rPr>
              <a:t>jenkins.war</a:t>
            </a:r>
            <a:r>
              <a:rPr lang="en-US" b="0" i="0" dirty="0">
                <a:solidFill>
                  <a:srgbClr val="454545"/>
                </a:solidFill>
                <a:effectLst/>
                <a:latin typeface="Inter"/>
              </a:rPr>
              <a:t> to </a:t>
            </a:r>
            <a:r>
              <a:rPr lang="en-US" b="1" i="0" dirty="0">
                <a:solidFill>
                  <a:srgbClr val="993300"/>
                </a:solidFill>
                <a:effectLst/>
                <a:latin typeface="courier new" panose="02070309020205020404" pitchFamily="49" charset="0"/>
              </a:rPr>
              <a:t>webapps</a:t>
            </a:r>
            <a:r>
              <a:rPr lang="en-US" b="0" i="0" dirty="0">
                <a:solidFill>
                  <a:srgbClr val="454545"/>
                </a:solidFill>
                <a:effectLst/>
                <a:latin typeface="Inter"/>
              </a:rPr>
              <a:t> directory</a:t>
            </a:r>
          </a:p>
          <a:p>
            <a:pPr marL="1143000" lvl="2" indent="-228600" algn="l">
              <a:buFont typeface="+mj-lt"/>
              <a:buAutoNum type="arabicPeriod"/>
            </a:pPr>
            <a:r>
              <a:rPr lang="en-US" b="0" i="0" dirty="0">
                <a:solidFill>
                  <a:srgbClr val="454545"/>
                </a:solidFill>
                <a:effectLst/>
                <a:latin typeface="Inter"/>
              </a:rPr>
              <a:t>Restart application web container</a:t>
            </a:r>
          </a:p>
          <a:p>
            <a:pPr algn="l"/>
            <a:r>
              <a:rPr lang="en-US" b="0" i="0" dirty="0">
                <a:solidFill>
                  <a:srgbClr val="454545"/>
                </a:solidFill>
                <a:effectLst/>
                <a:latin typeface="Inter"/>
              </a:rPr>
              <a:t>In order to run Jenkins as a container, you first need to install Docker on your operating system. Visit </a:t>
            </a:r>
            <a:r>
              <a:rPr lang="en-US" b="0" i="0" u="none" strike="noStrike" dirty="0">
                <a:solidFill>
                  <a:srgbClr val="00688D"/>
                </a:solidFill>
                <a:effectLst/>
                <a:latin typeface="Inter"/>
                <a:hlinkClick r:id="rId2"/>
              </a:rPr>
              <a:t>Docker's store website</a:t>
            </a:r>
            <a:r>
              <a:rPr lang="en-US" b="0" i="0" dirty="0">
                <a:solidFill>
                  <a:srgbClr val="454545"/>
                </a:solidFill>
                <a:effectLst/>
                <a:latin typeface="Inter"/>
              </a:rPr>
              <a:t> and click the </a:t>
            </a:r>
            <a:r>
              <a:rPr lang="en-US" b="0" i="1" dirty="0">
                <a:solidFill>
                  <a:srgbClr val="454545"/>
                </a:solidFill>
                <a:effectLst/>
                <a:latin typeface="Inter"/>
              </a:rPr>
              <a:t>Docker Community Edition</a:t>
            </a:r>
            <a:r>
              <a:rPr lang="en-US" b="0" i="0" dirty="0">
                <a:solidFill>
                  <a:srgbClr val="454545"/>
                </a:solidFill>
                <a:effectLst/>
                <a:latin typeface="Inter"/>
              </a:rPr>
              <a:t> box which is suitable for your operating system or cloud service. Follow installation instructions provided on the Docker website.</a:t>
            </a:r>
          </a:p>
          <a:p>
            <a:pPr algn="l"/>
            <a:r>
              <a:rPr lang="en-US" b="0" i="0" dirty="0">
                <a:solidFill>
                  <a:srgbClr val="454545"/>
                </a:solidFill>
                <a:effectLst/>
                <a:latin typeface="Inter"/>
              </a:rPr>
              <a:t>The next step is to download the </a:t>
            </a:r>
            <a:r>
              <a:rPr lang="en-US" b="0" i="0" u="none" strike="noStrike" dirty="0">
                <a:solidFill>
                  <a:srgbClr val="00688D"/>
                </a:solidFill>
                <a:effectLst/>
                <a:latin typeface="Inter"/>
                <a:hlinkClick r:id="rId3"/>
              </a:rPr>
              <a:t>Jenkins Docker image</a:t>
            </a:r>
            <a:r>
              <a:rPr lang="en-US" b="0" i="0" dirty="0">
                <a:solidFill>
                  <a:srgbClr val="454545"/>
                </a:solidFill>
                <a:effectLst/>
                <a:latin typeface="Inter"/>
              </a:rPr>
              <a:t>, either LTS or weekly.</a:t>
            </a:r>
          </a:p>
          <a:p>
            <a:pPr marL="1143000" lvl="2" indent="-228600" algn="l">
              <a:buFont typeface="+mj-lt"/>
              <a:buAutoNum type="arabicPeriod"/>
            </a:pPr>
            <a:endParaRPr lang="en-US" b="0" i="0" dirty="0">
              <a:solidFill>
                <a:srgbClr val="454545"/>
              </a:solidFill>
              <a:effectLst/>
              <a:latin typeface="Inter"/>
            </a:endParaRPr>
          </a:p>
          <a:p>
            <a:endParaRPr lang="en-IN" dirty="0"/>
          </a:p>
        </p:txBody>
      </p:sp>
    </p:spTree>
    <p:extLst>
      <p:ext uri="{BB962C8B-B14F-4D97-AF65-F5344CB8AC3E}">
        <p14:creationId xmlns:p14="http://schemas.microsoft.com/office/powerpoint/2010/main" val="297465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A0FFB4-D55E-48B4-8570-A0DE2B4CB648}"/>
              </a:ext>
            </a:extLst>
          </p:cNvPr>
          <p:cNvSpPr>
            <a:spLocks noGrp="1"/>
          </p:cNvSpPr>
          <p:nvPr>
            <p:ph type="title"/>
          </p:nvPr>
        </p:nvSpPr>
        <p:spPr>
          <a:xfrm>
            <a:off x="371094" y="1161288"/>
            <a:ext cx="3438144" cy="1239012"/>
          </a:xfrm>
        </p:spPr>
        <p:txBody>
          <a:bodyPr anchor="ctr">
            <a:normAutofit/>
          </a:bodyPr>
          <a:lstStyle/>
          <a:p>
            <a:r>
              <a:rPr lang="en-US" sz="2800"/>
              <a:t>Jenkins Dashboard</a:t>
            </a:r>
            <a:endParaRPr lang="en-IN" sz="2800"/>
          </a:p>
        </p:txBody>
      </p:sp>
      <p:sp>
        <p:nvSpPr>
          <p:cNvPr id="77" name="Rectangle 7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8881D9A-4C25-4925-963C-8EAAC1C4ED2E}"/>
              </a:ext>
            </a:extLst>
          </p:cNvPr>
          <p:cNvSpPr>
            <a:spLocks noGrp="1"/>
          </p:cNvSpPr>
          <p:nvPr>
            <p:ph idx="1"/>
          </p:nvPr>
        </p:nvSpPr>
        <p:spPr>
          <a:xfrm>
            <a:off x="212600" y="2718054"/>
            <a:ext cx="3597400" cy="3207258"/>
          </a:xfrm>
        </p:spPr>
        <p:txBody>
          <a:bodyPr anchor="t">
            <a:normAutofit/>
          </a:bodyPr>
          <a:lstStyle/>
          <a:p>
            <a:pPr>
              <a:lnSpc>
                <a:spcPct val="100000"/>
              </a:lnSpc>
            </a:pPr>
            <a:r>
              <a:rPr lang="en-US" sz="1300" b="0" i="0">
                <a:effectLst/>
                <a:latin typeface="Inter"/>
              </a:rPr>
              <a:t>The Jenkins dashboard is the main entry point for your Jenkins user interface. In this chapter, we will give an overview of the Jenkins dashboard - the information it displays to the end users and its core capabilities.</a:t>
            </a:r>
          </a:p>
          <a:p>
            <a:pPr>
              <a:lnSpc>
                <a:spcPct val="100000"/>
              </a:lnSpc>
            </a:pPr>
            <a:r>
              <a:rPr lang="en-US" sz="1300" b="0" i="0">
                <a:effectLst/>
                <a:latin typeface="Inter"/>
              </a:rPr>
              <a:t>The dashboard primarily consists of the following sections:</a:t>
            </a:r>
          </a:p>
          <a:p>
            <a:pPr marL="1143000" lvl="2" indent="-228600">
              <a:lnSpc>
                <a:spcPct val="100000"/>
              </a:lnSpc>
              <a:buFont typeface="Arial" panose="020B0604020202020204" pitchFamily="34" charset="0"/>
              <a:buChar char="•"/>
            </a:pPr>
            <a:r>
              <a:rPr lang="en-US" sz="1300" b="0" i="0">
                <a:effectLst/>
                <a:latin typeface="Inter"/>
              </a:rPr>
              <a:t>Header</a:t>
            </a:r>
          </a:p>
          <a:p>
            <a:pPr marL="1143000" lvl="2" indent="-228600">
              <a:lnSpc>
                <a:spcPct val="100000"/>
              </a:lnSpc>
              <a:buFont typeface="Arial" panose="020B0604020202020204" pitchFamily="34" charset="0"/>
              <a:buChar char="•"/>
            </a:pPr>
            <a:r>
              <a:rPr lang="en-US" sz="1300" b="0" i="0">
                <a:effectLst/>
                <a:latin typeface="Inter"/>
              </a:rPr>
              <a:t>Side Navigation</a:t>
            </a:r>
          </a:p>
          <a:p>
            <a:pPr marL="1143000" lvl="2" indent="-228600">
              <a:lnSpc>
                <a:spcPct val="100000"/>
              </a:lnSpc>
              <a:buFont typeface="Arial" panose="020B0604020202020204" pitchFamily="34" charset="0"/>
              <a:buChar char="•"/>
            </a:pPr>
            <a:r>
              <a:rPr lang="en-US" sz="1300" b="0" i="0">
                <a:effectLst/>
                <a:latin typeface="Inter"/>
              </a:rPr>
              <a:t>All View for Jobs/Projects</a:t>
            </a:r>
          </a:p>
          <a:p>
            <a:pPr marL="1143000" lvl="2" indent="-228600">
              <a:lnSpc>
                <a:spcPct val="100000"/>
              </a:lnSpc>
              <a:buFont typeface="Arial" panose="020B0604020202020204" pitchFamily="34" charset="0"/>
              <a:buChar char="•"/>
            </a:pPr>
            <a:r>
              <a:rPr lang="en-US" sz="1300" b="0" i="0">
                <a:effectLst/>
                <a:latin typeface="Inter"/>
              </a:rPr>
              <a:t>Monitoring Builds</a:t>
            </a:r>
          </a:p>
          <a:p>
            <a:pPr marL="1143000" lvl="2" indent="-228600">
              <a:lnSpc>
                <a:spcPct val="100000"/>
              </a:lnSpc>
              <a:buFont typeface="Arial" panose="020B0604020202020204" pitchFamily="34" charset="0"/>
              <a:buChar char="•"/>
            </a:pPr>
            <a:r>
              <a:rPr lang="en-US" sz="1300" b="0" i="0">
                <a:effectLst/>
                <a:latin typeface="Inter"/>
              </a:rPr>
              <a:t>Footer</a:t>
            </a:r>
          </a:p>
          <a:p>
            <a:pPr>
              <a:lnSpc>
                <a:spcPct val="100000"/>
              </a:lnSpc>
            </a:pPr>
            <a:endParaRPr lang="en-IN" sz="1300"/>
          </a:p>
        </p:txBody>
      </p:sp>
      <p:pic>
        <p:nvPicPr>
          <p:cNvPr id="3074" name="Picture 2" descr="Jenkins Dashboard">
            <a:extLst>
              <a:ext uri="{FF2B5EF4-FFF2-40B4-BE49-F238E27FC236}">
                <a16:creationId xmlns:a16="http://schemas.microsoft.com/office/drawing/2014/main" id="{C56C0599-9EAA-4298-981B-43B09AA35E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2160" y="1947798"/>
            <a:ext cx="7241032" cy="306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56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6" name="Rectangle 8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F5C7E0-D9BD-426D-91D7-40C9E2141812}"/>
              </a:ext>
            </a:extLst>
          </p:cNvPr>
          <p:cNvSpPr>
            <a:spLocks noGrp="1"/>
          </p:cNvSpPr>
          <p:nvPr>
            <p:ph type="title"/>
          </p:nvPr>
        </p:nvSpPr>
        <p:spPr>
          <a:xfrm>
            <a:off x="371094" y="1161288"/>
            <a:ext cx="3438144" cy="1239012"/>
          </a:xfrm>
        </p:spPr>
        <p:txBody>
          <a:bodyPr anchor="ctr">
            <a:normAutofit/>
          </a:bodyPr>
          <a:lstStyle/>
          <a:p>
            <a:r>
              <a:rPr lang="en-US" sz="2600" b="1" i="0">
                <a:effectLst/>
                <a:latin typeface="Inter"/>
              </a:rPr>
              <a:t>Dashboard Sections: All View for Jobs/Projects</a:t>
            </a:r>
            <a:br>
              <a:rPr lang="en-US" sz="2600" b="1" i="0">
                <a:effectLst/>
                <a:latin typeface="Inter"/>
              </a:rPr>
            </a:br>
            <a:endParaRPr lang="en-IN" sz="2600"/>
          </a:p>
        </p:txBody>
      </p:sp>
      <p:sp>
        <p:nvSpPr>
          <p:cNvPr id="87" name="Rectangle 8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9715E3-ED4B-4E19-AC39-41965260EB31}"/>
              </a:ext>
            </a:extLst>
          </p:cNvPr>
          <p:cNvSpPr>
            <a:spLocks noGrp="1"/>
          </p:cNvSpPr>
          <p:nvPr>
            <p:ph idx="1"/>
          </p:nvPr>
        </p:nvSpPr>
        <p:spPr>
          <a:xfrm>
            <a:off x="128016" y="2718054"/>
            <a:ext cx="4404360" cy="3814826"/>
          </a:xfrm>
        </p:spPr>
        <p:txBody>
          <a:bodyPr anchor="t">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100" b="0" i="0" u="none" strike="noStrike" cap="none" normalizeH="0" baseline="0" dirty="0">
                <a:ln>
                  <a:noFill/>
                </a:ln>
                <a:effectLst/>
                <a:latin typeface="Inter"/>
              </a:rPr>
              <a:t>For a given job in this list, the following information is indicated:</a:t>
            </a:r>
            <a:endParaRPr kumimoji="0" lang="en-US" altLang="en-US" sz="1100" b="0" i="0" u="none" strike="noStrike" cap="none" normalizeH="0" baseline="0" dirty="0">
              <a:ln>
                <a:noFill/>
              </a:ln>
              <a:effectLst/>
            </a:endParaRPr>
          </a:p>
          <a:p>
            <a:pPr marL="914400" marR="0" lvl="2" indent="0" defTabSz="914400" rtl="0" eaLnBrk="0" fontAlgn="base" latinLnBrk="0" hangingPunct="0">
              <a:lnSpc>
                <a:spcPct val="100000"/>
              </a:lnSpc>
              <a:spcBef>
                <a:spcPct val="0"/>
              </a:spcBef>
              <a:spcAft>
                <a:spcPts val="600"/>
              </a:spcAft>
              <a:buClrTx/>
              <a:buSzTx/>
              <a:buFontTx/>
              <a:buChar char="•"/>
              <a:tabLst/>
            </a:pPr>
            <a:r>
              <a:rPr kumimoji="0" lang="en-US" altLang="en-US" sz="1100" b="0" i="0" u="none" strike="noStrike" cap="none" normalizeH="0" baseline="0" dirty="0">
                <a:ln>
                  <a:noFill/>
                </a:ln>
                <a:effectLst/>
                <a:latin typeface="Inter"/>
              </a:rPr>
              <a:t>Build Status (S)</a:t>
            </a:r>
            <a:br>
              <a:rPr kumimoji="0" lang="en-US" altLang="en-US" sz="1100" b="0" i="0" u="none" strike="noStrike" cap="none" normalizeH="0" baseline="0" dirty="0">
                <a:ln>
                  <a:noFill/>
                </a:ln>
                <a:effectLst/>
                <a:latin typeface="Inter"/>
              </a:rPr>
            </a:br>
            <a:r>
              <a:rPr kumimoji="0" lang="en-US" altLang="en-US" sz="1100" b="0" i="0" u="none" strike="noStrike" cap="none" normalizeH="0" baseline="0" dirty="0">
                <a:ln>
                  <a:noFill/>
                </a:ln>
                <a:effectLst/>
                <a:latin typeface="Inter"/>
              </a:rPr>
              <a:t>Uses color codes (described below in more detail).</a:t>
            </a:r>
          </a:p>
          <a:p>
            <a:pPr marL="914400" marR="0" lvl="2" indent="0" defTabSz="914400" rtl="0" eaLnBrk="0" fontAlgn="base" latinLnBrk="0" hangingPunct="0">
              <a:lnSpc>
                <a:spcPct val="100000"/>
              </a:lnSpc>
              <a:spcBef>
                <a:spcPct val="0"/>
              </a:spcBef>
              <a:spcAft>
                <a:spcPts val="600"/>
              </a:spcAft>
              <a:buClrTx/>
              <a:buSzTx/>
              <a:buFontTx/>
              <a:buChar char="•"/>
              <a:tabLst/>
            </a:pPr>
            <a:r>
              <a:rPr kumimoji="0" lang="en-US" altLang="en-US" sz="1100" b="0" i="0" u="none" strike="noStrike" cap="none" normalizeH="0" baseline="0" dirty="0">
                <a:ln>
                  <a:noFill/>
                </a:ln>
                <a:effectLst/>
                <a:latin typeface="Inter"/>
              </a:rPr>
              <a:t>Health/Build Stability (W)</a:t>
            </a:r>
            <a:br>
              <a:rPr kumimoji="0" lang="en-US" altLang="en-US" sz="1100" b="0" i="0" u="none" strike="noStrike" cap="none" normalizeH="0" baseline="0" dirty="0">
                <a:ln>
                  <a:noFill/>
                </a:ln>
                <a:effectLst/>
                <a:latin typeface="Inter"/>
              </a:rPr>
            </a:br>
            <a:r>
              <a:rPr kumimoji="0" lang="en-US" altLang="en-US" sz="1100" b="0" i="0" u="none" strike="noStrike" cap="none" normalizeH="0" baseline="0" dirty="0">
                <a:ln>
                  <a:noFill/>
                </a:ln>
                <a:effectLst/>
                <a:latin typeface="Inter"/>
              </a:rPr>
              <a:t>Uses weather icons (described below in more detail).</a:t>
            </a:r>
          </a:p>
          <a:p>
            <a:pPr marL="914400" marR="0" lvl="2" indent="0" defTabSz="914400" rtl="0" eaLnBrk="0" fontAlgn="base" latinLnBrk="0" hangingPunct="0">
              <a:lnSpc>
                <a:spcPct val="100000"/>
              </a:lnSpc>
              <a:spcBef>
                <a:spcPct val="0"/>
              </a:spcBef>
              <a:spcAft>
                <a:spcPts val="600"/>
              </a:spcAft>
              <a:buClrTx/>
              <a:buSzTx/>
              <a:buFontTx/>
              <a:buChar char="•"/>
              <a:tabLst/>
            </a:pPr>
            <a:r>
              <a:rPr kumimoji="0" lang="en-US" altLang="en-US" sz="1100" b="0" i="0" u="none" strike="noStrike" cap="none" normalizeH="0" baseline="0" dirty="0">
                <a:ln>
                  <a:noFill/>
                </a:ln>
                <a:effectLst/>
                <a:latin typeface="Inter"/>
              </a:rPr>
              <a:t>Job Name</a:t>
            </a:r>
          </a:p>
          <a:p>
            <a:pPr marL="914400" marR="0" lvl="2" indent="0" defTabSz="914400" rtl="0" eaLnBrk="0" fontAlgn="base" latinLnBrk="0" hangingPunct="0">
              <a:lnSpc>
                <a:spcPct val="100000"/>
              </a:lnSpc>
              <a:spcBef>
                <a:spcPct val="0"/>
              </a:spcBef>
              <a:spcAft>
                <a:spcPts val="600"/>
              </a:spcAft>
              <a:buClrTx/>
              <a:buSzTx/>
              <a:buFontTx/>
              <a:buChar char="•"/>
              <a:tabLst/>
            </a:pPr>
            <a:r>
              <a:rPr kumimoji="0" lang="en-US" altLang="en-US" sz="1100" b="0" i="0" u="none" strike="noStrike" cap="none" normalizeH="0" baseline="0" dirty="0">
                <a:ln>
                  <a:noFill/>
                </a:ln>
                <a:effectLst/>
                <a:latin typeface="Inter"/>
              </a:rPr>
              <a:t>Last Success</a:t>
            </a:r>
            <a:br>
              <a:rPr kumimoji="0" lang="en-US" altLang="en-US" sz="1100" b="0" i="0" u="none" strike="noStrike" cap="none" normalizeH="0" baseline="0" dirty="0">
                <a:ln>
                  <a:noFill/>
                </a:ln>
                <a:effectLst/>
                <a:latin typeface="Inter"/>
              </a:rPr>
            </a:br>
            <a:r>
              <a:rPr kumimoji="0" lang="en-US" altLang="en-US" sz="1100" b="0" i="0" u="none" strike="noStrike" cap="none" normalizeH="0" baseline="0" dirty="0">
                <a:ln>
                  <a:noFill/>
                </a:ln>
                <a:effectLst/>
                <a:latin typeface="Inter"/>
              </a:rPr>
              <a:t>Displays when was the last time the job built successfully, and the related build number.</a:t>
            </a:r>
          </a:p>
          <a:p>
            <a:pPr marL="914400" marR="0" lvl="2" indent="0" defTabSz="914400" rtl="0" eaLnBrk="0" fontAlgn="base" latinLnBrk="0" hangingPunct="0">
              <a:lnSpc>
                <a:spcPct val="100000"/>
              </a:lnSpc>
              <a:spcBef>
                <a:spcPct val="0"/>
              </a:spcBef>
              <a:spcAft>
                <a:spcPts val="600"/>
              </a:spcAft>
              <a:buClrTx/>
              <a:buSzTx/>
              <a:buFontTx/>
              <a:buChar char="•"/>
              <a:tabLst/>
            </a:pPr>
            <a:r>
              <a:rPr kumimoji="0" lang="en-US" altLang="en-US" sz="1100" b="0" i="0" u="none" strike="noStrike" cap="none" normalizeH="0" baseline="0" dirty="0">
                <a:ln>
                  <a:noFill/>
                </a:ln>
                <a:effectLst/>
                <a:latin typeface="Inter"/>
              </a:rPr>
              <a:t>Last Failure</a:t>
            </a:r>
            <a:br>
              <a:rPr kumimoji="0" lang="en-US" altLang="en-US" sz="1100" b="0" i="0" u="none" strike="noStrike" cap="none" normalizeH="0" baseline="0" dirty="0">
                <a:ln>
                  <a:noFill/>
                </a:ln>
                <a:effectLst/>
                <a:latin typeface="Inter"/>
              </a:rPr>
            </a:br>
            <a:r>
              <a:rPr kumimoji="0" lang="en-US" altLang="en-US" sz="1100" b="0" i="0" u="none" strike="noStrike" cap="none" normalizeH="0" baseline="0" dirty="0">
                <a:ln>
                  <a:noFill/>
                </a:ln>
                <a:effectLst/>
                <a:latin typeface="Inter"/>
              </a:rPr>
              <a:t>Displays when was the last time the build failed, and the related build number.</a:t>
            </a:r>
          </a:p>
          <a:p>
            <a:pPr marL="914400" marR="0" lvl="2" indent="0" defTabSz="914400" rtl="0" eaLnBrk="0" fontAlgn="base" latinLnBrk="0" hangingPunct="0">
              <a:lnSpc>
                <a:spcPct val="100000"/>
              </a:lnSpc>
              <a:spcBef>
                <a:spcPct val="0"/>
              </a:spcBef>
              <a:spcAft>
                <a:spcPts val="600"/>
              </a:spcAft>
              <a:buClrTx/>
              <a:buSzTx/>
              <a:buFontTx/>
              <a:buChar char="•"/>
              <a:tabLst/>
            </a:pPr>
            <a:r>
              <a:rPr kumimoji="0" lang="en-US" altLang="en-US" sz="1100" b="0" i="0" u="none" strike="noStrike" cap="none" normalizeH="0" baseline="0" dirty="0">
                <a:ln>
                  <a:noFill/>
                </a:ln>
                <a:effectLst/>
                <a:latin typeface="Inter"/>
              </a:rPr>
              <a:t>Last Duration</a:t>
            </a:r>
            <a:br>
              <a:rPr kumimoji="0" lang="en-US" altLang="en-US" sz="1100" b="0" i="0" u="none" strike="noStrike" cap="none" normalizeH="0" baseline="0" dirty="0">
                <a:ln>
                  <a:noFill/>
                </a:ln>
                <a:effectLst/>
                <a:latin typeface="Inter"/>
              </a:rPr>
            </a:br>
            <a:r>
              <a:rPr kumimoji="0" lang="en-US" altLang="en-US" sz="1100" b="0" i="0" u="none" strike="noStrike" cap="none" normalizeH="0" baseline="0" dirty="0">
                <a:ln>
                  <a:noFill/>
                </a:ln>
                <a:effectLst/>
                <a:latin typeface="Inter"/>
              </a:rPr>
              <a:t>How long did the latest build take to run?</a:t>
            </a:r>
          </a:p>
          <a:p>
            <a:pPr marL="914400" marR="0" lvl="2" indent="0" defTabSz="914400" rtl="0" eaLnBrk="0" fontAlgn="base" latinLnBrk="0" hangingPunct="0">
              <a:lnSpc>
                <a:spcPct val="100000"/>
              </a:lnSpc>
              <a:spcBef>
                <a:spcPct val="0"/>
              </a:spcBef>
              <a:spcAft>
                <a:spcPts val="600"/>
              </a:spcAft>
              <a:buClrTx/>
              <a:buSzTx/>
              <a:buFontTx/>
              <a:buChar char="•"/>
              <a:tabLst/>
            </a:pPr>
            <a:r>
              <a:rPr kumimoji="0" lang="en-US" altLang="en-US" sz="1100" b="0" i="0" u="none" strike="noStrike" cap="none" normalizeH="0" baseline="0" dirty="0">
                <a:ln>
                  <a:noFill/>
                </a:ln>
                <a:effectLst/>
                <a:latin typeface="Inter"/>
              </a:rPr>
              <a:t>         (i</a:t>
            </a:r>
            <a:r>
              <a:rPr kumimoji="0" lang="en-US" altLang="en-US" sz="1100" b="0" i="0" u="none" strike="noStrike" cap="none" normalizeH="0" baseline="0" dirty="0">
                <a:ln>
                  <a:noFill/>
                </a:ln>
                <a:effectLst/>
                <a:latin typeface="inherit"/>
              </a:rPr>
              <a:t>con)</a:t>
            </a:r>
            <a:br>
              <a:rPr kumimoji="0" lang="en-US" altLang="en-US" sz="1100" b="0" i="0" u="none" strike="noStrike" cap="none" normalizeH="0" baseline="0" dirty="0">
                <a:ln>
                  <a:noFill/>
                </a:ln>
                <a:effectLst/>
                <a:latin typeface="inherit"/>
              </a:rPr>
            </a:br>
            <a:r>
              <a:rPr kumimoji="0" lang="en-US" altLang="en-US" sz="1100" b="0" i="0" u="none" strike="noStrike" cap="none" normalizeH="0" baseline="0" dirty="0">
                <a:ln>
                  <a:noFill/>
                </a:ln>
                <a:effectLst/>
                <a:latin typeface="inherit"/>
              </a:rPr>
              <a:t>To start a build.</a:t>
            </a:r>
            <a:endParaRPr kumimoji="0" lang="en-US" altLang="en-US" sz="1100" b="0" i="0" u="none" strike="noStrike" cap="none" normalizeH="0" baseline="0" dirty="0">
              <a:ln>
                <a:noFill/>
              </a:ln>
              <a:effectLst/>
              <a:latin typeface="Inter"/>
            </a:endParaRP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900" b="0" i="0" u="none" strike="noStrike" cap="none" normalizeH="0" baseline="0" dirty="0">
              <a:ln>
                <a:noFill/>
              </a:ln>
              <a:effectLst/>
              <a:latin typeface="Arial" panose="020B0604020202020204" pitchFamily="34" charset="0"/>
            </a:endParaRPr>
          </a:p>
        </p:txBody>
      </p:sp>
      <p:pic>
        <p:nvPicPr>
          <p:cNvPr id="4104" name="Picture 8" descr="All Jenkins Jobs">
            <a:extLst>
              <a:ext uri="{FF2B5EF4-FFF2-40B4-BE49-F238E27FC236}">
                <a16:creationId xmlns:a16="http://schemas.microsoft.com/office/drawing/2014/main" id="{08C98856-D57C-469D-A588-D1A9C4145E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46529" y="2882268"/>
            <a:ext cx="7376663" cy="270014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F584F72-62AF-4AB0-925E-54F73E45C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190" y="5582412"/>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15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8ADAD-AB99-48F9-8E55-659A5EE09A88}"/>
              </a:ext>
            </a:extLst>
          </p:cNvPr>
          <p:cNvSpPr>
            <a:spLocks noGrp="1"/>
          </p:cNvSpPr>
          <p:nvPr>
            <p:ph type="title"/>
          </p:nvPr>
        </p:nvSpPr>
        <p:spPr>
          <a:xfrm>
            <a:off x="841248" y="256032"/>
            <a:ext cx="10506456" cy="1014984"/>
          </a:xfrm>
        </p:spPr>
        <p:txBody>
          <a:bodyPr anchor="b">
            <a:normAutofit/>
          </a:bodyPr>
          <a:lstStyle/>
          <a:p>
            <a:r>
              <a:rPr lang="en-IN" sz="3100" b="1">
                <a:effectLst/>
                <a:latin typeface="Inter"/>
              </a:rPr>
              <a:t>Build Status</a:t>
            </a:r>
            <a:br>
              <a:rPr lang="en-IN" sz="3100" b="1">
                <a:effectLst/>
                <a:latin typeface="Inter"/>
              </a:rPr>
            </a:br>
            <a:endParaRPr lang="en-IN"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613C401F-DF5A-408A-8989-EF4E00711B9C}"/>
              </a:ext>
            </a:extLst>
          </p:cNvPr>
          <p:cNvGraphicFramePr>
            <a:graphicFrameLocks noGrp="1"/>
          </p:cNvGraphicFramePr>
          <p:nvPr>
            <p:ph idx="1"/>
            <p:extLst>
              <p:ext uri="{D42A27DB-BD31-4B8C-83A1-F6EECF244321}">
                <p14:modId xmlns:p14="http://schemas.microsoft.com/office/powerpoint/2010/main" val="360124229"/>
              </p:ext>
            </p:extLst>
          </p:nvPr>
        </p:nvGraphicFramePr>
        <p:xfrm>
          <a:off x="838200" y="2019026"/>
          <a:ext cx="10515600" cy="4172005"/>
        </p:xfrm>
        <a:graphic>
          <a:graphicData uri="http://schemas.openxmlformats.org/drawingml/2006/table">
            <a:tbl>
              <a:tblPr firstRow="1" bandRow="1">
                <a:solidFill>
                  <a:schemeClr val="bg1"/>
                </a:solidFill>
              </a:tblPr>
              <a:tblGrid>
                <a:gridCol w="5257800">
                  <a:extLst>
                    <a:ext uri="{9D8B030D-6E8A-4147-A177-3AD203B41FA5}">
                      <a16:colId xmlns:a16="http://schemas.microsoft.com/office/drawing/2014/main" val="3888494653"/>
                    </a:ext>
                  </a:extLst>
                </a:gridCol>
                <a:gridCol w="5257800">
                  <a:extLst>
                    <a:ext uri="{9D8B030D-6E8A-4147-A177-3AD203B41FA5}">
                      <a16:colId xmlns:a16="http://schemas.microsoft.com/office/drawing/2014/main" val="2076031922"/>
                    </a:ext>
                  </a:extLst>
                </a:gridCol>
              </a:tblGrid>
              <a:tr h="834401">
                <a:tc>
                  <a:txBody>
                    <a:bodyPr/>
                    <a:lstStyle/>
                    <a:p>
                      <a:pPr algn="l" fontAlgn="t"/>
                      <a:r>
                        <a:rPr lang="en-IN" sz="2700" b="0" cap="none" spc="0">
                          <a:solidFill>
                            <a:schemeClr val="bg1"/>
                          </a:solidFill>
                          <a:effectLst/>
                          <a:latin typeface="inherit"/>
                        </a:rPr>
                        <a:t>Build Status</a:t>
                      </a:r>
                      <a:endParaRPr lang="en-IN" sz="2700" b="0" cap="none" spc="0">
                        <a:solidFill>
                          <a:schemeClr val="bg1"/>
                        </a:solidFill>
                        <a:effectLst/>
                        <a:latin typeface="Inter"/>
                      </a:endParaRPr>
                    </a:p>
                  </a:txBody>
                  <a:tcPr marL="229166" marR="122418" marT="176282" marB="17628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2700" b="0" cap="none" spc="0">
                          <a:solidFill>
                            <a:schemeClr val="bg1"/>
                          </a:solidFill>
                          <a:effectLst/>
                          <a:latin typeface="inherit"/>
                        </a:rPr>
                        <a:t>Color Code</a:t>
                      </a:r>
                      <a:endParaRPr lang="en-IN" sz="2700" b="0" cap="none" spc="0">
                        <a:solidFill>
                          <a:schemeClr val="bg1"/>
                        </a:solidFill>
                        <a:effectLst/>
                        <a:latin typeface="Inter"/>
                      </a:endParaRPr>
                    </a:p>
                  </a:txBody>
                  <a:tcPr marL="229166" marR="122418" marT="176282" marB="17628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105842219"/>
                  </a:ext>
                </a:extLst>
              </a:tr>
              <a:tr h="834401">
                <a:tc>
                  <a:txBody>
                    <a:bodyPr/>
                    <a:lstStyle/>
                    <a:p>
                      <a:pPr algn="l" fontAlgn="t"/>
                      <a:r>
                        <a:rPr lang="en-US" sz="2700" cap="none" spc="0">
                          <a:solidFill>
                            <a:schemeClr val="tx1"/>
                          </a:solidFill>
                          <a:effectLst/>
                          <a:latin typeface="Inter"/>
                        </a:rPr>
                        <a:t>Build is currently in progress</a:t>
                      </a:r>
                    </a:p>
                  </a:txBody>
                  <a:tcPr marL="229166" marR="122418" marT="176282" marB="176282">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ctr" fontAlgn="t"/>
                      <a:r>
                        <a:rPr lang="en-IN" sz="2700" cap="none" spc="0">
                          <a:solidFill>
                            <a:schemeClr val="tx1"/>
                          </a:solidFill>
                          <a:effectLst/>
                        </a:rPr>
                        <a:t>Flashing Blue/Grey</a:t>
                      </a:r>
                    </a:p>
                  </a:txBody>
                  <a:tcPr marL="229166" marR="122418" marT="176282" marB="176282">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11463581"/>
                  </a:ext>
                </a:extLst>
              </a:tr>
              <a:tr h="834401">
                <a:tc>
                  <a:txBody>
                    <a:bodyPr/>
                    <a:lstStyle/>
                    <a:p>
                      <a:pPr algn="l" fontAlgn="t"/>
                      <a:r>
                        <a:rPr lang="en-IN" sz="2700" cap="none" spc="0">
                          <a:solidFill>
                            <a:schemeClr val="tx1"/>
                          </a:solidFill>
                          <a:effectLst/>
                          <a:latin typeface="Inter"/>
                        </a:rPr>
                        <a:t>Build is successful</a:t>
                      </a:r>
                    </a:p>
                  </a:txBody>
                  <a:tcPr marL="229166" marR="122418" marT="176282" marB="17628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fontAlgn="t"/>
                      <a:r>
                        <a:rPr lang="en-IN" sz="2700" cap="none" spc="0">
                          <a:solidFill>
                            <a:schemeClr val="tx1"/>
                          </a:solidFill>
                          <a:effectLst/>
                        </a:rPr>
                        <a:t>Blue</a:t>
                      </a:r>
                    </a:p>
                  </a:txBody>
                  <a:tcPr marL="229166" marR="122418" marT="176282" marB="17628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61394396"/>
                  </a:ext>
                </a:extLst>
              </a:tr>
              <a:tr h="834401">
                <a:tc>
                  <a:txBody>
                    <a:bodyPr/>
                    <a:lstStyle/>
                    <a:p>
                      <a:pPr algn="l" fontAlgn="t"/>
                      <a:r>
                        <a:rPr lang="en-IN" sz="2700" cap="none" spc="0">
                          <a:solidFill>
                            <a:schemeClr val="tx1"/>
                          </a:solidFill>
                          <a:effectLst/>
                          <a:latin typeface="Inter"/>
                        </a:rPr>
                        <a:t>Aborted build</a:t>
                      </a:r>
                    </a:p>
                  </a:txBody>
                  <a:tcPr marL="229166" marR="122418" marT="176282" marB="17628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fontAlgn="t"/>
                      <a:r>
                        <a:rPr lang="en-IN" sz="2700" cap="none" spc="0">
                          <a:solidFill>
                            <a:schemeClr val="tx1"/>
                          </a:solidFill>
                          <a:effectLst/>
                        </a:rPr>
                        <a:t>Grey</a:t>
                      </a:r>
                    </a:p>
                  </a:txBody>
                  <a:tcPr marL="229166" marR="122418" marT="176282" marB="17628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83247307"/>
                  </a:ext>
                </a:extLst>
              </a:tr>
              <a:tr h="834401">
                <a:tc>
                  <a:txBody>
                    <a:bodyPr/>
                    <a:lstStyle/>
                    <a:p>
                      <a:pPr algn="l" fontAlgn="t"/>
                      <a:r>
                        <a:rPr lang="en-IN" sz="2700" cap="none" spc="0">
                          <a:solidFill>
                            <a:schemeClr val="tx1"/>
                          </a:solidFill>
                          <a:effectLst/>
                          <a:latin typeface="Inter"/>
                        </a:rPr>
                        <a:t>Failed build</a:t>
                      </a:r>
                    </a:p>
                  </a:txBody>
                  <a:tcPr marL="229166" marR="122418" marT="176282" marB="17628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fontAlgn="t"/>
                      <a:r>
                        <a:rPr lang="en-IN" sz="2700" cap="none" spc="0">
                          <a:solidFill>
                            <a:schemeClr val="tx1"/>
                          </a:solidFill>
                          <a:effectLst/>
                        </a:rPr>
                        <a:t>Red</a:t>
                      </a:r>
                    </a:p>
                  </a:txBody>
                  <a:tcPr marL="229166" marR="122418" marT="176282" marB="17628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003500376"/>
                  </a:ext>
                </a:extLst>
              </a:tr>
            </a:tbl>
          </a:graphicData>
        </a:graphic>
      </p:graphicFrame>
    </p:spTree>
    <p:extLst>
      <p:ext uri="{BB962C8B-B14F-4D97-AF65-F5344CB8AC3E}">
        <p14:creationId xmlns:p14="http://schemas.microsoft.com/office/powerpoint/2010/main" val="238591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BBD1-37E0-4572-9C80-5105AC86ED84}"/>
              </a:ext>
            </a:extLst>
          </p:cNvPr>
          <p:cNvSpPr>
            <a:spLocks noGrp="1"/>
          </p:cNvSpPr>
          <p:nvPr>
            <p:ph type="title"/>
          </p:nvPr>
        </p:nvSpPr>
        <p:spPr/>
        <p:txBody>
          <a:bodyPr>
            <a:normAutofit fontScale="90000"/>
          </a:bodyPr>
          <a:lstStyle/>
          <a:p>
            <a:r>
              <a:rPr lang="en-IN" b="1" dirty="0">
                <a:solidFill>
                  <a:srgbClr val="454545"/>
                </a:solidFill>
                <a:effectLst/>
                <a:latin typeface="Inter"/>
              </a:rPr>
              <a:t>Health/Build Stability</a:t>
            </a:r>
            <a:br>
              <a:rPr lang="en-IN" b="1" dirty="0">
                <a:solidFill>
                  <a:srgbClr val="454545"/>
                </a:solidFill>
                <a:effectLst/>
                <a:latin typeface="Inter"/>
              </a:rPr>
            </a:br>
            <a:endParaRPr lang="en-IN" dirty="0"/>
          </a:p>
        </p:txBody>
      </p:sp>
      <p:graphicFrame>
        <p:nvGraphicFramePr>
          <p:cNvPr id="4" name="Content Placeholder 3">
            <a:extLst>
              <a:ext uri="{FF2B5EF4-FFF2-40B4-BE49-F238E27FC236}">
                <a16:creationId xmlns:a16="http://schemas.microsoft.com/office/drawing/2014/main" id="{981D5A1B-51B3-4979-A705-3E8C90B867E8}"/>
              </a:ext>
            </a:extLst>
          </p:cNvPr>
          <p:cNvGraphicFramePr>
            <a:graphicFrameLocks noGrp="1"/>
          </p:cNvGraphicFramePr>
          <p:nvPr>
            <p:ph idx="1"/>
            <p:extLst>
              <p:ext uri="{D42A27DB-BD31-4B8C-83A1-F6EECF244321}">
                <p14:modId xmlns:p14="http://schemas.microsoft.com/office/powerpoint/2010/main" val="2026953432"/>
              </p:ext>
            </p:extLst>
          </p:nvPr>
        </p:nvGraphicFramePr>
        <p:xfrm>
          <a:off x="1524000" y="2478089"/>
          <a:ext cx="6411936" cy="3694110"/>
        </p:xfrm>
        <a:graphic>
          <a:graphicData uri="http://schemas.openxmlformats.org/drawingml/2006/table">
            <a:tbl>
              <a:tblPr/>
              <a:tblGrid>
                <a:gridCol w="4488355">
                  <a:extLst>
                    <a:ext uri="{9D8B030D-6E8A-4147-A177-3AD203B41FA5}">
                      <a16:colId xmlns:a16="http://schemas.microsoft.com/office/drawing/2014/main" val="751900939"/>
                    </a:ext>
                  </a:extLst>
                </a:gridCol>
                <a:gridCol w="1923581">
                  <a:extLst>
                    <a:ext uri="{9D8B030D-6E8A-4147-A177-3AD203B41FA5}">
                      <a16:colId xmlns:a16="http://schemas.microsoft.com/office/drawing/2014/main" val="3239160797"/>
                    </a:ext>
                  </a:extLst>
                </a:gridCol>
              </a:tblGrid>
              <a:tr h="615685">
                <a:tc>
                  <a:txBody>
                    <a:bodyPr/>
                    <a:lstStyle/>
                    <a:p>
                      <a:pPr algn="l" fontAlgn="t"/>
                      <a:r>
                        <a:rPr lang="en-IN" sz="1600" b="1">
                          <a:solidFill>
                            <a:srgbClr val="FFFFFF"/>
                          </a:solidFill>
                          <a:effectLst/>
                          <a:latin typeface="inherit"/>
                        </a:rPr>
                        <a:t>Health/Build Stability</a:t>
                      </a:r>
                      <a:endParaRPr lang="en-IN" sz="1600">
                        <a:solidFill>
                          <a:srgbClr val="454545"/>
                        </a:solidFill>
                        <a:effectLst/>
                        <a:latin typeface="Inter"/>
                      </a:endParaRP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F60"/>
                    </a:solidFill>
                  </a:tcPr>
                </a:tc>
                <a:tc>
                  <a:txBody>
                    <a:bodyPr/>
                    <a:lstStyle/>
                    <a:p>
                      <a:pPr algn="l" fontAlgn="t"/>
                      <a:r>
                        <a:rPr lang="en-IN" sz="1600" b="1">
                          <a:solidFill>
                            <a:srgbClr val="FFFFFF"/>
                          </a:solidFill>
                          <a:effectLst/>
                          <a:latin typeface="inherit"/>
                        </a:rPr>
                        <a:t>Weather Icon</a:t>
                      </a:r>
                      <a:endParaRPr lang="en-IN" sz="1600">
                        <a:solidFill>
                          <a:srgbClr val="454545"/>
                        </a:solidFill>
                        <a:effectLst/>
                        <a:latin typeface="Inter"/>
                      </a:endParaRP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3F60"/>
                    </a:solidFill>
                  </a:tcPr>
                </a:tc>
                <a:extLst>
                  <a:ext uri="{0D108BD9-81ED-4DB2-BD59-A6C34878D82A}">
                    <a16:rowId xmlns:a16="http://schemas.microsoft.com/office/drawing/2014/main" val="1275294201"/>
                  </a:ext>
                </a:extLst>
              </a:tr>
              <a:tr h="615685">
                <a:tc>
                  <a:txBody>
                    <a:bodyPr/>
                    <a:lstStyle/>
                    <a:p>
                      <a:pPr algn="l" fontAlgn="t"/>
                      <a:r>
                        <a:rPr lang="en-US" sz="1600" dirty="0">
                          <a:solidFill>
                            <a:srgbClr val="454545"/>
                          </a:solidFill>
                          <a:effectLst/>
                          <a:latin typeface="Inter"/>
                        </a:rPr>
                        <a:t>If &gt; 80% of the build runs are successful</a:t>
                      </a: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base"/>
                      <a:endParaRPr lang="en-IN" sz="1100">
                        <a:solidFill>
                          <a:srgbClr val="000000"/>
                        </a:solidFill>
                        <a:effectLst/>
                        <a:latin typeface="inherit"/>
                      </a:endParaRP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4180909199"/>
                  </a:ext>
                </a:extLst>
              </a:tr>
              <a:tr h="615685">
                <a:tc>
                  <a:txBody>
                    <a:bodyPr/>
                    <a:lstStyle/>
                    <a:p>
                      <a:pPr algn="l" fontAlgn="t"/>
                      <a:r>
                        <a:rPr lang="en-US" sz="1600">
                          <a:solidFill>
                            <a:srgbClr val="454545"/>
                          </a:solidFill>
                          <a:effectLst/>
                          <a:latin typeface="Inter"/>
                        </a:rPr>
                        <a:t>If 61% - 80% of the build runs are successful</a:t>
                      </a: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base"/>
                      <a:endParaRPr lang="en-IN" sz="1100">
                        <a:solidFill>
                          <a:srgbClr val="000000"/>
                        </a:solidFill>
                        <a:effectLst/>
                        <a:latin typeface="inherit"/>
                      </a:endParaRP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4233208848"/>
                  </a:ext>
                </a:extLst>
              </a:tr>
              <a:tr h="615685">
                <a:tc>
                  <a:txBody>
                    <a:bodyPr/>
                    <a:lstStyle/>
                    <a:p>
                      <a:pPr algn="l" fontAlgn="t"/>
                      <a:r>
                        <a:rPr lang="en-US" sz="1600">
                          <a:solidFill>
                            <a:srgbClr val="454545"/>
                          </a:solidFill>
                          <a:effectLst/>
                          <a:latin typeface="Inter"/>
                        </a:rPr>
                        <a:t>If 41% - 60% of the build runs are successful</a:t>
                      </a: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base"/>
                      <a:endParaRPr lang="en-IN" sz="1100">
                        <a:solidFill>
                          <a:srgbClr val="000000"/>
                        </a:solidFill>
                        <a:effectLst/>
                        <a:latin typeface="inherit"/>
                      </a:endParaRP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4218218535"/>
                  </a:ext>
                </a:extLst>
              </a:tr>
              <a:tr h="615685">
                <a:tc>
                  <a:txBody>
                    <a:bodyPr/>
                    <a:lstStyle/>
                    <a:p>
                      <a:pPr algn="l" fontAlgn="t"/>
                      <a:r>
                        <a:rPr lang="en-US" sz="1600">
                          <a:solidFill>
                            <a:srgbClr val="454545"/>
                          </a:solidFill>
                          <a:effectLst/>
                          <a:latin typeface="Inter"/>
                        </a:rPr>
                        <a:t>If 21% to 40% of the build runs are successful</a:t>
                      </a: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base"/>
                      <a:endParaRPr lang="en-IN" sz="1100">
                        <a:solidFill>
                          <a:srgbClr val="000000"/>
                        </a:solidFill>
                        <a:effectLst/>
                        <a:latin typeface="inherit"/>
                      </a:endParaRP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823159087"/>
                  </a:ext>
                </a:extLst>
              </a:tr>
              <a:tr h="615685">
                <a:tc>
                  <a:txBody>
                    <a:bodyPr/>
                    <a:lstStyle/>
                    <a:p>
                      <a:pPr algn="l" fontAlgn="t"/>
                      <a:r>
                        <a:rPr lang="en-US" sz="1600">
                          <a:solidFill>
                            <a:srgbClr val="454545"/>
                          </a:solidFill>
                          <a:effectLst/>
                          <a:latin typeface="Inter"/>
                        </a:rPr>
                        <a:t>If &lt; 21% of the build runs are successfully</a:t>
                      </a: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tc>
                  <a:txBody>
                    <a:bodyPr/>
                    <a:lstStyle/>
                    <a:p>
                      <a:pPr algn="ctr" fontAlgn="base"/>
                      <a:endParaRPr lang="en-IN" sz="1100" dirty="0">
                        <a:solidFill>
                          <a:srgbClr val="000000"/>
                        </a:solidFill>
                        <a:effectLst/>
                        <a:latin typeface="inherit"/>
                      </a:endParaRPr>
                    </a:p>
                  </a:txBody>
                  <a:tcPr marL="86798" marR="57865" marT="57865" marB="5786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4111046783"/>
                  </a:ext>
                </a:extLst>
              </a:tr>
            </a:tbl>
          </a:graphicData>
        </a:graphic>
      </p:graphicFrame>
      <p:pic>
        <p:nvPicPr>
          <p:cNvPr id="6145" name="Picture 1">
            <a:extLst>
              <a:ext uri="{FF2B5EF4-FFF2-40B4-BE49-F238E27FC236}">
                <a16:creationId xmlns:a16="http://schemas.microsoft.com/office/drawing/2014/main" id="{97C1C759-AAC6-4A72-8BB3-3DCBDBA95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525" y="3183813"/>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A9221BE-FA8F-4F27-B4D8-D6A6D67D6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3863549"/>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695DE8C3-02E6-405A-97F4-4E184650B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7725" y="4487579"/>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7DF8120-A5FF-4318-ADCF-A7AACDB0F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3925" y="5008277"/>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2AE30396-9C8B-40E8-932D-0F48FE0949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0125" y="5688013"/>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32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A41AE5-3450-4835-BD31-C2E36F43E1C9}"/>
              </a:ext>
            </a:extLst>
          </p:cNvPr>
          <p:cNvSpPr>
            <a:spLocks noGrp="1"/>
          </p:cNvSpPr>
          <p:nvPr>
            <p:ph type="title"/>
          </p:nvPr>
        </p:nvSpPr>
        <p:spPr>
          <a:xfrm>
            <a:off x="838200" y="253397"/>
            <a:ext cx="10515600" cy="1273233"/>
          </a:xfrm>
        </p:spPr>
        <p:txBody>
          <a:bodyPr>
            <a:normAutofit/>
          </a:bodyPr>
          <a:lstStyle/>
          <a:p>
            <a:r>
              <a:rPr lang="en-IN" b="0" i="0">
                <a:effectLst/>
                <a:latin typeface="erdana"/>
              </a:rPr>
              <a:t>What is Jenkins?</a:t>
            </a:r>
            <a:br>
              <a:rPr lang="en-IN" b="0" i="0">
                <a:effectLst/>
                <a:latin typeface="erdana"/>
              </a:rPr>
            </a:br>
            <a:endParaRPr lang="en-IN" dirty="0"/>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597987A-2C07-422D-8248-4825D2658223}"/>
              </a:ext>
            </a:extLst>
          </p:cNvPr>
          <p:cNvSpPr>
            <a:spLocks noGrp="1"/>
          </p:cNvSpPr>
          <p:nvPr>
            <p:ph idx="1"/>
          </p:nvPr>
        </p:nvSpPr>
        <p:spPr>
          <a:xfrm>
            <a:off x="838200" y="2478024"/>
            <a:ext cx="10977880" cy="3694176"/>
          </a:xfrm>
        </p:spPr>
        <p:txBody>
          <a:bodyPr>
            <a:normAutofit/>
          </a:bodyPr>
          <a:lstStyle/>
          <a:p>
            <a:pPr>
              <a:lnSpc>
                <a:spcPct val="100000"/>
              </a:lnSpc>
            </a:pPr>
            <a:r>
              <a:rPr lang="en-US" sz="1200" b="0" i="0" dirty="0">
                <a:effectLst/>
                <a:latin typeface="verdana" panose="020B0604030504040204" pitchFamily="34" charset="0"/>
              </a:rPr>
              <a:t>Jenkins is an open-source automation tool written in Java programming language that allows continuous integration.</a:t>
            </a:r>
          </a:p>
          <a:p>
            <a:pPr>
              <a:lnSpc>
                <a:spcPct val="100000"/>
              </a:lnSpc>
            </a:pPr>
            <a:r>
              <a:rPr lang="en-US" sz="1200" b="0" i="0" dirty="0">
                <a:effectLst/>
                <a:latin typeface="verdana" panose="020B0604030504040204" pitchFamily="34" charset="0"/>
              </a:rPr>
              <a:t>Jenkins </a:t>
            </a:r>
            <a:r>
              <a:rPr lang="en-US" sz="1200" b="1" i="0" dirty="0">
                <a:effectLst/>
                <a:latin typeface="verdana" panose="020B0604030504040204" pitchFamily="34" charset="0"/>
              </a:rPr>
              <a:t>builds</a:t>
            </a:r>
            <a:r>
              <a:rPr lang="en-US" sz="1200" b="0" i="0" dirty="0">
                <a:effectLst/>
                <a:latin typeface="verdana" panose="020B0604030504040204" pitchFamily="34" charset="0"/>
              </a:rPr>
              <a:t> and </a:t>
            </a:r>
            <a:r>
              <a:rPr lang="en-US" sz="1200" b="1" i="0" dirty="0">
                <a:effectLst/>
                <a:latin typeface="verdana" panose="020B0604030504040204" pitchFamily="34" charset="0"/>
              </a:rPr>
              <a:t>tests</a:t>
            </a:r>
            <a:r>
              <a:rPr lang="en-US" sz="1200" b="0" i="0" dirty="0">
                <a:effectLst/>
                <a:latin typeface="verdana" panose="020B0604030504040204" pitchFamily="34" charset="0"/>
              </a:rPr>
              <a:t> our software projects which continuously making it easier for developers to integrate changes to the project and making it easier for users to obtain a fresh build.</a:t>
            </a:r>
          </a:p>
          <a:p>
            <a:pPr>
              <a:lnSpc>
                <a:spcPct val="100000"/>
              </a:lnSpc>
            </a:pPr>
            <a:r>
              <a:rPr lang="en-US" sz="1200" b="0" i="0" dirty="0">
                <a:effectLst/>
                <a:latin typeface="verdana" panose="020B0604030504040204" pitchFamily="34" charset="0"/>
              </a:rPr>
              <a:t>It also allows us to continuously </a:t>
            </a:r>
            <a:r>
              <a:rPr lang="en-US" sz="1200" b="1" i="0" dirty="0">
                <a:effectLst/>
                <a:latin typeface="verdana" panose="020B0604030504040204" pitchFamily="34" charset="0"/>
              </a:rPr>
              <a:t>deliver</a:t>
            </a:r>
            <a:r>
              <a:rPr lang="en-US" sz="1200" b="0" i="0" dirty="0">
                <a:effectLst/>
                <a:latin typeface="verdana" panose="020B0604030504040204" pitchFamily="34" charset="0"/>
              </a:rPr>
              <a:t> our software by integrating with many testing and deployment technologies.</a:t>
            </a:r>
          </a:p>
          <a:p>
            <a:pPr>
              <a:lnSpc>
                <a:spcPct val="100000"/>
              </a:lnSpc>
            </a:pPr>
            <a:r>
              <a:rPr lang="en-US" sz="1200" b="0" i="0" dirty="0">
                <a:effectLst/>
                <a:latin typeface="verdana" panose="020B0604030504040204" pitchFamily="34" charset="0"/>
              </a:rPr>
              <a:t>Jenkins offers a straightforward way to set up a continuous integration or continuous delivery environment for almost any combination of languages and source code repositories using pipelines, as well as automating other routine development tasks.</a:t>
            </a:r>
          </a:p>
          <a:p>
            <a:pPr>
              <a:lnSpc>
                <a:spcPct val="100000"/>
              </a:lnSpc>
            </a:pPr>
            <a:r>
              <a:rPr lang="en-US" sz="1200" b="0" i="0" dirty="0">
                <a:effectLst/>
                <a:latin typeface="verdana" panose="020B0604030504040204" pitchFamily="34" charset="0"/>
              </a:rPr>
              <a:t>With the help of Jenkins, organizations can speed up the software development process through automation. Jenkins adds development life-cycle processes of all kinds, including build, document, test, package, stage, deploy static analysis and much more.</a:t>
            </a:r>
          </a:p>
          <a:p>
            <a:pPr>
              <a:lnSpc>
                <a:spcPct val="100000"/>
              </a:lnSpc>
            </a:pPr>
            <a:r>
              <a:rPr lang="en-US" sz="1200" b="0" i="0" dirty="0">
                <a:effectLst/>
                <a:latin typeface="verdana" panose="020B0604030504040204" pitchFamily="34" charset="0"/>
              </a:rPr>
              <a:t>Jenkins achieves CI (Continuous Integration) with the help of plugins. Plugins is used to allow the integration of various DevOps stages. If you want to integrate a particular tool, you must install the plugins for that tool. For example: Maven 2 Project, Git, HTML Publisher, Amazon EC2, etc.</a:t>
            </a:r>
          </a:p>
          <a:p>
            <a:pPr>
              <a:lnSpc>
                <a:spcPct val="100000"/>
              </a:lnSpc>
            </a:pPr>
            <a:r>
              <a:rPr lang="en-US" sz="1200" b="1" i="0" dirty="0">
                <a:effectLst/>
                <a:latin typeface="verdana" panose="020B0604030504040204" pitchFamily="34" charset="0"/>
              </a:rPr>
              <a:t>For example:</a:t>
            </a:r>
            <a:r>
              <a:rPr lang="en-US" sz="1200" b="0" i="0" dirty="0">
                <a:effectLst/>
                <a:latin typeface="verdana" panose="020B0604030504040204" pitchFamily="34" charset="0"/>
              </a:rPr>
              <a:t> If any organization is developing a project, then </a:t>
            </a:r>
            <a:r>
              <a:rPr lang="en-US" sz="1200" b="1" i="0" dirty="0">
                <a:effectLst/>
                <a:latin typeface="verdana" panose="020B0604030504040204" pitchFamily="34" charset="0"/>
              </a:rPr>
              <a:t>Jenkins</a:t>
            </a:r>
            <a:r>
              <a:rPr lang="en-US" sz="1200" b="0" i="0" dirty="0">
                <a:effectLst/>
                <a:latin typeface="verdana" panose="020B0604030504040204" pitchFamily="34" charset="0"/>
              </a:rPr>
              <a:t> will continuously test your project builds and show you the errors in early stages of your development.</a:t>
            </a:r>
          </a:p>
          <a:p>
            <a:pPr>
              <a:lnSpc>
                <a:spcPct val="100000"/>
              </a:lnSpc>
            </a:pPr>
            <a:endParaRPr lang="en-IN" sz="1200" dirty="0"/>
          </a:p>
        </p:txBody>
      </p:sp>
    </p:spTree>
    <p:extLst>
      <p:ext uri="{BB962C8B-B14F-4D97-AF65-F5344CB8AC3E}">
        <p14:creationId xmlns:p14="http://schemas.microsoft.com/office/powerpoint/2010/main" val="196299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3" name="Rectangle 7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79C6A-A746-41C9-90E0-140567FE617B}"/>
              </a:ext>
            </a:extLst>
          </p:cNvPr>
          <p:cNvSpPr>
            <a:spLocks noGrp="1"/>
          </p:cNvSpPr>
          <p:nvPr>
            <p:ph type="title"/>
          </p:nvPr>
        </p:nvSpPr>
        <p:spPr>
          <a:xfrm>
            <a:off x="429768" y="411480"/>
            <a:ext cx="11201400" cy="1106424"/>
          </a:xfrm>
        </p:spPr>
        <p:txBody>
          <a:bodyPr>
            <a:normAutofit/>
          </a:bodyPr>
          <a:lstStyle/>
          <a:p>
            <a:r>
              <a:rPr lang="en-IN" sz="3600" b="1" i="0">
                <a:effectLst/>
                <a:latin typeface="Inter"/>
              </a:rPr>
              <a:t>Dashboard Sections: Monitoring Builds</a:t>
            </a:r>
            <a:br>
              <a:rPr lang="en-IN" sz="3600" b="1" i="0">
                <a:effectLst/>
                <a:latin typeface="Inter"/>
              </a:rPr>
            </a:br>
            <a:endParaRPr lang="en-IN" sz="3600"/>
          </a:p>
        </p:txBody>
      </p:sp>
      <p:sp>
        <p:nvSpPr>
          <p:cNvPr id="7174" name="Rectangle 7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1" name="Picture 3" descr="Monitoring Builds">
            <a:extLst>
              <a:ext uri="{FF2B5EF4-FFF2-40B4-BE49-F238E27FC236}">
                <a16:creationId xmlns:a16="http://schemas.microsoft.com/office/drawing/2014/main" id="{22B6957E-F783-4548-AEFE-66E09D5095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2142817"/>
            <a:ext cx="6702552" cy="3669646"/>
          </a:xfrm>
          <a:prstGeom prst="rect">
            <a:avLst/>
          </a:prstGeom>
          <a:noFill/>
          <a:extLst>
            <a:ext uri="{909E8E84-426E-40DD-AFC4-6F175D3DCCD1}">
              <a14:hiddenFill xmlns:a14="http://schemas.microsoft.com/office/drawing/2010/main">
                <a:solidFill>
                  <a:srgbClr val="FFFFFF"/>
                </a:solidFill>
              </a14:hiddenFill>
            </a:ext>
          </a:extLst>
        </p:spPr>
      </p:pic>
      <p:sp useBgFill="1">
        <p:nvSpPr>
          <p:cNvPr id="7175" name="Rectangle 7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87FC39-1437-460E-8518-5ABE52E6FFBE}"/>
              </a:ext>
            </a:extLst>
          </p:cNvPr>
          <p:cNvSpPr>
            <a:spLocks noGrp="1"/>
          </p:cNvSpPr>
          <p:nvPr>
            <p:ph idx="1"/>
          </p:nvPr>
        </p:nvSpPr>
        <p:spPr>
          <a:xfrm>
            <a:off x="7938752" y="2020824"/>
            <a:ext cx="3455097" cy="3959352"/>
          </a:xfrm>
        </p:spPr>
        <p:txBody>
          <a:bodyPr anchor="ctr">
            <a:normAutofit/>
          </a:bodyPr>
          <a:lstStyle/>
          <a:p>
            <a:pPr marL="0" indent="0">
              <a:lnSpc>
                <a:spcPct val="100000"/>
              </a:lnSpc>
              <a:buNone/>
            </a:pPr>
            <a:r>
              <a:rPr lang="en-US" sz="1200" b="0" i="0" dirty="0">
                <a:effectLst/>
                <a:latin typeface="Inter"/>
              </a:rPr>
              <a:t>Monitoring builds has two subsections</a:t>
            </a:r>
          </a:p>
          <a:p>
            <a:pPr marL="0" indent="0">
              <a:lnSpc>
                <a:spcPct val="100000"/>
              </a:lnSpc>
              <a:buNone/>
            </a:pPr>
            <a:r>
              <a:rPr lang="en-IN" sz="1200" b="1" dirty="0">
                <a:effectLst/>
                <a:latin typeface="Inter"/>
              </a:rPr>
              <a:t>Build Queue</a:t>
            </a:r>
          </a:p>
          <a:p>
            <a:pPr>
              <a:lnSpc>
                <a:spcPct val="100000"/>
              </a:lnSpc>
            </a:pPr>
            <a:r>
              <a:rPr lang="en-US" sz="1200" b="0" i="0" dirty="0">
                <a:effectLst/>
                <a:latin typeface="Inter"/>
              </a:rPr>
              <a:t>The Build Queue section displays all the jobs that are currently queued and waiting for an executor to free up. You can click on the queued job to retrieve more information on the job. Alternatively, you can cancel the job by clicking on the red colored X icon, which is displayed next to the job.</a:t>
            </a:r>
          </a:p>
          <a:p>
            <a:pPr marL="0" indent="0">
              <a:lnSpc>
                <a:spcPct val="100000"/>
              </a:lnSpc>
              <a:buNone/>
            </a:pPr>
            <a:r>
              <a:rPr lang="en-IN" sz="1200" b="1" dirty="0">
                <a:effectLst/>
                <a:latin typeface="Inter"/>
              </a:rPr>
              <a:t>Build Executor Status</a:t>
            </a:r>
          </a:p>
          <a:p>
            <a:pPr>
              <a:lnSpc>
                <a:spcPct val="100000"/>
              </a:lnSpc>
            </a:pPr>
            <a:r>
              <a:rPr lang="en-US" sz="1200" b="0" i="0" dirty="0">
                <a:effectLst/>
                <a:latin typeface="Inter"/>
              </a:rPr>
              <a:t>The Build Executor Status lists all the builds that are currently in progress by each configured agent. You can click on the progress bar to view the build console output. You can also view the Jenkins Node dashboard which lists all the nodes (master, agents) by clicking on the Build Executor link.</a:t>
            </a:r>
            <a:endParaRPr lang="en-US" sz="1200" dirty="0">
              <a:latin typeface="Inter"/>
            </a:endParaRPr>
          </a:p>
        </p:txBody>
      </p:sp>
    </p:spTree>
    <p:extLst>
      <p:ext uri="{BB962C8B-B14F-4D97-AF65-F5344CB8AC3E}">
        <p14:creationId xmlns:p14="http://schemas.microsoft.com/office/powerpoint/2010/main" val="60849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2E1D2-662C-4E8E-AA5D-F111A85B8FC5}"/>
              </a:ext>
            </a:extLst>
          </p:cNvPr>
          <p:cNvSpPr>
            <a:spLocks noGrp="1"/>
          </p:cNvSpPr>
          <p:nvPr>
            <p:ph type="title"/>
          </p:nvPr>
        </p:nvSpPr>
        <p:spPr>
          <a:xfrm>
            <a:off x="612648" y="1078992"/>
            <a:ext cx="6268770" cy="1536192"/>
          </a:xfrm>
        </p:spPr>
        <p:txBody>
          <a:bodyPr anchor="b">
            <a:normAutofit/>
          </a:bodyPr>
          <a:lstStyle/>
          <a:p>
            <a:r>
              <a:rPr lang="en-IN" sz="5200" b="1" i="0" dirty="0">
                <a:effectLst/>
                <a:latin typeface="verdana" panose="020B0604030504040204" pitchFamily="34" charset="0"/>
              </a:rPr>
              <a:t>Work Flow</a:t>
            </a:r>
            <a:endParaRPr lang="en-IN" sz="5200" dirty="0"/>
          </a:p>
        </p:txBody>
      </p:sp>
      <p:sp>
        <p:nvSpPr>
          <p:cNvPr id="73" name="Rectangle 7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16E833-927C-4695-BA27-53F94EEA96CD}"/>
              </a:ext>
            </a:extLst>
          </p:cNvPr>
          <p:cNvSpPr>
            <a:spLocks noGrp="1"/>
          </p:cNvSpPr>
          <p:nvPr>
            <p:ph idx="1"/>
          </p:nvPr>
        </p:nvSpPr>
        <p:spPr>
          <a:xfrm>
            <a:off x="612648" y="3355848"/>
            <a:ext cx="6268770" cy="2825496"/>
          </a:xfrm>
        </p:spPr>
        <p:txBody>
          <a:bodyPr>
            <a:normAutofit/>
          </a:bodyPr>
          <a:lstStyle/>
          <a:p>
            <a:pPr marL="0" indent="0">
              <a:buNone/>
            </a:pPr>
            <a:r>
              <a:rPr lang="en-US" sz="1800" b="0" i="0" dirty="0">
                <a:effectLst/>
                <a:latin typeface="verdana" panose="020B0604030504040204" pitchFamily="34" charset="0"/>
              </a:rPr>
              <a:t>Possible steps executed by Jenkins are for example:</a:t>
            </a:r>
          </a:p>
          <a:p>
            <a:pPr>
              <a:buFont typeface="Arial" panose="020B0604020202020204" pitchFamily="34" charset="0"/>
              <a:buChar char="•"/>
            </a:pPr>
            <a:r>
              <a:rPr lang="en-US" sz="1800" b="0" dirty="0">
                <a:effectLst/>
                <a:latin typeface="verdana" panose="020B0604030504040204" pitchFamily="34" charset="0"/>
              </a:rPr>
              <a:t>Perform a software build using a build system like Gradle or Maven Apache</a:t>
            </a:r>
          </a:p>
          <a:p>
            <a:pPr>
              <a:buFont typeface="Arial" panose="020B0604020202020204" pitchFamily="34" charset="0"/>
              <a:buChar char="•"/>
            </a:pPr>
            <a:r>
              <a:rPr lang="en-US" sz="1800" b="0" dirty="0">
                <a:effectLst/>
                <a:latin typeface="verdana" panose="020B0604030504040204" pitchFamily="34" charset="0"/>
              </a:rPr>
              <a:t>Execute a shell script</a:t>
            </a:r>
          </a:p>
          <a:p>
            <a:pPr>
              <a:buFont typeface="Arial" panose="020B0604020202020204" pitchFamily="34" charset="0"/>
              <a:buChar char="•"/>
            </a:pPr>
            <a:r>
              <a:rPr lang="en-US" sz="1800" b="0" dirty="0">
                <a:effectLst/>
                <a:latin typeface="verdana" panose="020B0604030504040204" pitchFamily="34" charset="0"/>
              </a:rPr>
              <a:t>Archive a build result</a:t>
            </a:r>
          </a:p>
          <a:p>
            <a:pPr>
              <a:buFont typeface="Arial" panose="020B0604020202020204" pitchFamily="34" charset="0"/>
              <a:buChar char="•"/>
            </a:pPr>
            <a:r>
              <a:rPr lang="en-US" sz="1800" b="0" dirty="0">
                <a:effectLst/>
                <a:latin typeface="verdana" panose="020B0604030504040204" pitchFamily="34" charset="0"/>
              </a:rPr>
              <a:t>Running software tests</a:t>
            </a:r>
          </a:p>
          <a:p>
            <a:endParaRPr lang="en-IN" sz="1800" dirty="0"/>
          </a:p>
        </p:txBody>
      </p:sp>
      <p:pic>
        <p:nvPicPr>
          <p:cNvPr id="1026" name="Picture 2" descr="What is Jenkins">
            <a:extLst>
              <a:ext uri="{FF2B5EF4-FFF2-40B4-BE49-F238E27FC236}">
                <a16:creationId xmlns:a16="http://schemas.microsoft.com/office/drawing/2014/main" id="{2FE62887-9871-40DF-A6F6-4D04333378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01248" y="601133"/>
            <a:ext cx="2823321" cy="558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6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3"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5DACB-FD74-47EB-B702-22988325F536}"/>
              </a:ext>
            </a:extLst>
          </p:cNvPr>
          <p:cNvSpPr>
            <a:spLocks noGrp="1"/>
          </p:cNvSpPr>
          <p:nvPr>
            <p:ph type="title"/>
          </p:nvPr>
        </p:nvSpPr>
        <p:spPr>
          <a:xfrm>
            <a:off x="841246" y="978619"/>
            <a:ext cx="5991244" cy="1106424"/>
          </a:xfrm>
        </p:spPr>
        <p:txBody>
          <a:bodyPr>
            <a:normAutofit/>
          </a:bodyPr>
          <a:lstStyle/>
          <a:p>
            <a:r>
              <a:rPr lang="en-IN" sz="3200" b="0" i="0">
                <a:effectLst/>
                <a:latin typeface="erdana"/>
              </a:rPr>
              <a:t>History of Jenkins</a:t>
            </a:r>
            <a:br>
              <a:rPr lang="en-IN" sz="3200" b="0" i="0">
                <a:effectLst/>
                <a:latin typeface="erdana"/>
              </a:rPr>
            </a:br>
            <a:endParaRPr lang="en-IN" sz="3200"/>
          </a:p>
        </p:txBody>
      </p:sp>
      <p:sp>
        <p:nvSpPr>
          <p:cNvPr id="205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0D9D5A-D75E-4517-9484-D14E247CC38F}"/>
              </a:ext>
            </a:extLst>
          </p:cNvPr>
          <p:cNvSpPr>
            <a:spLocks noGrp="1"/>
          </p:cNvSpPr>
          <p:nvPr>
            <p:ph idx="1"/>
          </p:nvPr>
        </p:nvSpPr>
        <p:spPr>
          <a:xfrm>
            <a:off x="841248" y="2252870"/>
            <a:ext cx="5993892" cy="3560251"/>
          </a:xfrm>
        </p:spPr>
        <p:txBody>
          <a:bodyPr>
            <a:normAutofit/>
          </a:bodyPr>
          <a:lstStyle/>
          <a:p>
            <a:pPr>
              <a:lnSpc>
                <a:spcPct val="100000"/>
              </a:lnSpc>
            </a:pPr>
            <a:r>
              <a:rPr lang="en-US" sz="1500" b="0" i="0" dirty="0" err="1">
                <a:effectLst/>
                <a:latin typeface="verdana" panose="020B0604030504040204" pitchFamily="34" charset="0"/>
              </a:rPr>
              <a:t>Kohsuke</a:t>
            </a:r>
            <a:r>
              <a:rPr lang="en-US" sz="1500" b="0" i="0" dirty="0">
                <a:effectLst/>
                <a:latin typeface="verdana" panose="020B0604030504040204" pitchFamily="34" charset="0"/>
              </a:rPr>
              <a:t> Kawaguchi, who is a Java developer, working at SUN Microsystems, was tired of building the code and fixing errors repetitively. In 2004, he created an automation server called </a:t>
            </a:r>
            <a:r>
              <a:rPr lang="en-US" sz="1500" b="1" i="0" dirty="0">
                <a:effectLst/>
                <a:latin typeface="verdana" panose="020B0604030504040204" pitchFamily="34" charset="0"/>
              </a:rPr>
              <a:t>Hudson</a:t>
            </a:r>
            <a:r>
              <a:rPr lang="en-US" sz="1500" b="0" i="0" dirty="0">
                <a:effectLst/>
                <a:latin typeface="verdana" panose="020B0604030504040204" pitchFamily="34" charset="0"/>
              </a:rPr>
              <a:t> that automates build and test task.</a:t>
            </a:r>
          </a:p>
          <a:p>
            <a:pPr>
              <a:lnSpc>
                <a:spcPct val="100000"/>
              </a:lnSpc>
            </a:pPr>
            <a:r>
              <a:rPr lang="en-US" sz="1500" b="0" i="0" dirty="0">
                <a:effectLst/>
                <a:latin typeface="verdana" panose="020B0604030504040204" pitchFamily="34" charset="0"/>
              </a:rPr>
              <a:t>In 2011, Oracle who owned Sun Microsystems had a dispute with Hudson open source community, so they forked Hudson and renamed it as </a:t>
            </a:r>
            <a:r>
              <a:rPr lang="en-US" sz="1500" b="1" i="0" dirty="0">
                <a:effectLst/>
                <a:latin typeface="verdana" panose="020B0604030504040204" pitchFamily="34" charset="0"/>
              </a:rPr>
              <a:t>Jenkins</a:t>
            </a:r>
            <a:r>
              <a:rPr lang="en-US" sz="1500" b="0" i="0" dirty="0">
                <a:effectLst/>
                <a:latin typeface="verdana" panose="020B0604030504040204" pitchFamily="34" charset="0"/>
              </a:rPr>
              <a:t>.</a:t>
            </a:r>
          </a:p>
          <a:p>
            <a:pPr>
              <a:lnSpc>
                <a:spcPct val="100000"/>
              </a:lnSpc>
            </a:pPr>
            <a:r>
              <a:rPr lang="en-US" sz="1500" b="0" i="0" dirty="0">
                <a:effectLst/>
                <a:latin typeface="verdana" panose="020B0604030504040204" pitchFamily="34" charset="0"/>
              </a:rPr>
              <a:t>Both Hudson and Jenkins continued to operate independently. But in short span of time, Jenkins acquired a lot of contributors and projects while Hudson remained with only 32 projects. Then with time, Jenkins became more popular, and Hudson is not maintained anymore.</a:t>
            </a:r>
          </a:p>
          <a:p>
            <a:pPr>
              <a:lnSpc>
                <a:spcPct val="100000"/>
              </a:lnSpc>
            </a:pPr>
            <a:endParaRPr lang="en-IN" sz="1500" dirty="0"/>
          </a:p>
        </p:txBody>
      </p:sp>
      <p:pic>
        <p:nvPicPr>
          <p:cNvPr id="2055" name="Graphic 6" descr="Web Design">
            <a:extLst>
              <a:ext uri="{FF2B5EF4-FFF2-40B4-BE49-F238E27FC236}">
                <a16:creationId xmlns:a16="http://schemas.microsoft.com/office/drawing/2014/main" id="{ED87AE53-31E1-499E-B978-70A04FE234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pic>
        <p:nvPicPr>
          <p:cNvPr id="2049" name="Picture 1" descr="Jenkins Tutorial">
            <a:extLst>
              <a:ext uri="{FF2B5EF4-FFF2-40B4-BE49-F238E27FC236}">
                <a16:creationId xmlns:a16="http://schemas.microsoft.com/office/drawing/2014/main" id="{9AE2E472-422C-468A-A002-05CF1A085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at is Jenkins">
            <a:extLst>
              <a:ext uri="{FF2B5EF4-FFF2-40B4-BE49-F238E27FC236}">
                <a16:creationId xmlns:a16="http://schemas.microsoft.com/office/drawing/2014/main" id="{BD94F746-ECEB-4239-8726-3356B6D994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6192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01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0BD45C-681D-4A10-A3FA-6DE44B2FA6FE}"/>
              </a:ext>
            </a:extLst>
          </p:cNvPr>
          <p:cNvPicPr>
            <a:picLocks noChangeAspect="1"/>
          </p:cNvPicPr>
          <p:nvPr/>
        </p:nvPicPr>
        <p:blipFill rotWithShape="1">
          <a:blip r:embed="rId2"/>
          <a:srcRect l="2226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2A33AA-42D7-42FD-8615-902640199F02}"/>
              </a:ext>
            </a:extLst>
          </p:cNvPr>
          <p:cNvSpPr>
            <a:spLocks noGrp="1"/>
          </p:cNvSpPr>
          <p:nvPr>
            <p:ph type="title"/>
          </p:nvPr>
        </p:nvSpPr>
        <p:spPr>
          <a:xfrm>
            <a:off x="371094" y="1161288"/>
            <a:ext cx="3438144" cy="1124712"/>
          </a:xfrm>
        </p:spPr>
        <p:txBody>
          <a:bodyPr anchor="b">
            <a:normAutofit/>
          </a:bodyPr>
          <a:lstStyle/>
          <a:p>
            <a:r>
              <a:rPr lang="en-IN" sz="2400" b="0" i="0">
                <a:effectLst/>
                <a:latin typeface="erdana"/>
              </a:rPr>
              <a:t>Continuous Integration with Jenkins</a:t>
            </a:r>
            <a:br>
              <a:rPr lang="en-IN" sz="2400" b="0" i="0">
                <a:effectLst/>
                <a:latin typeface="erdana"/>
              </a:rPr>
            </a:br>
            <a:endParaRPr lang="en-IN" sz="240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4CF863C-772D-402B-A75E-1E63B76BCEF5}"/>
              </a:ext>
            </a:extLst>
          </p:cNvPr>
          <p:cNvSpPr>
            <a:spLocks noGrp="1"/>
          </p:cNvSpPr>
          <p:nvPr>
            <p:ph idx="1"/>
          </p:nvPr>
        </p:nvSpPr>
        <p:spPr>
          <a:xfrm>
            <a:off x="371094" y="2718054"/>
            <a:ext cx="6192266" cy="3733546"/>
          </a:xfrm>
        </p:spPr>
        <p:txBody>
          <a:bodyPr anchor="t">
            <a:normAutofit/>
          </a:bodyPr>
          <a:lstStyle/>
          <a:p>
            <a:pPr>
              <a:lnSpc>
                <a:spcPct val="100000"/>
              </a:lnSpc>
            </a:pPr>
            <a:r>
              <a:rPr lang="en-US" sz="1100" b="0" i="0" dirty="0">
                <a:effectLst/>
                <a:latin typeface="verdana" panose="020B0604030504040204" pitchFamily="34" charset="0"/>
              </a:rPr>
              <a:t>Let's consider a scenario where the complete source code of the application was built and then deployed on test server for testing. It sounds like a perfect way to </a:t>
            </a:r>
            <a:r>
              <a:rPr lang="en-US" sz="1100" b="0" i="1" dirty="0">
                <a:effectLst/>
                <a:latin typeface="verdana" panose="020B0604030504040204" pitchFamily="34" charset="0"/>
              </a:rPr>
              <a:t>develop software</a:t>
            </a:r>
            <a:r>
              <a:rPr lang="en-US" sz="1100" b="0" i="0" dirty="0">
                <a:effectLst/>
                <a:latin typeface="verdana" panose="020B0604030504040204" pitchFamily="34" charset="0"/>
              </a:rPr>
              <a:t>, but this process has many problems.</a:t>
            </a:r>
          </a:p>
          <a:p>
            <a:pPr>
              <a:lnSpc>
                <a:spcPct val="100000"/>
              </a:lnSpc>
              <a:buFont typeface="Arial" panose="020B0604020202020204" pitchFamily="34" charset="0"/>
              <a:buChar char="•"/>
            </a:pPr>
            <a:r>
              <a:rPr lang="en-US" sz="1100" b="0" dirty="0">
                <a:effectLst/>
                <a:latin typeface="verdana" panose="020B0604030504040204" pitchFamily="34" charset="0"/>
              </a:rPr>
              <a:t>Developer teams must wait till the complete software is developed for the test results.</a:t>
            </a:r>
          </a:p>
          <a:p>
            <a:pPr>
              <a:lnSpc>
                <a:spcPct val="100000"/>
              </a:lnSpc>
              <a:buFont typeface="Arial" panose="020B0604020202020204" pitchFamily="34" charset="0"/>
              <a:buChar char="•"/>
            </a:pPr>
            <a:r>
              <a:rPr lang="en-US" sz="1100" b="0" dirty="0">
                <a:effectLst/>
                <a:latin typeface="verdana" panose="020B0604030504040204" pitchFamily="34" charset="0"/>
              </a:rPr>
              <a:t>There is a high prospect that the test results might show multiple bugs. It was tough for developers to locate those bugs because they have to check the entire source code of the application.</a:t>
            </a:r>
          </a:p>
          <a:p>
            <a:pPr>
              <a:lnSpc>
                <a:spcPct val="100000"/>
              </a:lnSpc>
              <a:buFont typeface="Arial" panose="020B0604020202020204" pitchFamily="34" charset="0"/>
              <a:buChar char="•"/>
            </a:pPr>
            <a:r>
              <a:rPr lang="en-US" sz="1100" b="0" dirty="0">
                <a:effectLst/>
                <a:latin typeface="verdana" panose="020B0604030504040204" pitchFamily="34" charset="0"/>
              </a:rPr>
              <a:t>It slows the software delivery process.</a:t>
            </a:r>
          </a:p>
          <a:p>
            <a:pPr>
              <a:lnSpc>
                <a:spcPct val="100000"/>
              </a:lnSpc>
              <a:buFont typeface="Arial" panose="020B0604020202020204" pitchFamily="34" charset="0"/>
              <a:buChar char="•"/>
            </a:pPr>
            <a:r>
              <a:rPr lang="en-US" sz="1100" b="0" dirty="0">
                <a:effectLst/>
                <a:latin typeface="verdana" panose="020B0604030504040204" pitchFamily="34" charset="0"/>
              </a:rPr>
              <a:t>Continuous feedback pertaining to things like architectural or coding issues, build failures, test status and file release uploads was missing due to which the quality of software can go down.</a:t>
            </a:r>
          </a:p>
          <a:p>
            <a:pPr>
              <a:lnSpc>
                <a:spcPct val="100000"/>
              </a:lnSpc>
              <a:buFont typeface="Arial" panose="020B0604020202020204" pitchFamily="34" charset="0"/>
              <a:buChar char="•"/>
            </a:pPr>
            <a:r>
              <a:rPr lang="en-US" sz="1100" b="0" dirty="0">
                <a:effectLst/>
                <a:latin typeface="verdana" panose="020B0604030504040204" pitchFamily="34" charset="0"/>
              </a:rPr>
              <a:t>The whole process was manual which increases the threat of frequent failure.</a:t>
            </a:r>
          </a:p>
          <a:p>
            <a:pPr>
              <a:lnSpc>
                <a:spcPct val="100000"/>
              </a:lnSpc>
            </a:pPr>
            <a:r>
              <a:rPr lang="en-US" sz="1100" b="0" i="0" dirty="0">
                <a:effectLst/>
                <a:latin typeface="verdana" panose="020B0604030504040204" pitchFamily="34" charset="0"/>
              </a:rPr>
              <a:t>It is obvious from the above stated problems that not only the software delivery process became slow, but the quality of software also went down. This leads to customer dissatisfaction.</a:t>
            </a:r>
          </a:p>
          <a:p>
            <a:pPr>
              <a:lnSpc>
                <a:spcPct val="100000"/>
              </a:lnSpc>
            </a:pPr>
            <a:endParaRPr lang="en-IN" sz="700" dirty="0"/>
          </a:p>
        </p:txBody>
      </p:sp>
    </p:spTree>
    <p:extLst>
      <p:ext uri="{BB962C8B-B14F-4D97-AF65-F5344CB8AC3E}">
        <p14:creationId xmlns:p14="http://schemas.microsoft.com/office/powerpoint/2010/main" val="122712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7" name="Rectangle 7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2CD993-4A76-4830-ACBD-02C0C155D89B}"/>
              </a:ext>
            </a:extLst>
          </p:cNvPr>
          <p:cNvSpPr>
            <a:spLocks noGrp="1"/>
          </p:cNvSpPr>
          <p:nvPr>
            <p:ph type="title"/>
          </p:nvPr>
        </p:nvSpPr>
        <p:spPr>
          <a:xfrm>
            <a:off x="841246" y="978619"/>
            <a:ext cx="5991244" cy="1106424"/>
          </a:xfrm>
        </p:spPr>
        <p:txBody>
          <a:bodyPr>
            <a:normAutofit/>
          </a:bodyPr>
          <a:lstStyle/>
          <a:p>
            <a:r>
              <a:rPr lang="en-US" sz="3200"/>
              <a:t>Solution	</a:t>
            </a:r>
            <a:endParaRPr lang="en-IN" sz="3200"/>
          </a:p>
        </p:txBody>
      </p:sp>
      <p:sp>
        <p:nvSpPr>
          <p:cNvPr id="3078" name="Rectangle 7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9" name="Rectangle 7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173D0A-C6DC-4A39-B2E9-992CBA2CE7D1}"/>
              </a:ext>
            </a:extLst>
          </p:cNvPr>
          <p:cNvSpPr>
            <a:spLocks noGrp="1"/>
          </p:cNvSpPr>
          <p:nvPr>
            <p:ph idx="1"/>
          </p:nvPr>
        </p:nvSpPr>
        <p:spPr>
          <a:xfrm>
            <a:off x="91440" y="2252870"/>
            <a:ext cx="7156704" cy="3560251"/>
          </a:xfrm>
        </p:spPr>
        <p:txBody>
          <a:bodyPr>
            <a:normAutofit lnSpcReduction="10000"/>
          </a:bodyPr>
          <a:lstStyle/>
          <a:p>
            <a:pPr>
              <a:lnSpc>
                <a:spcPct val="100000"/>
              </a:lnSpc>
            </a:pPr>
            <a:r>
              <a:rPr lang="en-US" sz="1100" b="0" i="0" dirty="0">
                <a:effectLst/>
                <a:latin typeface="verdana" panose="020B0604030504040204" pitchFamily="34" charset="0"/>
              </a:rPr>
              <a:t>So, to overcome such problem there was a need for a system to exist where developers can continuously trigger a build and test for every change made in the source code.</a:t>
            </a:r>
          </a:p>
          <a:p>
            <a:pPr>
              <a:lnSpc>
                <a:spcPct val="100000"/>
              </a:lnSpc>
            </a:pPr>
            <a:r>
              <a:rPr lang="en-US" sz="1100" b="0" i="0" dirty="0">
                <a:effectLst/>
                <a:latin typeface="verdana" panose="020B0604030504040204" pitchFamily="34" charset="0"/>
              </a:rPr>
              <a:t>This is what Continuous Integration (CI) is all about. Jenkins is the most mature Continuous Integration tool available so let us see how Continuous Integration with Jenkins overcame the above shortcomings.</a:t>
            </a:r>
          </a:p>
          <a:p>
            <a:pPr>
              <a:lnSpc>
                <a:spcPct val="100000"/>
              </a:lnSpc>
            </a:pPr>
            <a:r>
              <a:rPr lang="en-US" sz="1100" b="1" i="0" dirty="0">
                <a:effectLst/>
                <a:latin typeface="verdana" panose="020B0604030504040204" pitchFamily="34" charset="0"/>
              </a:rPr>
              <a:t>Let's see how Jenkins works</a:t>
            </a:r>
            <a:r>
              <a:rPr lang="en-US" sz="1100" b="0" i="0" dirty="0">
                <a:effectLst/>
                <a:latin typeface="verdana" panose="020B0604030504040204" pitchFamily="34" charset="0"/>
              </a:rPr>
              <a:t>. The above diagram is representing the following functions:</a:t>
            </a:r>
          </a:p>
          <a:p>
            <a:pPr>
              <a:lnSpc>
                <a:spcPct val="100000"/>
              </a:lnSpc>
              <a:buFont typeface="Arial" panose="020B0604020202020204" pitchFamily="34" charset="0"/>
              <a:buChar char="•"/>
            </a:pPr>
            <a:r>
              <a:rPr lang="en-US" sz="1100" b="0" dirty="0">
                <a:effectLst/>
                <a:latin typeface="verdana" panose="020B0604030504040204" pitchFamily="34" charset="0"/>
              </a:rPr>
              <a:t>First, a developer commits the code to the source code repository. Meanwhile, the Jenkins checks the repository at regular intervals for changes.</a:t>
            </a:r>
          </a:p>
          <a:p>
            <a:pPr>
              <a:lnSpc>
                <a:spcPct val="100000"/>
              </a:lnSpc>
              <a:buFont typeface="Arial" panose="020B0604020202020204" pitchFamily="34" charset="0"/>
              <a:buChar char="•"/>
            </a:pPr>
            <a:r>
              <a:rPr lang="en-US" sz="1100" b="0" dirty="0">
                <a:effectLst/>
                <a:latin typeface="verdana" panose="020B0604030504040204" pitchFamily="34" charset="0"/>
              </a:rPr>
              <a:t>Soon after a commit occurs, the Jenkins server finds the changes that have occurred in the source code repository. Jenkins will draw those changes and will start preparing a new build.</a:t>
            </a:r>
          </a:p>
          <a:p>
            <a:pPr>
              <a:lnSpc>
                <a:spcPct val="100000"/>
              </a:lnSpc>
              <a:buFont typeface="Arial" panose="020B0604020202020204" pitchFamily="34" charset="0"/>
              <a:buChar char="•"/>
            </a:pPr>
            <a:r>
              <a:rPr lang="en-US" sz="1100" b="0" dirty="0">
                <a:effectLst/>
                <a:latin typeface="verdana" panose="020B0604030504040204" pitchFamily="34" charset="0"/>
              </a:rPr>
              <a:t>If the build fails, then the concerned team will be notified.</a:t>
            </a:r>
          </a:p>
          <a:p>
            <a:pPr>
              <a:lnSpc>
                <a:spcPct val="100000"/>
              </a:lnSpc>
              <a:buFont typeface="Arial" panose="020B0604020202020204" pitchFamily="34" charset="0"/>
              <a:buChar char="•"/>
            </a:pPr>
            <a:r>
              <a:rPr lang="en-US" sz="1100" b="0" dirty="0">
                <a:effectLst/>
                <a:latin typeface="verdana" panose="020B0604030504040204" pitchFamily="34" charset="0"/>
              </a:rPr>
              <a:t>If built is successful, then Jenkins server deploys the built in the test server.</a:t>
            </a:r>
          </a:p>
          <a:p>
            <a:pPr>
              <a:lnSpc>
                <a:spcPct val="100000"/>
              </a:lnSpc>
              <a:buFont typeface="Arial" panose="020B0604020202020204" pitchFamily="34" charset="0"/>
              <a:buChar char="•"/>
            </a:pPr>
            <a:r>
              <a:rPr lang="en-US" sz="1100" b="0" dirty="0">
                <a:effectLst/>
                <a:latin typeface="verdana" panose="020B0604030504040204" pitchFamily="34" charset="0"/>
              </a:rPr>
              <a:t>After testing, Jenkins server generates a feedback and then notifies the developers about the build and test results.</a:t>
            </a:r>
          </a:p>
          <a:p>
            <a:pPr>
              <a:lnSpc>
                <a:spcPct val="100000"/>
              </a:lnSpc>
              <a:buFont typeface="Arial" panose="020B0604020202020204" pitchFamily="34" charset="0"/>
              <a:buChar char="•"/>
            </a:pPr>
            <a:r>
              <a:rPr lang="en-US" sz="1100" b="0" dirty="0">
                <a:effectLst/>
                <a:latin typeface="verdana" panose="020B0604030504040204" pitchFamily="34" charset="0"/>
              </a:rPr>
              <a:t>It will continue to verify the source code repository for changes made in the source code and the whole process keeps on repeating.</a:t>
            </a:r>
          </a:p>
          <a:p>
            <a:pPr>
              <a:lnSpc>
                <a:spcPct val="100000"/>
              </a:lnSpc>
            </a:pPr>
            <a:endParaRPr lang="en-US" sz="900" b="0" i="0" dirty="0">
              <a:effectLst/>
              <a:latin typeface="verdana" panose="020B0604030504040204" pitchFamily="34" charset="0"/>
            </a:endParaRPr>
          </a:p>
          <a:p>
            <a:pPr>
              <a:lnSpc>
                <a:spcPct val="100000"/>
              </a:lnSpc>
            </a:pPr>
            <a:endParaRPr lang="en-IN" sz="900" dirty="0"/>
          </a:p>
        </p:txBody>
      </p:sp>
      <p:pic>
        <p:nvPicPr>
          <p:cNvPr id="3074" name="Picture 2" descr="What is Jenkins">
            <a:extLst>
              <a:ext uri="{FF2B5EF4-FFF2-40B4-BE49-F238E27FC236}">
                <a16:creationId xmlns:a16="http://schemas.microsoft.com/office/drawing/2014/main" id="{94AA4159-7610-40C1-B75C-97B337490F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9584" y="2596885"/>
            <a:ext cx="4760976" cy="2818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1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6F9075-EA88-43D0-9E18-20D09F50C48D}"/>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A9E074-EFC5-4AB2-AE42-EA8DD0A46E3D}"/>
              </a:ext>
            </a:extLst>
          </p:cNvPr>
          <p:cNvSpPr>
            <a:spLocks noGrp="1"/>
          </p:cNvSpPr>
          <p:nvPr>
            <p:ph type="title"/>
          </p:nvPr>
        </p:nvSpPr>
        <p:spPr>
          <a:xfrm>
            <a:off x="371094" y="1161288"/>
            <a:ext cx="3438144" cy="1124712"/>
          </a:xfrm>
        </p:spPr>
        <p:txBody>
          <a:bodyPr anchor="b">
            <a:normAutofit/>
          </a:bodyPr>
          <a:lstStyle/>
          <a:p>
            <a:r>
              <a:rPr lang="en-US" sz="2000" b="1" i="0" dirty="0">
                <a:effectLst/>
                <a:latin typeface="verdana" panose="020B0604030504040204" pitchFamily="34" charset="0"/>
              </a:rPr>
              <a:t>Advantages of Jenkins</a:t>
            </a:r>
            <a:br>
              <a:rPr lang="en-US" sz="2000" b="0" i="0" dirty="0">
                <a:effectLst/>
                <a:latin typeface="verdana" panose="020B0604030504040204" pitchFamily="34" charset="0"/>
              </a:rPr>
            </a:br>
            <a:br>
              <a:rPr lang="en-US" sz="2000" b="0" i="0" dirty="0">
                <a:effectLst/>
                <a:latin typeface="erdana"/>
              </a:rPr>
            </a:br>
            <a:endParaRPr lang="en-IN" sz="2000"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C815DAC-BDB5-4794-9100-B55BCCD4275E}"/>
              </a:ext>
            </a:extLst>
          </p:cNvPr>
          <p:cNvSpPr>
            <a:spLocks noGrp="1"/>
          </p:cNvSpPr>
          <p:nvPr>
            <p:ph idx="1"/>
          </p:nvPr>
        </p:nvSpPr>
        <p:spPr>
          <a:xfrm>
            <a:off x="371094" y="2718054"/>
            <a:ext cx="6649466" cy="3542538"/>
          </a:xfrm>
        </p:spPr>
        <p:txBody>
          <a:bodyPr anchor="t">
            <a:normAutofit/>
          </a:bodyPr>
          <a:lstStyle/>
          <a:p>
            <a:pPr>
              <a:lnSpc>
                <a:spcPct val="100000"/>
              </a:lnSpc>
              <a:buFont typeface="Arial" panose="020B0604020202020204" pitchFamily="34" charset="0"/>
              <a:buChar char="•"/>
            </a:pPr>
            <a:r>
              <a:rPr lang="en-US" sz="1100" b="0" dirty="0">
                <a:effectLst/>
                <a:latin typeface="verdana" panose="020B0604030504040204" pitchFamily="34" charset="0"/>
              </a:rPr>
              <a:t>It is an open-source tool.</a:t>
            </a:r>
          </a:p>
          <a:p>
            <a:pPr>
              <a:lnSpc>
                <a:spcPct val="100000"/>
              </a:lnSpc>
              <a:buFont typeface="Arial" panose="020B0604020202020204" pitchFamily="34" charset="0"/>
              <a:buChar char="•"/>
            </a:pPr>
            <a:r>
              <a:rPr lang="en-US" sz="1100" b="0" dirty="0">
                <a:effectLst/>
                <a:latin typeface="verdana" panose="020B0604030504040204" pitchFamily="34" charset="0"/>
              </a:rPr>
              <a:t>It is free of cost.</a:t>
            </a:r>
          </a:p>
          <a:p>
            <a:pPr>
              <a:lnSpc>
                <a:spcPct val="100000"/>
              </a:lnSpc>
              <a:buFont typeface="Arial" panose="020B0604020202020204" pitchFamily="34" charset="0"/>
              <a:buChar char="•"/>
            </a:pPr>
            <a:r>
              <a:rPr lang="en-US" sz="1100" b="0" dirty="0">
                <a:effectLst/>
                <a:latin typeface="verdana" panose="020B0604030504040204" pitchFamily="34" charset="0"/>
              </a:rPr>
              <a:t>It does not require additional installations or components. Means it is easy to install.</a:t>
            </a:r>
          </a:p>
          <a:p>
            <a:pPr>
              <a:lnSpc>
                <a:spcPct val="100000"/>
              </a:lnSpc>
              <a:buFont typeface="Arial" panose="020B0604020202020204" pitchFamily="34" charset="0"/>
              <a:buChar char="•"/>
            </a:pPr>
            <a:r>
              <a:rPr lang="en-US" sz="1100" b="0" dirty="0">
                <a:effectLst/>
                <a:latin typeface="verdana" panose="020B0604030504040204" pitchFamily="34" charset="0"/>
              </a:rPr>
              <a:t>Easily configurable.</a:t>
            </a:r>
          </a:p>
          <a:p>
            <a:pPr>
              <a:lnSpc>
                <a:spcPct val="100000"/>
              </a:lnSpc>
              <a:buFont typeface="Arial" panose="020B0604020202020204" pitchFamily="34" charset="0"/>
              <a:buChar char="•"/>
            </a:pPr>
            <a:r>
              <a:rPr lang="en-US" sz="1100" b="0" dirty="0">
                <a:effectLst/>
                <a:latin typeface="verdana" panose="020B0604030504040204" pitchFamily="34" charset="0"/>
              </a:rPr>
              <a:t>It supports 1000 or more plugins to ease your work. If a plugin does not exist, you can write the script for it and share with community.</a:t>
            </a:r>
          </a:p>
          <a:p>
            <a:pPr>
              <a:lnSpc>
                <a:spcPct val="100000"/>
              </a:lnSpc>
              <a:buFont typeface="Arial" panose="020B0604020202020204" pitchFamily="34" charset="0"/>
              <a:buChar char="•"/>
            </a:pPr>
            <a:r>
              <a:rPr lang="en-US" sz="1100" b="0" dirty="0">
                <a:effectLst/>
                <a:latin typeface="verdana" panose="020B0604030504040204" pitchFamily="34" charset="0"/>
              </a:rPr>
              <a:t>It is built in java and hence it is portable.</a:t>
            </a:r>
          </a:p>
          <a:p>
            <a:pPr>
              <a:lnSpc>
                <a:spcPct val="100000"/>
              </a:lnSpc>
              <a:buFont typeface="Arial" panose="020B0604020202020204" pitchFamily="34" charset="0"/>
              <a:buChar char="•"/>
            </a:pPr>
            <a:r>
              <a:rPr lang="en-US" sz="1100" b="0" dirty="0">
                <a:effectLst/>
                <a:latin typeface="verdana" panose="020B0604030504040204" pitchFamily="34" charset="0"/>
              </a:rPr>
              <a:t>It is platform independent. It is available for all platforms and different operating systems. Like OS X, Windows or Linux.</a:t>
            </a:r>
          </a:p>
          <a:p>
            <a:pPr>
              <a:lnSpc>
                <a:spcPct val="100000"/>
              </a:lnSpc>
              <a:buFont typeface="Arial" panose="020B0604020202020204" pitchFamily="34" charset="0"/>
              <a:buChar char="•"/>
            </a:pPr>
            <a:r>
              <a:rPr lang="en-US" sz="1100" b="0" dirty="0">
                <a:effectLst/>
                <a:latin typeface="verdana" panose="020B0604030504040204" pitchFamily="34" charset="0"/>
              </a:rPr>
              <a:t>Easy support, since its open source and widely used.</a:t>
            </a:r>
          </a:p>
          <a:p>
            <a:pPr>
              <a:lnSpc>
                <a:spcPct val="100000"/>
              </a:lnSpc>
              <a:buFont typeface="Arial" panose="020B0604020202020204" pitchFamily="34" charset="0"/>
              <a:buChar char="•"/>
            </a:pPr>
            <a:r>
              <a:rPr lang="en-US" sz="1100" b="0" dirty="0">
                <a:effectLst/>
                <a:latin typeface="verdana" panose="020B0604030504040204" pitchFamily="34" charset="0"/>
              </a:rPr>
              <a:t>Jenkins also supports cloud-based architecture so that we can deploy Jenkins in cloud-based platforms.</a:t>
            </a:r>
          </a:p>
          <a:p>
            <a:pPr>
              <a:lnSpc>
                <a:spcPct val="100000"/>
              </a:lnSpc>
            </a:pPr>
            <a:endParaRPr lang="en-IN" sz="800" dirty="0"/>
          </a:p>
        </p:txBody>
      </p:sp>
    </p:spTree>
    <p:extLst>
      <p:ext uri="{BB962C8B-B14F-4D97-AF65-F5344CB8AC3E}">
        <p14:creationId xmlns:p14="http://schemas.microsoft.com/office/powerpoint/2010/main" val="63573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3BD74-5761-41CC-9117-7BF30E09C922}"/>
              </a:ext>
            </a:extLst>
          </p:cNvPr>
          <p:cNvSpPr>
            <a:spLocks noGrp="1"/>
          </p:cNvSpPr>
          <p:nvPr>
            <p:ph type="title"/>
          </p:nvPr>
        </p:nvSpPr>
        <p:spPr>
          <a:xfrm>
            <a:off x="7255564" y="834888"/>
            <a:ext cx="4314645" cy="1268958"/>
          </a:xfrm>
        </p:spPr>
        <p:txBody>
          <a:bodyPr anchor="b">
            <a:normAutofit/>
          </a:bodyPr>
          <a:lstStyle/>
          <a:p>
            <a:br>
              <a:rPr lang="en-US" sz="2000" b="1" i="0" dirty="0">
                <a:effectLst/>
                <a:latin typeface="verdana" panose="020B0604030504040204" pitchFamily="34" charset="0"/>
              </a:rPr>
            </a:br>
            <a:r>
              <a:rPr lang="en-US" sz="2000" b="1" i="0" dirty="0">
                <a:effectLst/>
                <a:latin typeface="verdana" panose="020B0604030504040204" pitchFamily="34" charset="0"/>
              </a:rPr>
              <a:t>Disadvantages of Jenkins</a:t>
            </a:r>
            <a:br>
              <a:rPr lang="en-US" sz="2000" b="0" i="0" dirty="0">
                <a:effectLst/>
                <a:latin typeface="verdana" panose="020B0604030504040204" pitchFamily="34" charset="0"/>
              </a:rPr>
            </a:br>
            <a:br>
              <a:rPr lang="en-US" sz="2000" b="0" i="0" dirty="0">
                <a:effectLst/>
                <a:latin typeface="verdana" panose="020B0604030504040204" pitchFamily="34" charset="0"/>
              </a:rPr>
            </a:br>
            <a:endParaRPr lang="en-IN" sz="2000" dirty="0"/>
          </a:p>
        </p:txBody>
      </p:sp>
      <p:pic>
        <p:nvPicPr>
          <p:cNvPr id="5" name="Picture 4">
            <a:extLst>
              <a:ext uri="{FF2B5EF4-FFF2-40B4-BE49-F238E27FC236}">
                <a16:creationId xmlns:a16="http://schemas.microsoft.com/office/drawing/2014/main" id="{1E4D6573-7B19-4E3D-B096-40AA0BAEBBF3}"/>
              </a:ext>
            </a:extLst>
          </p:cNvPr>
          <p:cNvPicPr>
            <a:picLocks noChangeAspect="1"/>
          </p:cNvPicPr>
          <p:nvPr/>
        </p:nvPicPr>
        <p:blipFill rotWithShape="1">
          <a:blip r:embed="rId2"/>
          <a:srcRect l="24170" r="1044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A8001E-D141-4121-955C-54F1B8CBFC05}"/>
              </a:ext>
            </a:extLst>
          </p:cNvPr>
          <p:cNvSpPr>
            <a:spLocks noGrp="1"/>
          </p:cNvSpPr>
          <p:nvPr>
            <p:ph idx="1"/>
          </p:nvPr>
        </p:nvSpPr>
        <p:spPr>
          <a:xfrm>
            <a:off x="7255563" y="2557587"/>
            <a:ext cx="4314645" cy="3717317"/>
          </a:xfrm>
        </p:spPr>
        <p:txBody>
          <a:bodyPr anchor="t">
            <a:normAutofit/>
          </a:bodyPr>
          <a:lstStyle/>
          <a:p>
            <a:pPr>
              <a:buFont typeface="Arial" panose="020B0604020202020204" pitchFamily="34" charset="0"/>
              <a:buChar char="•"/>
            </a:pPr>
            <a:r>
              <a:rPr lang="en-US" sz="1700" b="0" dirty="0">
                <a:effectLst/>
                <a:latin typeface="verdana" panose="020B0604030504040204" pitchFamily="34" charset="0"/>
              </a:rPr>
              <a:t>Its interface is out dated and not user friendly compared to current user interface trends.</a:t>
            </a:r>
          </a:p>
          <a:p>
            <a:pPr>
              <a:buFont typeface="Arial" panose="020B0604020202020204" pitchFamily="34" charset="0"/>
              <a:buChar char="•"/>
            </a:pPr>
            <a:r>
              <a:rPr lang="en-US" sz="1700" b="0" dirty="0">
                <a:effectLst/>
                <a:latin typeface="verdana" panose="020B0604030504040204" pitchFamily="34" charset="0"/>
              </a:rPr>
              <a:t>Not easy to maintain it because it runs on a server and requires some skills as server administrator to monitor its activity.</a:t>
            </a:r>
          </a:p>
          <a:p>
            <a:pPr>
              <a:buFont typeface="Arial" panose="020B0604020202020204" pitchFamily="34" charset="0"/>
              <a:buChar char="•"/>
            </a:pPr>
            <a:r>
              <a:rPr lang="en-US" sz="1700" b="0" dirty="0">
                <a:effectLst/>
                <a:latin typeface="verdana" panose="020B0604030504040204" pitchFamily="34" charset="0"/>
              </a:rPr>
              <a:t>CI regularly breaks due to some small setting changes. CI will be paused and therefore requires some developer's team attention.</a:t>
            </a:r>
          </a:p>
          <a:p>
            <a:endParaRPr lang="en-IN" sz="1700" dirty="0"/>
          </a:p>
        </p:txBody>
      </p:sp>
    </p:spTree>
    <p:extLst>
      <p:ext uri="{BB962C8B-B14F-4D97-AF65-F5344CB8AC3E}">
        <p14:creationId xmlns:p14="http://schemas.microsoft.com/office/powerpoint/2010/main" val="209158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581E4-1816-4314-AB2C-7DC2C534DE1D}"/>
              </a:ext>
            </a:extLst>
          </p:cNvPr>
          <p:cNvSpPr>
            <a:spLocks noGrp="1"/>
          </p:cNvSpPr>
          <p:nvPr>
            <p:ph type="title"/>
          </p:nvPr>
        </p:nvSpPr>
        <p:spPr>
          <a:xfrm>
            <a:off x="841248" y="503132"/>
            <a:ext cx="10509504" cy="1974892"/>
          </a:xfrm>
        </p:spPr>
        <p:txBody>
          <a:bodyPr anchor="b">
            <a:normAutofit/>
          </a:bodyPr>
          <a:lstStyle/>
          <a:p>
            <a:r>
              <a:rPr lang="en-IN" sz="5400" b="1" i="0">
                <a:effectLst/>
                <a:latin typeface="Inter"/>
              </a:rPr>
              <a:t>Jenkins and Java</a:t>
            </a:r>
            <a:br>
              <a:rPr lang="en-IN" sz="5400" b="1" i="0">
                <a:effectLst/>
                <a:latin typeface="Inter"/>
              </a:rPr>
            </a:br>
            <a:endParaRPr lang="en-IN" sz="5400"/>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37F6C75-FC48-4F41-94CD-8E0187E62CCC}"/>
              </a:ext>
            </a:extLst>
          </p:cNvPr>
          <p:cNvSpPr>
            <a:spLocks noGrp="1"/>
          </p:cNvSpPr>
          <p:nvPr>
            <p:ph idx="1"/>
          </p:nvPr>
        </p:nvSpPr>
        <p:spPr>
          <a:xfrm>
            <a:off x="841248" y="3328416"/>
            <a:ext cx="10509504" cy="2715768"/>
          </a:xfrm>
        </p:spPr>
        <p:txBody>
          <a:bodyPr>
            <a:normAutofit/>
          </a:bodyPr>
          <a:lstStyle/>
          <a:p>
            <a:r>
              <a:rPr lang="en-US" sz="2000" b="0" i="0" dirty="0">
                <a:effectLst/>
                <a:latin typeface="Inter"/>
              </a:rPr>
              <a:t>Jenkins is written in Java, a platform-independent programming language. Like with any other Java application, it can be installed on a variety of operating systems such as Linux, Windows, MacOS, etc.</a:t>
            </a:r>
            <a:endParaRPr lang="en-IN" sz="2000" dirty="0"/>
          </a:p>
        </p:txBody>
      </p:sp>
    </p:spTree>
    <p:extLst>
      <p:ext uri="{BB962C8B-B14F-4D97-AF65-F5344CB8AC3E}">
        <p14:creationId xmlns:p14="http://schemas.microsoft.com/office/powerpoint/2010/main" val="6699970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324"/>
      </a:dk2>
      <a:lt2>
        <a:srgbClr val="E2E7E8"/>
      </a:lt2>
      <a:accent1>
        <a:srgbClr val="C39790"/>
      </a:accent1>
      <a:accent2>
        <a:srgbClr val="B79D7A"/>
      </a:accent2>
      <a:accent3>
        <a:srgbClr val="A6A57E"/>
      </a:accent3>
      <a:accent4>
        <a:srgbClr val="95AB75"/>
      </a:accent4>
      <a:accent5>
        <a:srgbClr val="8BAD83"/>
      </a:accent5>
      <a:accent6>
        <a:srgbClr val="78AF85"/>
      </a:accent6>
      <a:hlink>
        <a:srgbClr val="5A8B9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2670</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Courier New</vt:lpstr>
      <vt:lpstr>erdana</vt:lpstr>
      <vt:lpstr>inherit</vt:lpstr>
      <vt:lpstr>Inter</vt:lpstr>
      <vt:lpstr>Neue Haas Grotesk Text Pro</vt:lpstr>
      <vt:lpstr>Open Sans</vt:lpstr>
      <vt:lpstr>Verdana</vt:lpstr>
      <vt:lpstr>AccentBoxVTI</vt:lpstr>
      <vt:lpstr>Jenkins Basics</vt:lpstr>
      <vt:lpstr>What is Jenkins? </vt:lpstr>
      <vt:lpstr>Work Flow</vt:lpstr>
      <vt:lpstr>History of Jenkins </vt:lpstr>
      <vt:lpstr>Continuous Integration with Jenkins </vt:lpstr>
      <vt:lpstr>Solution </vt:lpstr>
      <vt:lpstr>Advantages of Jenkins  </vt:lpstr>
      <vt:lpstr> Disadvantages of Jenkins  </vt:lpstr>
      <vt:lpstr>Jenkins and Java </vt:lpstr>
      <vt:lpstr>Prerequisites for Installing Jenkins </vt:lpstr>
      <vt:lpstr>Installation Channels  </vt:lpstr>
      <vt:lpstr>Installation Channels: Standalone WAR </vt:lpstr>
      <vt:lpstr>Installation Channels: Linux Package Managers </vt:lpstr>
      <vt:lpstr>Installation Channels: Windows Installers </vt:lpstr>
      <vt:lpstr>Installation Channels: Application Containers </vt:lpstr>
      <vt:lpstr>Jenkins Dashboard</vt:lpstr>
      <vt:lpstr>Dashboard Sections: All View for Jobs/Projects </vt:lpstr>
      <vt:lpstr>Build Status </vt:lpstr>
      <vt:lpstr>Health/Build Stability </vt:lpstr>
      <vt:lpstr>Dashboard Sections: Monitoring Builds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Basics</dc:title>
  <dc:creator>jagdish modi</dc:creator>
  <cp:lastModifiedBy>jagdish modi</cp:lastModifiedBy>
  <cp:revision>2</cp:revision>
  <dcterms:created xsi:type="dcterms:W3CDTF">2021-01-16T13:19:00Z</dcterms:created>
  <dcterms:modified xsi:type="dcterms:W3CDTF">2021-01-16T13:19:56Z</dcterms:modified>
</cp:coreProperties>
</file>