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A3AA-B7C5-4E2E-8B89-FFFD1607A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C07D76-D9E7-4432-AE39-2B1B3A5FA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BC463-A48D-4B1F-B5E1-7AEC88DE8797}"/>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6E7ABD33-AB80-4726-A482-7C0CEC7EE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13EC9-333E-470A-A113-A5147FC64653}"/>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269166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E5A5-586C-4A1F-9428-A4EAF4FE4A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A048AB-9D62-49E5-B43B-58C11F0D6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D6339-7888-4826-8333-CDEA3361E438}"/>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40EE5AE6-811C-44F2-AE0F-3FB107F3A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299A4-F629-4E88-A6AB-6247BAF562CD}"/>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5920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9148B-5A85-4331-948F-FA0D9114E5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197455-B943-415E-878F-DC136C465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0E553-925C-42E2-AE19-0205D101EC7A}"/>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22EC50CC-2FDF-4438-B943-3FA86C3BB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48C60-5B52-498F-9BB3-03C7F43131C0}"/>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95651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671-9797-49C5-A687-2CF41BD39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95279-3F7E-44DD-9430-5C657EE61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C6A0E-1201-4510-8049-397922E4345F}"/>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00FAE864-E059-4E9F-90DB-C5D31461E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93893-3DC0-4CFF-B230-A14ED5798C8A}"/>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6944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690A-D92E-4977-B13D-4DD13222F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0874D5-2FEE-4B50-9BAA-2533696C9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83F63F-0223-46F9-AF2B-6BAA0FFB36C1}"/>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073EEDCB-D176-4AB4-BC9F-91A26579B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01FC7-20A7-4426-BB07-3F0A183AE569}"/>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397143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DF53-17A1-4E49-B577-E011203AA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F09250-B6BF-4608-BB86-D15A5A3C2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F3D945-4AB0-43EB-AC67-9ED56F360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0314B-9331-4C7F-8504-D0806C75E5FA}"/>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6" name="Footer Placeholder 5">
            <a:extLst>
              <a:ext uri="{FF2B5EF4-FFF2-40B4-BE49-F238E27FC236}">
                <a16:creationId xmlns:a16="http://schemas.microsoft.com/office/drawing/2014/main" id="{FBA3FF98-813A-4118-B3FC-986F30927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9E556-90C5-40E3-9D46-6C65B1A1849E}"/>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234834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45AC-C687-4F4C-B040-74DB1B75ED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7CCDEC-F09C-4CB2-9E12-909B297EF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0571F-0A78-4D23-B181-E2A5002E6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D123F-A1E4-4423-A1DA-7E481430E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C1038-4CD6-4B95-8261-29CEB997C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DB1191-CEC2-4B86-B0C8-D54618F5C945}"/>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8" name="Footer Placeholder 7">
            <a:extLst>
              <a:ext uri="{FF2B5EF4-FFF2-40B4-BE49-F238E27FC236}">
                <a16:creationId xmlns:a16="http://schemas.microsoft.com/office/drawing/2014/main" id="{B8F8393C-8477-410A-9515-CDC708CBA8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C7C518-396F-4B2A-B12C-8BE6D5F0F81C}"/>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417596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8433-692E-4071-98F7-0AA8529D4C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CCC4E5-166A-474C-92E5-C71A39CDE3C8}"/>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4" name="Footer Placeholder 3">
            <a:extLst>
              <a:ext uri="{FF2B5EF4-FFF2-40B4-BE49-F238E27FC236}">
                <a16:creationId xmlns:a16="http://schemas.microsoft.com/office/drawing/2014/main" id="{A989D9AD-8FF2-4F0D-9796-492B66581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D19086-D8E3-4080-87CE-CB2AD8CE4D20}"/>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92620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76587-7E62-4D85-A298-17F3BA36072D}"/>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3" name="Footer Placeholder 2">
            <a:extLst>
              <a:ext uri="{FF2B5EF4-FFF2-40B4-BE49-F238E27FC236}">
                <a16:creationId xmlns:a16="http://schemas.microsoft.com/office/drawing/2014/main" id="{46B4BA8A-602A-4D6F-8BA9-B556D5E134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F7B692-8433-496B-A52A-88CE1ED2B212}"/>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3284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11CF-D501-4135-A813-5498C2ED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B7E19B-3F97-4272-AC0F-5C0BDDAD8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AF10B7-4566-4C78-863E-BE0010990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16189-14DF-4BC1-A3D7-F5772209803F}"/>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6" name="Footer Placeholder 5">
            <a:extLst>
              <a:ext uri="{FF2B5EF4-FFF2-40B4-BE49-F238E27FC236}">
                <a16:creationId xmlns:a16="http://schemas.microsoft.com/office/drawing/2014/main" id="{D020558B-E243-4D84-B409-3C71377BBA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909026-C5C2-426F-9443-B7BC01A6A8BB}"/>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307415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E48D-4559-43A4-BB7B-85D32686E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E8E345-8537-48CD-8FCA-84369CB48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622C7C-8995-4B33-B9D8-045BAD042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33F70-4AD4-41F4-9290-2322BA460395}"/>
              </a:ext>
            </a:extLst>
          </p:cNvPr>
          <p:cNvSpPr>
            <a:spLocks noGrp="1"/>
          </p:cNvSpPr>
          <p:nvPr>
            <p:ph type="dt" sz="half" idx="10"/>
          </p:nvPr>
        </p:nvSpPr>
        <p:spPr/>
        <p:txBody>
          <a:bodyPr/>
          <a:lstStyle/>
          <a:p>
            <a:fld id="{A7A25CD0-22E0-4C5A-9E75-F42CCACAE885}" type="datetimeFigureOut">
              <a:rPr lang="en-IN" smtClean="0"/>
              <a:t>17-01-2021</a:t>
            </a:fld>
            <a:endParaRPr lang="en-IN"/>
          </a:p>
        </p:txBody>
      </p:sp>
      <p:sp>
        <p:nvSpPr>
          <p:cNvPr id="6" name="Footer Placeholder 5">
            <a:extLst>
              <a:ext uri="{FF2B5EF4-FFF2-40B4-BE49-F238E27FC236}">
                <a16:creationId xmlns:a16="http://schemas.microsoft.com/office/drawing/2014/main" id="{C676780B-9ED2-448A-A70B-13FAC16C4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1F50A-84F3-4F81-ACD2-2CEAA3FB2B22}"/>
              </a:ext>
            </a:extLst>
          </p:cNvPr>
          <p:cNvSpPr>
            <a:spLocks noGrp="1"/>
          </p:cNvSpPr>
          <p:nvPr>
            <p:ph type="sldNum" sz="quarter" idx="12"/>
          </p:nvPr>
        </p:nvSpPr>
        <p:spPr/>
        <p:txBody>
          <a:bodyPr/>
          <a:lstStyle/>
          <a:p>
            <a:fld id="{843D7A48-0B41-4E9A-A968-7912A8E6EA7D}" type="slidenum">
              <a:rPr lang="en-IN" smtClean="0"/>
              <a:t>‹#›</a:t>
            </a:fld>
            <a:endParaRPr lang="en-IN"/>
          </a:p>
        </p:txBody>
      </p:sp>
    </p:spTree>
    <p:extLst>
      <p:ext uri="{BB962C8B-B14F-4D97-AF65-F5344CB8AC3E}">
        <p14:creationId xmlns:p14="http://schemas.microsoft.com/office/powerpoint/2010/main" val="23350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14E9EC-60A4-403F-AD60-76FCE5323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71AB4-5F08-4D10-B0EA-6890FD4B5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2166A-BE83-4453-866F-43329A9EE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25CD0-22E0-4C5A-9E75-F42CCACAE885}" type="datetimeFigureOut">
              <a:rPr lang="en-IN" smtClean="0"/>
              <a:t>17-01-2021</a:t>
            </a:fld>
            <a:endParaRPr lang="en-IN"/>
          </a:p>
        </p:txBody>
      </p:sp>
      <p:sp>
        <p:nvSpPr>
          <p:cNvPr id="5" name="Footer Placeholder 4">
            <a:extLst>
              <a:ext uri="{FF2B5EF4-FFF2-40B4-BE49-F238E27FC236}">
                <a16:creationId xmlns:a16="http://schemas.microsoft.com/office/drawing/2014/main" id="{7356CF9D-67FB-4BDF-886C-5CB9DBC81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19388E-00C3-413F-8E53-052C35D6D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D7A48-0B41-4E9A-A968-7912A8E6EA7D}" type="slidenum">
              <a:rPr lang="en-IN" smtClean="0"/>
              <a:t>‹#›</a:t>
            </a:fld>
            <a:endParaRPr lang="en-IN"/>
          </a:p>
        </p:txBody>
      </p:sp>
    </p:spTree>
    <p:extLst>
      <p:ext uri="{BB962C8B-B14F-4D97-AF65-F5344CB8AC3E}">
        <p14:creationId xmlns:p14="http://schemas.microsoft.com/office/powerpoint/2010/main" val="28207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DD4AA-646D-4F7C-92AA-6BC4E0A6B31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Jenkins Pipeline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88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DF8EA6-38FC-4679-8655-ECC32342378F}"/>
              </a:ext>
            </a:extLst>
          </p:cNvPr>
          <p:cNvSpPr>
            <a:spLocks noGrp="1"/>
          </p:cNvSpPr>
          <p:nvPr>
            <p:ph type="title"/>
          </p:nvPr>
        </p:nvSpPr>
        <p:spPr>
          <a:xfrm>
            <a:off x="643467" y="321734"/>
            <a:ext cx="10905066" cy="1135737"/>
          </a:xfrm>
        </p:spPr>
        <p:txBody>
          <a:bodyPr>
            <a:normAutofit/>
          </a:bodyPr>
          <a:lstStyle/>
          <a:p>
            <a:r>
              <a:rPr lang="en-IN" sz="3600" b="1">
                <a:effectLst/>
                <a:latin typeface="inherit"/>
                <a:ea typeface="Times New Roman" panose="02020603050405020304" pitchFamily="18" charset="0"/>
                <a:cs typeface="Times New Roman" panose="02020603050405020304" pitchFamily="18" charset="0"/>
              </a:rPr>
              <a:t>Pipeline concepts</a:t>
            </a:r>
            <a:br>
              <a:rPr lang="en-IN" sz="3600">
                <a:effectLst/>
                <a:latin typeface="Calibri" panose="020F0502020204030204" pitchFamily="34" charset="0"/>
                <a:ea typeface="Calibri" panose="020F0502020204030204" pitchFamily="34" charset="0"/>
                <a:cs typeface="Times New Roman" panose="02020603050405020304" pitchFamily="18" charset="0"/>
              </a:rPr>
            </a:br>
            <a:endParaRPr lang="en-IN" sz="3600"/>
          </a:p>
        </p:txBody>
      </p:sp>
      <p:sp>
        <p:nvSpPr>
          <p:cNvPr id="3" name="Content Placeholder 2">
            <a:extLst>
              <a:ext uri="{FF2B5EF4-FFF2-40B4-BE49-F238E27FC236}">
                <a16:creationId xmlns:a16="http://schemas.microsoft.com/office/drawing/2014/main" id="{5E4BB720-3D1C-4018-B3EA-A3216E0A27AE}"/>
              </a:ext>
            </a:extLst>
          </p:cNvPr>
          <p:cNvSpPr>
            <a:spLocks noGrp="1"/>
          </p:cNvSpPr>
          <p:nvPr>
            <p:ph idx="1"/>
          </p:nvPr>
        </p:nvSpPr>
        <p:spPr>
          <a:xfrm>
            <a:off x="643469" y="1782981"/>
            <a:ext cx="4008384" cy="4393982"/>
          </a:xfrm>
        </p:spPr>
        <p:txBody>
          <a:bodyPr>
            <a:normAutofit/>
          </a:bodyPr>
          <a:lstStyle/>
          <a:p>
            <a:pPr marL="0" lvl="0" indent="0">
              <a:spcAft>
                <a:spcPts val="800"/>
              </a:spcAft>
              <a:buSzPts val="1000"/>
              <a:buNone/>
              <a:tabLst>
                <a:tab pos="457200" algn="l"/>
              </a:tabLst>
            </a:pPr>
            <a:r>
              <a:rPr lang="en-IN" sz="1900" b="1">
                <a:effectLst/>
                <a:latin typeface="inherit"/>
                <a:ea typeface="Times New Roman" panose="02020603050405020304" pitchFamily="18" charset="0"/>
                <a:cs typeface="Times New Roman" panose="02020603050405020304" pitchFamily="18" charset="0"/>
              </a:rPr>
              <a:t>Pipeline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900">
                <a:effectLst/>
                <a:latin typeface="Times New Roman" panose="02020603050405020304" pitchFamily="18" charset="0"/>
                <a:ea typeface="Times New Roman" panose="02020603050405020304" pitchFamily="18" charset="0"/>
                <a:cs typeface="Times New Roman" panose="02020603050405020304" pitchFamily="18" charset="0"/>
              </a:rPr>
              <a:t>This is a user defined block which contains all the processes such as build, test, deploy, etc. It is a collection of all the stages in a Jenkinsfile. All the stages and steps are defined within this block. It is the key block for a declarative pipeline syntax.</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800"/>
              </a:spcAft>
              <a:buSzPts val="1000"/>
              <a:buNone/>
              <a:tabLst>
                <a:tab pos="457200" algn="l"/>
              </a:tabLst>
            </a:pPr>
            <a:r>
              <a:rPr lang="en-IN" sz="1900" b="1">
                <a:effectLst/>
                <a:latin typeface="inherit"/>
                <a:ea typeface="Times New Roman" panose="02020603050405020304" pitchFamily="18" charset="0"/>
                <a:cs typeface="Times New Roman" panose="02020603050405020304" pitchFamily="18" charset="0"/>
              </a:rPr>
              <a:t>Node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900">
                <a:effectLst/>
                <a:latin typeface="Times New Roman" panose="02020603050405020304" pitchFamily="18" charset="0"/>
                <a:ea typeface="Times New Roman" panose="02020603050405020304" pitchFamily="18" charset="0"/>
                <a:cs typeface="Times New Roman" panose="02020603050405020304" pitchFamily="18" charset="0"/>
              </a:rPr>
              <a:t>A node is a machine that executes an entire workflow. It is a key part of the scripted pipeline syntax.</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a:p>
        </p:txBody>
      </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Pipeline Syntax - Jenkins Pipeline Tutorial">
            <a:extLst>
              <a:ext uri="{FF2B5EF4-FFF2-40B4-BE49-F238E27FC236}">
                <a16:creationId xmlns:a16="http://schemas.microsoft.com/office/drawing/2014/main" id="{2402B6CB-5CC9-4584-84DA-D8A6954082D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5319" y="2062314"/>
            <a:ext cx="6253211" cy="1557893"/>
          </a:xfrm>
          <a:prstGeom prst="rect">
            <a:avLst/>
          </a:prstGeom>
          <a:noFill/>
        </p:spPr>
      </p:pic>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Node Syntax - Jenkins Pipeline Tutorial">
            <a:extLst>
              <a:ext uri="{FF2B5EF4-FFF2-40B4-BE49-F238E27FC236}">
                <a16:creationId xmlns:a16="http://schemas.microsoft.com/office/drawing/2014/main" id="{A1FB3840-E91D-407B-8F17-059935A514D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295320" y="4337160"/>
            <a:ext cx="6253212" cy="1530958"/>
          </a:xfrm>
          <a:prstGeom prst="rect">
            <a:avLst/>
          </a:prstGeom>
          <a:noFill/>
        </p:spPr>
      </p:pic>
    </p:spTree>
    <p:extLst>
      <p:ext uri="{BB962C8B-B14F-4D97-AF65-F5344CB8AC3E}">
        <p14:creationId xmlns:p14="http://schemas.microsoft.com/office/powerpoint/2010/main" val="27437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2">
            <a:extLst>
              <a:ext uri="{FF2B5EF4-FFF2-40B4-BE49-F238E27FC236}">
                <a16:creationId xmlns:a16="http://schemas.microsoft.com/office/drawing/2014/main" id="{C734A5BD-E49E-42B8-98ED-D6E95FF1E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AFBD2E8-4562-4D32-ABBE-9AE32CB47997}"/>
              </a:ext>
            </a:extLst>
          </p:cNvPr>
          <p:cNvSpPr>
            <a:spLocks noGrp="1"/>
          </p:cNvSpPr>
          <p:nvPr>
            <p:ph type="title"/>
          </p:nvPr>
        </p:nvSpPr>
        <p:spPr>
          <a:xfrm>
            <a:off x="8368528" y="431212"/>
            <a:ext cx="3420305" cy="1906317"/>
          </a:xfrm>
        </p:spPr>
        <p:txBody>
          <a:bodyPr>
            <a:normAutofit/>
          </a:bodyPr>
          <a:lstStyle/>
          <a:p>
            <a:pPr algn="ctr"/>
            <a:r>
              <a:rPr lang="en-US" sz="2800"/>
              <a:t>Stages - Pipeline</a:t>
            </a:r>
            <a:endParaRPr lang="en-IN" sz="2800"/>
          </a:p>
        </p:txBody>
      </p:sp>
      <p:sp>
        <p:nvSpPr>
          <p:cNvPr id="3" name="Content Placeholder 2">
            <a:extLst>
              <a:ext uri="{FF2B5EF4-FFF2-40B4-BE49-F238E27FC236}">
                <a16:creationId xmlns:a16="http://schemas.microsoft.com/office/drawing/2014/main" id="{E5346C7F-477C-4D14-8542-BB2C92AB1C27}"/>
              </a:ext>
            </a:extLst>
          </p:cNvPr>
          <p:cNvSpPr>
            <a:spLocks noGrp="1"/>
          </p:cNvSpPr>
          <p:nvPr>
            <p:ph idx="1"/>
          </p:nvPr>
        </p:nvSpPr>
        <p:spPr>
          <a:xfrm>
            <a:off x="283566" y="873761"/>
            <a:ext cx="7245545" cy="5824538"/>
          </a:xfrm>
        </p:spPr>
        <p:txBody>
          <a:bodyPr anchor="ctr">
            <a:normAutofit fontScale="92500" lnSpcReduction="10000"/>
          </a:bodyPr>
          <a:lstStyle/>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There are various mandatory sections which are common to both the declarative and scripted pipelines, such as stages, agent and steps that must be defined within the pipeline. These are explained below: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sz="1400" b="1" dirty="0">
                <a:effectLst/>
                <a:latin typeface="inherit"/>
                <a:ea typeface="Times New Roman" panose="02020603050405020304" pitchFamily="18" charset="0"/>
                <a:cs typeface="Times New Roman" panose="02020603050405020304" pitchFamily="18" charset="0"/>
              </a:rPr>
              <a:t>Agent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An agent is a directive that can run multiple builds with only one instance of Jenkins. This feature helps to distribute the workload to different agents and execute several projects within a single Jenkins instance. It instructs Jenkins to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allocate an executor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for the builds.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single agent can be specified for an entire pipeline or specific agents can be allotted to execute each stage within a pipeline. Few of the parameters used with agents 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Wingdings" panose="05000000000000000000" pitchFamily="2" charset="2"/>
              <a:buChar char=""/>
              <a:tabLst>
                <a:tab pos="457200" algn="l"/>
              </a:tabLst>
            </a:pPr>
            <a:r>
              <a:rPr lang="en-IN" sz="1400" b="1" dirty="0">
                <a:effectLst/>
                <a:latin typeface="inherit"/>
                <a:ea typeface="Times New Roman" panose="02020603050405020304" pitchFamily="18" charset="0"/>
                <a:cs typeface="Times New Roman" panose="02020603050405020304" pitchFamily="18" charset="0"/>
              </a:rPr>
              <a:t>Any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Runs the pipeline/ stage on any available agent.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Wingdings" panose="05000000000000000000" pitchFamily="2" charset="2"/>
              <a:buChar char=""/>
              <a:tabLst>
                <a:tab pos="457200" algn="l"/>
              </a:tabLst>
            </a:pPr>
            <a:r>
              <a:rPr lang="en-IN" sz="1400" b="1" dirty="0">
                <a:effectLst/>
                <a:latin typeface="inherit"/>
                <a:ea typeface="Times New Roman" panose="02020603050405020304" pitchFamily="18" charset="0"/>
                <a:cs typeface="Times New Roman" panose="02020603050405020304" pitchFamily="18" charset="0"/>
              </a:rPr>
              <a:t>None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parameter is applied at the root of the pipeline and it indicates that there is no global agent for the entire pipeline and each stage must specify its own agent.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Wingdings" panose="05000000000000000000" pitchFamily="2" charset="2"/>
              <a:buChar char=""/>
              <a:tabLst>
                <a:tab pos="457200" algn="l"/>
              </a:tabLst>
            </a:pPr>
            <a:r>
              <a:rPr lang="en-IN" sz="1400" b="1" dirty="0">
                <a:effectLst/>
                <a:latin typeface="inherit"/>
                <a:ea typeface="Times New Roman" panose="02020603050405020304" pitchFamily="18" charset="0"/>
                <a:cs typeface="Times New Roman" panose="02020603050405020304" pitchFamily="18" charset="0"/>
              </a:rPr>
              <a:t>Label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Executes the pipeline/stage on the labelled agent.</a:t>
            </a:r>
          </a:p>
          <a:p>
            <a:pPr marL="342900" lvl="0" indent="-342900">
              <a:spcAft>
                <a:spcPts val="800"/>
              </a:spcAft>
              <a:buSzPts val="1000"/>
              <a:buFont typeface="Wingdings" panose="05000000000000000000" pitchFamily="2" charset="2"/>
              <a:buChar char=""/>
              <a:tabLst>
                <a:tab pos="457200" algn="l"/>
              </a:tabLst>
            </a:pPr>
            <a:r>
              <a:rPr lang="en-IN" sz="1400" b="1" dirty="0">
                <a:effectLst/>
                <a:latin typeface="inherit"/>
                <a:ea typeface="Times New Roman" panose="02020603050405020304" pitchFamily="18" charset="0"/>
                <a:cs typeface="Times New Roman" panose="02020603050405020304" pitchFamily="18" charset="0"/>
              </a:rPr>
              <a:t>Docker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parameter uses docker container as an execution environment for the pipeline or a specific stage. In the below example I’m using docker to pull an ubuntu image. This image can now be used as an execution environment to run multiple commands.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000" dirty="0"/>
          </a:p>
        </p:txBody>
      </p:sp>
      <p:sp>
        <p:nvSpPr>
          <p:cNvPr id="80" name="Rectangle 74">
            <a:extLst>
              <a:ext uri="{FF2B5EF4-FFF2-40B4-BE49-F238E27FC236}">
                <a16:creationId xmlns:a16="http://schemas.microsoft.com/office/drawing/2014/main" id="{57BB0BA7-0383-4937-8874-B01AAA08E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713" y="2768743"/>
            <a:ext cx="4310288" cy="408925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76">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484715"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Picture 18" descr="Agent Syntax - Jenkins Pipeline Tutorial - Edureka">
            <a:extLst>
              <a:ext uri="{FF2B5EF4-FFF2-40B4-BE49-F238E27FC236}">
                <a16:creationId xmlns:a16="http://schemas.microsoft.com/office/drawing/2014/main" id="{C0AFAC72-92A9-41E6-B13D-92D4A587F9F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234316" y="3954160"/>
            <a:ext cx="3605083" cy="1718422"/>
          </a:xfrm>
          <a:prstGeom prst="rect">
            <a:avLst/>
          </a:prstGeom>
          <a:noFill/>
        </p:spPr>
      </p:pic>
    </p:spTree>
    <p:extLst>
      <p:ext uri="{BB962C8B-B14F-4D97-AF65-F5344CB8AC3E}">
        <p14:creationId xmlns:p14="http://schemas.microsoft.com/office/powerpoint/2010/main" val="238800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B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245703-0BFF-465C-A270-AD8BD98620EB}"/>
              </a:ext>
            </a:extLst>
          </p:cNvPr>
          <p:cNvSpPr>
            <a:spLocks noGrp="1"/>
          </p:cNvSpPr>
          <p:nvPr>
            <p:ph type="title"/>
          </p:nvPr>
        </p:nvSpPr>
        <p:spPr>
          <a:xfrm>
            <a:off x="524256" y="516804"/>
            <a:ext cx="6594189" cy="1625210"/>
          </a:xfrm>
        </p:spPr>
        <p:txBody>
          <a:bodyPr>
            <a:normAutofit/>
          </a:bodyPr>
          <a:lstStyle/>
          <a:p>
            <a:r>
              <a:rPr lang="en-IN">
                <a:solidFill>
                  <a:srgbClr val="FFFFFF"/>
                </a:solidFill>
                <a:effectLst/>
                <a:latin typeface="inherit"/>
                <a:ea typeface="Times New Roman" panose="02020603050405020304" pitchFamily="18" charset="0"/>
                <a:cs typeface="Times New Roman" panose="02020603050405020304" pitchFamily="18" charset="0"/>
              </a:rPr>
              <a:t> </a:t>
            </a:r>
            <a:r>
              <a:rPr lang="en-IN" b="1">
                <a:solidFill>
                  <a:srgbClr val="FFFFFF"/>
                </a:solidFill>
                <a:effectLst/>
                <a:latin typeface="inherit"/>
                <a:ea typeface="Times New Roman" panose="02020603050405020304" pitchFamily="18" charset="0"/>
                <a:cs typeface="Times New Roman" panose="02020603050405020304" pitchFamily="18" charset="0"/>
              </a:rPr>
              <a:t>Stages</a:t>
            </a:r>
            <a:br>
              <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a:solidFill>
                <a:srgbClr val="FFFFFF"/>
              </a:solidFill>
            </a:endParaRP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ages Syntax - Jenkins Pipeline Tutorial - Edureka">
            <a:extLst>
              <a:ext uri="{FF2B5EF4-FFF2-40B4-BE49-F238E27FC236}">
                <a16:creationId xmlns:a16="http://schemas.microsoft.com/office/drawing/2014/main" id="{56A9DC47-D5C1-48D9-BBEC-E50CB5C4A1C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5085" y="2660287"/>
            <a:ext cx="6543227" cy="3646887"/>
          </a:xfrm>
          <a:prstGeom prst="rect">
            <a:avLst/>
          </a:prstGeom>
          <a:noFill/>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B1BBE6-BDD0-47C5-8BA8-6FC661258471}"/>
              </a:ext>
            </a:extLst>
          </p:cNvPr>
          <p:cNvSpPr>
            <a:spLocks noGrp="1"/>
          </p:cNvSpPr>
          <p:nvPr>
            <p:ph idx="1"/>
          </p:nvPr>
        </p:nvSpPr>
        <p:spPr>
          <a:xfrm>
            <a:off x="8029319" y="917725"/>
            <a:ext cx="3424739" cy="4852362"/>
          </a:xfrm>
        </p:spPr>
        <p:txBody>
          <a:bodyPr anchor="ctr">
            <a:normAutofit/>
          </a:bodyPr>
          <a:lstStyle/>
          <a:p>
            <a:r>
              <a:rPr lang="en-IN"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block contains all the work that needs to be carried out. The work is specified in the form of stages. There can be more than one stage within this directive. Each stage performs a specific task. In the following example, I’ve created multiple stages, each performing a specific task.</a:t>
            </a:r>
            <a:endParaRPr lang="en-IN"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a:solidFill>
                <a:srgbClr val="FFFFFF"/>
              </a:solidFill>
            </a:endParaRPr>
          </a:p>
        </p:txBody>
      </p:sp>
    </p:spTree>
    <p:extLst>
      <p:ext uri="{BB962C8B-B14F-4D97-AF65-F5344CB8AC3E}">
        <p14:creationId xmlns:p14="http://schemas.microsoft.com/office/powerpoint/2010/main" val="28618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746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F9FB5B-B4C3-4380-8F5F-450DCABEB20E}"/>
              </a:ext>
            </a:extLst>
          </p:cNvPr>
          <p:cNvSpPr>
            <a:spLocks noGrp="1"/>
          </p:cNvSpPr>
          <p:nvPr>
            <p:ph type="title"/>
          </p:nvPr>
        </p:nvSpPr>
        <p:spPr>
          <a:xfrm>
            <a:off x="524256" y="516804"/>
            <a:ext cx="6594189" cy="1625210"/>
          </a:xfrm>
        </p:spPr>
        <p:txBody>
          <a:bodyPr>
            <a:normAutofit/>
          </a:bodyPr>
          <a:lstStyle/>
          <a:p>
            <a:r>
              <a:rPr lang="en-IN" b="1">
                <a:solidFill>
                  <a:srgbClr val="FFFFFF"/>
                </a:solidFill>
                <a:effectLst/>
                <a:latin typeface="inherit"/>
                <a:ea typeface="Times New Roman" panose="02020603050405020304" pitchFamily="18" charset="0"/>
                <a:cs typeface="Times New Roman" panose="02020603050405020304" pitchFamily="18" charset="0"/>
              </a:rPr>
              <a:t>Steps</a:t>
            </a:r>
            <a:endParaRPr lang="en-IN">
              <a:solidFill>
                <a:srgbClr val="FFFFFF"/>
              </a:solidFill>
            </a:endParaRP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eps Syntax - Jenkins Pipeline Tutorial - Edureka">
            <a:extLst>
              <a:ext uri="{FF2B5EF4-FFF2-40B4-BE49-F238E27FC236}">
                <a16:creationId xmlns:a16="http://schemas.microsoft.com/office/drawing/2014/main" id="{F0CF2533-5668-42AF-B156-2E8862A13AB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6744" y="3587351"/>
            <a:ext cx="6579910" cy="1792758"/>
          </a:xfrm>
          <a:prstGeom prst="rect">
            <a:avLst/>
          </a:prstGeom>
          <a:noFill/>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88C321-650C-4CBE-8338-9A192A1B96DF}"/>
              </a:ext>
            </a:extLst>
          </p:cNvPr>
          <p:cNvSpPr>
            <a:spLocks noGrp="1"/>
          </p:cNvSpPr>
          <p:nvPr>
            <p:ph idx="1"/>
          </p:nvPr>
        </p:nvSpPr>
        <p:spPr>
          <a:xfrm>
            <a:off x="8029319" y="917725"/>
            <a:ext cx="3424739" cy="4852362"/>
          </a:xfrm>
        </p:spPr>
        <p:txBody>
          <a:bodyPr anchor="ctr">
            <a:normAutofit/>
          </a:bodyPr>
          <a:lstStyle/>
          <a:p>
            <a:pPr marL="0" indent="0">
              <a:buNone/>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 series of steps can be defined within a stage block. These steps are carried out in sequence to execute a stage. There must be at least one step within a steps directive. In the following example I’ve implemented an echo command within the build stage. This command is executed as a part of the ‘Build’ stage.</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Now that you are familiar with the basic pipeline concepts let’s start of with the Jenkins pipeline tutorial. Firstly, let’s learn how to create a Jenkins pipeline.</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900">
              <a:solidFill>
                <a:srgbClr val="FFFFFF"/>
              </a:solidFill>
            </a:endParaRPr>
          </a:p>
        </p:txBody>
      </p:sp>
    </p:spTree>
    <p:extLst>
      <p:ext uri="{BB962C8B-B14F-4D97-AF65-F5344CB8AC3E}">
        <p14:creationId xmlns:p14="http://schemas.microsoft.com/office/powerpoint/2010/main" val="3272744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inherit</vt:lpstr>
      <vt:lpstr>Symbol</vt:lpstr>
      <vt:lpstr>Times New Roman</vt:lpstr>
      <vt:lpstr>Wingdings</vt:lpstr>
      <vt:lpstr>Office Theme</vt:lpstr>
      <vt:lpstr>Jenkins Pipeline</vt:lpstr>
      <vt:lpstr>Pipeline concepts </vt:lpstr>
      <vt:lpstr>Stages - Pipeline</vt:lpstr>
      <vt:lpstr> Stages </vt:lpstr>
      <vt:lpstr>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Pipeline</dc:title>
  <dc:creator>jagdish modi</dc:creator>
  <cp:lastModifiedBy>jagdish modi</cp:lastModifiedBy>
  <cp:revision>1</cp:revision>
  <dcterms:created xsi:type="dcterms:W3CDTF">2021-01-17T05:48:19Z</dcterms:created>
  <dcterms:modified xsi:type="dcterms:W3CDTF">2021-01-17T05:51:32Z</dcterms:modified>
</cp:coreProperties>
</file>