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0" r:id="rId6"/>
    <p:sldId id="261" r:id="rId7"/>
    <p:sldId id="267" r:id="rId8"/>
    <p:sldId id="268" r:id="rId9"/>
    <p:sldId id="262" r:id="rId10"/>
    <p:sldId id="269" r:id="rId11"/>
    <p:sldId id="270" r:id="rId12"/>
    <p:sldId id="271" r:id="rId13"/>
    <p:sldId id="263" r:id="rId14"/>
    <p:sldId id="264" r:id="rId15"/>
    <p:sldId id="265"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F095F-35B2-4A21-BC99-3360B78E607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CC69E6-936A-4C59-B0E0-F02A78D3025E}">
      <dgm:prSet/>
      <dgm:spPr/>
      <dgm:t>
        <a:bodyPr/>
        <a:lstStyle/>
        <a:p>
          <a:r>
            <a:rPr lang="en-US" b="0" i="0"/>
            <a:t>Emails have been an important aspect in every organization due to its ease of use, and availability.</a:t>
          </a:r>
          <a:endParaRPr lang="en-US"/>
        </a:p>
      </dgm:t>
    </dgm:pt>
    <dgm:pt modelId="{60BE1B24-F571-423D-B81F-E859F8CDFDB1}" type="parTrans" cxnId="{A29EE187-4B45-4D53-88E8-BBC4011A0360}">
      <dgm:prSet/>
      <dgm:spPr/>
      <dgm:t>
        <a:bodyPr/>
        <a:lstStyle/>
        <a:p>
          <a:endParaRPr lang="en-US"/>
        </a:p>
      </dgm:t>
    </dgm:pt>
    <dgm:pt modelId="{8CBE3E31-3209-4BBE-AA63-1018C1ED732F}" type="sibTrans" cxnId="{A29EE187-4B45-4D53-88E8-BBC4011A0360}">
      <dgm:prSet/>
      <dgm:spPr/>
      <dgm:t>
        <a:bodyPr/>
        <a:lstStyle/>
        <a:p>
          <a:endParaRPr lang="en-US"/>
        </a:p>
      </dgm:t>
    </dgm:pt>
    <dgm:pt modelId="{C45CC356-31EA-4438-A6AB-B767A691F608}">
      <dgm:prSet/>
      <dgm:spPr/>
      <dgm:t>
        <a:bodyPr/>
        <a:lstStyle/>
        <a:p>
          <a:r>
            <a:rPr lang="en-US" b="0" i="0"/>
            <a:t>Several plugins are available in the market that allows you to configure every aspect of email notifications, one of which we are going to see now in Jenkins.</a:t>
          </a:r>
          <a:endParaRPr lang="en-US"/>
        </a:p>
      </dgm:t>
    </dgm:pt>
    <dgm:pt modelId="{037B669F-8ED1-4024-A4FA-7AB57BD1002B}" type="parTrans" cxnId="{9CF0F205-CDAD-47C2-981F-80EF640CC474}">
      <dgm:prSet/>
      <dgm:spPr/>
      <dgm:t>
        <a:bodyPr/>
        <a:lstStyle/>
        <a:p>
          <a:endParaRPr lang="en-US"/>
        </a:p>
      </dgm:t>
    </dgm:pt>
    <dgm:pt modelId="{FE4FABB8-71F3-4484-A4E9-6EC8B6B34DCD}" type="sibTrans" cxnId="{9CF0F205-CDAD-47C2-981F-80EF640CC474}">
      <dgm:prSet/>
      <dgm:spPr/>
      <dgm:t>
        <a:bodyPr/>
        <a:lstStyle/>
        <a:p>
          <a:endParaRPr lang="en-US"/>
        </a:p>
      </dgm:t>
    </dgm:pt>
    <dgm:pt modelId="{1A3B986A-654D-4EFA-A2FF-6BDE7E074674}">
      <dgm:prSet/>
      <dgm:spPr/>
      <dgm:t>
        <a:bodyPr/>
        <a:lstStyle/>
        <a:p>
          <a:r>
            <a:rPr lang="en-US" b="0" i="0"/>
            <a:t>Jenkins email notification is a Java-based plugin tool to automate notification alert whenever an email is received. It will be useful for the CI (Continuous Integration) code.</a:t>
          </a:r>
          <a:endParaRPr lang="en-US"/>
        </a:p>
      </dgm:t>
    </dgm:pt>
    <dgm:pt modelId="{0297987D-5A0B-4811-8AC6-17D028A82844}" type="parTrans" cxnId="{D32CF6C9-B474-46C9-90A6-CEB7915CAFAF}">
      <dgm:prSet/>
      <dgm:spPr/>
      <dgm:t>
        <a:bodyPr/>
        <a:lstStyle/>
        <a:p>
          <a:endParaRPr lang="en-US"/>
        </a:p>
      </dgm:t>
    </dgm:pt>
    <dgm:pt modelId="{2C42D7AB-CBE5-4377-9A33-4192DA3C3A9A}" type="sibTrans" cxnId="{D32CF6C9-B474-46C9-90A6-CEB7915CAFAF}">
      <dgm:prSet/>
      <dgm:spPr/>
      <dgm:t>
        <a:bodyPr/>
        <a:lstStyle/>
        <a:p>
          <a:endParaRPr lang="en-US"/>
        </a:p>
      </dgm:t>
    </dgm:pt>
    <dgm:pt modelId="{E37687C3-7A40-4385-8572-93808ECA4C45}" type="pres">
      <dgm:prSet presAssocID="{ADCF095F-35B2-4A21-BC99-3360B78E6077}" presName="root" presStyleCnt="0">
        <dgm:presLayoutVars>
          <dgm:dir/>
          <dgm:resizeHandles val="exact"/>
        </dgm:presLayoutVars>
      </dgm:prSet>
      <dgm:spPr/>
    </dgm:pt>
    <dgm:pt modelId="{4F09BA3D-90C1-4354-8EC5-A3B3620479FF}" type="pres">
      <dgm:prSet presAssocID="{BDCC69E6-936A-4C59-B0E0-F02A78D3025E}" presName="compNode" presStyleCnt="0"/>
      <dgm:spPr/>
    </dgm:pt>
    <dgm:pt modelId="{A948C065-C131-43B3-9B7F-32A28F52BFE8}" type="pres">
      <dgm:prSet presAssocID="{BDCC69E6-936A-4C59-B0E0-F02A78D302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0478C758-9344-4A82-A954-18E45DBD3A60}" type="pres">
      <dgm:prSet presAssocID="{BDCC69E6-936A-4C59-B0E0-F02A78D3025E}" presName="spaceRect" presStyleCnt="0"/>
      <dgm:spPr/>
    </dgm:pt>
    <dgm:pt modelId="{62077A79-B8A7-4B34-8A7F-800B1EEFDAEE}" type="pres">
      <dgm:prSet presAssocID="{BDCC69E6-936A-4C59-B0E0-F02A78D3025E}" presName="textRect" presStyleLbl="revTx" presStyleIdx="0" presStyleCnt="3">
        <dgm:presLayoutVars>
          <dgm:chMax val="1"/>
          <dgm:chPref val="1"/>
        </dgm:presLayoutVars>
      </dgm:prSet>
      <dgm:spPr/>
    </dgm:pt>
    <dgm:pt modelId="{24DAFB7B-6462-4C88-84A0-BA17F02C4777}" type="pres">
      <dgm:prSet presAssocID="{8CBE3E31-3209-4BBE-AA63-1018C1ED732F}" presName="sibTrans" presStyleCnt="0"/>
      <dgm:spPr/>
    </dgm:pt>
    <dgm:pt modelId="{69840CB8-F373-4BE5-8846-C6BD50A60F01}" type="pres">
      <dgm:prSet presAssocID="{C45CC356-31EA-4438-A6AB-B767A691F608}" presName="compNode" presStyleCnt="0"/>
      <dgm:spPr/>
    </dgm:pt>
    <dgm:pt modelId="{DA861D69-6A3B-4675-BB60-C7CB29909583}" type="pres">
      <dgm:prSet presAssocID="{C45CC356-31EA-4438-A6AB-B767A691F6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AD6A838-B0FC-4C03-BFF9-48BA3D140E74}" type="pres">
      <dgm:prSet presAssocID="{C45CC356-31EA-4438-A6AB-B767A691F608}" presName="spaceRect" presStyleCnt="0"/>
      <dgm:spPr/>
    </dgm:pt>
    <dgm:pt modelId="{43E0F7F0-F0D8-436D-A489-8F0BBF247D9D}" type="pres">
      <dgm:prSet presAssocID="{C45CC356-31EA-4438-A6AB-B767A691F608}" presName="textRect" presStyleLbl="revTx" presStyleIdx="1" presStyleCnt="3">
        <dgm:presLayoutVars>
          <dgm:chMax val="1"/>
          <dgm:chPref val="1"/>
        </dgm:presLayoutVars>
      </dgm:prSet>
      <dgm:spPr/>
    </dgm:pt>
    <dgm:pt modelId="{0AEA257A-50C7-4B3D-A843-ABA1B5117634}" type="pres">
      <dgm:prSet presAssocID="{FE4FABB8-71F3-4484-A4E9-6EC8B6B34DCD}" presName="sibTrans" presStyleCnt="0"/>
      <dgm:spPr/>
    </dgm:pt>
    <dgm:pt modelId="{EE580D9F-4087-4B2F-82F2-E8830E61A88B}" type="pres">
      <dgm:prSet presAssocID="{1A3B986A-654D-4EFA-A2FF-6BDE7E074674}" presName="compNode" presStyleCnt="0"/>
      <dgm:spPr/>
    </dgm:pt>
    <dgm:pt modelId="{DED25B0C-92D4-4E1A-8C78-B73C60DC0328}" type="pres">
      <dgm:prSet presAssocID="{1A3B986A-654D-4EFA-A2FF-6BDE7E0746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70C2E0E6-E220-4F59-BF63-F224232B2821}" type="pres">
      <dgm:prSet presAssocID="{1A3B986A-654D-4EFA-A2FF-6BDE7E074674}" presName="spaceRect" presStyleCnt="0"/>
      <dgm:spPr/>
    </dgm:pt>
    <dgm:pt modelId="{5FA6FEB4-6CA1-48F7-BF1E-F4482EA0E5FB}" type="pres">
      <dgm:prSet presAssocID="{1A3B986A-654D-4EFA-A2FF-6BDE7E074674}" presName="textRect" presStyleLbl="revTx" presStyleIdx="2" presStyleCnt="3">
        <dgm:presLayoutVars>
          <dgm:chMax val="1"/>
          <dgm:chPref val="1"/>
        </dgm:presLayoutVars>
      </dgm:prSet>
      <dgm:spPr/>
    </dgm:pt>
  </dgm:ptLst>
  <dgm:cxnLst>
    <dgm:cxn modelId="{973EC300-3BA6-4CC3-8E9A-2C980BDA73B6}" type="presOf" srcId="{1A3B986A-654D-4EFA-A2FF-6BDE7E074674}" destId="{5FA6FEB4-6CA1-48F7-BF1E-F4482EA0E5FB}" srcOrd="0" destOrd="0" presId="urn:microsoft.com/office/officeart/2018/2/layout/IconLabelList"/>
    <dgm:cxn modelId="{B25FA502-6B20-47A8-AD00-A2D2BBAC3C82}" type="presOf" srcId="{ADCF095F-35B2-4A21-BC99-3360B78E6077}" destId="{E37687C3-7A40-4385-8572-93808ECA4C45}" srcOrd="0" destOrd="0" presId="urn:microsoft.com/office/officeart/2018/2/layout/IconLabelList"/>
    <dgm:cxn modelId="{9CF0F205-CDAD-47C2-981F-80EF640CC474}" srcId="{ADCF095F-35B2-4A21-BC99-3360B78E6077}" destId="{C45CC356-31EA-4438-A6AB-B767A691F608}" srcOrd="1" destOrd="0" parTransId="{037B669F-8ED1-4024-A4FA-7AB57BD1002B}" sibTransId="{FE4FABB8-71F3-4484-A4E9-6EC8B6B34DCD}"/>
    <dgm:cxn modelId="{DC59DE87-BA7A-4976-BE36-0B4BD8AAA220}" type="presOf" srcId="{BDCC69E6-936A-4C59-B0E0-F02A78D3025E}" destId="{62077A79-B8A7-4B34-8A7F-800B1EEFDAEE}" srcOrd="0" destOrd="0" presId="urn:microsoft.com/office/officeart/2018/2/layout/IconLabelList"/>
    <dgm:cxn modelId="{A29EE187-4B45-4D53-88E8-BBC4011A0360}" srcId="{ADCF095F-35B2-4A21-BC99-3360B78E6077}" destId="{BDCC69E6-936A-4C59-B0E0-F02A78D3025E}" srcOrd="0" destOrd="0" parTransId="{60BE1B24-F571-423D-B81F-E859F8CDFDB1}" sibTransId="{8CBE3E31-3209-4BBE-AA63-1018C1ED732F}"/>
    <dgm:cxn modelId="{87DFE3A7-E967-4282-92AB-78EA052B6EAC}" type="presOf" srcId="{C45CC356-31EA-4438-A6AB-B767A691F608}" destId="{43E0F7F0-F0D8-436D-A489-8F0BBF247D9D}" srcOrd="0" destOrd="0" presId="urn:microsoft.com/office/officeart/2018/2/layout/IconLabelList"/>
    <dgm:cxn modelId="{D32CF6C9-B474-46C9-90A6-CEB7915CAFAF}" srcId="{ADCF095F-35B2-4A21-BC99-3360B78E6077}" destId="{1A3B986A-654D-4EFA-A2FF-6BDE7E074674}" srcOrd="2" destOrd="0" parTransId="{0297987D-5A0B-4811-8AC6-17D028A82844}" sibTransId="{2C42D7AB-CBE5-4377-9A33-4192DA3C3A9A}"/>
    <dgm:cxn modelId="{9D4DA66B-3298-4FDD-BEDF-AE815AB68CAA}" type="presParOf" srcId="{E37687C3-7A40-4385-8572-93808ECA4C45}" destId="{4F09BA3D-90C1-4354-8EC5-A3B3620479FF}" srcOrd="0" destOrd="0" presId="urn:microsoft.com/office/officeart/2018/2/layout/IconLabelList"/>
    <dgm:cxn modelId="{34D4B7C0-C7C5-4369-9E3B-8F2A802ADC96}" type="presParOf" srcId="{4F09BA3D-90C1-4354-8EC5-A3B3620479FF}" destId="{A948C065-C131-43B3-9B7F-32A28F52BFE8}" srcOrd="0" destOrd="0" presId="urn:microsoft.com/office/officeart/2018/2/layout/IconLabelList"/>
    <dgm:cxn modelId="{F75501A6-FD10-4BF2-A0AA-67B46DFF0E04}" type="presParOf" srcId="{4F09BA3D-90C1-4354-8EC5-A3B3620479FF}" destId="{0478C758-9344-4A82-A954-18E45DBD3A60}" srcOrd="1" destOrd="0" presId="urn:microsoft.com/office/officeart/2018/2/layout/IconLabelList"/>
    <dgm:cxn modelId="{3A211118-2886-4E17-83C2-893B9BF2191F}" type="presParOf" srcId="{4F09BA3D-90C1-4354-8EC5-A3B3620479FF}" destId="{62077A79-B8A7-4B34-8A7F-800B1EEFDAEE}" srcOrd="2" destOrd="0" presId="urn:microsoft.com/office/officeart/2018/2/layout/IconLabelList"/>
    <dgm:cxn modelId="{3A612D57-ED73-48B1-84F7-8BDB1BF75AFA}" type="presParOf" srcId="{E37687C3-7A40-4385-8572-93808ECA4C45}" destId="{24DAFB7B-6462-4C88-84A0-BA17F02C4777}" srcOrd="1" destOrd="0" presId="urn:microsoft.com/office/officeart/2018/2/layout/IconLabelList"/>
    <dgm:cxn modelId="{4B4C944B-8655-42FE-98BA-50FDF7CB3B92}" type="presParOf" srcId="{E37687C3-7A40-4385-8572-93808ECA4C45}" destId="{69840CB8-F373-4BE5-8846-C6BD50A60F01}" srcOrd="2" destOrd="0" presId="urn:microsoft.com/office/officeart/2018/2/layout/IconLabelList"/>
    <dgm:cxn modelId="{DAEA9561-2500-446E-8FA6-B0004A134963}" type="presParOf" srcId="{69840CB8-F373-4BE5-8846-C6BD50A60F01}" destId="{DA861D69-6A3B-4675-BB60-C7CB29909583}" srcOrd="0" destOrd="0" presId="urn:microsoft.com/office/officeart/2018/2/layout/IconLabelList"/>
    <dgm:cxn modelId="{7AEB5964-F9FA-48D4-8466-F5D214BC62C9}" type="presParOf" srcId="{69840CB8-F373-4BE5-8846-C6BD50A60F01}" destId="{DAD6A838-B0FC-4C03-BFF9-48BA3D140E74}" srcOrd="1" destOrd="0" presId="urn:microsoft.com/office/officeart/2018/2/layout/IconLabelList"/>
    <dgm:cxn modelId="{7D4B0455-E1B6-40EE-89BB-D8F41B188294}" type="presParOf" srcId="{69840CB8-F373-4BE5-8846-C6BD50A60F01}" destId="{43E0F7F0-F0D8-436D-A489-8F0BBF247D9D}" srcOrd="2" destOrd="0" presId="urn:microsoft.com/office/officeart/2018/2/layout/IconLabelList"/>
    <dgm:cxn modelId="{03C9B384-CB48-442D-815E-CE78C65EDC4E}" type="presParOf" srcId="{E37687C3-7A40-4385-8572-93808ECA4C45}" destId="{0AEA257A-50C7-4B3D-A843-ABA1B5117634}" srcOrd="3" destOrd="0" presId="urn:microsoft.com/office/officeart/2018/2/layout/IconLabelList"/>
    <dgm:cxn modelId="{46B35E6A-D44C-47F3-9139-8E2ED9FBBDA5}" type="presParOf" srcId="{E37687C3-7A40-4385-8572-93808ECA4C45}" destId="{EE580D9F-4087-4B2F-82F2-E8830E61A88B}" srcOrd="4" destOrd="0" presId="urn:microsoft.com/office/officeart/2018/2/layout/IconLabelList"/>
    <dgm:cxn modelId="{771A9B17-AFCB-44AA-8988-60715237F4B6}" type="presParOf" srcId="{EE580D9F-4087-4B2F-82F2-E8830E61A88B}" destId="{DED25B0C-92D4-4E1A-8C78-B73C60DC0328}" srcOrd="0" destOrd="0" presId="urn:microsoft.com/office/officeart/2018/2/layout/IconLabelList"/>
    <dgm:cxn modelId="{A3DA474E-AD8A-427F-A50D-B3074666EC69}" type="presParOf" srcId="{EE580D9F-4087-4B2F-82F2-E8830E61A88B}" destId="{70C2E0E6-E220-4F59-BF63-F224232B2821}" srcOrd="1" destOrd="0" presId="urn:microsoft.com/office/officeart/2018/2/layout/IconLabelList"/>
    <dgm:cxn modelId="{D0F19FBD-19D7-457D-A546-1B0AB93D19B1}" type="presParOf" srcId="{EE580D9F-4087-4B2F-82F2-E8830E61A88B}" destId="{5FA6FEB4-6CA1-48F7-BF1E-F4482EA0E5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5A55A3-4DE0-45DF-B4F4-385CB1EFA9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7D764B-6330-4998-AEAD-D81C48D1BEF6}">
      <dgm:prSet/>
      <dgm:spPr/>
      <dgm:t>
        <a:bodyPr/>
        <a:lstStyle/>
        <a:p>
          <a:r>
            <a:rPr lang="en-US" b="0" i="0"/>
            <a:t>Now a day we are writing code. So it is important that the quality of the code must be good to have better performance.</a:t>
          </a:r>
          <a:endParaRPr lang="en-US"/>
        </a:p>
      </dgm:t>
    </dgm:pt>
    <dgm:pt modelId="{47B5E14A-394A-40E5-9552-6C2624584B47}" type="parTrans" cxnId="{04FB1730-306E-4127-8FD5-F98ED4E0B025}">
      <dgm:prSet/>
      <dgm:spPr/>
      <dgm:t>
        <a:bodyPr/>
        <a:lstStyle/>
        <a:p>
          <a:endParaRPr lang="en-US"/>
        </a:p>
      </dgm:t>
    </dgm:pt>
    <dgm:pt modelId="{C1EAA44A-FD45-40A3-A5CC-D2BBDBFF0DEF}" type="sibTrans" cxnId="{04FB1730-306E-4127-8FD5-F98ED4E0B025}">
      <dgm:prSet/>
      <dgm:spPr/>
      <dgm:t>
        <a:bodyPr/>
        <a:lstStyle/>
        <a:p>
          <a:endParaRPr lang="en-US"/>
        </a:p>
      </dgm:t>
    </dgm:pt>
    <dgm:pt modelId="{D8EFB20C-955B-44AF-963D-BDBDD59C785F}">
      <dgm:prSet/>
      <dgm:spPr/>
      <dgm:t>
        <a:bodyPr/>
        <a:lstStyle/>
        <a:p>
          <a:r>
            <a:rPr lang="en-US" b="0" i="0"/>
            <a:t>The implementation of static analysis job within Jenkins, the most popular open- source tool for Continuous Integration (CI), and Continuous Deployment made it more interesting.</a:t>
          </a:r>
          <a:endParaRPr lang="en-US"/>
        </a:p>
      </dgm:t>
    </dgm:pt>
    <dgm:pt modelId="{69BB6062-D49D-4EAC-BBE1-3DB8C87BD695}" type="parTrans" cxnId="{930C963D-352C-4DFD-948E-67B53460D71D}">
      <dgm:prSet/>
      <dgm:spPr/>
      <dgm:t>
        <a:bodyPr/>
        <a:lstStyle/>
        <a:p>
          <a:endParaRPr lang="en-US"/>
        </a:p>
      </dgm:t>
    </dgm:pt>
    <dgm:pt modelId="{57CCFAC1-EA72-44E7-9E03-C6C4C887432D}" type="sibTrans" cxnId="{930C963D-352C-4DFD-948E-67B53460D71D}">
      <dgm:prSet/>
      <dgm:spPr/>
      <dgm:t>
        <a:bodyPr/>
        <a:lstStyle/>
        <a:p>
          <a:endParaRPr lang="en-US"/>
        </a:p>
      </dgm:t>
    </dgm:pt>
    <dgm:pt modelId="{739D76FB-42E8-4355-BC13-6C1624A81A72}">
      <dgm:prSet/>
      <dgm:spPr/>
      <dgm:t>
        <a:bodyPr/>
        <a:lstStyle/>
        <a:p>
          <a:r>
            <a:rPr lang="en-US" b="0" i="0"/>
            <a:t>Why Code Analysis?</a:t>
          </a:r>
          <a:endParaRPr lang="en-US"/>
        </a:p>
      </dgm:t>
    </dgm:pt>
    <dgm:pt modelId="{98C20F6B-263D-480D-8A51-0CA37E6EF9A2}" type="parTrans" cxnId="{E66D75DC-3AF3-44DA-B4B8-B5FEB2999367}">
      <dgm:prSet/>
      <dgm:spPr/>
      <dgm:t>
        <a:bodyPr/>
        <a:lstStyle/>
        <a:p>
          <a:endParaRPr lang="en-US"/>
        </a:p>
      </dgm:t>
    </dgm:pt>
    <dgm:pt modelId="{BA911658-BEE4-405C-A767-1F696AB64042}" type="sibTrans" cxnId="{E66D75DC-3AF3-44DA-B4B8-B5FEB2999367}">
      <dgm:prSet/>
      <dgm:spPr/>
      <dgm:t>
        <a:bodyPr/>
        <a:lstStyle/>
        <a:p>
          <a:endParaRPr lang="en-US"/>
        </a:p>
      </dgm:t>
    </dgm:pt>
    <dgm:pt modelId="{BD3814F5-9A2E-4B25-BFCE-44559FE11079}">
      <dgm:prSet/>
      <dgm:spPr/>
      <dgm:t>
        <a:bodyPr/>
        <a:lstStyle/>
        <a:p>
          <a:r>
            <a:rPr lang="en-US" b="0" i="0"/>
            <a:t>Sometimes there may be a situation when compilers often fail to identify all the bugs. Static code analysis helps in improving the position a little.</a:t>
          </a:r>
          <a:endParaRPr lang="en-US"/>
        </a:p>
      </dgm:t>
    </dgm:pt>
    <dgm:pt modelId="{0482AF8A-13FC-4136-ADDE-A11F69453194}" type="parTrans" cxnId="{BA640604-7715-4E0A-94B3-DD1908F304E3}">
      <dgm:prSet/>
      <dgm:spPr/>
      <dgm:t>
        <a:bodyPr/>
        <a:lstStyle/>
        <a:p>
          <a:endParaRPr lang="en-US"/>
        </a:p>
      </dgm:t>
    </dgm:pt>
    <dgm:pt modelId="{C86BC929-7806-43DD-A3E2-AB3DD76529EB}" type="sibTrans" cxnId="{BA640604-7715-4E0A-94B3-DD1908F304E3}">
      <dgm:prSet/>
      <dgm:spPr/>
      <dgm:t>
        <a:bodyPr/>
        <a:lstStyle/>
        <a:p>
          <a:endParaRPr lang="en-US"/>
        </a:p>
      </dgm:t>
    </dgm:pt>
    <dgm:pt modelId="{370E926F-BD6A-4CF7-9B98-2F56D4FC787D}" type="pres">
      <dgm:prSet presAssocID="{215A55A3-4DE0-45DF-B4F4-385CB1EFA960}" presName="root" presStyleCnt="0">
        <dgm:presLayoutVars>
          <dgm:dir/>
          <dgm:resizeHandles val="exact"/>
        </dgm:presLayoutVars>
      </dgm:prSet>
      <dgm:spPr/>
    </dgm:pt>
    <dgm:pt modelId="{F5B309B7-AE9B-4D78-BDE6-982FB802AF40}" type="pres">
      <dgm:prSet presAssocID="{307D764B-6330-4998-AEAD-D81C48D1BEF6}" presName="compNode" presStyleCnt="0"/>
      <dgm:spPr/>
    </dgm:pt>
    <dgm:pt modelId="{257F934D-E273-4C36-BC67-E8C0C884B212}" type="pres">
      <dgm:prSet presAssocID="{307D764B-6330-4998-AEAD-D81C48D1BEF6}" presName="bgRect" presStyleLbl="bgShp" presStyleIdx="0" presStyleCnt="4"/>
      <dgm:spPr/>
    </dgm:pt>
    <dgm:pt modelId="{09AAF5FA-0308-4E2A-A3CA-D076C15F294A}" type="pres">
      <dgm:prSet presAssocID="{307D764B-6330-4998-AEAD-D81C48D1BE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57E879D3-33A3-4AD6-8766-5E016A8FECD1}" type="pres">
      <dgm:prSet presAssocID="{307D764B-6330-4998-AEAD-D81C48D1BEF6}" presName="spaceRect" presStyleCnt="0"/>
      <dgm:spPr/>
    </dgm:pt>
    <dgm:pt modelId="{F3F181CD-26AC-4288-B51B-2C363D6A412A}" type="pres">
      <dgm:prSet presAssocID="{307D764B-6330-4998-AEAD-D81C48D1BEF6}" presName="parTx" presStyleLbl="revTx" presStyleIdx="0" presStyleCnt="4">
        <dgm:presLayoutVars>
          <dgm:chMax val="0"/>
          <dgm:chPref val="0"/>
        </dgm:presLayoutVars>
      </dgm:prSet>
      <dgm:spPr/>
    </dgm:pt>
    <dgm:pt modelId="{D2DA9334-37CE-4810-800B-F5E25760BB93}" type="pres">
      <dgm:prSet presAssocID="{C1EAA44A-FD45-40A3-A5CC-D2BBDBFF0DEF}" presName="sibTrans" presStyleCnt="0"/>
      <dgm:spPr/>
    </dgm:pt>
    <dgm:pt modelId="{6B371829-199E-478A-BE3A-7DAEB4B7DE34}" type="pres">
      <dgm:prSet presAssocID="{D8EFB20C-955B-44AF-963D-BDBDD59C785F}" presName="compNode" presStyleCnt="0"/>
      <dgm:spPr/>
    </dgm:pt>
    <dgm:pt modelId="{AA153936-1A60-4896-B021-A7AC85CEB3FF}" type="pres">
      <dgm:prSet presAssocID="{D8EFB20C-955B-44AF-963D-BDBDD59C785F}" presName="bgRect" presStyleLbl="bgShp" presStyleIdx="1" presStyleCnt="4"/>
      <dgm:spPr/>
    </dgm:pt>
    <dgm:pt modelId="{3D5A539D-E921-461B-B12C-C88D44CD4C81}" type="pres">
      <dgm:prSet presAssocID="{D8EFB20C-955B-44AF-963D-BDBDD59C78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A73A273-244C-4C0F-8A34-A3C02025FD6A}" type="pres">
      <dgm:prSet presAssocID="{D8EFB20C-955B-44AF-963D-BDBDD59C785F}" presName="spaceRect" presStyleCnt="0"/>
      <dgm:spPr/>
    </dgm:pt>
    <dgm:pt modelId="{09B37598-7E33-4D45-AD2D-E735543A2285}" type="pres">
      <dgm:prSet presAssocID="{D8EFB20C-955B-44AF-963D-BDBDD59C785F}" presName="parTx" presStyleLbl="revTx" presStyleIdx="1" presStyleCnt="4">
        <dgm:presLayoutVars>
          <dgm:chMax val="0"/>
          <dgm:chPref val="0"/>
        </dgm:presLayoutVars>
      </dgm:prSet>
      <dgm:spPr/>
    </dgm:pt>
    <dgm:pt modelId="{5DD476EC-85B4-4D99-9EA3-5980DC6B786C}" type="pres">
      <dgm:prSet presAssocID="{57CCFAC1-EA72-44E7-9E03-C6C4C887432D}" presName="sibTrans" presStyleCnt="0"/>
      <dgm:spPr/>
    </dgm:pt>
    <dgm:pt modelId="{360DD7DC-8FFF-4FD6-AED6-DBF0D3A1C43D}" type="pres">
      <dgm:prSet presAssocID="{739D76FB-42E8-4355-BC13-6C1624A81A72}" presName="compNode" presStyleCnt="0"/>
      <dgm:spPr/>
    </dgm:pt>
    <dgm:pt modelId="{CF877037-5E69-4944-A99F-670C8F661244}" type="pres">
      <dgm:prSet presAssocID="{739D76FB-42E8-4355-BC13-6C1624A81A72}" presName="bgRect" presStyleLbl="bgShp" presStyleIdx="2" presStyleCnt="4"/>
      <dgm:spPr/>
    </dgm:pt>
    <dgm:pt modelId="{7E55ED09-697A-440D-BF9C-8D26AE11A7ED}" type="pres">
      <dgm:prSet presAssocID="{739D76FB-42E8-4355-BC13-6C1624A81A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73070253-E4A6-443A-A620-850CFEB92206}" type="pres">
      <dgm:prSet presAssocID="{739D76FB-42E8-4355-BC13-6C1624A81A72}" presName="spaceRect" presStyleCnt="0"/>
      <dgm:spPr/>
    </dgm:pt>
    <dgm:pt modelId="{5E6B1648-1721-40E3-995B-68CB8A8B1126}" type="pres">
      <dgm:prSet presAssocID="{739D76FB-42E8-4355-BC13-6C1624A81A72}" presName="parTx" presStyleLbl="revTx" presStyleIdx="2" presStyleCnt="4">
        <dgm:presLayoutVars>
          <dgm:chMax val="0"/>
          <dgm:chPref val="0"/>
        </dgm:presLayoutVars>
      </dgm:prSet>
      <dgm:spPr/>
    </dgm:pt>
    <dgm:pt modelId="{71F9A406-539E-420C-AAFA-7235BE6C1F2E}" type="pres">
      <dgm:prSet presAssocID="{BA911658-BEE4-405C-A767-1F696AB64042}" presName="sibTrans" presStyleCnt="0"/>
      <dgm:spPr/>
    </dgm:pt>
    <dgm:pt modelId="{475F8D14-6F7A-4A4A-916E-5E855FDD6979}" type="pres">
      <dgm:prSet presAssocID="{BD3814F5-9A2E-4B25-BFCE-44559FE11079}" presName="compNode" presStyleCnt="0"/>
      <dgm:spPr/>
    </dgm:pt>
    <dgm:pt modelId="{656E816F-EA3A-4454-8668-1942CB4142AD}" type="pres">
      <dgm:prSet presAssocID="{BD3814F5-9A2E-4B25-BFCE-44559FE11079}" presName="bgRect" presStyleLbl="bgShp" presStyleIdx="3" presStyleCnt="4"/>
      <dgm:spPr/>
    </dgm:pt>
    <dgm:pt modelId="{125668B5-47D3-432C-AEEB-ACF11D96205A}" type="pres">
      <dgm:prSet presAssocID="{BD3814F5-9A2E-4B25-BFCE-44559FE110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8620215A-D687-4FEE-9CAC-61B1E840AB05}" type="pres">
      <dgm:prSet presAssocID="{BD3814F5-9A2E-4B25-BFCE-44559FE11079}" presName="spaceRect" presStyleCnt="0"/>
      <dgm:spPr/>
    </dgm:pt>
    <dgm:pt modelId="{816520E1-7C8F-4920-8015-1C8DB7D45257}" type="pres">
      <dgm:prSet presAssocID="{BD3814F5-9A2E-4B25-BFCE-44559FE11079}" presName="parTx" presStyleLbl="revTx" presStyleIdx="3" presStyleCnt="4">
        <dgm:presLayoutVars>
          <dgm:chMax val="0"/>
          <dgm:chPref val="0"/>
        </dgm:presLayoutVars>
      </dgm:prSet>
      <dgm:spPr/>
    </dgm:pt>
  </dgm:ptLst>
  <dgm:cxnLst>
    <dgm:cxn modelId="{BA640604-7715-4E0A-94B3-DD1908F304E3}" srcId="{215A55A3-4DE0-45DF-B4F4-385CB1EFA960}" destId="{BD3814F5-9A2E-4B25-BFCE-44559FE11079}" srcOrd="3" destOrd="0" parTransId="{0482AF8A-13FC-4136-ADDE-A11F69453194}" sibTransId="{C86BC929-7806-43DD-A3E2-AB3DD76529EB}"/>
    <dgm:cxn modelId="{D6C2320F-23BD-4190-917D-73CFFCCFA39F}" type="presOf" srcId="{BD3814F5-9A2E-4B25-BFCE-44559FE11079}" destId="{816520E1-7C8F-4920-8015-1C8DB7D45257}" srcOrd="0" destOrd="0" presId="urn:microsoft.com/office/officeart/2018/2/layout/IconVerticalSolidList"/>
    <dgm:cxn modelId="{938BAA24-E1D4-4DFA-9337-AB0F8AFD5974}" type="presOf" srcId="{739D76FB-42E8-4355-BC13-6C1624A81A72}" destId="{5E6B1648-1721-40E3-995B-68CB8A8B1126}" srcOrd="0" destOrd="0" presId="urn:microsoft.com/office/officeart/2018/2/layout/IconVerticalSolidList"/>
    <dgm:cxn modelId="{6D87E32C-6E42-4189-AA4E-63FA647700BB}" type="presOf" srcId="{307D764B-6330-4998-AEAD-D81C48D1BEF6}" destId="{F3F181CD-26AC-4288-B51B-2C363D6A412A}" srcOrd="0" destOrd="0" presId="urn:microsoft.com/office/officeart/2018/2/layout/IconVerticalSolidList"/>
    <dgm:cxn modelId="{04FB1730-306E-4127-8FD5-F98ED4E0B025}" srcId="{215A55A3-4DE0-45DF-B4F4-385CB1EFA960}" destId="{307D764B-6330-4998-AEAD-D81C48D1BEF6}" srcOrd="0" destOrd="0" parTransId="{47B5E14A-394A-40E5-9552-6C2624584B47}" sibTransId="{C1EAA44A-FD45-40A3-A5CC-D2BBDBFF0DEF}"/>
    <dgm:cxn modelId="{930C963D-352C-4DFD-948E-67B53460D71D}" srcId="{215A55A3-4DE0-45DF-B4F4-385CB1EFA960}" destId="{D8EFB20C-955B-44AF-963D-BDBDD59C785F}" srcOrd="1" destOrd="0" parTransId="{69BB6062-D49D-4EAC-BBE1-3DB8C87BD695}" sibTransId="{57CCFAC1-EA72-44E7-9E03-C6C4C887432D}"/>
    <dgm:cxn modelId="{E511946B-0B10-41E2-ADB8-3A91E60623B0}" type="presOf" srcId="{D8EFB20C-955B-44AF-963D-BDBDD59C785F}" destId="{09B37598-7E33-4D45-AD2D-E735543A2285}" srcOrd="0" destOrd="0" presId="urn:microsoft.com/office/officeart/2018/2/layout/IconVerticalSolidList"/>
    <dgm:cxn modelId="{7F4C2A50-FA21-4118-9ED2-E08BE3F03F70}" type="presOf" srcId="{215A55A3-4DE0-45DF-B4F4-385CB1EFA960}" destId="{370E926F-BD6A-4CF7-9B98-2F56D4FC787D}" srcOrd="0" destOrd="0" presId="urn:microsoft.com/office/officeart/2018/2/layout/IconVerticalSolidList"/>
    <dgm:cxn modelId="{E66D75DC-3AF3-44DA-B4B8-B5FEB2999367}" srcId="{215A55A3-4DE0-45DF-B4F4-385CB1EFA960}" destId="{739D76FB-42E8-4355-BC13-6C1624A81A72}" srcOrd="2" destOrd="0" parTransId="{98C20F6B-263D-480D-8A51-0CA37E6EF9A2}" sibTransId="{BA911658-BEE4-405C-A767-1F696AB64042}"/>
    <dgm:cxn modelId="{12F2B1B1-8415-45A5-A3B1-4DB5D87F482F}" type="presParOf" srcId="{370E926F-BD6A-4CF7-9B98-2F56D4FC787D}" destId="{F5B309B7-AE9B-4D78-BDE6-982FB802AF40}" srcOrd="0" destOrd="0" presId="urn:microsoft.com/office/officeart/2018/2/layout/IconVerticalSolidList"/>
    <dgm:cxn modelId="{7D60BE29-6268-44E3-8CED-399E8BD49E60}" type="presParOf" srcId="{F5B309B7-AE9B-4D78-BDE6-982FB802AF40}" destId="{257F934D-E273-4C36-BC67-E8C0C884B212}" srcOrd="0" destOrd="0" presId="urn:microsoft.com/office/officeart/2018/2/layout/IconVerticalSolidList"/>
    <dgm:cxn modelId="{8BBD7C7E-1657-413E-83BB-48FF39286928}" type="presParOf" srcId="{F5B309B7-AE9B-4D78-BDE6-982FB802AF40}" destId="{09AAF5FA-0308-4E2A-A3CA-D076C15F294A}" srcOrd="1" destOrd="0" presId="urn:microsoft.com/office/officeart/2018/2/layout/IconVerticalSolidList"/>
    <dgm:cxn modelId="{1ED6036F-97A6-4051-9677-5F957FEA7FFD}" type="presParOf" srcId="{F5B309B7-AE9B-4D78-BDE6-982FB802AF40}" destId="{57E879D3-33A3-4AD6-8766-5E016A8FECD1}" srcOrd="2" destOrd="0" presId="urn:microsoft.com/office/officeart/2018/2/layout/IconVerticalSolidList"/>
    <dgm:cxn modelId="{507152A9-9DFC-41D9-B878-80B783E9C99B}" type="presParOf" srcId="{F5B309B7-AE9B-4D78-BDE6-982FB802AF40}" destId="{F3F181CD-26AC-4288-B51B-2C363D6A412A}" srcOrd="3" destOrd="0" presId="urn:microsoft.com/office/officeart/2018/2/layout/IconVerticalSolidList"/>
    <dgm:cxn modelId="{9A1D58DD-455D-4EC8-AA78-8DADC477108A}" type="presParOf" srcId="{370E926F-BD6A-4CF7-9B98-2F56D4FC787D}" destId="{D2DA9334-37CE-4810-800B-F5E25760BB93}" srcOrd="1" destOrd="0" presId="urn:microsoft.com/office/officeart/2018/2/layout/IconVerticalSolidList"/>
    <dgm:cxn modelId="{25CBB904-3D8E-407E-9CBC-F45C5E9AE3DB}" type="presParOf" srcId="{370E926F-BD6A-4CF7-9B98-2F56D4FC787D}" destId="{6B371829-199E-478A-BE3A-7DAEB4B7DE34}" srcOrd="2" destOrd="0" presId="urn:microsoft.com/office/officeart/2018/2/layout/IconVerticalSolidList"/>
    <dgm:cxn modelId="{45FDD6B2-A2D0-4D60-A677-C67A6844E6E1}" type="presParOf" srcId="{6B371829-199E-478A-BE3A-7DAEB4B7DE34}" destId="{AA153936-1A60-4896-B021-A7AC85CEB3FF}" srcOrd="0" destOrd="0" presId="urn:microsoft.com/office/officeart/2018/2/layout/IconVerticalSolidList"/>
    <dgm:cxn modelId="{813FF096-F5DC-4EF5-9B05-EEF1F996189D}" type="presParOf" srcId="{6B371829-199E-478A-BE3A-7DAEB4B7DE34}" destId="{3D5A539D-E921-461B-B12C-C88D44CD4C81}" srcOrd="1" destOrd="0" presId="urn:microsoft.com/office/officeart/2018/2/layout/IconVerticalSolidList"/>
    <dgm:cxn modelId="{A8810916-41C3-4943-889C-EF157F1AA085}" type="presParOf" srcId="{6B371829-199E-478A-BE3A-7DAEB4B7DE34}" destId="{9A73A273-244C-4C0F-8A34-A3C02025FD6A}" srcOrd="2" destOrd="0" presId="urn:microsoft.com/office/officeart/2018/2/layout/IconVerticalSolidList"/>
    <dgm:cxn modelId="{A1DEC4D9-E71D-4804-A2BE-8B07324AF186}" type="presParOf" srcId="{6B371829-199E-478A-BE3A-7DAEB4B7DE34}" destId="{09B37598-7E33-4D45-AD2D-E735543A2285}" srcOrd="3" destOrd="0" presId="urn:microsoft.com/office/officeart/2018/2/layout/IconVerticalSolidList"/>
    <dgm:cxn modelId="{78D4B8CD-5834-4A49-87C6-4972E7F86BAB}" type="presParOf" srcId="{370E926F-BD6A-4CF7-9B98-2F56D4FC787D}" destId="{5DD476EC-85B4-4D99-9EA3-5980DC6B786C}" srcOrd="3" destOrd="0" presId="urn:microsoft.com/office/officeart/2018/2/layout/IconVerticalSolidList"/>
    <dgm:cxn modelId="{5E33DBEF-1CF9-4DF7-9A0B-6DA951A7E6BA}" type="presParOf" srcId="{370E926F-BD6A-4CF7-9B98-2F56D4FC787D}" destId="{360DD7DC-8FFF-4FD6-AED6-DBF0D3A1C43D}" srcOrd="4" destOrd="0" presId="urn:microsoft.com/office/officeart/2018/2/layout/IconVerticalSolidList"/>
    <dgm:cxn modelId="{3F4D6D1E-ACED-4B69-9BF5-EEFC50DF3210}" type="presParOf" srcId="{360DD7DC-8FFF-4FD6-AED6-DBF0D3A1C43D}" destId="{CF877037-5E69-4944-A99F-670C8F661244}" srcOrd="0" destOrd="0" presId="urn:microsoft.com/office/officeart/2018/2/layout/IconVerticalSolidList"/>
    <dgm:cxn modelId="{3163A97D-2A29-4597-8F33-CE345FCD9FEA}" type="presParOf" srcId="{360DD7DC-8FFF-4FD6-AED6-DBF0D3A1C43D}" destId="{7E55ED09-697A-440D-BF9C-8D26AE11A7ED}" srcOrd="1" destOrd="0" presId="urn:microsoft.com/office/officeart/2018/2/layout/IconVerticalSolidList"/>
    <dgm:cxn modelId="{58E22200-497B-4975-8AD1-70EAB4D5C7F8}" type="presParOf" srcId="{360DD7DC-8FFF-4FD6-AED6-DBF0D3A1C43D}" destId="{73070253-E4A6-443A-A620-850CFEB92206}" srcOrd="2" destOrd="0" presId="urn:microsoft.com/office/officeart/2018/2/layout/IconVerticalSolidList"/>
    <dgm:cxn modelId="{56A1838A-F9EF-4ACA-A248-A489732B8796}" type="presParOf" srcId="{360DD7DC-8FFF-4FD6-AED6-DBF0D3A1C43D}" destId="{5E6B1648-1721-40E3-995B-68CB8A8B1126}" srcOrd="3" destOrd="0" presId="urn:microsoft.com/office/officeart/2018/2/layout/IconVerticalSolidList"/>
    <dgm:cxn modelId="{904C1A71-DC51-4C6B-9D7F-53CEF0E0F78F}" type="presParOf" srcId="{370E926F-BD6A-4CF7-9B98-2F56D4FC787D}" destId="{71F9A406-539E-420C-AAFA-7235BE6C1F2E}" srcOrd="5" destOrd="0" presId="urn:microsoft.com/office/officeart/2018/2/layout/IconVerticalSolidList"/>
    <dgm:cxn modelId="{622BA20F-F3DA-4AC4-9B8C-BB19900285EF}" type="presParOf" srcId="{370E926F-BD6A-4CF7-9B98-2F56D4FC787D}" destId="{475F8D14-6F7A-4A4A-916E-5E855FDD6979}" srcOrd="6" destOrd="0" presId="urn:microsoft.com/office/officeart/2018/2/layout/IconVerticalSolidList"/>
    <dgm:cxn modelId="{4790D937-BB22-40C0-B71A-DF80D2E5B544}" type="presParOf" srcId="{475F8D14-6F7A-4A4A-916E-5E855FDD6979}" destId="{656E816F-EA3A-4454-8668-1942CB4142AD}" srcOrd="0" destOrd="0" presId="urn:microsoft.com/office/officeart/2018/2/layout/IconVerticalSolidList"/>
    <dgm:cxn modelId="{91C3D1FD-B177-4BB5-8030-48061E42DCBA}" type="presParOf" srcId="{475F8D14-6F7A-4A4A-916E-5E855FDD6979}" destId="{125668B5-47D3-432C-AEEB-ACF11D96205A}" srcOrd="1" destOrd="0" presId="urn:microsoft.com/office/officeart/2018/2/layout/IconVerticalSolidList"/>
    <dgm:cxn modelId="{C3722D7E-F3B0-4AFD-86E0-5CF7077F2FA7}" type="presParOf" srcId="{475F8D14-6F7A-4A4A-916E-5E855FDD6979}" destId="{8620215A-D687-4FEE-9CAC-61B1E840AB05}" srcOrd="2" destOrd="0" presId="urn:microsoft.com/office/officeart/2018/2/layout/IconVerticalSolidList"/>
    <dgm:cxn modelId="{C287A96D-2C2B-4889-85B7-D3F974040271}" type="presParOf" srcId="{475F8D14-6F7A-4A4A-916E-5E855FDD6979}" destId="{816520E1-7C8F-4920-8015-1C8DB7D452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F896A8-231E-4D43-BD02-C31DA06EB44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5486777-970A-404A-B8B6-C40DB8DCAE8D}">
      <dgm:prSet/>
      <dgm:spPr/>
      <dgm:t>
        <a:bodyPr/>
        <a:lstStyle/>
        <a:p>
          <a:r>
            <a:rPr lang="en-US" b="0" i="0"/>
            <a:t>Jenkins provides many plugins to present the metrics for builds which are carried out over a period of time. These metrics are useful to see the build and to understand how frequently they fail/pass over time.</a:t>
          </a:r>
          <a:endParaRPr lang="en-US"/>
        </a:p>
      </dgm:t>
    </dgm:pt>
    <dgm:pt modelId="{437CA47A-A68F-4762-A830-64B11BA97336}" type="parTrans" cxnId="{0D79EFC2-33E9-4B67-A068-D12572FA04DA}">
      <dgm:prSet/>
      <dgm:spPr/>
      <dgm:t>
        <a:bodyPr/>
        <a:lstStyle/>
        <a:p>
          <a:endParaRPr lang="en-US"/>
        </a:p>
      </dgm:t>
    </dgm:pt>
    <dgm:pt modelId="{536B41E9-C7FE-4E53-B3EE-DF3522F45B86}" type="sibTrans" cxnId="{0D79EFC2-33E9-4B67-A068-D12572FA04DA}">
      <dgm:prSet/>
      <dgm:spPr/>
      <dgm:t>
        <a:bodyPr/>
        <a:lstStyle/>
        <a:p>
          <a:endParaRPr lang="en-US"/>
        </a:p>
      </dgm:t>
    </dgm:pt>
    <dgm:pt modelId="{ECE3C39A-E1F1-42E7-819A-B4EEAE2324AC}">
      <dgm:prSet/>
      <dgm:spPr/>
      <dgm:t>
        <a:bodyPr/>
        <a:lstStyle/>
        <a:p>
          <a:r>
            <a:rPr lang="en-US" b="0" i="0"/>
            <a:t>Let's see the "Build History Metrics Plugin", this plugin is used to calculate the following metrics for all of the builds once installed:</a:t>
          </a:r>
          <a:endParaRPr lang="en-US"/>
        </a:p>
      </dgm:t>
    </dgm:pt>
    <dgm:pt modelId="{E4B1C673-3B9C-4419-9623-93A78F970A5E}" type="parTrans" cxnId="{43906B72-0F93-4C02-B3E9-B7C463BC1889}">
      <dgm:prSet/>
      <dgm:spPr/>
      <dgm:t>
        <a:bodyPr/>
        <a:lstStyle/>
        <a:p>
          <a:endParaRPr lang="en-US"/>
        </a:p>
      </dgm:t>
    </dgm:pt>
    <dgm:pt modelId="{85956505-6CE0-42D6-8F66-A6ACC5C77538}" type="sibTrans" cxnId="{43906B72-0F93-4C02-B3E9-B7C463BC1889}">
      <dgm:prSet/>
      <dgm:spPr/>
      <dgm:t>
        <a:bodyPr/>
        <a:lstStyle/>
        <a:p>
          <a:endParaRPr lang="en-US"/>
        </a:p>
      </dgm:t>
    </dgm:pt>
    <dgm:pt modelId="{6FA33ED8-9E2F-4924-A9EC-887009FA6175}">
      <dgm:prSet/>
      <dgm:spPr/>
      <dgm:t>
        <a:bodyPr/>
        <a:lstStyle/>
        <a:p>
          <a:r>
            <a:rPr lang="en-US" b="0"/>
            <a:t>MTTF (Metrics Time to Failure)</a:t>
          </a:r>
          <a:endParaRPr lang="en-US"/>
        </a:p>
      </dgm:t>
    </dgm:pt>
    <dgm:pt modelId="{B7A47B5D-6240-4DD0-804A-C15963987255}" type="parTrans" cxnId="{30419401-C7E6-49E4-B9F1-F406B5023B0B}">
      <dgm:prSet/>
      <dgm:spPr/>
      <dgm:t>
        <a:bodyPr/>
        <a:lstStyle/>
        <a:p>
          <a:endParaRPr lang="en-US"/>
        </a:p>
      </dgm:t>
    </dgm:pt>
    <dgm:pt modelId="{50364962-C9A4-49E3-B2ED-B3597DDCB0D4}" type="sibTrans" cxnId="{30419401-C7E6-49E4-B9F1-F406B5023B0B}">
      <dgm:prSet/>
      <dgm:spPr/>
      <dgm:t>
        <a:bodyPr/>
        <a:lstStyle/>
        <a:p>
          <a:endParaRPr lang="en-US"/>
        </a:p>
      </dgm:t>
    </dgm:pt>
    <dgm:pt modelId="{A783E488-4975-449F-B14D-4E1F05F63967}">
      <dgm:prSet/>
      <dgm:spPr/>
      <dgm:t>
        <a:bodyPr/>
        <a:lstStyle/>
        <a:p>
          <a:r>
            <a:rPr lang="en-US" b="0"/>
            <a:t>MTTR (Mean Time to Recovery)</a:t>
          </a:r>
          <a:endParaRPr lang="en-US"/>
        </a:p>
      </dgm:t>
    </dgm:pt>
    <dgm:pt modelId="{5E319A4B-7938-4FB5-B5CC-AE646B449E6D}" type="parTrans" cxnId="{A0CAAFBC-0898-49DC-917F-BE463BAF1DE2}">
      <dgm:prSet/>
      <dgm:spPr/>
      <dgm:t>
        <a:bodyPr/>
        <a:lstStyle/>
        <a:p>
          <a:endParaRPr lang="en-US"/>
        </a:p>
      </dgm:t>
    </dgm:pt>
    <dgm:pt modelId="{997761AF-328B-4A82-8D9C-A9DBBE939B8F}" type="sibTrans" cxnId="{A0CAAFBC-0898-49DC-917F-BE463BAF1DE2}">
      <dgm:prSet/>
      <dgm:spPr/>
      <dgm:t>
        <a:bodyPr/>
        <a:lstStyle/>
        <a:p>
          <a:endParaRPr lang="en-US"/>
        </a:p>
      </dgm:t>
    </dgm:pt>
    <dgm:pt modelId="{A94C8B92-74EB-4B52-A22B-C32C7727870E}">
      <dgm:prSet/>
      <dgm:spPr/>
      <dgm:t>
        <a:bodyPr/>
        <a:lstStyle/>
        <a:p>
          <a:r>
            <a:rPr lang="en-US" b="0"/>
            <a:t>Standard Deviation of Build Times</a:t>
          </a:r>
          <a:endParaRPr lang="en-US"/>
        </a:p>
      </dgm:t>
    </dgm:pt>
    <dgm:pt modelId="{C2154239-15B8-4134-9DC3-AE7F70355314}" type="parTrans" cxnId="{1FF17F65-BB07-4822-A746-FA951A5D6404}">
      <dgm:prSet/>
      <dgm:spPr/>
      <dgm:t>
        <a:bodyPr/>
        <a:lstStyle/>
        <a:p>
          <a:endParaRPr lang="en-US"/>
        </a:p>
      </dgm:t>
    </dgm:pt>
    <dgm:pt modelId="{C2B23A58-7D2D-48A7-AC0E-3A5EACB8BF06}" type="sibTrans" cxnId="{1FF17F65-BB07-4822-A746-FA951A5D6404}">
      <dgm:prSet/>
      <dgm:spPr/>
      <dgm:t>
        <a:bodyPr/>
        <a:lstStyle/>
        <a:p>
          <a:endParaRPr lang="en-US"/>
        </a:p>
      </dgm:t>
    </dgm:pt>
    <dgm:pt modelId="{E007499F-DD4E-4ACB-B88F-806BABBF4236}" type="pres">
      <dgm:prSet presAssocID="{50F896A8-231E-4D43-BD02-C31DA06EB44D}" presName="vert0" presStyleCnt="0">
        <dgm:presLayoutVars>
          <dgm:dir/>
          <dgm:animOne val="branch"/>
          <dgm:animLvl val="lvl"/>
        </dgm:presLayoutVars>
      </dgm:prSet>
      <dgm:spPr/>
    </dgm:pt>
    <dgm:pt modelId="{887500AE-E6EE-43AD-8B06-E34435DCC23A}" type="pres">
      <dgm:prSet presAssocID="{45486777-970A-404A-B8B6-C40DB8DCAE8D}" presName="thickLine" presStyleLbl="alignNode1" presStyleIdx="0" presStyleCnt="5"/>
      <dgm:spPr/>
    </dgm:pt>
    <dgm:pt modelId="{E72D31A4-9650-49BC-A938-93D546707D45}" type="pres">
      <dgm:prSet presAssocID="{45486777-970A-404A-B8B6-C40DB8DCAE8D}" presName="horz1" presStyleCnt="0"/>
      <dgm:spPr/>
    </dgm:pt>
    <dgm:pt modelId="{65145C65-EA30-4A21-9B58-139D787188DB}" type="pres">
      <dgm:prSet presAssocID="{45486777-970A-404A-B8B6-C40DB8DCAE8D}" presName="tx1" presStyleLbl="revTx" presStyleIdx="0" presStyleCnt="5"/>
      <dgm:spPr/>
    </dgm:pt>
    <dgm:pt modelId="{C26D38C0-250B-4600-8EE5-B9BA1A3E95C2}" type="pres">
      <dgm:prSet presAssocID="{45486777-970A-404A-B8B6-C40DB8DCAE8D}" presName="vert1" presStyleCnt="0"/>
      <dgm:spPr/>
    </dgm:pt>
    <dgm:pt modelId="{74366AF6-3A70-4B3E-8FD2-FCEB534A9B67}" type="pres">
      <dgm:prSet presAssocID="{ECE3C39A-E1F1-42E7-819A-B4EEAE2324AC}" presName="thickLine" presStyleLbl="alignNode1" presStyleIdx="1" presStyleCnt="5"/>
      <dgm:spPr/>
    </dgm:pt>
    <dgm:pt modelId="{033DF644-21F6-4D7E-AF5C-E893A20C577A}" type="pres">
      <dgm:prSet presAssocID="{ECE3C39A-E1F1-42E7-819A-B4EEAE2324AC}" presName="horz1" presStyleCnt="0"/>
      <dgm:spPr/>
    </dgm:pt>
    <dgm:pt modelId="{20D1520D-0DD7-4919-8C46-6564B0F58599}" type="pres">
      <dgm:prSet presAssocID="{ECE3C39A-E1F1-42E7-819A-B4EEAE2324AC}" presName="tx1" presStyleLbl="revTx" presStyleIdx="1" presStyleCnt="5"/>
      <dgm:spPr/>
    </dgm:pt>
    <dgm:pt modelId="{87A159DB-7356-4823-964F-019D1F6E611D}" type="pres">
      <dgm:prSet presAssocID="{ECE3C39A-E1F1-42E7-819A-B4EEAE2324AC}" presName="vert1" presStyleCnt="0"/>
      <dgm:spPr/>
    </dgm:pt>
    <dgm:pt modelId="{2989A190-BCCB-4F81-9972-2BA1107BC1E0}" type="pres">
      <dgm:prSet presAssocID="{6FA33ED8-9E2F-4924-A9EC-887009FA6175}" presName="thickLine" presStyleLbl="alignNode1" presStyleIdx="2" presStyleCnt="5"/>
      <dgm:spPr/>
    </dgm:pt>
    <dgm:pt modelId="{2566748A-A2DC-4717-8979-D38842BCC18C}" type="pres">
      <dgm:prSet presAssocID="{6FA33ED8-9E2F-4924-A9EC-887009FA6175}" presName="horz1" presStyleCnt="0"/>
      <dgm:spPr/>
    </dgm:pt>
    <dgm:pt modelId="{18EC472A-CAF9-477B-BACD-2CB6843ED075}" type="pres">
      <dgm:prSet presAssocID="{6FA33ED8-9E2F-4924-A9EC-887009FA6175}" presName="tx1" presStyleLbl="revTx" presStyleIdx="2" presStyleCnt="5"/>
      <dgm:spPr/>
    </dgm:pt>
    <dgm:pt modelId="{A8C3879D-E7F7-43A7-82CB-29AB3922E420}" type="pres">
      <dgm:prSet presAssocID="{6FA33ED8-9E2F-4924-A9EC-887009FA6175}" presName="vert1" presStyleCnt="0"/>
      <dgm:spPr/>
    </dgm:pt>
    <dgm:pt modelId="{11E777FA-952D-4B4C-B764-4A94FB068F3C}" type="pres">
      <dgm:prSet presAssocID="{A783E488-4975-449F-B14D-4E1F05F63967}" presName="thickLine" presStyleLbl="alignNode1" presStyleIdx="3" presStyleCnt="5"/>
      <dgm:spPr/>
    </dgm:pt>
    <dgm:pt modelId="{36E159A8-CFF2-4FC6-ACAA-1C70A76D81F6}" type="pres">
      <dgm:prSet presAssocID="{A783E488-4975-449F-B14D-4E1F05F63967}" presName="horz1" presStyleCnt="0"/>
      <dgm:spPr/>
    </dgm:pt>
    <dgm:pt modelId="{9EF0D1F2-005D-4DD7-8A34-A11CF60BBB83}" type="pres">
      <dgm:prSet presAssocID="{A783E488-4975-449F-B14D-4E1F05F63967}" presName="tx1" presStyleLbl="revTx" presStyleIdx="3" presStyleCnt="5"/>
      <dgm:spPr/>
    </dgm:pt>
    <dgm:pt modelId="{992BF5CD-0D6B-45FF-881A-1AFA719370DF}" type="pres">
      <dgm:prSet presAssocID="{A783E488-4975-449F-B14D-4E1F05F63967}" presName="vert1" presStyleCnt="0"/>
      <dgm:spPr/>
    </dgm:pt>
    <dgm:pt modelId="{1E8FE24E-08B5-46D3-80C1-C22E8C35AEF9}" type="pres">
      <dgm:prSet presAssocID="{A94C8B92-74EB-4B52-A22B-C32C7727870E}" presName="thickLine" presStyleLbl="alignNode1" presStyleIdx="4" presStyleCnt="5"/>
      <dgm:spPr/>
    </dgm:pt>
    <dgm:pt modelId="{8CAFC5E1-1CF7-4F7F-89BE-1DF5423D9844}" type="pres">
      <dgm:prSet presAssocID="{A94C8B92-74EB-4B52-A22B-C32C7727870E}" presName="horz1" presStyleCnt="0"/>
      <dgm:spPr/>
    </dgm:pt>
    <dgm:pt modelId="{694964D1-7AA2-43DC-8BA2-FA0A2686D7D9}" type="pres">
      <dgm:prSet presAssocID="{A94C8B92-74EB-4B52-A22B-C32C7727870E}" presName="tx1" presStyleLbl="revTx" presStyleIdx="4" presStyleCnt="5"/>
      <dgm:spPr/>
    </dgm:pt>
    <dgm:pt modelId="{579F13E8-DF1A-434B-B5CE-62B3A8B235C7}" type="pres">
      <dgm:prSet presAssocID="{A94C8B92-74EB-4B52-A22B-C32C7727870E}" presName="vert1" presStyleCnt="0"/>
      <dgm:spPr/>
    </dgm:pt>
  </dgm:ptLst>
  <dgm:cxnLst>
    <dgm:cxn modelId="{30419401-C7E6-49E4-B9F1-F406B5023B0B}" srcId="{50F896A8-231E-4D43-BD02-C31DA06EB44D}" destId="{6FA33ED8-9E2F-4924-A9EC-887009FA6175}" srcOrd="2" destOrd="0" parTransId="{B7A47B5D-6240-4DD0-804A-C15963987255}" sibTransId="{50364962-C9A4-49E3-B2ED-B3597DDCB0D4}"/>
    <dgm:cxn modelId="{1FF17F65-BB07-4822-A746-FA951A5D6404}" srcId="{50F896A8-231E-4D43-BD02-C31DA06EB44D}" destId="{A94C8B92-74EB-4B52-A22B-C32C7727870E}" srcOrd="4" destOrd="0" parTransId="{C2154239-15B8-4134-9DC3-AE7F70355314}" sibTransId="{C2B23A58-7D2D-48A7-AC0E-3A5EACB8BF06}"/>
    <dgm:cxn modelId="{F9A0C04E-C5A1-4BD1-BE03-70F3326EB918}" type="presOf" srcId="{A783E488-4975-449F-B14D-4E1F05F63967}" destId="{9EF0D1F2-005D-4DD7-8A34-A11CF60BBB83}" srcOrd="0" destOrd="0" presId="urn:microsoft.com/office/officeart/2008/layout/LinedList"/>
    <dgm:cxn modelId="{43906B72-0F93-4C02-B3E9-B7C463BC1889}" srcId="{50F896A8-231E-4D43-BD02-C31DA06EB44D}" destId="{ECE3C39A-E1F1-42E7-819A-B4EEAE2324AC}" srcOrd="1" destOrd="0" parTransId="{E4B1C673-3B9C-4419-9623-93A78F970A5E}" sibTransId="{85956505-6CE0-42D6-8F66-A6ACC5C77538}"/>
    <dgm:cxn modelId="{12EA7873-C203-48EC-A349-E13593499862}" type="presOf" srcId="{A94C8B92-74EB-4B52-A22B-C32C7727870E}" destId="{694964D1-7AA2-43DC-8BA2-FA0A2686D7D9}" srcOrd="0" destOrd="0" presId="urn:microsoft.com/office/officeart/2008/layout/LinedList"/>
    <dgm:cxn modelId="{201EB277-4A1A-4244-8D5C-2D8F0B693001}" type="presOf" srcId="{50F896A8-231E-4D43-BD02-C31DA06EB44D}" destId="{E007499F-DD4E-4ACB-B88F-806BABBF4236}" srcOrd="0" destOrd="0" presId="urn:microsoft.com/office/officeart/2008/layout/LinedList"/>
    <dgm:cxn modelId="{C40F2B79-9E34-4BFF-9315-43CB52E7E9BF}" type="presOf" srcId="{6FA33ED8-9E2F-4924-A9EC-887009FA6175}" destId="{18EC472A-CAF9-477B-BACD-2CB6843ED075}" srcOrd="0" destOrd="0" presId="urn:microsoft.com/office/officeart/2008/layout/LinedList"/>
    <dgm:cxn modelId="{A0CAAFBC-0898-49DC-917F-BE463BAF1DE2}" srcId="{50F896A8-231E-4D43-BD02-C31DA06EB44D}" destId="{A783E488-4975-449F-B14D-4E1F05F63967}" srcOrd="3" destOrd="0" parTransId="{5E319A4B-7938-4FB5-B5CC-AE646B449E6D}" sibTransId="{997761AF-328B-4A82-8D9C-A9DBBE939B8F}"/>
    <dgm:cxn modelId="{0D79EFC2-33E9-4B67-A068-D12572FA04DA}" srcId="{50F896A8-231E-4D43-BD02-C31DA06EB44D}" destId="{45486777-970A-404A-B8B6-C40DB8DCAE8D}" srcOrd="0" destOrd="0" parTransId="{437CA47A-A68F-4762-A830-64B11BA97336}" sibTransId="{536B41E9-C7FE-4E53-B3EE-DF3522F45B86}"/>
    <dgm:cxn modelId="{69388DEB-BFEC-48A7-B8AC-BED2D4F35C70}" type="presOf" srcId="{ECE3C39A-E1F1-42E7-819A-B4EEAE2324AC}" destId="{20D1520D-0DD7-4919-8C46-6564B0F58599}" srcOrd="0" destOrd="0" presId="urn:microsoft.com/office/officeart/2008/layout/LinedList"/>
    <dgm:cxn modelId="{DAD230F2-C6EC-4253-A531-39E115C52D78}" type="presOf" srcId="{45486777-970A-404A-B8B6-C40DB8DCAE8D}" destId="{65145C65-EA30-4A21-9B58-139D787188DB}" srcOrd="0" destOrd="0" presId="urn:microsoft.com/office/officeart/2008/layout/LinedList"/>
    <dgm:cxn modelId="{75AD98DA-CA3D-43DE-9610-54FC5E713A7B}" type="presParOf" srcId="{E007499F-DD4E-4ACB-B88F-806BABBF4236}" destId="{887500AE-E6EE-43AD-8B06-E34435DCC23A}" srcOrd="0" destOrd="0" presId="urn:microsoft.com/office/officeart/2008/layout/LinedList"/>
    <dgm:cxn modelId="{9F362883-0ECD-42E4-B83F-4DD1149B217E}" type="presParOf" srcId="{E007499F-DD4E-4ACB-B88F-806BABBF4236}" destId="{E72D31A4-9650-49BC-A938-93D546707D45}" srcOrd="1" destOrd="0" presId="urn:microsoft.com/office/officeart/2008/layout/LinedList"/>
    <dgm:cxn modelId="{3D0FF473-7482-4A0A-9404-21B85F46CF43}" type="presParOf" srcId="{E72D31A4-9650-49BC-A938-93D546707D45}" destId="{65145C65-EA30-4A21-9B58-139D787188DB}" srcOrd="0" destOrd="0" presId="urn:microsoft.com/office/officeart/2008/layout/LinedList"/>
    <dgm:cxn modelId="{AC0DFDF4-4F26-4AB2-AC7E-2D3D0BE8F044}" type="presParOf" srcId="{E72D31A4-9650-49BC-A938-93D546707D45}" destId="{C26D38C0-250B-4600-8EE5-B9BA1A3E95C2}" srcOrd="1" destOrd="0" presId="urn:microsoft.com/office/officeart/2008/layout/LinedList"/>
    <dgm:cxn modelId="{C2A9D478-4B5F-4CC7-99FB-6F0EBFA21B9B}" type="presParOf" srcId="{E007499F-DD4E-4ACB-B88F-806BABBF4236}" destId="{74366AF6-3A70-4B3E-8FD2-FCEB534A9B67}" srcOrd="2" destOrd="0" presId="urn:microsoft.com/office/officeart/2008/layout/LinedList"/>
    <dgm:cxn modelId="{1791DEA5-804F-475C-AD04-70C41E7613C7}" type="presParOf" srcId="{E007499F-DD4E-4ACB-B88F-806BABBF4236}" destId="{033DF644-21F6-4D7E-AF5C-E893A20C577A}" srcOrd="3" destOrd="0" presId="urn:microsoft.com/office/officeart/2008/layout/LinedList"/>
    <dgm:cxn modelId="{7D292F59-B922-40A6-AB93-539B3677F5F3}" type="presParOf" srcId="{033DF644-21F6-4D7E-AF5C-E893A20C577A}" destId="{20D1520D-0DD7-4919-8C46-6564B0F58599}" srcOrd="0" destOrd="0" presId="urn:microsoft.com/office/officeart/2008/layout/LinedList"/>
    <dgm:cxn modelId="{2421ADA2-0198-4067-89E2-E778EC13FBC6}" type="presParOf" srcId="{033DF644-21F6-4D7E-AF5C-E893A20C577A}" destId="{87A159DB-7356-4823-964F-019D1F6E611D}" srcOrd="1" destOrd="0" presId="urn:microsoft.com/office/officeart/2008/layout/LinedList"/>
    <dgm:cxn modelId="{C533E882-9B8E-4495-9735-770E3DB532B9}" type="presParOf" srcId="{E007499F-DD4E-4ACB-B88F-806BABBF4236}" destId="{2989A190-BCCB-4F81-9972-2BA1107BC1E0}" srcOrd="4" destOrd="0" presId="urn:microsoft.com/office/officeart/2008/layout/LinedList"/>
    <dgm:cxn modelId="{B9043B14-7FA0-4767-8DEA-E84A8A6E120D}" type="presParOf" srcId="{E007499F-DD4E-4ACB-B88F-806BABBF4236}" destId="{2566748A-A2DC-4717-8979-D38842BCC18C}" srcOrd="5" destOrd="0" presId="urn:microsoft.com/office/officeart/2008/layout/LinedList"/>
    <dgm:cxn modelId="{B020A231-DF71-4C48-9391-C461267BA234}" type="presParOf" srcId="{2566748A-A2DC-4717-8979-D38842BCC18C}" destId="{18EC472A-CAF9-477B-BACD-2CB6843ED075}" srcOrd="0" destOrd="0" presId="urn:microsoft.com/office/officeart/2008/layout/LinedList"/>
    <dgm:cxn modelId="{2BB024B9-3BE9-45BB-BA0F-DF0D18589513}" type="presParOf" srcId="{2566748A-A2DC-4717-8979-D38842BCC18C}" destId="{A8C3879D-E7F7-43A7-82CB-29AB3922E420}" srcOrd="1" destOrd="0" presId="urn:microsoft.com/office/officeart/2008/layout/LinedList"/>
    <dgm:cxn modelId="{CE4224FF-3D3E-4554-813D-E2C9D5819975}" type="presParOf" srcId="{E007499F-DD4E-4ACB-B88F-806BABBF4236}" destId="{11E777FA-952D-4B4C-B764-4A94FB068F3C}" srcOrd="6" destOrd="0" presId="urn:microsoft.com/office/officeart/2008/layout/LinedList"/>
    <dgm:cxn modelId="{83D543AC-617C-4C5E-A3BB-528FBA44A44C}" type="presParOf" srcId="{E007499F-DD4E-4ACB-B88F-806BABBF4236}" destId="{36E159A8-CFF2-4FC6-ACAA-1C70A76D81F6}" srcOrd="7" destOrd="0" presId="urn:microsoft.com/office/officeart/2008/layout/LinedList"/>
    <dgm:cxn modelId="{DC719207-8F4A-4ADB-8359-5504293F8481}" type="presParOf" srcId="{36E159A8-CFF2-4FC6-ACAA-1C70A76D81F6}" destId="{9EF0D1F2-005D-4DD7-8A34-A11CF60BBB83}" srcOrd="0" destOrd="0" presId="urn:microsoft.com/office/officeart/2008/layout/LinedList"/>
    <dgm:cxn modelId="{917A9696-CFEB-4584-897F-D97C3BC5E899}" type="presParOf" srcId="{36E159A8-CFF2-4FC6-ACAA-1C70A76D81F6}" destId="{992BF5CD-0D6B-45FF-881A-1AFA719370DF}" srcOrd="1" destOrd="0" presId="urn:microsoft.com/office/officeart/2008/layout/LinedList"/>
    <dgm:cxn modelId="{18722C27-FF9F-48D3-97A2-A56662E1F148}" type="presParOf" srcId="{E007499F-DD4E-4ACB-B88F-806BABBF4236}" destId="{1E8FE24E-08B5-46D3-80C1-C22E8C35AEF9}" srcOrd="8" destOrd="0" presId="urn:microsoft.com/office/officeart/2008/layout/LinedList"/>
    <dgm:cxn modelId="{B90A7248-4894-408F-AAED-10318FE0B8A6}" type="presParOf" srcId="{E007499F-DD4E-4ACB-B88F-806BABBF4236}" destId="{8CAFC5E1-1CF7-4F7F-89BE-1DF5423D9844}" srcOrd="9" destOrd="0" presId="urn:microsoft.com/office/officeart/2008/layout/LinedList"/>
    <dgm:cxn modelId="{660FA5A8-6782-4CD3-BCE9-27A58A6CE184}" type="presParOf" srcId="{8CAFC5E1-1CF7-4F7F-89BE-1DF5423D9844}" destId="{694964D1-7AA2-43DC-8BA2-FA0A2686D7D9}" srcOrd="0" destOrd="0" presId="urn:microsoft.com/office/officeart/2008/layout/LinedList"/>
    <dgm:cxn modelId="{2CD4DFF4-DFC9-49C6-9666-13A571398AB7}" type="presParOf" srcId="{8CAFC5E1-1CF7-4F7F-89BE-1DF5423D9844}" destId="{579F13E8-DF1A-434B-B5CE-62B3A8B235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3E4E01-2FBB-47B4-A3BF-DABB68682AE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97455D1-74FF-40A1-92C4-760D81AF844B}">
      <dgm:prSet/>
      <dgm:spPr/>
      <dgm:t>
        <a:bodyPr/>
        <a:lstStyle/>
        <a:p>
          <a:r>
            <a:rPr lang="en-US" b="0" i="0"/>
            <a:t>The following are the basic activities that you will carry out, some of which are best practices for Jenkins server maintenance.</a:t>
          </a:r>
          <a:endParaRPr lang="en-US"/>
        </a:p>
      </dgm:t>
    </dgm:pt>
    <dgm:pt modelId="{DB614086-5F9E-4B5D-A8E6-B7AEAF7CCE45}" type="parTrans" cxnId="{B8AD79E2-1E84-4211-9670-FFA4EBBF1E32}">
      <dgm:prSet/>
      <dgm:spPr/>
      <dgm:t>
        <a:bodyPr/>
        <a:lstStyle/>
        <a:p>
          <a:endParaRPr lang="en-US"/>
        </a:p>
      </dgm:t>
    </dgm:pt>
    <dgm:pt modelId="{D49ACA7D-F037-47F4-BAB0-33FC98E8D4BC}" type="sibTrans" cxnId="{B8AD79E2-1E84-4211-9670-FFA4EBBF1E32}">
      <dgm:prSet/>
      <dgm:spPr/>
      <dgm:t>
        <a:bodyPr/>
        <a:lstStyle/>
        <a:p>
          <a:endParaRPr lang="en-US"/>
        </a:p>
      </dgm:t>
    </dgm:pt>
    <dgm:pt modelId="{B041EAA9-6A44-4BCE-BBB9-23EB5CB65B25}">
      <dgm:prSet/>
      <dgm:spPr/>
      <dgm:t>
        <a:bodyPr/>
        <a:lstStyle/>
        <a:p>
          <a:r>
            <a:rPr lang="en-US" b="0" i="0"/>
            <a:t>URL Options</a:t>
          </a:r>
          <a:endParaRPr lang="en-US"/>
        </a:p>
      </dgm:t>
    </dgm:pt>
    <dgm:pt modelId="{E525C6D9-401B-42AE-A959-4A0E999DE3C7}" type="parTrans" cxnId="{A4AC7DF9-D856-4523-9E9C-86501D765A69}">
      <dgm:prSet/>
      <dgm:spPr/>
      <dgm:t>
        <a:bodyPr/>
        <a:lstStyle/>
        <a:p>
          <a:endParaRPr lang="en-US"/>
        </a:p>
      </dgm:t>
    </dgm:pt>
    <dgm:pt modelId="{D16072A4-0220-4887-860A-762CFC1CC9EC}" type="sibTrans" cxnId="{A4AC7DF9-D856-4523-9E9C-86501D765A69}">
      <dgm:prSet/>
      <dgm:spPr/>
      <dgm:t>
        <a:bodyPr/>
        <a:lstStyle/>
        <a:p>
          <a:endParaRPr lang="en-US"/>
        </a:p>
      </dgm:t>
    </dgm:pt>
    <dgm:pt modelId="{DBB80175-0DC4-46E1-8270-DC2905861AC6}">
      <dgm:prSet/>
      <dgm:spPr/>
      <dgm:t>
        <a:bodyPr/>
        <a:lstStyle/>
        <a:p>
          <a:r>
            <a:rPr lang="en-US" b="0" i="0"/>
            <a:t>Append the following commands to the Jenkins URL to perform the following operations:</a:t>
          </a:r>
          <a:endParaRPr lang="en-US"/>
        </a:p>
      </dgm:t>
    </dgm:pt>
    <dgm:pt modelId="{975A5518-B61B-4D48-86E4-F572401BB260}" type="parTrans" cxnId="{BACE66F6-8598-4C5E-9BB0-2E7F72CC6537}">
      <dgm:prSet/>
      <dgm:spPr/>
      <dgm:t>
        <a:bodyPr/>
        <a:lstStyle/>
        <a:p>
          <a:endParaRPr lang="en-US"/>
        </a:p>
      </dgm:t>
    </dgm:pt>
    <dgm:pt modelId="{BA639162-88A3-4FD5-AF28-EA0CFC7246FC}" type="sibTrans" cxnId="{BACE66F6-8598-4C5E-9BB0-2E7F72CC6537}">
      <dgm:prSet/>
      <dgm:spPr/>
      <dgm:t>
        <a:bodyPr/>
        <a:lstStyle/>
        <a:p>
          <a:endParaRPr lang="en-US"/>
        </a:p>
      </dgm:t>
    </dgm:pt>
    <dgm:pt modelId="{BCD950E6-CA76-4AEF-ACE3-70C2E1F42DB2}">
      <dgm:prSet/>
      <dgm:spPr/>
      <dgm:t>
        <a:bodyPr/>
        <a:lstStyle/>
        <a:p>
          <a:r>
            <a:rPr lang="en-US" b="0"/>
            <a:t>http://localhost:8080/jenkins/exit - shutdown jenkins</a:t>
          </a:r>
          <a:endParaRPr lang="en-US"/>
        </a:p>
      </dgm:t>
    </dgm:pt>
    <dgm:pt modelId="{FEC7289D-0C4B-43B2-A9D5-DBFCAF34037E}" type="parTrans" cxnId="{0756F513-2265-4658-85F2-A7A0F5545A76}">
      <dgm:prSet/>
      <dgm:spPr/>
      <dgm:t>
        <a:bodyPr/>
        <a:lstStyle/>
        <a:p>
          <a:endParaRPr lang="en-US"/>
        </a:p>
      </dgm:t>
    </dgm:pt>
    <dgm:pt modelId="{D247F8A7-6CA8-49E7-99E5-425574EDD5EA}" type="sibTrans" cxnId="{0756F513-2265-4658-85F2-A7A0F5545A76}">
      <dgm:prSet/>
      <dgm:spPr/>
      <dgm:t>
        <a:bodyPr/>
        <a:lstStyle/>
        <a:p>
          <a:endParaRPr lang="en-US"/>
        </a:p>
      </dgm:t>
    </dgm:pt>
    <dgm:pt modelId="{D58E7A57-5ECC-4D4D-AA94-9AB300C673FB}">
      <dgm:prSet/>
      <dgm:spPr/>
      <dgm:t>
        <a:bodyPr/>
        <a:lstStyle/>
        <a:p>
          <a:r>
            <a:rPr lang="en-US" b="0"/>
            <a:t>http://localhost:8080/jenkins/restart - restart jenkins</a:t>
          </a:r>
          <a:endParaRPr lang="en-US"/>
        </a:p>
      </dgm:t>
    </dgm:pt>
    <dgm:pt modelId="{137D47E3-8FDD-4E50-9584-CCC4CE8E37A7}" type="parTrans" cxnId="{A4DD2A84-53EC-4258-915E-05AD1BDF539D}">
      <dgm:prSet/>
      <dgm:spPr/>
      <dgm:t>
        <a:bodyPr/>
        <a:lstStyle/>
        <a:p>
          <a:endParaRPr lang="en-US"/>
        </a:p>
      </dgm:t>
    </dgm:pt>
    <dgm:pt modelId="{89464921-FA56-4AE3-97DE-4F0ADF515548}" type="sibTrans" cxnId="{A4DD2A84-53EC-4258-915E-05AD1BDF539D}">
      <dgm:prSet/>
      <dgm:spPr/>
      <dgm:t>
        <a:bodyPr/>
        <a:lstStyle/>
        <a:p>
          <a:endParaRPr lang="en-US"/>
        </a:p>
      </dgm:t>
    </dgm:pt>
    <dgm:pt modelId="{C168BC6F-FD9C-4423-A1B0-4A1EE789D529}">
      <dgm:prSet/>
      <dgm:spPr/>
      <dgm:t>
        <a:bodyPr/>
        <a:lstStyle/>
        <a:p>
          <a:r>
            <a:rPr lang="en-US" b="0"/>
            <a:t>http://localhost:8080/jenkins/reload - to reload the configuration</a:t>
          </a:r>
          <a:endParaRPr lang="en-US"/>
        </a:p>
      </dgm:t>
    </dgm:pt>
    <dgm:pt modelId="{4745ED0F-E460-49A7-983E-D9E0C7F0837C}" type="parTrans" cxnId="{A85A7E61-1B6B-4936-9B62-BBCE6ADD5D94}">
      <dgm:prSet/>
      <dgm:spPr/>
      <dgm:t>
        <a:bodyPr/>
        <a:lstStyle/>
        <a:p>
          <a:endParaRPr lang="en-US"/>
        </a:p>
      </dgm:t>
    </dgm:pt>
    <dgm:pt modelId="{C0DEB522-51D2-45B2-8F22-EE48B6C78B98}" type="sibTrans" cxnId="{A85A7E61-1B6B-4936-9B62-BBCE6ADD5D94}">
      <dgm:prSet/>
      <dgm:spPr/>
      <dgm:t>
        <a:bodyPr/>
        <a:lstStyle/>
        <a:p>
          <a:endParaRPr lang="en-US"/>
        </a:p>
      </dgm:t>
    </dgm:pt>
    <dgm:pt modelId="{1BA73C88-E565-4D8D-8D06-41C4539EC14D}" type="pres">
      <dgm:prSet presAssocID="{223E4E01-2FBB-47B4-A3BF-DABB68682AE0}" presName="vert0" presStyleCnt="0">
        <dgm:presLayoutVars>
          <dgm:dir/>
          <dgm:animOne val="branch"/>
          <dgm:animLvl val="lvl"/>
        </dgm:presLayoutVars>
      </dgm:prSet>
      <dgm:spPr/>
    </dgm:pt>
    <dgm:pt modelId="{3E717EEB-5815-41BD-9F77-B02F733B713F}" type="pres">
      <dgm:prSet presAssocID="{497455D1-74FF-40A1-92C4-760D81AF844B}" presName="thickLine" presStyleLbl="alignNode1" presStyleIdx="0" presStyleCnt="6"/>
      <dgm:spPr/>
    </dgm:pt>
    <dgm:pt modelId="{4C98632C-76A6-4086-AC72-C35DB0ED6A6C}" type="pres">
      <dgm:prSet presAssocID="{497455D1-74FF-40A1-92C4-760D81AF844B}" presName="horz1" presStyleCnt="0"/>
      <dgm:spPr/>
    </dgm:pt>
    <dgm:pt modelId="{29198E10-9261-4681-AA6E-6C557231747C}" type="pres">
      <dgm:prSet presAssocID="{497455D1-74FF-40A1-92C4-760D81AF844B}" presName="tx1" presStyleLbl="revTx" presStyleIdx="0" presStyleCnt="6"/>
      <dgm:spPr/>
    </dgm:pt>
    <dgm:pt modelId="{D2D53528-2561-414B-B578-8A4BEEDAD75A}" type="pres">
      <dgm:prSet presAssocID="{497455D1-74FF-40A1-92C4-760D81AF844B}" presName="vert1" presStyleCnt="0"/>
      <dgm:spPr/>
    </dgm:pt>
    <dgm:pt modelId="{BC0662D8-5C6C-4F84-BB15-4A669603F2A1}" type="pres">
      <dgm:prSet presAssocID="{B041EAA9-6A44-4BCE-BBB9-23EB5CB65B25}" presName="thickLine" presStyleLbl="alignNode1" presStyleIdx="1" presStyleCnt="6"/>
      <dgm:spPr/>
    </dgm:pt>
    <dgm:pt modelId="{CB6E08EC-B53A-4C3B-8BBB-518B23CDFB3B}" type="pres">
      <dgm:prSet presAssocID="{B041EAA9-6A44-4BCE-BBB9-23EB5CB65B25}" presName="horz1" presStyleCnt="0"/>
      <dgm:spPr/>
    </dgm:pt>
    <dgm:pt modelId="{290FB425-6D46-44CE-9520-67166806F58C}" type="pres">
      <dgm:prSet presAssocID="{B041EAA9-6A44-4BCE-BBB9-23EB5CB65B25}" presName="tx1" presStyleLbl="revTx" presStyleIdx="1" presStyleCnt="6"/>
      <dgm:spPr/>
    </dgm:pt>
    <dgm:pt modelId="{ACDCBB42-A6F6-4E3F-8D0F-3B51A6BB27B9}" type="pres">
      <dgm:prSet presAssocID="{B041EAA9-6A44-4BCE-BBB9-23EB5CB65B25}" presName="vert1" presStyleCnt="0"/>
      <dgm:spPr/>
    </dgm:pt>
    <dgm:pt modelId="{D5558736-28F3-4A4A-AE3F-39D1C5081244}" type="pres">
      <dgm:prSet presAssocID="{DBB80175-0DC4-46E1-8270-DC2905861AC6}" presName="thickLine" presStyleLbl="alignNode1" presStyleIdx="2" presStyleCnt="6"/>
      <dgm:spPr/>
    </dgm:pt>
    <dgm:pt modelId="{30B4B1EC-4786-4D7E-92D2-1702FC7BEF77}" type="pres">
      <dgm:prSet presAssocID="{DBB80175-0DC4-46E1-8270-DC2905861AC6}" presName="horz1" presStyleCnt="0"/>
      <dgm:spPr/>
    </dgm:pt>
    <dgm:pt modelId="{107D7E16-83D8-42CA-9DF1-CD5F5E55CEC1}" type="pres">
      <dgm:prSet presAssocID="{DBB80175-0DC4-46E1-8270-DC2905861AC6}" presName="tx1" presStyleLbl="revTx" presStyleIdx="2" presStyleCnt="6"/>
      <dgm:spPr/>
    </dgm:pt>
    <dgm:pt modelId="{3305AB3D-4B95-4B5B-9889-A394632DDDEB}" type="pres">
      <dgm:prSet presAssocID="{DBB80175-0DC4-46E1-8270-DC2905861AC6}" presName="vert1" presStyleCnt="0"/>
      <dgm:spPr/>
    </dgm:pt>
    <dgm:pt modelId="{7CC7A436-73BB-4681-A9E3-CAF4A8F53E20}" type="pres">
      <dgm:prSet presAssocID="{BCD950E6-CA76-4AEF-ACE3-70C2E1F42DB2}" presName="thickLine" presStyleLbl="alignNode1" presStyleIdx="3" presStyleCnt="6"/>
      <dgm:spPr/>
    </dgm:pt>
    <dgm:pt modelId="{CDE38F2A-CDBC-4815-A407-DCBCEC4DC158}" type="pres">
      <dgm:prSet presAssocID="{BCD950E6-CA76-4AEF-ACE3-70C2E1F42DB2}" presName="horz1" presStyleCnt="0"/>
      <dgm:spPr/>
    </dgm:pt>
    <dgm:pt modelId="{353DDDA2-B89F-4634-8C62-6F8B07DF6A2D}" type="pres">
      <dgm:prSet presAssocID="{BCD950E6-CA76-4AEF-ACE3-70C2E1F42DB2}" presName="tx1" presStyleLbl="revTx" presStyleIdx="3" presStyleCnt="6"/>
      <dgm:spPr/>
    </dgm:pt>
    <dgm:pt modelId="{F6082BB5-427B-4C55-8541-E4DF26D4949A}" type="pres">
      <dgm:prSet presAssocID="{BCD950E6-CA76-4AEF-ACE3-70C2E1F42DB2}" presName="vert1" presStyleCnt="0"/>
      <dgm:spPr/>
    </dgm:pt>
    <dgm:pt modelId="{773CFE02-D3CB-418F-8330-E7D5421FA4DE}" type="pres">
      <dgm:prSet presAssocID="{D58E7A57-5ECC-4D4D-AA94-9AB300C673FB}" presName="thickLine" presStyleLbl="alignNode1" presStyleIdx="4" presStyleCnt="6"/>
      <dgm:spPr/>
    </dgm:pt>
    <dgm:pt modelId="{5BF2F122-CC92-4731-B8AE-A076B2BB0893}" type="pres">
      <dgm:prSet presAssocID="{D58E7A57-5ECC-4D4D-AA94-9AB300C673FB}" presName="horz1" presStyleCnt="0"/>
      <dgm:spPr/>
    </dgm:pt>
    <dgm:pt modelId="{4A9A368A-F893-4E8D-A5A1-C2FD200C81B8}" type="pres">
      <dgm:prSet presAssocID="{D58E7A57-5ECC-4D4D-AA94-9AB300C673FB}" presName="tx1" presStyleLbl="revTx" presStyleIdx="4" presStyleCnt="6"/>
      <dgm:spPr/>
    </dgm:pt>
    <dgm:pt modelId="{47BB3261-0B1F-48EB-9F41-CE12FAA5AC47}" type="pres">
      <dgm:prSet presAssocID="{D58E7A57-5ECC-4D4D-AA94-9AB300C673FB}" presName="vert1" presStyleCnt="0"/>
      <dgm:spPr/>
    </dgm:pt>
    <dgm:pt modelId="{217C4191-3F8E-49A3-9C22-05BF6EECE6E5}" type="pres">
      <dgm:prSet presAssocID="{C168BC6F-FD9C-4423-A1B0-4A1EE789D529}" presName="thickLine" presStyleLbl="alignNode1" presStyleIdx="5" presStyleCnt="6"/>
      <dgm:spPr/>
    </dgm:pt>
    <dgm:pt modelId="{EE34204E-891D-4D83-8016-DC0978EFEC1C}" type="pres">
      <dgm:prSet presAssocID="{C168BC6F-FD9C-4423-A1B0-4A1EE789D529}" presName="horz1" presStyleCnt="0"/>
      <dgm:spPr/>
    </dgm:pt>
    <dgm:pt modelId="{6245E3E9-8A3A-424F-A9E8-2F2DD8CACC55}" type="pres">
      <dgm:prSet presAssocID="{C168BC6F-FD9C-4423-A1B0-4A1EE789D529}" presName="tx1" presStyleLbl="revTx" presStyleIdx="5" presStyleCnt="6"/>
      <dgm:spPr/>
    </dgm:pt>
    <dgm:pt modelId="{EE13A42B-3103-4AFE-A335-8543073644D3}" type="pres">
      <dgm:prSet presAssocID="{C168BC6F-FD9C-4423-A1B0-4A1EE789D529}" presName="vert1" presStyleCnt="0"/>
      <dgm:spPr/>
    </dgm:pt>
  </dgm:ptLst>
  <dgm:cxnLst>
    <dgm:cxn modelId="{9149B411-C55D-4FF1-A218-29EA297E9E3D}" type="presOf" srcId="{D58E7A57-5ECC-4D4D-AA94-9AB300C673FB}" destId="{4A9A368A-F893-4E8D-A5A1-C2FD200C81B8}" srcOrd="0" destOrd="0" presId="urn:microsoft.com/office/officeart/2008/layout/LinedList"/>
    <dgm:cxn modelId="{0756F513-2265-4658-85F2-A7A0F5545A76}" srcId="{223E4E01-2FBB-47B4-A3BF-DABB68682AE0}" destId="{BCD950E6-CA76-4AEF-ACE3-70C2E1F42DB2}" srcOrd="3" destOrd="0" parTransId="{FEC7289D-0C4B-43B2-A9D5-DBFCAF34037E}" sibTransId="{D247F8A7-6CA8-49E7-99E5-425574EDD5EA}"/>
    <dgm:cxn modelId="{320C9D34-CEC3-449A-B351-E40B842E3467}" type="presOf" srcId="{BCD950E6-CA76-4AEF-ACE3-70C2E1F42DB2}" destId="{353DDDA2-B89F-4634-8C62-6F8B07DF6A2D}" srcOrd="0" destOrd="0" presId="urn:microsoft.com/office/officeart/2008/layout/LinedList"/>
    <dgm:cxn modelId="{A85A7E61-1B6B-4936-9B62-BBCE6ADD5D94}" srcId="{223E4E01-2FBB-47B4-A3BF-DABB68682AE0}" destId="{C168BC6F-FD9C-4423-A1B0-4A1EE789D529}" srcOrd="5" destOrd="0" parTransId="{4745ED0F-E460-49A7-983E-D9E0C7F0837C}" sibTransId="{C0DEB522-51D2-45B2-8F22-EE48B6C78B98}"/>
    <dgm:cxn modelId="{2E9E4F66-54C1-449E-98DA-17B5AE0EC040}" type="presOf" srcId="{223E4E01-2FBB-47B4-A3BF-DABB68682AE0}" destId="{1BA73C88-E565-4D8D-8D06-41C4539EC14D}" srcOrd="0" destOrd="0" presId="urn:microsoft.com/office/officeart/2008/layout/LinedList"/>
    <dgm:cxn modelId="{CE235D73-B257-496C-B668-86FD20C90493}" type="presOf" srcId="{C168BC6F-FD9C-4423-A1B0-4A1EE789D529}" destId="{6245E3E9-8A3A-424F-A9E8-2F2DD8CACC55}" srcOrd="0" destOrd="0" presId="urn:microsoft.com/office/officeart/2008/layout/LinedList"/>
    <dgm:cxn modelId="{A4DD2A84-53EC-4258-915E-05AD1BDF539D}" srcId="{223E4E01-2FBB-47B4-A3BF-DABB68682AE0}" destId="{D58E7A57-5ECC-4D4D-AA94-9AB300C673FB}" srcOrd="4" destOrd="0" parTransId="{137D47E3-8FDD-4E50-9584-CCC4CE8E37A7}" sibTransId="{89464921-FA56-4AE3-97DE-4F0ADF515548}"/>
    <dgm:cxn modelId="{D2BBC487-D61C-4973-8DEA-36C21143D720}" type="presOf" srcId="{DBB80175-0DC4-46E1-8270-DC2905861AC6}" destId="{107D7E16-83D8-42CA-9DF1-CD5F5E55CEC1}" srcOrd="0" destOrd="0" presId="urn:microsoft.com/office/officeart/2008/layout/LinedList"/>
    <dgm:cxn modelId="{AAD81B8C-62DC-4D01-B9E2-143C12619E91}" type="presOf" srcId="{B041EAA9-6A44-4BCE-BBB9-23EB5CB65B25}" destId="{290FB425-6D46-44CE-9520-67166806F58C}" srcOrd="0" destOrd="0" presId="urn:microsoft.com/office/officeart/2008/layout/LinedList"/>
    <dgm:cxn modelId="{9205D492-9769-447C-B605-2D05A77805F2}" type="presOf" srcId="{497455D1-74FF-40A1-92C4-760D81AF844B}" destId="{29198E10-9261-4681-AA6E-6C557231747C}" srcOrd="0" destOrd="0" presId="urn:microsoft.com/office/officeart/2008/layout/LinedList"/>
    <dgm:cxn modelId="{B8AD79E2-1E84-4211-9670-FFA4EBBF1E32}" srcId="{223E4E01-2FBB-47B4-A3BF-DABB68682AE0}" destId="{497455D1-74FF-40A1-92C4-760D81AF844B}" srcOrd="0" destOrd="0" parTransId="{DB614086-5F9E-4B5D-A8E6-B7AEAF7CCE45}" sibTransId="{D49ACA7D-F037-47F4-BAB0-33FC98E8D4BC}"/>
    <dgm:cxn modelId="{BACE66F6-8598-4C5E-9BB0-2E7F72CC6537}" srcId="{223E4E01-2FBB-47B4-A3BF-DABB68682AE0}" destId="{DBB80175-0DC4-46E1-8270-DC2905861AC6}" srcOrd="2" destOrd="0" parTransId="{975A5518-B61B-4D48-86E4-F572401BB260}" sibTransId="{BA639162-88A3-4FD5-AF28-EA0CFC7246FC}"/>
    <dgm:cxn modelId="{A4AC7DF9-D856-4523-9E9C-86501D765A69}" srcId="{223E4E01-2FBB-47B4-A3BF-DABB68682AE0}" destId="{B041EAA9-6A44-4BCE-BBB9-23EB5CB65B25}" srcOrd="1" destOrd="0" parTransId="{E525C6D9-401B-42AE-A959-4A0E999DE3C7}" sibTransId="{D16072A4-0220-4887-860A-762CFC1CC9EC}"/>
    <dgm:cxn modelId="{ADAA3081-73AC-4944-91E2-29800E26E614}" type="presParOf" srcId="{1BA73C88-E565-4D8D-8D06-41C4539EC14D}" destId="{3E717EEB-5815-41BD-9F77-B02F733B713F}" srcOrd="0" destOrd="0" presId="urn:microsoft.com/office/officeart/2008/layout/LinedList"/>
    <dgm:cxn modelId="{0B03F78D-0849-4098-A9D0-14D89BB15A73}" type="presParOf" srcId="{1BA73C88-E565-4D8D-8D06-41C4539EC14D}" destId="{4C98632C-76A6-4086-AC72-C35DB0ED6A6C}" srcOrd="1" destOrd="0" presId="urn:microsoft.com/office/officeart/2008/layout/LinedList"/>
    <dgm:cxn modelId="{30CD213C-A950-4815-BABA-7656AED93D18}" type="presParOf" srcId="{4C98632C-76A6-4086-AC72-C35DB0ED6A6C}" destId="{29198E10-9261-4681-AA6E-6C557231747C}" srcOrd="0" destOrd="0" presId="urn:microsoft.com/office/officeart/2008/layout/LinedList"/>
    <dgm:cxn modelId="{6653E746-57C2-4C29-9E61-7DC5C91A56DC}" type="presParOf" srcId="{4C98632C-76A6-4086-AC72-C35DB0ED6A6C}" destId="{D2D53528-2561-414B-B578-8A4BEEDAD75A}" srcOrd="1" destOrd="0" presId="urn:microsoft.com/office/officeart/2008/layout/LinedList"/>
    <dgm:cxn modelId="{314C76A7-66D1-4168-83AE-910C9C518BA9}" type="presParOf" srcId="{1BA73C88-E565-4D8D-8D06-41C4539EC14D}" destId="{BC0662D8-5C6C-4F84-BB15-4A669603F2A1}" srcOrd="2" destOrd="0" presId="urn:microsoft.com/office/officeart/2008/layout/LinedList"/>
    <dgm:cxn modelId="{52E28C1D-840F-4449-B2FC-49FA298B1EE3}" type="presParOf" srcId="{1BA73C88-E565-4D8D-8D06-41C4539EC14D}" destId="{CB6E08EC-B53A-4C3B-8BBB-518B23CDFB3B}" srcOrd="3" destOrd="0" presId="urn:microsoft.com/office/officeart/2008/layout/LinedList"/>
    <dgm:cxn modelId="{3AD600E4-1455-4B0F-AA00-B3E96E84B0E9}" type="presParOf" srcId="{CB6E08EC-B53A-4C3B-8BBB-518B23CDFB3B}" destId="{290FB425-6D46-44CE-9520-67166806F58C}" srcOrd="0" destOrd="0" presId="urn:microsoft.com/office/officeart/2008/layout/LinedList"/>
    <dgm:cxn modelId="{4B49ECDC-56C2-44CB-830A-75AE1EE1CE2D}" type="presParOf" srcId="{CB6E08EC-B53A-4C3B-8BBB-518B23CDFB3B}" destId="{ACDCBB42-A6F6-4E3F-8D0F-3B51A6BB27B9}" srcOrd="1" destOrd="0" presId="urn:microsoft.com/office/officeart/2008/layout/LinedList"/>
    <dgm:cxn modelId="{B9EF14E4-EAB7-4BA5-8893-87429546C578}" type="presParOf" srcId="{1BA73C88-E565-4D8D-8D06-41C4539EC14D}" destId="{D5558736-28F3-4A4A-AE3F-39D1C5081244}" srcOrd="4" destOrd="0" presId="urn:microsoft.com/office/officeart/2008/layout/LinedList"/>
    <dgm:cxn modelId="{64168B38-57BF-4621-BBF7-6BC8A7BDA809}" type="presParOf" srcId="{1BA73C88-E565-4D8D-8D06-41C4539EC14D}" destId="{30B4B1EC-4786-4D7E-92D2-1702FC7BEF77}" srcOrd="5" destOrd="0" presId="urn:microsoft.com/office/officeart/2008/layout/LinedList"/>
    <dgm:cxn modelId="{8EB50D47-D309-4C32-820C-565D604571E9}" type="presParOf" srcId="{30B4B1EC-4786-4D7E-92D2-1702FC7BEF77}" destId="{107D7E16-83D8-42CA-9DF1-CD5F5E55CEC1}" srcOrd="0" destOrd="0" presId="urn:microsoft.com/office/officeart/2008/layout/LinedList"/>
    <dgm:cxn modelId="{4D32BDA5-FEAA-48C6-B2C4-E90115FDA786}" type="presParOf" srcId="{30B4B1EC-4786-4D7E-92D2-1702FC7BEF77}" destId="{3305AB3D-4B95-4B5B-9889-A394632DDDEB}" srcOrd="1" destOrd="0" presId="urn:microsoft.com/office/officeart/2008/layout/LinedList"/>
    <dgm:cxn modelId="{6E243D55-CC2C-4A35-8A08-6C2883D7EE56}" type="presParOf" srcId="{1BA73C88-E565-4D8D-8D06-41C4539EC14D}" destId="{7CC7A436-73BB-4681-A9E3-CAF4A8F53E20}" srcOrd="6" destOrd="0" presId="urn:microsoft.com/office/officeart/2008/layout/LinedList"/>
    <dgm:cxn modelId="{F916B06E-9F20-40C1-822E-2333791E3B1B}" type="presParOf" srcId="{1BA73C88-E565-4D8D-8D06-41C4539EC14D}" destId="{CDE38F2A-CDBC-4815-A407-DCBCEC4DC158}" srcOrd="7" destOrd="0" presId="urn:microsoft.com/office/officeart/2008/layout/LinedList"/>
    <dgm:cxn modelId="{66E43BD4-6FBB-4614-ACB6-51C61A57F276}" type="presParOf" srcId="{CDE38F2A-CDBC-4815-A407-DCBCEC4DC158}" destId="{353DDDA2-B89F-4634-8C62-6F8B07DF6A2D}" srcOrd="0" destOrd="0" presId="urn:microsoft.com/office/officeart/2008/layout/LinedList"/>
    <dgm:cxn modelId="{9647D629-A30C-4386-977A-B2659B4A094C}" type="presParOf" srcId="{CDE38F2A-CDBC-4815-A407-DCBCEC4DC158}" destId="{F6082BB5-427B-4C55-8541-E4DF26D4949A}" srcOrd="1" destOrd="0" presId="urn:microsoft.com/office/officeart/2008/layout/LinedList"/>
    <dgm:cxn modelId="{E32928AA-E1CC-4004-8637-C70EFC3338B0}" type="presParOf" srcId="{1BA73C88-E565-4D8D-8D06-41C4539EC14D}" destId="{773CFE02-D3CB-418F-8330-E7D5421FA4DE}" srcOrd="8" destOrd="0" presId="urn:microsoft.com/office/officeart/2008/layout/LinedList"/>
    <dgm:cxn modelId="{2738BAA2-33FD-441A-8C3B-D7A734805F48}" type="presParOf" srcId="{1BA73C88-E565-4D8D-8D06-41C4539EC14D}" destId="{5BF2F122-CC92-4731-B8AE-A076B2BB0893}" srcOrd="9" destOrd="0" presId="urn:microsoft.com/office/officeart/2008/layout/LinedList"/>
    <dgm:cxn modelId="{EECC7984-98AD-4CE5-AA93-CFE8B5787BCE}" type="presParOf" srcId="{5BF2F122-CC92-4731-B8AE-A076B2BB0893}" destId="{4A9A368A-F893-4E8D-A5A1-C2FD200C81B8}" srcOrd="0" destOrd="0" presId="urn:microsoft.com/office/officeart/2008/layout/LinedList"/>
    <dgm:cxn modelId="{0267BDEA-046A-4239-8571-5D42B4672FEE}" type="presParOf" srcId="{5BF2F122-CC92-4731-B8AE-A076B2BB0893}" destId="{47BB3261-0B1F-48EB-9F41-CE12FAA5AC47}" srcOrd="1" destOrd="0" presId="urn:microsoft.com/office/officeart/2008/layout/LinedList"/>
    <dgm:cxn modelId="{7F9E5942-DF6B-4A22-B968-A9C85CC4F590}" type="presParOf" srcId="{1BA73C88-E565-4D8D-8D06-41C4539EC14D}" destId="{217C4191-3F8E-49A3-9C22-05BF6EECE6E5}" srcOrd="10" destOrd="0" presId="urn:microsoft.com/office/officeart/2008/layout/LinedList"/>
    <dgm:cxn modelId="{CB536B2E-CFD0-4D2F-9ECF-BE7F1F435956}" type="presParOf" srcId="{1BA73C88-E565-4D8D-8D06-41C4539EC14D}" destId="{EE34204E-891D-4D83-8016-DC0978EFEC1C}" srcOrd="11" destOrd="0" presId="urn:microsoft.com/office/officeart/2008/layout/LinedList"/>
    <dgm:cxn modelId="{00921FF8-43B0-4832-897B-C9F7BB9C12DD}" type="presParOf" srcId="{EE34204E-891D-4D83-8016-DC0978EFEC1C}" destId="{6245E3E9-8A3A-424F-A9E8-2F2DD8CACC55}" srcOrd="0" destOrd="0" presId="urn:microsoft.com/office/officeart/2008/layout/LinedList"/>
    <dgm:cxn modelId="{11DC4A39-33BE-4519-B201-B9FADFFC3F7E}" type="presParOf" srcId="{EE34204E-891D-4D83-8016-DC0978EFEC1C}" destId="{EE13A42B-3103-4AFE-A335-8543073644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8A8A13-4937-40B7-BDED-711968CCFC5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BC24DE-A5FA-4E04-9BAB-04B41D5B23AC}">
      <dgm:prSet/>
      <dgm:spPr/>
      <dgm:t>
        <a:bodyPr/>
        <a:lstStyle/>
        <a:p>
          <a:r>
            <a:rPr lang="en-US" b="0" i="0"/>
            <a:t>It is important to have a Jenkins backup with its data and configurations. It includes job configs, plugins, build logs, plugin configuration, etc.</a:t>
          </a:r>
          <a:endParaRPr lang="en-US"/>
        </a:p>
      </dgm:t>
    </dgm:pt>
    <dgm:pt modelId="{493A68D3-DE3B-4025-99CB-A8D64BA0B7A9}" type="parTrans" cxnId="{873AAFE9-2A09-4874-9C09-5C02D4ABCBD2}">
      <dgm:prSet/>
      <dgm:spPr/>
      <dgm:t>
        <a:bodyPr/>
        <a:lstStyle/>
        <a:p>
          <a:endParaRPr lang="en-US"/>
        </a:p>
      </dgm:t>
    </dgm:pt>
    <dgm:pt modelId="{09D0374D-6CB1-45AC-BD22-7AE4D3BEA3C1}" type="sibTrans" cxnId="{873AAFE9-2A09-4874-9C09-5C02D4ABCBD2}">
      <dgm:prSet/>
      <dgm:spPr/>
      <dgm:t>
        <a:bodyPr/>
        <a:lstStyle/>
        <a:p>
          <a:endParaRPr lang="en-US"/>
        </a:p>
      </dgm:t>
    </dgm:pt>
    <dgm:pt modelId="{CE07C5FB-4C04-4E69-8786-87A644436BE2}">
      <dgm:prSet/>
      <dgm:spPr/>
      <dgm:t>
        <a:bodyPr/>
        <a:lstStyle/>
        <a:p>
          <a:r>
            <a:rPr lang="en-US" b="0" i="0"/>
            <a:t>Jenkins provides a backup plugin which can be used to get backup critical configuration settings related to Jenkins.</a:t>
          </a:r>
          <a:endParaRPr lang="en-US"/>
        </a:p>
      </dgm:t>
    </dgm:pt>
    <dgm:pt modelId="{E6DBA484-52F6-4EFF-AB2A-E5503272B940}" type="parTrans" cxnId="{34852FD6-62EB-4077-8730-797A5AA83C79}">
      <dgm:prSet/>
      <dgm:spPr/>
      <dgm:t>
        <a:bodyPr/>
        <a:lstStyle/>
        <a:p>
          <a:endParaRPr lang="en-US"/>
        </a:p>
      </dgm:t>
    </dgm:pt>
    <dgm:pt modelId="{18F53D29-060C-4F99-A80E-C4929A41A778}" type="sibTrans" cxnId="{34852FD6-62EB-4077-8730-797A5AA83C79}">
      <dgm:prSet/>
      <dgm:spPr/>
      <dgm:t>
        <a:bodyPr/>
        <a:lstStyle/>
        <a:p>
          <a:endParaRPr lang="en-US"/>
        </a:p>
      </dgm:t>
    </dgm:pt>
    <dgm:pt modelId="{63BEB69A-82D9-460A-B824-619F769F3D0A}" type="pres">
      <dgm:prSet presAssocID="{8C8A8A13-4937-40B7-BDED-711968CCFC5B}" presName="root" presStyleCnt="0">
        <dgm:presLayoutVars>
          <dgm:dir/>
          <dgm:resizeHandles val="exact"/>
        </dgm:presLayoutVars>
      </dgm:prSet>
      <dgm:spPr/>
    </dgm:pt>
    <dgm:pt modelId="{1D6AD00A-5262-4490-AC03-23202570906C}" type="pres">
      <dgm:prSet presAssocID="{EEBC24DE-A5FA-4E04-9BAB-04B41D5B23AC}" presName="compNode" presStyleCnt="0"/>
      <dgm:spPr/>
    </dgm:pt>
    <dgm:pt modelId="{D22181B7-46A0-446E-9ABA-81EC91FA5C15}" type="pres">
      <dgm:prSet presAssocID="{EEBC24DE-A5FA-4E04-9BAB-04B41D5B23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1F7EFDEE-7201-4A66-844A-DA293CD30546}" type="pres">
      <dgm:prSet presAssocID="{EEBC24DE-A5FA-4E04-9BAB-04B41D5B23AC}" presName="spaceRect" presStyleCnt="0"/>
      <dgm:spPr/>
    </dgm:pt>
    <dgm:pt modelId="{A3C03832-E90C-49BA-A232-7CAEFF036D85}" type="pres">
      <dgm:prSet presAssocID="{EEBC24DE-A5FA-4E04-9BAB-04B41D5B23AC}" presName="textRect" presStyleLbl="revTx" presStyleIdx="0" presStyleCnt="2">
        <dgm:presLayoutVars>
          <dgm:chMax val="1"/>
          <dgm:chPref val="1"/>
        </dgm:presLayoutVars>
      </dgm:prSet>
      <dgm:spPr/>
    </dgm:pt>
    <dgm:pt modelId="{2C489400-035C-4770-9016-58CE6395DA11}" type="pres">
      <dgm:prSet presAssocID="{09D0374D-6CB1-45AC-BD22-7AE4D3BEA3C1}" presName="sibTrans" presStyleCnt="0"/>
      <dgm:spPr/>
    </dgm:pt>
    <dgm:pt modelId="{8D87496A-6DEA-4D2B-A833-69F06428CF7E}" type="pres">
      <dgm:prSet presAssocID="{CE07C5FB-4C04-4E69-8786-87A644436BE2}" presName="compNode" presStyleCnt="0"/>
      <dgm:spPr/>
    </dgm:pt>
    <dgm:pt modelId="{BB615D39-01F6-49F3-968C-A5C0722360E6}" type="pres">
      <dgm:prSet presAssocID="{CE07C5FB-4C04-4E69-8786-87A644436B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984191D-DF52-4646-B423-A14FBD96CC7F}" type="pres">
      <dgm:prSet presAssocID="{CE07C5FB-4C04-4E69-8786-87A644436BE2}" presName="spaceRect" presStyleCnt="0"/>
      <dgm:spPr/>
    </dgm:pt>
    <dgm:pt modelId="{3CB89BDC-9B98-4135-9E1F-EBEC289404EF}" type="pres">
      <dgm:prSet presAssocID="{CE07C5FB-4C04-4E69-8786-87A644436BE2}" presName="textRect" presStyleLbl="revTx" presStyleIdx="1" presStyleCnt="2">
        <dgm:presLayoutVars>
          <dgm:chMax val="1"/>
          <dgm:chPref val="1"/>
        </dgm:presLayoutVars>
      </dgm:prSet>
      <dgm:spPr/>
    </dgm:pt>
  </dgm:ptLst>
  <dgm:cxnLst>
    <dgm:cxn modelId="{C4EA4116-A0D5-4C82-95E2-96D4E016CDDC}" type="presOf" srcId="{EEBC24DE-A5FA-4E04-9BAB-04B41D5B23AC}" destId="{A3C03832-E90C-49BA-A232-7CAEFF036D85}" srcOrd="0" destOrd="0" presId="urn:microsoft.com/office/officeart/2018/2/layout/IconLabelList"/>
    <dgm:cxn modelId="{C74A1369-B371-4C40-B9FE-B4F63396B348}" type="presOf" srcId="{8C8A8A13-4937-40B7-BDED-711968CCFC5B}" destId="{63BEB69A-82D9-460A-B824-619F769F3D0A}" srcOrd="0" destOrd="0" presId="urn:microsoft.com/office/officeart/2018/2/layout/IconLabelList"/>
    <dgm:cxn modelId="{D922409E-B13B-4355-ABB4-4B308681C96F}" type="presOf" srcId="{CE07C5FB-4C04-4E69-8786-87A644436BE2}" destId="{3CB89BDC-9B98-4135-9E1F-EBEC289404EF}" srcOrd="0" destOrd="0" presId="urn:microsoft.com/office/officeart/2018/2/layout/IconLabelList"/>
    <dgm:cxn modelId="{34852FD6-62EB-4077-8730-797A5AA83C79}" srcId="{8C8A8A13-4937-40B7-BDED-711968CCFC5B}" destId="{CE07C5FB-4C04-4E69-8786-87A644436BE2}" srcOrd="1" destOrd="0" parTransId="{E6DBA484-52F6-4EFF-AB2A-E5503272B940}" sibTransId="{18F53D29-060C-4F99-A80E-C4929A41A778}"/>
    <dgm:cxn modelId="{873AAFE9-2A09-4874-9C09-5C02D4ABCBD2}" srcId="{8C8A8A13-4937-40B7-BDED-711968CCFC5B}" destId="{EEBC24DE-A5FA-4E04-9BAB-04B41D5B23AC}" srcOrd="0" destOrd="0" parTransId="{493A68D3-DE3B-4025-99CB-A8D64BA0B7A9}" sibTransId="{09D0374D-6CB1-45AC-BD22-7AE4D3BEA3C1}"/>
    <dgm:cxn modelId="{7AE53678-046D-4CAF-B16D-BEB31E0310C3}" type="presParOf" srcId="{63BEB69A-82D9-460A-B824-619F769F3D0A}" destId="{1D6AD00A-5262-4490-AC03-23202570906C}" srcOrd="0" destOrd="0" presId="urn:microsoft.com/office/officeart/2018/2/layout/IconLabelList"/>
    <dgm:cxn modelId="{8562CD6A-2793-4AE6-8F6C-D244D6CB172F}" type="presParOf" srcId="{1D6AD00A-5262-4490-AC03-23202570906C}" destId="{D22181B7-46A0-446E-9ABA-81EC91FA5C15}" srcOrd="0" destOrd="0" presId="urn:microsoft.com/office/officeart/2018/2/layout/IconLabelList"/>
    <dgm:cxn modelId="{743D0ADD-C8CD-4F40-938B-FDADA83F4933}" type="presParOf" srcId="{1D6AD00A-5262-4490-AC03-23202570906C}" destId="{1F7EFDEE-7201-4A66-844A-DA293CD30546}" srcOrd="1" destOrd="0" presId="urn:microsoft.com/office/officeart/2018/2/layout/IconLabelList"/>
    <dgm:cxn modelId="{F1FC5632-A60F-42F8-AF07-6DDAB376D5AC}" type="presParOf" srcId="{1D6AD00A-5262-4490-AC03-23202570906C}" destId="{A3C03832-E90C-49BA-A232-7CAEFF036D85}" srcOrd="2" destOrd="0" presId="urn:microsoft.com/office/officeart/2018/2/layout/IconLabelList"/>
    <dgm:cxn modelId="{26AEF428-C4CE-425D-B1F7-D0966F765081}" type="presParOf" srcId="{63BEB69A-82D9-460A-B824-619F769F3D0A}" destId="{2C489400-035C-4770-9016-58CE6395DA11}" srcOrd="1" destOrd="0" presId="urn:microsoft.com/office/officeart/2018/2/layout/IconLabelList"/>
    <dgm:cxn modelId="{558EC5F1-971B-4277-A993-5D6BDA542D59}" type="presParOf" srcId="{63BEB69A-82D9-460A-B824-619F769F3D0A}" destId="{8D87496A-6DEA-4D2B-A833-69F06428CF7E}" srcOrd="2" destOrd="0" presId="urn:microsoft.com/office/officeart/2018/2/layout/IconLabelList"/>
    <dgm:cxn modelId="{58CB2EE8-F885-42AF-9007-52A09A3D90FB}" type="presParOf" srcId="{8D87496A-6DEA-4D2B-A833-69F06428CF7E}" destId="{BB615D39-01F6-49F3-968C-A5C0722360E6}" srcOrd="0" destOrd="0" presId="urn:microsoft.com/office/officeart/2018/2/layout/IconLabelList"/>
    <dgm:cxn modelId="{693AA64C-96D4-4200-AA5C-E05E9306D7B8}" type="presParOf" srcId="{8D87496A-6DEA-4D2B-A833-69F06428CF7E}" destId="{D984191D-DF52-4646-B423-A14FBD96CC7F}" srcOrd="1" destOrd="0" presId="urn:microsoft.com/office/officeart/2018/2/layout/IconLabelList"/>
    <dgm:cxn modelId="{FE1C63EE-5388-4E8B-929B-490A53D9DCD3}" type="presParOf" srcId="{8D87496A-6DEA-4D2B-A833-69F06428CF7E}" destId="{3CB89BDC-9B98-4135-9E1F-EBEC289404E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8C065-C131-43B3-9B7F-32A28F52BFE8}">
      <dsp:nvSpPr>
        <dsp:cNvPr id="0" name=""/>
        <dsp:cNvSpPr/>
      </dsp:nvSpPr>
      <dsp:spPr>
        <a:xfrm>
          <a:off x="1466929" y="371420"/>
          <a:ext cx="1192510" cy="1192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077A79-B8A7-4B34-8A7F-800B1EEFDAEE}">
      <dsp:nvSpPr>
        <dsp:cNvPr id="0" name=""/>
        <dsp:cNvSpPr/>
      </dsp:nvSpPr>
      <dsp:spPr>
        <a:xfrm>
          <a:off x="738173" y="1920547"/>
          <a:ext cx="26500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Emails have been an important aspect in every organization due to its ease of use, and availability.</a:t>
          </a:r>
          <a:endParaRPr lang="en-US" sz="1100" kern="1200"/>
        </a:p>
      </dsp:txBody>
      <dsp:txXfrm>
        <a:off x="738173" y="1920547"/>
        <a:ext cx="2650022" cy="720000"/>
      </dsp:txXfrm>
    </dsp:sp>
    <dsp:sp modelId="{DA861D69-6A3B-4675-BB60-C7CB29909583}">
      <dsp:nvSpPr>
        <dsp:cNvPr id="0" name=""/>
        <dsp:cNvSpPr/>
      </dsp:nvSpPr>
      <dsp:spPr>
        <a:xfrm>
          <a:off x="4580706" y="371420"/>
          <a:ext cx="1192510" cy="1192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E0F7F0-F0D8-436D-A489-8F0BBF247D9D}">
      <dsp:nvSpPr>
        <dsp:cNvPr id="0" name=""/>
        <dsp:cNvSpPr/>
      </dsp:nvSpPr>
      <dsp:spPr>
        <a:xfrm>
          <a:off x="3851949" y="1920547"/>
          <a:ext cx="26500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Several plugins are available in the market that allows you to configure every aspect of email notifications, one of which we are going to see now in Jenkins.</a:t>
          </a:r>
          <a:endParaRPr lang="en-US" sz="1100" kern="1200"/>
        </a:p>
      </dsp:txBody>
      <dsp:txXfrm>
        <a:off x="3851949" y="1920547"/>
        <a:ext cx="2650022" cy="720000"/>
      </dsp:txXfrm>
    </dsp:sp>
    <dsp:sp modelId="{DED25B0C-92D4-4E1A-8C78-B73C60DC0328}">
      <dsp:nvSpPr>
        <dsp:cNvPr id="0" name=""/>
        <dsp:cNvSpPr/>
      </dsp:nvSpPr>
      <dsp:spPr>
        <a:xfrm>
          <a:off x="3023817" y="3303052"/>
          <a:ext cx="1192510" cy="1192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6FEB4-6CA1-48F7-BF1E-F4482EA0E5FB}">
      <dsp:nvSpPr>
        <dsp:cNvPr id="0" name=""/>
        <dsp:cNvSpPr/>
      </dsp:nvSpPr>
      <dsp:spPr>
        <a:xfrm>
          <a:off x="2295061" y="4852179"/>
          <a:ext cx="26500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Jenkins email notification is a Java-based plugin tool to automate notification alert whenever an email is received. It will be useful for the CI (Continuous Integration) code.</a:t>
          </a:r>
          <a:endParaRPr lang="en-US" sz="1100" kern="1200"/>
        </a:p>
      </dsp:txBody>
      <dsp:txXfrm>
        <a:off x="2295061" y="4852179"/>
        <a:ext cx="265002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F934D-E273-4C36-BC67-E8C0C884B212}">
      <dsp:nvSpPr>
        <dsp:cNvPr id="0" name=""/>
        <dsp:cNvSpPr/>
      </dsp:nvSpPr>
      <dsp:spPr>
        <a:xfrm>
          <a:off x="0" y="2466"/>
          <a:ext cx="7240146" cy="12502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AF5FA-0308-4E2A-A3CA-D076C15F294A}">
      <dsp:nvSpPr>
        <dsp:cNvPr id="0" name=""/>
        <dsp:cNvSpPr/>
      </dsp:nvSpPr>
      <dsp:spPr>
        <a:xfrm>
          <a:off x="378199" y="283772"/>
          <a:ext cx="687635" cy="687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F181CD-26AC-4288-B51B-2C363D6A412A}">
      <dsp:nvSpPr>
        <dsp:cNvPr id="0" name=""/>
        <dsp:cNvSpPr/>
      </dsp:nvSpPr>
      <dsp:spPr>
        <a:xfrm>
          <a:off x="1444033" y="2466"/>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90000"/>
            </a:lnSpc>
            <a:spcBef>
              <a:spcPct val="0"/>
            </a:spcBef>
            <a:spcAft>
              <a:spcPct val="35000"/>
            </a:spcAft>
            <a:buNone/>
          </a:pPr>
          <a:r>
            <a:rPr lang="en-US" sz="1900" b="0" i="0" kern="1200"/>
            <a:t>Now a day we are writing code. So it is important that the quality of the code must be good to have better performance.</a:t>
          </a:r>
          <a:endParaRPr lang="en-US" sz="1900" kern="1200"/>
        </a:p>
      </dsp:txBody>
      <dsp:txXfrm>
        <a:off x="1444033" y="2466"/>
        <a:ext cx="5796112" cy="1250245"/>
      </dsp:txXfrm>
    </dsp:sp>
    <dsp:sp modelId="{AA153936-1A60-4896-B021-A7AC85CEB3FF}">
      <dsp:nvSpPr>
        <dsp:cNvPr id="0" name=""/>
        <dsp:cNvSpPr/>
      </dsp:nvSpPr>
      <dsp:spPr>
        <a:xfrm>
          <a:off x="0" y="1565273"/>
          <a:ext cx="7240146" cy="12502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A539D-E921-461B-B12C-C88D44CD4C81}">
      <dsp:nvSpPr>
        <dsp:cNvPr id="0" name=""/>
        <dsp:cNvSpPr/>
      </dsp:nvSpPr>
      <dsp:spPr>
        <a:xfrm>
          <a:off x="378199" y="1846579"/>
          <a:ext cx="687635" cy="687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37598-7E33-4D45-AD2D-E735543A2285}">
      <dsp:nvSpPr>
        <dsp:cNvPr id="0" name=""/>
        <dsp:cNvSpPr/>
      </dsp:nvSpPr>
      <dsp:spPr>
        <a:xfrm>
          <a:off x="1444033" y="1565273"/>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90000"/>
            </a:lnSpc>
            <a:spcBef>
              <a:spcPct val="0"/>
            </a:spcBef>
            <a:spcAft>
              <a:spcPct val="35000"/>
            </a:spcAft>
            <a:buNone/>
          </a:pPr>
          <a:r>
            <a:rPr lang="en-US" sz="1900" b="0" i="0" kern="1200"/>
            <a:t>The implementation of static analysis job within Jenkins, the most popular open- source tool for Continuous Integration (CI), and Continuous Deployment made it more interesting.</a:t>
          </a:r>
          <a:endParaRPr lang="en-US" sz="1900" kern="1200"/>
        </a:p>
      </dsp:txBody>
      <dsp:txXfrm>
        <a:off x="1444033" y="1565273"/>
        <a:ext cx="5796112" cy="1250245"/>
      </dsp:txXfrm>
    </dsp:sp>
    <dsp:sp modelId="{CF877037-5E69-4944-A99F-670C8F661244}">
      <dsp:nvSpPr>
        <dsp:cNvPr id="0" name=""/>
        <dsp:cNvSpPr/>
      </dsp:nvSpPr>
      <dsp:spPr>
        <a:xfrm>
          <a:off x="0" y="3128080"/>
          <a:ext cx="7240146" cy="125024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5ED09-697A-440D-BF9C-8D26AE11A7ED}">
      <dsp:nvSpPr>
        <dsp:cNvPr id="0" name=""/>
        <dsp:cNvSpPr/>
      </dsp:nvSpPr>
      <dsp:spPr>
        <a:xfrm>
          <a:off x="378199" y="3409385"/>
          <a:ext cx="687635" cy="687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6B1648-1721-40E3-995B-68CB8A8B1126}">
      <dsp:nvSpPr>
        <dsp:cNvPr id="0" name=""/>
        <dsp:cNvSpPr/>
      </dsp:nvSpPr>
      <dsp:spPr>
        <a:xfrm>
          <a:off x="1444033" y="3128080"/>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90000"/>
            </a:lnSpc>
            <a:spcBef>
              <a:spcPct val="0"/>
            </a:spcBef>
            <a:spcAft>
              <a:spcPct val="35000"/>
            </a:spcAft>
            <a:buNone/>
          </a:pPr>
          <a:r>
            <a:rPr lang="en-US" sz="1900" b="0" i="0" kern="1200"/>
            <a:t>Why Code Analysis?</a:t>
          </a:r>
          <a:endParaRPr lang="en-US" sz="1900" kern="1200"/>
        </a:p>
      </dsp:txBody>
      <dsp:txXfrm>
        <a:off x="1444033" y="3128080"/>
        <a:ext cx="5796112" cy="1250245"/>
      </dsp:txXfrm>
    </dsp:sp>
    <dsp:sp modelId="{656E816F-EA3A-4454-8668-1942CB4142AD}">
      <dsp:nvSpPr>
        <dsp:cNvPr id="0" name=""/>
        <dsp:cNvSpPr/>
      </dsp:nvSpPr>
      <dsp:spPr>
        <a:xfrm>
          <a:off x="0" y="4690887"/>
          <a:ext cx="7240146" cy="125024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668B5-47D3-432C-AEEB-ACF11D96205A}">
      <dsp:nvSpPr>
        <dsp:cNvPr id="0" name=""/>
        <dsp:cNvSpPr/>
      </dsp:nvSpPr>
      <dsp:spPr>
        <a:xfrm>
          <a:off x="378199" y="4972192"/>
          <a:ext cx="687635" cy="687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520E1-7C8F-4920-8015-1C8DB7D45257}">
      <dsp:nvSpPr>
        <dsp:cNvPr id="0" name=""/>
        <dsp:cNvSpPr/>
      </dsp:nvSpPr>
      <dsp:spPr>
        <a:xfrm>
          <a:off x="1444033" y="4690887"/>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844550">
            <a:lnSpc>
              <a:spcPct val="90000"/>
            </a:lnSpc>
            <a:spcBef>
              <a:spcPct val="0"/>
            </a:spcBef>
            <a:spcAft>
              <a:spcPct val="35000"/>
            </a:spcAft>
            <a:buNone/>
          </a:pPr>
          <a:r>
            <a:rPr lang="en-US" sz="1900" b="0" i="0" kern="1200"/>
            <a:t>Sometimes there may be a situation when compilers often fail to identify all the bugs. Static code analysis helps in improving the position a little.</a:t>
          </a:r>
          <a:endParaRPr lang="en-US" sz="1900" kern="1200"/>
        </a:p>
      </dsp:txBody>
      <dsp:txXfrm>
        <a:off x="1444033" y="4690887"/>
        <a:ext cx="5796112" cy="1250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500AE-E6EE-43AD-8B06-E34435DCC23A}">
      <dsp:nvSpPr>
        <dsp:cNvPr id="0" name=""/>
        <dsp:cNvSpPr/>
      </dsp:nvSpPr>
      <dsp:spPr>
        <a:xfrm>
          <a:off x="0" y="725"/>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45C65-EA30-4A21-9B58-139D787188DB}">
      <dsp:nvSpPr>
        <dsp:cNvPr id="0" name=""/>
        <dsp:cNvSpPr/>
      </dsp:nvSpPr>
      <dsp:spPr>
        <a:xfrm>
          <a:off x="0" y="72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Jenkins provides many plugins to present the metrics for builds which are carried out over a period of time. These metrics are useful to see the build and to understand how frequently they fail/pass over time.</a:t>
          </a:r>
          <a:endParaRPr lang="en-US" sz="2000" kern="1200"/>
        </a:p>
      </dsp:txBody>
      <dsp:txXfrm>
        <a:off x="0" y="725"/>
        <a:ext cx="7240146" cy="1188429"/>
      </dsp:txXfrm>
    </dsp:sp>
    <dsp:sp modelId="{74366AF6-3A70-4B3E-8FD2-FCEB534A9B67}">
      <dsp:nvSpPr>
        <dsp:cNvPr id="0" name=""/>
        <dsp:cNvSpPr/>
      </dsp:nvSpPr>
      <dsp:spPr>
        <a:xfrm>
          <a:off x="0" y="1189155"/>
          <a:ext cx="72401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1520D-0DD7-4919-8C46-6564B0F58599}">
      <dsp:nvSpPr>
        <dsp:cNvPr id="0" name=""/>
        <dsp:cNvSpPr/>
      </dsp:nvSpPr>
      <dsp:spPr>
        <a:xfrm>
          <a:off x="0" y="118915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Let's see the "Build History Metrics Plugin", this plugin is used to calculate the following metrics for all of the builds once installed:</a:t>
          </a:r>
          <a:endParaRPr lang="en-US" sz="2000" kern="1200"/>
        </a:p>
      </dsp:txBody>
      <dsp:txXfrm>
        <a:off x="0" y="1189155"/>
        <a:ext cx="7240146" cy="1188429"/>
      </dsp:txXfrm>
    </dsp:sp>
    <dsp:sp modelId="{2989A190-BCCB-4F81-9972-2BA1107BC1E0}">
      <dsp:nvSpPr>
        <dsp:cNvPr id="0" name=""/>
        <dsp:cNvSpPr/>
      </dsp:nvSpPr>
      <dsp:spPr>
        <a:xfrm>
          <a:off x="0" y="2377585"/>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C472A-CAF9-477B-BACD-2CB6843ED075}">
      <dsp:nvSpPr>
        <dsp:cNvPr id="0" name=""/>
        <dsp:cNvSpPr/>
      </dsp:nvSpPr>
      <dsp:spPr>
        <a:xfrm>
          <a:off x="0" y="237758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t>MTTF (Metrics Time to Failure)</a:t>
          </a:r>
          <a:endParaRPr lang="en-US" sz="2000" kern="1200"/>
        </a:p>
      </dsp:txBody>
      <dsp:txXfrm>
        <a:off x="0" y="2377585"/>
        <a:ext cx="7240146" cy="1188429"/>
      </dsp:txXfrm>
    </dsp:sp>
    <dsp:sp modelId="{11E777FA-952D-4B4C-B764-4A94FB068F3C}">
      <dsp:nvSpPr>
        <dsp:cNvPr id="0" name=""/>
        <dsp:cNvSpPr/>
      </dsp:nvSpPr>
      <dsp:spPr>
        <a:xfrm>
          <a:off x="0" y="3566014"/>
          <a:ext cx="724014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0D1F2-005D-4DD7-8A34-A11CF60BBB83}">
      <dsp:nvSpPr>
        <dsp:cNvPr id="0" name=""/>
        <dsp:cNvSpPr/>
      </dsp:nvSpPr>
      <dsp:spPr>
        <a:xfrm>
          <a:off x="0" y="356601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t>MTTR (Mean Time to Recovery)</a:t>
          </a:r>
          <a:endParaRPr lang="en-US" sz="2000" kern="1200"/>
        </a:p>
      </dsp:txBody>
      <dsp:txXfrm>
        <a:off x="0" y="3566014"/>
        <a:ext cx="7240146" cy="1188429"/>
      </dsp:txXfrm>
    </dsp:sp>
    <dsp:sp modelId="{1E8FE24E-08B5-46D3-80C1-C22E8C35AEF9}">
      <dsp:nvSpPr>
        <dsp:cNvPr id="0" name=""/>
        <dsp:cNvSpPr/>
      </dsp:nvSpPr>
      <dsp:spPr>
        <a:xfrm>
          <a:off x="0" y="4754444"/>
          <a:ext cx="72401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964D1-7AA2-43DC-8BA2-FA0A2686D7D9}">
      <dsp:nvSpPr>
        <dsp:cNvPr id="0" name=""/>
        <dsp:cNvSpPr/>
      </dsp:nvSpPr>
      <dsp:spPr>
        <a:xfrm>
          <a:off x="0" y="475444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t>Standard Deviation of Build Times</a:t>
          </a:r>
          <a:endParaRPr lang="en-US" sz="2000" kern="1200"/>
        </a:p>
      </dsp:txBody>
      <dsp:txXfrm>
        <a:off x="0" y="4754444"/>
        <a:ext cx="7240146" cy="1188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17EEB-5815-41BD-9F77-B02F733B713F}">
      <dsp:nvSpPr>
        <dsp:cNvPr id="0" name=""/>
        <dsp:cNvSpPr/>
      </dsp:nvSpPr>
      <dsp:spPr>
        <a:xfrm>
          <a:off x="0" y="2902"/>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98E10-9261-4681-AA6E-6C557231747C}">
      <dsp:nvSpPr>
        <dsp:cNvPr id="0" name=""/>
        <dsp:cNvSpPr/>
      </dsp:nvSpPr>
      <dsp:spPr>
        <a:xfrm>
          <a:off x="0" y="2902"/>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The following are the basic activities that you will carry out, some of which are best practices for Jenkins server maintenance.</a:t>
          </a:r>
          <a:endParaRPr lang="en-US" sz="2200" kern="1200"/>
        </a:p>
      </dsp:txBody>
      <dsp:txXfrm>
        <a:off x="0" y="2902"/>
        <a:ext cx="7240146" cy="989632"/>
      </dsp:txXfrm>
    </dsp:sp>
    <dsp:sp modelId="{BC0662D8-5C6C-4F84-BB15-4A669603F2A1}">
      <dsp:nvSpPr>
        <dsp:cNvPr id="0" name=""/>
        <dsp:cNvSpPr/>
      </dsp:nvSpPr>
      <dsp:spPr>
        <a:xfrm>
          <a:off x="0" y="992534"/>
          <a:ext cx="7240146" cy="0"/>
        </a:xfrm>
        <a:prstGeom prst="line">
          <a:avLst/>
        </a:prstGeom>
        <a:solidFill>
          <a:schemeClr val="accent2">
            <a:hueOff val="-302737"/>
            <a:satOff val="-1951"/>
            <a:lumOff val="-431"/>
            <a:alphaOff val="0"/>
          </a:schemeClr>
        </a:solidFill>
        <a:ln w="12700" cap="flat" cmpd="sng" algn="ctr">
          <a:solidFill>
            <a:schemeClr val="accent2">
              <a:hueOff val="-302737"/>
              <a:satOff val="-1951"/>
              <a:lumOff val="-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FB425-6D46-44CE-9520-67166806F58C}">
      <dsp:nvSpPr>
        <dsp:cNvPr id="0" name=""/>
        <dsp:cNvSpPr/>
      </dsp:nvSpPr>
      <dsp:spPr>
        <a:xfrm>
          <a:off x="0" y="992534"/>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URL Options</a:t>
          </a:r>
          <a:endParaRPr lang="en-US" sz="2200" kern="1200"/>
        </a:p>
      </dsp:txBody>
      <dsp:txXfrm>
        <a:off x="0" y="992534"/>
        <a:ext cx="7240146" cy="989632"/>
      </dsp:txXfrm>
    </dsp:sp>
    <dsp:sp modelId="{D5558736-28F3-4A4A-AE3F-39D1C5081244}">
      <dsp:nvSpPr>
        <dsp:cNvPr id="0" name=""/>
        <dsp:cNvSpPr/>
      </dsp:nvSpPr>
      <dsp:spPr>
        <a:xfrm>
          <a:off x="0" y="1982167"/>
          <a:ext cx="7240146" cy="0"/>
        </a:xfrm>
        <a:prstGeom prst="line">
          <a:avLst/>
        </a:prstGeom>
        <a:solidFill>
          <a:schemeClr val="accent2">
            <a:hueOff val="-605474"/>
            <a:satOff val="-3903"/>
            <a:lumOff val="-862"/>
            <a:alphaOff val="0"/>
          </a:schemeClr>
        </a:solidFill>
        <a:ln w="12700" cap="flat" cmpd="sng" algn="ctr">
          <a:solidFill>
            <a:schemeClr val="accent2">
              <a:hueOff val="-605474"/>
              <a:satOff val="-3903"/>
              <a:lumOff val="-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D7E16-83D8-42CA-9DF1-CD5F5E55CEC1}">
      <dsp:nvSpPr>
        <dsp:cNvPr id="0" name=""/>
        <dsp:cNvSpPr/>
      </dsp:nvSpPr>
      <dsp:spPr>
        <a:xfrm>
          <a:off x="0" y="1982167"/>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Append the following commands to the Jenkins URL to perform the following operations:</a:t>
          </a:r>
          <a:endParaRPr lang="en-US" sz="2200" kern="1200"/>
        </a:p>
      </dsp:txBody>
      <dsp:txXfrm>
        <a:off x="0" y="1982167"/>
        <a:ext cx="7240146" cy="989632"/>
      </dsp:txXfrm>
    </dsp:sp>
    <dsp:sp modelId="{7CC7A436-73BB-4681-A9E3-CAF4A8F53E20}">
      <dsp:nvSpPr>
        <dsp:cNvPr id="0" name=""/>
        <dsp:cNvSpPr/>
      </dsp:nvSpPr>
      <dsp:spPr>
        <a:xfrm>
          <a:off x="0" y="2971799"/>
          <a:ext cx="7240146" cy="0"/>
        </a:xfrm>
        <a:prstGeom prst="line">
          <a:avLst/>
        </a:prstGeom>
        <a:solidFill>
          <a:schemeClr val="accent2">
            <a:hueOff val="-908211"/>
            <a:satOff val="-5854"/>
            <a:lumOff val="-1294"/>
            <a:alphaOff val="0"/>
          </a:schemeClr>
        </a:solidFill>
        <a:ln w="12700" cap="flat" cmpd="sng" algn="ctr">
          <a:solidFill>
            <a:schemeClr val="accent2">
              <a:hueOff val="-908211"/>
              <a:satOff val="-5854"/>
              <a:lumOff val="-1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3DDDA2-B89F-4634-8C62-6F8B07DF6A2D}">
      <dsp:nvSpPr>
        <dsp:cNvPr id="0" name=""/>
        <dsp:cNvSpPr/>
      </dsp:nvSpPr>
      <dsp:spPr>
        <a:xfrm>
          <a:off x="0" y="2971800"/>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http://localhost:8080/jenkins/exit - shutdown jenkins</a:t>
          </a:r>
          <a:endParaRPr lang="en-US" sz="2200" kern="1200"/>
        </a:p>
      </dsp:txBody>
      <dsp:txXfrm>
        <a:off x="0" y="2971800"/>
        <a:ext cx="7240146" cy="989632"/>
      </dsp:txXfrm>
    </dsp:sp>
    <dsp:sp modelId="{773CFE02-D3CB-418F-8330-E7D5421FA4DE}">
      <dsp:nvSpPr>
        <dsp:cNvPr id="0" name=""/>
        <dsp:cNvSpPr/>
      </dsp:nvSpPr>
      <dsp:spPr>
        <a:xfrm>
          <a:off x="0" y="3961432"/>
          <a:ext cx="7240146" cy="0"/>
        </a:xfrm>
        <a:prstGeom prst="line">
          <a:avLst/>
        </a:prstGeom>
        <a:solidFill>
          <a:schemeClr val="accent2">
            <a:hueOff val="-1210948"/>
            <a:satOff val="-7806"/>
            <a:lumOff val="-1725"/>
            <a:alphaOff val="0"/>
          </a:schemeClr>
        </a:solidFill>
        <a:ln w="12700" cap="flat" cmpd="sng" algn="ctr">
          <a:solidFill>
            <a:schemeClr val="accent2">
              <a:hueOff val="-1210948"/>
              <a:satOff val="-7806"/>
              <a:lumOff val="-1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A368A-F893-4E8D-A5A1-C2FD200C81B8}">
      <dsp:nvSpPr>
        <dsp:cNvPr id="0" name=""/>
        <dsp:cNvSpPr/>
      </dsp:nvSpPr>
      <dsp:spPr>
        <a:xfrm>
          <a:off x="0" y="3961432"/>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http://localhost:8080/jenkins/restart - restart jenkins</a:t>
          </a:r>
          <a:endParaRPr lang="en-US" sz="2200" kern="1200"/>
        </a:p>
      </dsp:txBody>
      <dsp:txXfrm>
        <a:off x="0" y="3961432"/>
        <a:ext cx="7240146" cy="989632"/>
      </dsp:txXfrm>
    </dsp:sp>
    <dsp:sp modelId="{217C4191-3F8E-49A3-9C22-05BF6EECE6E5}">
      <dsp:nvSpPr>
        <dsp:cNvPr id="0" name=""/>
        <dsp:cNvSpPr/>
      </dsp:nvSpPr>
      <dsp:spPr>
        <a:xfrm>
          <a:off x="0" y="4951065"/>
          <a:ext cx="7240146" cy="0"/>
        </a:xfrm>
        <a:prstGeom prst="line">
          <a:avLst/>
        </a:prstGeom>
        <a:solidFill>
          <a:schemeClr val="accent2">
            <a:hueOff val="-1513685"/>
            <a:satOff val="-9757"/>
            <a:lumOff val="-2156"/>
            <a:alphaOff val="0"/>
          </a:schemeClr>
        </a:solidFill>
        <a:ln w="12700" cap="flat" cmpd="sng" algn="ctr">
          <a:solidFill>
            <a:schemeClr val="accent2">
              <a:hueOff val="-1513685"/>
              <a:satOff val="-9757"/>
              <a:lumOff val="-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45E3E9-8A3A-424F-A9E8-2F2DD8CACC55}">
      <dsp:nvSpPr>
        <dsp:cNvPr id="0" name=""/>
        <dsp:cNvSpPr/>
      </dsp:nvSpPr>
      <dsp:spPr>
        <a:xfrm>
          <a:off x="0" y="4951065"/>
          <a:ext cx="7240146" cy="98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http://localhost:8080/jenkins/reload - to reload the configuration</a:t>
          </a:r>
          <a:endParaRPr lang="en-US" sz="2200" kern="1200"/>
        </a:p>
      </dsp:txBody>
      <dsp:txXfrm>
        <a:off x="0" y="4951065"/>
        <a:ext cx="7240146" cy="9896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181B7-46A0-446E-9ABA-81EC91FA5C15}">
      <dsp:nvSpPr>
        <dsp:cNvPr id="0" name=""/>
        <dsp:cNvSpPr/>
      </dsp:nvSpPr>
      <dsp:spPr>
        <a:xfrm>
          <a:off x="941869" y="1675641"/>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C03832-E90C-49BA-A232-7CAEFF036D85}">
      <dsp:nvSpPr>
        <dsp:cNvPr id="0" name=""/>
        <dsp:cNvSpPr/>
      </dsp:nvSpPr>
      <dsp:spPr>
        <a:xfrm>
          <a:off x="35401" y="3547958"/>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It is important to have a Jenkins backup with its data and configurations. It includes job configs, plugins, build logs, plugin configuration, etc.</a:t>
          </a:r>
          <a:endParaRPr lang="en-US" sz="1400" kern="1200"/>
        </a:p>
      </dsp:txBody>
      <dsp:txXfrm>
        <a:off x="35401" y="3547958"/>
        <a:ext cx="3296250" cy="720000"/>
      </dsp:txXfrm>
    </dsp:sp>
    <dsp:sp modelId="{BB615D39-01F6-49F3-968C-A5C0722360E6}">
      <dsp:nvSpPr>
        <dsp:cNvPr id="0" name=""/>
        <dsp:cNvSpPr/>
      </dsp:nvSpPr>
      <dsp:spPr>
        <a:xfrm>
          <a:off x="4814963" y="1675641"/>
          <a:ext cx="1483312" cy="1483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89BDC-9B98-4135-9E1F-EBEC289404EF}">
      <dsp:nvSpPr>
        <dsp:cNvPr id="0" name=""/>
        <dsp:cNvSpPr/>
      </dsp:nvSpPr>
      <dsp:spPr>
        <a:xfrm>
          <a:off x="3908494" y="3547958"/>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Jenkins provides a backup plugin which can be used to get backup critical configuration settings related to Jenkins.</a:t>
          </a:r>
          <a:endParaRPr lang="en-US" sz="1400" kern="1200"/>
        </a:p>
      </dsp:txBody>
      <dsp:txXfrm>
        <a:off x="3908494" y="3547958"/>
        <a:ext cx="329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January 16,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6847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January 16,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4238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January 16,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023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January 16,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5625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January 16,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7377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January 16,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3733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January 16,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7497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January 16,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0326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January 16,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995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January 16,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660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January 16,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7928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Saturday, January 16,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6832297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11" r:id="rId4"/>
    <p:sldLayoutId id="2147483712"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wasp.org/www-community/attacks/csrf"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plugins.jenkins.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lugins.jenkins.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hyperlink" Target="https://plugins.jenkins.io/"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09E9AAF-E93F-4E7D-84DD-9228B408F4B9}"/>
              </a:ext>
            </a:extLst>
          </p:cNvPr>
          <p:cNvPicPr>
            <a:picLocks noChangeAspect="1"/>
          </p:cNvPicPr>
          <p:nvPr/>
        </p:nvPicPr>
        <p:blipFill rotWithShape="1">
          <a:blip r:embed="rId2"/>
          <a:srcRect t="30872" b="12400"/>
          <a:stretch/>
        </p:blipFill>
        <p:spPr>
          <a:xfrm>
            <a:off x="-2" y="10"/>
            <a:ext cx="12192002" cy="4461036"/>
          </a:xfrm>
          <a:prstGeom prst="rect">
            <a:avLst/>
          </a:prstGeom>
        </p:spPr>
      </p:pic>
      <p:sp>
        <p:nvSpPr>
          <p:cNvPr id="17" name="Rectangle 9">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449969-7EBD-4A45-BB09-2AF5A1E80EE6}"/>
              </a:ext>
            </a:extLst>
          </p:cNvPr>
          <p:cNvSpPr>
            <a:spLocks noGrp="1"/>
          </p:cNvSpPr>
          <p:nvPr>
            <p:ph type="ctrTitle"/>
          </p:nvPr>
        </p:nvSpPr>
        <p:spPr>
          <a:xfrm>
            <a:off x="1383807" y="4611271"/>
            <a:ext cx="9436593" cy="1171556"/>
          </a:xfrm>
        </p:spPr>
        <p:txBody>
          <a:bodyPr>
            <a:normAutofit/>
          </a:bodyPr>
          <a:lstStyle/>
          <a:p>
            <a:pPr algn="l"/>
            <a:r>
              <a:rPr lang="en-US" sz="3600">
                <a:solidFill>
                  <a:schemeClr val="bg1"/>
                </a:solidFill>
              </a:rPr>
              <a:t>Jenkins Plugins</a:t>
            </a:r>
            <a:endParaRPr lang="en-IN" sz="3600">
              <a:solidFill>
                <a:schemeClr val="bg1"/>
              </a:solidFill>
            </a:endParaRPr>
          </a:p>
        </p:txBody>
      </p:sp>
    </p:spTree>
    <p:extLst>
      <p:ext uri="{BB962C8B-B14F-4D97-AF65-F5344CB8AC3E}">
        <p14:creationId xmlns:p14="http://schemas.microsoft.com/office/powerpoint/2010/main" val="2705565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CABE9C-FDAC-415D-B6D5-94846C0ADE42}"/>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Uninstall Plugins</a:t>
            </a:r>
            <a:br>
              <a:rPr lang="en-IN" sz="2700" b="1" i="0">
                <a:solidFill>
                  <a:schemeClr val="bg1"/>
                </a:solidFill>
                <a:effectLst/>
                <a:latin typeface="Inter"/>
              </a:rPr>
            </a:br>
            <a:endParaRPr lang="en-IN" sz="2700">
              <a:solidFill>
                <a:schemeClr val="bg1"/>
              </a:solidFill>
            </a:endParaRPr>
          </a:p>
        </p:txBody>
      </p:sp>
      <p:pic>
        <p:nvPicPr>
          <p:cNvPr id="7170" name="Picture 2" descr="Uninstall Plugins">
            <a:extLst>
              <a:ext uri="{FF2B5EF4-FFF2-40B4-BE49-F238E27FC236}">
                <a16:creationId xmlns:a16="http://schemas.microsoft.com/office/drawing/2014/main" id="{35E7E6A1-DE36-4C00-A4E0-4DD25D030C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3970"/>
            <a:ext cx="8302795" cy="32173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D554CB-A3F6-4C98-985A-57D2657F7ACF}"/>
              </a:ext>
            </a:extLst>
          </p:cNvPr>
          <p:cNvSpPr>
            <a:spLocks noGrp="1"/>
          </p:cNvSpPr>
          <p:nvPr>
            <p:ph idx="1"/>
          </p:nvPr>
        </p:nvSpPr>
        <p:spPr>
          <a:xfrm>
            <a:off x="1940256" y="3428999"/>
            <a:ext cx="8311487" cy="1518859"/>
          </a:xfrm>
        </p:spPr>
        <p:txBody>
          <a:bodyPr>
            <a:normAutofit/>
          </a:bodyPr>
          <a:lstStyle/>
          <a:p>
            <a:pPr>
              <a:lnSpc>
                <a:spcPct val="110000"/>
              </a:lnSpc>
            </a:pPr>
            <a:r>
              <a:rPr lang="en-US" sz="1600" b="0" i="0">
                <a:effectLst/>
                <a:latin typeface="Inter"/>
              </a:rPr>
              <a:t>If you no longer need a plugin, you can uninstall it by selecting the specific plugin on the </a:t>
            </a:r>
            <a:r>
              <a:rPr lang="en-US" sz="1600" b="0" i="1">
                <a:effectLst/>
                <a:latin typeface="Inter"/>
              </a:rPr>
              <a:t>Installed</a:t>
            </a:r>
            <a:r>
              <a:rPr lang="en-US" sz="1600" b="0" i="0">
                <a:effectLst/>
                <a:latin typeface="Inter"/>
              </a:rPr>
              <a:t> tab and clicking the </a:t>
            </a:r>
            <a:r>
              <a:rPr lang="en-US" sz="1600" b="0" i="1">
                <a:effectLst/>
                <a:latin typeface="Inter"/>
              </a:rPr>
              <a:t>Uninstall</a:t>
            </a:r>
            <a:r>
              <a:rPr lang="en-US" sz="1600" b="0" i="0">
                <a:effectLst/>
                <a:latin typeface="Inter"/>
              </a:rPr>
              <a:t> button.</a:t>
            </a:r>
          </a:p>
          <a:p>
            <a:pPr>
              <a:lnSpc>
                <a:spcPct val="110000"/>
              </a:lnSpc>
            </a:pPr>
            <a:r>
              <a:rPr lang="en-US" sz="1600" b="0" i="0">
                <a:effectLst/>
                <a:latin typeface="Inter"/>
              </a:rPr>
              <a:t>Here is an example of uninstalling a plugin. Let's say you want to remove the Violations plugin as it is deprecated. Use the filter on the </a:t>
            </a:r>
            <a:r>
              <a:rPr lang="en-US" sz="1600" b="0" i="1">
                <a:effectLst/>
                <a:latin typeface="Inter"/>
              </a:rPr>
              <a:t>Installed</a:t>
            </a:r>
            <a:r>
              <a:rPr lang="en-US" sz="1600" b="0" i="0">
                <a:effectLst/>
                <a:latin typeface="Inter"/>
              </a:rPr>
              <a:t> tab to search for Violations plugin, ensure that the box adjacent to Violations plugin is checked, and click </a:t>
            </a:r>
            <a:r>
              <a:rPr lang="en-US" sz="1600" b="0" i="1">
                <a:effectLst/>
                <a:latin typeface="Inter"/>
              </a:rPr>
              <a:t>Uninstall</a:t>
            </a:r>
            <a:r>
              <a:rPr lang="en-US" sz="1600" b="0" i="0">
                <a:effectLst/>
                <a:latin typeface="Inter"/>
              </a:rPr>
              <a:t>.</a:t>
            </a:r>
          </a:p>
          <a:p>
            <a:pPr>
              <a:lnSpc>
                <a:spcPct val="110000"/>
              </a:lnSpc>
            </a:pPr>
            <a:endParaRPr lang="en-IN" sz="1600"/>
          </a:p>
        </p:txBody>
      </p:sp>
    </p:spTree>
    <p:extLst>
      <p:ext uri="{BB962C8B-B14F-4D97-AF65-F5344CB8AC3E}">
        <p14:creationId xmlns:p14="http://schemas.microsoft.com/office/powerpoint/2010/main" val="403741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8C63C1-2DB4-4562-BA41-E9304C222F62}"/>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dirty="0">
                <a:solidFill>
                  <a:schemeClr val="bg1"/>
                </a:solidFill>
                <a:effectLst/>
                <a:latin typeface="Inter"/>
              </a:rPr>
              <a:t>Disable Plugins</a:t>
            </a:r>
            <a:br>
              <a:rPr lang="en-IN" sz="2700" b="1" i="0" dirty="0">
                <a:solidFill>
                  <a:schemeClr val="bg1"/>
                </a:solidFill>
                <a:effectLst/>
                <a:latin typeface="Inter"/>
              </a:rPr>
            </a:br>
            <a:endParaRPr lang="en-IN" sz="2700" dirty="0">
              <a:solidFill>
                <a:schemeClr val="bg1"/>
              </a:solidFill>
            </a:endParaRPr>
          </a:p>
        </p:txBody>
      </p:sp>
      <p:pic>
        <p:nvPicPr>
          <p:cNvPr id="8194" name="Picture 2" descr="Disable Plugins">
            <a:extLst>
              <a:ext uri="{FF2B5EF4-FFF2-40B4-BE49-F238E27FC236}">
                <a16:creationId xmlns:a16="http://schemas.microsoft.com/office/drawing/2014/main" id="{92A50FC8-F953-4624-9492-C7F6C85EA0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179670"/>
            <a:ext cx="8311487" cy="30336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2E378F1-546F-46E8-BC9A-C4C08B667CB6}"/>
              </a:ext>
            </a:extLst>
          </p:cNvPr>
          <p:cNvSpPr>
            <a:spLocks noGrp="1"/>
          </p:cNvSpPr>
          <p:nvPr>
            <p:ph idx="1"/>
          </p:nvPr>
        </p:nvSpPr>
        <p:spPr>
          <a:xfrm>
            <a:off x="440171" y="3153232"/>
            <a:ext cx="10546384" cy="1518859"/>
          </a:xfrm>
        </p:spPr>
        <p:txBody>
          <a:bodyPr>
            <a:normAutofit/>
          </a:bodyPr>
          <a:lstStyle/>
          <a:p>
            <a:pPr>
              <a:lnSpc>
                <a:spcPct val="110000"/>
              </a:lnSpc>
            </a:pPr>
            <a:r>
              <a:rPr lang="en-US" sz="1100" b="0" i="0" dirty="0">
                <a:effectLst/>
                <a:latin typeface="Inter"/>
              </a:rPr>
              <a:t>Sometimes you may not want to remove a plugin altogether, but you just want to be able to disable its functionality. You can do so on the </a:t>
            </a:r>
            <a:r>
              <a:rPr lang="en-US" sz="1100" b="0" i="1" dirty="0">
                <a:effectLst/>
                <a:latin typeface="Inter"/>
              </a:rPr>
              <a:t>Installed</a:t>
            </a:r>
            <a:r>
              <a:rPr lang="en-US" sz="1100" b="0" i="0" dirty="0">
                <a:effectLst/>
                <a:latin typeface="Inter"/>
              </a:rPr>
              <a:t> tab by searching for the plugin, and unchecking the toggle under the </a:t>
            </a:r>
            <a:r>
              <a:rPr lang="en-US" sz="1100" b="0" i="1" dirty="0">
                <a:effectLst/>
                <a:latin typeface="Inter"/>
              </a:rPr>
              <a:t>Enabled</a:t>
            </a:r>
            <a:r>
              <a:rPr lang="en-US" sz="1100" b="0" i="0" dirty="0">
                <a:effectLst/>
                <a:latin typeface="Inter"/>
              </a:rPr>
              <a:t> column.</a:t>
            </a:r>
          </a:p>
          <a:p>
            <a:pPr>
              <a:lnSpc>
                <a:spcPct val="110000"/>
              </a:lnSpc>
            </a:pPr>
            <a:r>
              <a:rPr lang="en-US" sz="1100" b="0" i="0" dirty="0">
                <a:effectLst/>
                <a:latin typeface="Inter"/>
              </a:rPr>
              <a:t>You might want to note that when you disable a plugin, it will still show up under the list of installed plugins. However, Jenkins does not really start the plugin, and any extensions contributed by this plugin are not visible.</a:t>
            </a:r>
          </a:p>
          <a:p>
            <a:pPr>
              <a:lnSpc>
                <a:spcPct val="110000"/>
              </a:lnSpc>
            </a:pPr>
            <a:r>
              <a:rPr lang="en-US" sz="1100" b="0" i="0" dirty="0">
                <a:effectLst/>
                <a:latin typeface="Inter"/>
              </a:rPr>
              <a:t>If you need to re-enable the plugin at a later time, you just need to check the toggle under the </a:t>
            </a:r>
            <a:r>
              <a:rPr lang="en-US" sz="1100" b="0" i="1" dirty="0">
                <a:effectLst/>
                <a:latin typeface="Inter"/>
              </a:rPr>
              <a:t>Enabled</a:t>
            </a:r>
            <a:r>
              <a:rPr lang="en-US" sz="1100" b="0" i="0" dirty="0">
                <a:effectLst/>
                <a:latin typeface="Inter"/>
              </a:rPr>
              <a:t> column and restart your Jenkins server to make the plugin operational.</a:t>
            </a:r>
          </a:p>
          <a:p>
            <a:pPr>
              <a:lnSpc>
                <a:spcPct val="110000"/>
              </a:lnSpc>
            </a:pPr>
            <a:r>
              <a:rPr lang="en-US" sz="1100" b="0" i="0" dirty="0">
                <a:effectLst/>
                <a:latin typeface="inherit"/>
              </a:rPr>
              <a:t> </a:t>
            </a:r>
            <a:endParaRPr lang="en-US" sz="1100" b="0" i="0" dirty="0">
              <a:effectLst/>
              <a:latin typeface="Inter"/>
            </a:endParaRPr>
          </a:p>
          <a:p>
            <a:pPr>
              <a:lnSpc>
                <a:spcPct val="110000"/>
              </a:lnSpc>
            </a:pPr>
            <a:endParaRPr lang="en-IN" sz="900" dirty="0"/>
          </a:p>
        </p:txBody>
      </p:sp>
    </p:spTree>
    <p:extLst>
      <p:ext uri="{BB962C8B-B14F-4D97-AF65-F5344CB8AC3E}">
        <p14:creationId xmlns:p14="http://schemas.microsoft.com/office/powerpoint/2010/main" val="286734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21D04B-FFAC-474B-A2FD-B1428E135683}"/>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Update Plugins</a:t>
            </a:r>
            <a:br>
              <a:rPr lang="en-IN" sz="2700" b="1" i="0">
                <a:solidFill>
                  <a:schemeClr val="bg1"/>
                </a:solidFill>
                <a:effectLst/>
                <a:latin typeface="Inter"/>
              </a:rPr>
            </a:br>
            <a:endParaRPr lang="en-IN" sz="2700">
              <a:solidFill>
                <a:schemeClr val="bg1"/>
              </a:solidFill>
            </a:endParaRPr>
          </a:p>
        </p:txBody>
      </p:sp>
      <p:pic>
        <p:nvPicPr>
          <p:cNvPr id="9218" name="Picture 2" descr="Update Plugins">
            <a:extLst>
              <a:ext uri="{FF2B5EF4-FFF2-40B4-BE49-F238E27FC236}">
                <a16:creationId xmlns:a16="http://schemas.microsoft.com/office/drawing/2014/main" id="{2A4305FF-3F08-4E5E-A6F3-A0F71B271F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941" y="-176272"/>
            <a:ext cx="8956693" cy="33896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DD9F894-8788-4624-9CB2-2BEF45DB2A61}"/>
              </a:ext>
            </a:extLst>
          </p:cNvPr>
          <p:cNvSpPr>
            <a:spLocks noGrp="1"/>
          </p:cNvSpPr>
          <p:nvPr>
            <p:ph idx="1"/>
          </p:nvPr>
        </p:nvSpPr>
        <p:spPr>
          <a:xfrm>
            <a:off x="497840" y="3347657"/>
            <a:ext cx="11511280" cy="1600201"/>
          </a:xfrm>
        </p:spPr>
        <p:txBody>
          <a:bodyPr>
            <a:normAutofit/>
          </a:bodyPr>
          <a:lstStyle/>
          <a:p>
            <a:pPr>
              <a:lnSpc>
                <a:spcPct val="110000"/>
              </a:lnSpc>
            </a:pPr>
            <a:r>
              <a:rPr lang="en-US" sz="1000" b="0" i="0">
                <a:effectLst/>
                <a:latin typeface="Inter"/>
              </a:rPr>
              <a:t>It is always a good practice to update the plugins frequently. New releases of plugins add enhanced functionality, security fixes, etc. Also, older versions of plugins may not be compatible with newer versions of Jenkins core.</a:t>
            </a:r>
          </a:p>
          <a:p>
            <a:pPr>
              <a:lnSpc>
                <a:spcPct val="110000"/>
              </a:lnSpc>
            </a:pPr>
            <a:r>
              <a:rPr lang="en-US" sz="1000" b="0" i="0">
                <a:effectLst/>
                <a:latin typeface="Inter"/>
              </a:rPr>
              <a:t>The </a:t>
            </a:r>
            <a:r>
              <a:rPr lang="en-US" sz="1000" b="0" i="1">
                <a:effectLst/>
                <a:latin typeface="Inter"/>
              </a:rPr>
              <a:t>Updates</a:t>
            </a:r>
            <a:r>
              <a:rPr lang="en-US" sz="1000" b="0" i="0">
                <a:effectLst/>
                <a:latin typeface="Inter"/>
              </a:rPr>
              <a:t> tab lists all the installed plugins for which an update is available. You can update a specific plugin by checking the toggle under the </a:t>
            </a:r>
            <a:r>
              <a:rPr lang="en-US" sz="1000" b="0" i="1">
                <a:effectLst/>
                <a:latin typeface="Inter"/>
              </a:rPr>
              <a:t>Installed</a:t>
            </a:r>
            <a:r>
              <a:rPr lang="en-US" sz="1000" b="0" i="0">
                <a:effectLst/>
                <a:latin typeface="Inter"/>
              </a:rPr>
              <a:t> column, and clicking </a:t>
            </a:r>
            <a:r>
              <a:rPr lang="en-US" sz="1000" b="0" i="1">
                <a:effectLst/>
                <a:latin typeface="Inter"/>
              </a:rPr>
              <a:t>Download now and install after restart</a:t>
            </a:r>
            <a:r>
              <a:rPr lang="en-US" sz="1000" b="0" i="0">
                <a:effectLst/>
                <a:latin typeface="Inter"/>
              </a:rPr>
              <a:t> button.</a:t>
            </a:r>
          </a:p>
          <a:p>
            <a:pPr>
              <a:lnSpc>
                <a:spcPct val="110000"/>
              </a:lnSpc>
            </a:pPr>
            <a:r>
              <a:rPr lang="en-US" sz="1000" b="0" i="0">
                <a:effectLst/>
                <a:latin typeface="Inter"/>
              </a:rPr>
              <a:t>Here is an example of upgrading Credentials plugin. The Installed column shows the version of the plugin that is currently installed on your Jenkins server. The Version column shows which version is available for upgrade. Check the box adjacent to Credentials and click </a:t>
            </a:r>
            <a:r>
              <a:rPr lang="en-US" sz="1000" b="0" i="1">
                <a:effectLst/>
                <a:latin typeface="Inter"/>
              </a:rPr>
              <a:t>Download now and install after restart</a:t>
            </a:r>
            <a:r>
              <a:rPr lang="en-US" sz="1000" b="0" i="0">
                <a:effectLst/>
                <a:latin typeface="Inter"/>
              </a:rPr>
              <a:t> button.</a:t>
            </a:r>
          </a:p>
          <a:p>
            <a:pPr>
              <a:lnSpc>
                <a:spcPct val="110000"/>
              </a:lnSpc>
            </a:pPr>
            <a:endParaRPr lang="en-IN" sz="1000"/>
          </a:p>
        </p:txBody>
      </p:sp>
    </p:spTree>
    <p:extLst>
      <p:ext uri="{BB962C8B-B14F-4D97-AF65-F5344CB8AC3E}">
        <p14:creationId xmlns:p14="http://schemas.microsoft.com/office/powerpoint/2010/main" val="387724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4242F3-2B65-47D9-9859-844C80728654}"/>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0" i="0">
                <a:solidFill>
                  <a:schemeClr val="bg1"/>
                </a:solidFill>
                <a:effectLst/>
                <a:latin typeface="erdana"/>
              </a:rPr>
              <a:t>Jenkins – Management</a:t>
            </a:r>
            <a:br>
              <a:rPr lang="en-IN" sz="2700" b="0" i="0">
                <a:solidFill>
                  <a:schemeClr val="bg1"/>
                </a:solidFill>
                <a:effectLst/>
                <a:latin typeface="erdana"/>
              </a:rPr>
            </a:br>
            <a:endParaRPr lang="en-IN" sz="2700">
              <a:solidFill>
                <a:schemeClr val="bg1"/>
              </a:solidFill>
            </a:endParaRPr>
          </a:p>
        </p:txBody>
      </p:sp>
      <p:pic>
        <p:nvPicPr>
          <p:cNvPr id="4098" name="Picture 2" descr="Jenkins Management">
            <a:extLst>
              <a:ext uri="{FF2B5EF4-FFF2-40B4-BE49-F238E27FC236}">
                <a16:creationId xmlns:a16="http://schemas.microsoft.com/office/drawing/2014/main" id="{B0013CF7-D3DE-4ED3-8133-6D2BD41F9E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3970"/>
            <a:ext cx="6085645" cy="32173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DBFB56C-AEF5-4DEC-8C7C-8694ADBE1B5D}"/>
              </a:ext>
            </a:extLst>
          </p:cNvPr>
          <p:cNvSpPr>
            <a:spLocks noGrp="1"/>
          </p:cNvSpPr>
          <p:nvPr>
            <p:ph idx="1"/>
          </p:nvPr>
        </p:nvSpPr>
        <p:spPr>
          <a:xfrm>
            <a:off x="1940256" y="3428999"/>
            <a:ext cx="8311487" cy="1518859"/>
          </a:xfrm>
        </p:spPr>
        <p:txBody>
          <a:bodyPr>
            <a:normAutofit/>
          </a:bodyPr>
          <a:lstStyle/>
          <a:p>
            <a:r>
              <a:rPr lang="en-US" sz="1600" b="0" i="0">
                <a:effectLst/>
                <a:latin typeface="verdana" panose="020B0604030504040204" pitchFamily="34" charset="0"/>
              </a:rPr>
              <a:t>To manage Jenkins, click on the "Manage Jenkins" option from the left hand of the Jenkins Dashboard page.</a:t>
            </a:r>
            <a:endParaRPr lang="en-IN" sz="1600"/>
          </a:p>
        </p:txBody>
      </p:sp>
    </p:spTree>
    <p:extLst>
      <p:ext uri="{BB962C8B-B14F-4D97-AF65-F5344CB8AC3E}">
        <p14:creationId xmlns:p14="http://schemas.microsoft.com/office/powerpoint/2010/main" val="111920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B5A1E-94B0-46CD-906F-0D2E0236653B}"/>
              </a:ext>
            </a:extLst>
          </p:cNvPr>
          <p:cNvSpPr>
            <a:spLocks noGrp="1"/>
          </p:cNvSpPr>
          <p:nvPr>
            <p:ph type="title"/>
          </p:nvPr>
        </p:nvSpPr>
        <p:spPr>
          <a:xfrm>
            <a:off x="1380236" y="286601"/>
            <a:ext cx="5929422" cy="1852976"/>
          </a:xfrm>
        </p:spPr>
        <p:txBody>
          <a:bodyPr>
            <a:normAutofit/>
          </a:bodyPr>
          <a:lstStyle/>
          <a:p>
            <a:r>
              <a:rPr lang="en-US" sz="3700" b="0" i="0" dirty="0">
                <a:effectLst/>
                <a:latin typeface="erdana"/>
              </a:rPr>
              <a:t>Create and Manage Users in Jenkins</a:t>
            </a:r>
            <a:br>
              <a:rPr lang="en-US" sz="3700" b="0" i="0" dirty="0">
                <a:effectLst/>
                <a:latin typeface="erdana"/>
              </a:rPr>
            </a:br>
            <a:endParaRPr lang="en-IN" sz="3700" dirty="0"/>
          </a:p>
        </p:txBody>
      </p:sp>
      <p:sp>
        <p:nvSpPr>
          <p:cNvPr id="3" name="Content Placeholder 2">
            <a:extLst>
              <a:ext uri="{FF2B5EF4-FFF2-40B4-BE49-F238E27FC236}">
                <a16:creationId xmlns:a16="http://schemas.microsoft.com/office/drawing/2014/main" id="{971EFE85-73CC-4977-9193-8E1A0481BCBC}"/>
              </a:ext>
            </a:extLst>
          </p:cNvPr>
          <p:cNvSpPr>
            <a:spLocks noGrp="1"/>
          </p:cNvSpPr>
          <p:nvPr>
            <p:ph idx="1"/>
          </p:nvPr>
        </p:nvSpPr>
        <p:spPr>
          <a:xfrm>
            <a:off x="213360" y="2621381"/>
            <a:ext cx="7096299" cy="3322219"/>
          </a:xfrm>
        </p:spPr>
        <p:txBody>
          <a:bodyPr>
            <a:normAutofit/>
          </a:bodyPr>
          <a:lstStyle/>
          <a:p>
            <a:pPr>
              <a:lnSpc>
                <a:spcPct val="110000"/>
              </a:lnSpc>
            </a:pPr>
            <a:r>
              <a:rPr lang="en-US" sz="1500" b="0" i="0" dirty="0">
                <a:effectLst/>
                <a:latin typeface="verdana" panose="020B0604030504040204" pitchFamily="34" charset="0"/>
              </a:rPr>
              <a:t>Generally, in a large organization, there are multiple separate teams to run and manage jobs in Jenkins. But managing this crowd of users and assigning roles to them is too difficult.</a:t>
            </a:r>
          </a:p>
          <a:p>
            <a:pPr>
              <a:lnSpc>
                <a:spcPct val="110000"/>
              </a:lnSpc>
            </a:pPr>
            <a:r>
              <a:rPr lang="en-US" sz="1500" b="0" i="0" dirty="0">
                <a:effectLst/>
                <a:latin typeface="verdana" panose="020B0604030504040204" pitchFamily="34" charset="0"/>
              </a:rPr>
              <a:t>By default, when you create a user in Jenkins, it can access almost everything. In this, you can create multiple users but can only assign the same global roles and privileges to them. This is not ideal, especially for large organizations.</a:t>
            </a:r>
          </a:p>
          <a:p>
            <a:pPr>
              <a:lnSpc>
                <a:spcPct val="110000"/>
              </a:lnSpc>
            </a:pPr>
            <a:r>
              <a:rPr lang="en-US" sz="1500" b="0" i="0" dirty="0">
                <a:effectLst/>
                <a:latin typeface="verdana" panose="020B0604030504040204" pitchFamily="34" charset="0"/>
              </a:rPr>
              <a:t>To enable you to assign different roles and privileges to different users in Jenkins, you should have to install the </a:t>
            </a:r>
            <a:r>
              <a:rPr lang="en-US" sz="1500" b="1" i="0" dirty="0">
                <a:effectLst/>
                <a:latin typeface="verdana" panose="020B0604030504040204" pitchFamily="34" charset="0"/>
              </a:rPr>
              <a:t>Role Strategy Plugin</a:t>
            </a:r>
            <a:r>
              <a:rPr lang="en-US" sz="1500" b="0" i="0" dirty="0">
                <a:effectLst/>
                <a:latin typeface="verdana" panose="020B0604030504040204" pitchFamily="34" charset="0"/>
              </a:rPr>
              <a:t>.</a:t>
            </a:r>
          </a:p>
          <a:p>
            <a:pPr>
              <a:lnSpc>
                <a:spcPct val="110000"/>
              </a:lnSpc>
            </a:pPr>
            <a:endParaRPr lang="en-IN" sz="1500" dirty="0"/>
          </a:p>
        </p:txBody>
      </p:sp>
      <p:sp>
        <p:nvSpPr>
          <p:cNvPr id="24"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a:extLst>
              <a:ext uri="{FF2B5EF4-FFF2-40B4-BE49-F238E27FC236}">
                <a16:creationId xmlns:a16="http://schemas.microsoft.com/office/drawing/2014/main" id="{AD5965A3-E1A2-49A3-AEFA-8213EC7190E1}"/>
              </a:ext>
            </a:extLst>
          </p:cNvPr>
          <p:cNvPicPr>
            <a:picLocks noChangeAspect="1"/>
          </p:cNvPicPr>
          <p:nvPr/>
        </p:nvPicPr>
        <p:blipFill rotWithShape="1">
          <a:blip r:embed="rId2"/>
          <a:srcRect l="32939" r="31334" b="-1"/>
          <a:stretch/>
        </p:blipFill>
        <p:spPr>
          <a:xfrm>
            <a:off x="8115300" y="-12515"/>
            <a:ext cx="4076700" cy="6418631"/>
          </a:xfrm>
          <a:prstGeom prst="rect">
            <a:avLst/>
          </a:prstGeom>
        </p:spPr>
      </p:pic>
    </p:spTree>
    <p:extLst>
      <p:ext uri="{BB962C8B-B14F-4D97-AF65-F5344CB8AC3E}">
        <p14:creationId xmlns:p14="http://schemas.microsoft.com/office/powerpoint/2010/main" val="35757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31EF0-4556-431C-BFDE-44116A4B257E}"/>
              </a:ext>
            </a:extLst>
          </p:cNvPr>
          <p:cNvSpPr>
            <a:spLocks noGrp="1"/>
          </p:cNvSpPr>
          <p:nvPr>
            <p:ph type="title"/>
          </p:nvPr>
        </p:nvSpPr>
        <p:spPr>
          <a:xfrm>
            <a:off x="1371598" y="462743"/>
            <a:ext cx="5327375" cy="1560022"/>
          </a:xfrm>
        </p:spPr>
        <p:txBody>
          <a:bodyPr anchor="b">
            <a:normAutofit/>
          </a:bodyPr>
          <a:lstStyle/>
          <a:p>
            <a:r>
              <a:rPr lang="en-IN" b="1" i="0">
                <a:effectLst/>
                <a:latin typeface="Inter"/>
              </a:rPr>
              <a:t>Why Security?</a:t>
            </a:r>
            <a:br>
              <a:rPr lang="en-IN" b="1" i="0">
                <a:effectLst/>
                <a:latin typeface="Inter"/>
              </a:rPr>
            </a:br>
            <a:endParaRPr lang="en-IN"/>
          </a:p>
        </p:txBody>
      </p:sp>
      <p:sp>
        <p:nvSpPr>
          <p:cNvPr id="3" name="Content Placeholder 2">
            <a:extLst>
              <a:ext uri="{FF2B5EF4-FFF2-40B4-BE49-F238E27FC236}">
                <a16:creationId xmlns:a16="http://schemas.microsoft.com/office/drawing/2014/main" id="{15859C0E-BA72-40B9-AB34-15C8EDF57EF4}"/>
              </a:ext>
            </a:extLst>
          </p:cNvPr>
          <p:cNvSpPr>
            <a:spLocks noGrp="1"/>
          </p:cNvSpPr>
          <p:nvPr>
            <p:ph idx="1"/>
          </p:nvPr>
        </p:nvSpPr>
        <p:spPr>
          <a:xfrm>
            <a:off x="81280" y="2279374"/>
            <a:ext cx="7209446" cy="3601436"/>
          </a:xfrm>
        </p:spPr>
        <p:txBody>
          <a:bodyPr>
            <a:normAutofit fontScale="92500"/>
          </a:bodyPr>
          <a:lstStyle/>
          <a:p>
            <a:pPr>
              <a:lnSpc>
                <a:spcPct val="110000"/>
              </a:lnSpc>
            </a:pPr>
            <a:r>
              <a:rPr lang="en-US" sz="1200" b="0" i="0" dirty="0">
                <a:effectLst/>
                <a:latin typeface="Inter"/>
              </a:rPr>
              <a:t>For any organization, their intellectual property (IP) is a valuable data and it is important to protect it. Confidentiality, availability, and integrity, also known as the CIA triad, are the fundamental principles of information security.</a:t>
            </a:r>
          </a:p>
          <a:p>
            <a:pPr marL="1143000" lvl="2" indent="-228600">
              <a:lnSpc>
                <a:spcPct val="110000"/>
              </a:lnSpc>
              <a:buFont typeface="Arial" panose="020B0604020202020204" pitchFamily="34" charset="0"/>
              <a:buChar char="•"/>
            </a:pPr>
            <a:r>
              <a:rPr lang="en-US" sz="1200" b="0" i="0" dirty="0">
                <a:effectLst/>
                <a:latin typeface="Inter"/>
              </a:rPr>
              <a:t>Confidentiality determines the secrecy of your IP, and prevents unauthorized access to restricted data.</a:t>
            </a:r>
          </a:p>
          <a:p>
            <a:pPr marL="1143000" lvl="2" indent="-228600">
              <a:lnSpc>
                <a:spcPct val="110000"/>
              </a:lnSpc>
              <a:buFont typeface="Arial" panose="020B0604020202020204" pitchFamily="34" charset="0"/>
              <a:buChar char="•"/>
            </a:pPr>
            <a:r>
              <a:rPr lang="en-US" sz="1200" b="0" i="0" dirty="0">
                <a:effectLst/>
                <a:latin typeface="Inter"/>
              </a:rPr>
              <a:t>Integrity ensures that your IP is accurate and reliable, and it has not been modified from its original state while in transit or at rest.</a:t>
            </a:r>
          </a:p>
          <a:p>
            <a:pPr marL="1143000" lvl="2" indent="-228600">
              <a:lnSpc>
                <a:spcPct val="110000"/>
              </a:lnSpc>
              <a:buFont typeface="Arial" panose="020B0604020202020204" pitchFamily="34" charset="0"/>
              <a:buChar char="•"/>
            </a:pPr>
            <a:r>
              <a:rPr lang="en-US" sz="1200" b="0" i="0" dirty="0">
                <a:effectLst/>
                <a:latin typeface="Inter"/>
              </a:rPr>
              <a:t>Availability is the ability of the users to access your IP. Information is of no use if it cannot be accessed.</a:t>
            </a:r>
          </a:p>
          <a:p>
            <a:pPr marL="1143000" lvl="2" indent="-228600">
              <a:lnSpc>
                <a:spcPct val="110000"/>
              </a:lnSpc>
              <a:buFont typeface="Arial" panose="020B0604020202020204" pitchFamily="34" charset="0"/>
              <a:buChar char="•"/>
            </a:pPr>
            <a:endParaRPr lang="en-US" sz="1200" dirty="0">
              <a:latin typeface="Inter"/>
            </a:endParaRPr>
          </a:p>
          <a:p>
            <a:pPr>
              <a:lnSpc>
                <a:spcPct val="110000"/>
              </a:lnSpc>
            </a:pPr>
            <a:r>
              <a:rPr lang="en-US" sz="1200" b="0" i="0" dirty="0">
                <a:effectLst/>
                <a:latin typeface="Inter"/>
              </a:rPr>
              <a:t>Your Jenkins server hosts your organizational intellectual property (IP) such as your source code, build artifacts, etc. Your Jenkins environment is also a fully distributed build system with Jenkins server and agents (more on this in a later section of this course) and each network connection is a potential point of entry. A malicious user could access your Jenkins environment to launch a Distributed Denial of Service (DDoS) attack or a bot or do any other mischief.</a:t>
            </a:r>
          </a:p>
          <a:p>
            <a:pPr>
              <a:lnSpc>
                <a:spcPct val="110000"/>
              </a:lnSpc>
            </a:pPr>
            <a:r>
              <a:rPr lang="en-US" sz="1200" b="0" i="0" dirty="0">
                <a:effectLst/>
                <a:latin typeface="Inter"/>
              </a:rPr>
              <a:t>Let's explore some of the key Jenkins security features built upon the CIA triad, and how these can be used to mitigate potential threats.</a:t>
            </a:r>
          </a:p>
          <a:p>
            <a:pPr marL="1143000" lvl="2" indent="-228600">
              <a:lnSpc>
                <a:spcPct val="110000"/>
              </a:lnSpc>
              <a:buFont typeface="Arial" panose="020B0604020202020204" pitchFamily="34" charset="0"/>
              <a:buChar char="•"/>
            </a:pPr>
            <a:endParaRPr lang="en-US" sz="1200" b="0" i="0" dirty="0">
              <a:effectLst/>
              <a:latin typeface="Inter"/>
            </a:endParaRPr>
          </a:p>
          <a:p>
            <a:pPr>
              <a:lnSpc>
                <a:spcPct val="110000"/>
              </a:lnSpc>
            </a:pPr>
            <a:endParaRPr lang="en-IN" sz="1000" dirty="0"/>
          </a:p>
        </p:txBody>
      </p:sp>
      <p:sp>
        <p:nvSpPr>
          <p:cNvPr id="139" name="Rectangle 138">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4" name="Picture 4" descr="CIA Triad">
            <a:extLst>
              <a:ext uri="{FF2B5EF4-FFF2-40B4-BE49-F238E27FC236}">
                <a16:creationId xmlns:a16="http://schemas.microsoft.com/office/drawing/2014/main" id="{F28F3033-9553-4138-8A34-BA31DC7644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24" b="-2"/>
          <a:stretch/>
        </p:blipFill>
        <p:spPr bwMode="auto">
          <a:xfrm>
            <a:off x="7169796" y="1028699"/>
            <a:ext cx="4076701" cy="395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98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68" name="Rectangle 134">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5BE77-31F7-4B59-9DE9-97D4287FB139}"/>
              </a:ext>
            </a:extLst>
          </p:cNvPr>
          <p:cNvSpPr>
            <a:spLocks noGrp="1"/>
          </p:cNvSpPr>
          <p:nvPr>
            <p:ph type="title"/>
          </p:nvPr>
        </p:nvSpPr>
        <p:spPr>
          <a:xfrm>
            <a:off x="1371598" y="462743"/>
            <a:ext cx="5327375" cy="1560022"/>
          </a:xfrm>
        </p:spPr>
        <p:txBody>
          <a:bodyPr anchor="b">
            <a:normAutofit/>
          </a:bodyPr>
          <a:lstStyle/>
          <a:p>
            <a:r>
              <a:rPr lang="en-IN" b="1" i="0">
                <a:effectLst/>
                <a:latin typeface="Inter"/>
              </a:rPr>
              <a:t>Securing Jenkins</a:t>
            </a:r>
            <a:br>
              <a:rPr lang="en-IN" b="1" i="0">
                <a:effectLst/>
                <a:latin typeface="Inter"/>
              </a:rPr>
            </a:br>
            <a:endParaRPr lang="en-IN" dirty="0"/>
          </a:p>
        </p:txBody>
      </p:sp>
      <p:sp>
        <p:nvSpPr>
          <p:cNvPr id="3" name="Content Placeholder 2">
            <a:extLst>
              <a:ext uri="{FF2B5EF4-FFF2-40B4-BE49-F238E27FC236}">
                <a16:creationId xmlns:a16="http://schemas.microsoft.com/office/drawing/2014/main" id="{53444D3C-E1E6-467F-BBAE-C804A2AD81CA}"/>
              </a:ext>
            </a:extLst>
          </p:cNvPr>
          <p:cNvSpPr>
            <a:spLocks noGrp="1"/>
          </p:cNvSpPr>
          <p:nvPr>
            <p:ph idx="1"/>
          </p:nvPr>
        </p:nvSpPr>
        <p:spPr>
          <a:xfrm>
            <a:off x="1371600" y="2279374"/>
            <a:ext cx="5327373" cy="3601436"/>
          </a:xfrm>
        </p:spPr>
        <p:txBody>
          <a:bodyPr>
            <a:normAutofit/>
          </a:bodyPr>
          <a:lstStyle/>
          <a:p>
            <a:r>
              <a:rPr lang="en-US" sz="1600" b="0" i="0" dirty="0">
                <a:effectLst/>
                <a:latin typeface="Inter"/>
              </a:rPr>
              <a:t>Starting with Jenkins v2.0, security is enabled by default, and you are required to create an administrator user account in order to be able to login to Jenkins. This is set up as part of the Post Install Setup Wizard.</a:t>
            </a:r>
          </a:p>
          <a:p>
            <a:r>
              <a:rPr lang="en-US" sz="1600" b="0" i="0" dirty="0">
                <a:effectLst/>
                <a:latin typeface="Inter"/>
              </a:rPr>
              <a:t>Many of the global security features are configured on the </a:t>
            </a:r>
            <a:r>
              <a:rPr lang="en-US" sz="1600" b="0" i="1" dirty="0">
                <a:effectLst/>
                <a:latin typeface="Inter"/>
              </a:rPr>
              <a:t>Configure Global Security</a:t>
            </a:r>
            <a:r>
              <a:rPr lang="en-US" sz="1600" b="0" i="0" dirty="0">
                <a:effectLst/>
                <a:latin typeface="Inter"/>
              </a:rPr>
              <a:t> page.</a:t>
            </a:r>
          </a:p>
          <a:p>
            <a:endParaRPr lang="en-IN" sz="1600" dirty="0"/>
          </a:p>
        </p:txBody>
      </p:sp>
      <p:sp>
        <p:nvSpPr>
          <p:cNvPr id="11269" name="Rectangle 13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0" name="Rectangle 13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descr="Configure Global Security">
            <a:extLst>
              <a:ext uri="{FF2B5EF4-FFF2-40B4-BE49-F238E27FC236}">
                <a16:creationId xmlns:a16="http://schemas.microsoft.com/office/drawing/2014/main" id="{FE1DFA46-64F2-44ED-A696-C78D60A95C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796" y="1028699"/>
            <a:ext cx="4076701" cy="292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54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ACC0D3-5C9C-45B8-8072-6A08CD6B39CC}"/>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CSRF Protection</a:t>
            </a:r>
            <a:br>
              <a:rPr lang="en-IN" sz="2700" b="1" i="0">
                <a:solidFill>
                  <a:schemeClr val="bg1"/>
                </a:solidFill>
                <a:effectLst/>
                <a:latin typeface="Inter"/>
              </a:rPr>
            </a:br>
            <a:endParaRPr lang="en-IN" sz="2700">
              <a:solidFill>
                <a:schemeClr val="bg1"/>
              </a:solidFill>
            </a:endParaRPr>
          </a:p>
        </p:txBody>
      </p:sp>
      <p:pic>
        <p:nvPicPr>
          <p:cNvPr id="12290" name="Picture 2" descr="CSRF Protection">
            <a:extLst>
              <a:ext uri="{FF2B5EF4-FFF2-40B4-BE49-F238E27FC236}">
                <a16:creationId xmlns:a16="http://schemas.microsoft.com/office/drawing/2014/main" id="{A84AACA9-929D-4BCF-A39A-A12D625316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6240" y="1280942"/>
            <a:ext cx="9855503" cy="19324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AA870C-CFD4-4E30-A411-98EAB8CAF336}"/>
              </a:ext>
            </a:extLst>
          </p:cNvPr>
          <p:cNvSpPr>
            <a:spLocks noGrp="1"/>
          </p:cNvSpPr>
          <p:nvPr>
            <p:ph idx="1"/>
          </p:nvPr>
        </p:nvSpPr>
        <p:spPr>
          <a:xfrm>
            <a:off x="396240" y="3428999"/>
            <a:ext cx="9855503" cy="1518859"/>
          </a:xfrm>
        </p:spPr>
        <p:txBody>
          <a:bodyPr>
            <a:normAutofit/>
          </a:bodyPr>
          <a:lstStyle/>
          <a:p>
            <a:r>
              <a:rPr lang="en-US" sz="1600" b="0" i="0">
                <a:effectLst/>
                <a:latin typeface="Inter"/>
              </a:rPr>
              <a:t>According to </a:t>
            </a:r>
            <a:r>
              <a:rPr lang="en-US" sz="1600" b="0" i="0" u="none" strike="noStrike">
                <a:effectLst/>
                <a:latin typeface="Inter"/>
                <a:hlinkClick r:id="rId3"/>
              </a:rPr>
              <a:t>OWASP</a:t>
            </a:r>
            <a:r>
              <a:rPr lang="en-US" sz="1600" b="0" i="0">
                <a:effectLst/>
                <a:latin typeface="Inter"/>
              </a:rPr>
              <a:t>,</a:t>
            </a:r>
          </a:p>
          <a:p>
            <a:r>
              <a:rPr lang="en-US" sz="1600" b="0" i="1">
                <a:effectLst/>
                <a:latin typeface="Inter"/>
              </a:rPr>
              <a:t>"Cross-Site Request Forgery (CSRF) is an attack that forces an end user to execute unwanted actions on a web application in which they are currently authenticated"</a:t>
            </a:r>
            <a:r>
              <a:rPr lang="en-US" sz="1600" b="0" i="0">
                <a:effectLst/>
                <a:latin typeface="Inter"/>
              </a:rPr>
              <a:t>.</a:t>
            </a:r>
          </a:p>
          <a:p>
            <a:r>
              <a:rPr lang="en-US" sz="1600" b="0" i="0">
                <a:effectLst/>
                <a:latin typeface="Inter"/>
              </a:rPr>
              <a:t>Enabling CSRF protection will protect your Jenkins environment from malicious attacks.</a:t>
            </a:r>
          </a:p>
          <a:p>
            <a:endParaRPr lang="en-IN" sz="1600"/>
          </a:p>
        </p:txBody>
      </p:sp>
    </p:spTree>
    <p:extLst>
      <p:ext uri="{BB962C8B-B14F-4D97-AF65-F5344CB8AC3E}">
        <p14:creationId xmlns:p14="http://schemas.microsoft.com/office/powerpoint/2010/main" val="9060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C14-8764-4B69-AF5E-67E9897DE811}"/>
              </a:ext>
            </a:extLst>
          </p:cNvPr>
          <p:cNvSpPr>
            <a:spLocks noGrp="1"/>
          </p:cNvSpPr>
          <p:nvPr>
            <p:ph type="title"/>
          </p:nvPr>
        </p:nvSpPr>
        <p:spPr/>
        <p:txBody>
          <a:bodyPr/>
          <a:lstStyle/>
          <a:p>
            <a:r>
              <a:rPr lang="en-IN" b="1" i="0" dirty="0">
                <a:solidFill>
                  <a:srgbClr val="00262B"/>
                </a:solidFill>
                <a:effectLst/>
                <a:latin typeface="Inter"/>
              </a:rPr>
              <a:t>Agent-to-Master Security</a:t>
            </a:r>
            <a:br>
              <a:rPr lang="en-IN" b="1" i="0" dirty="0">
                <a:solidFill>
                  <a:srgbClr val="00262B"/>
                </a:solidFill>
                <a:effectLst/>
                <a:latin typeface="Inter"/>
              </a:rPr>
            </a:br>
            <a:endParaRPr lang="en-IN" dirty="0"/>
          </a:p>
        </p:txBody>
      </p:sp>
      <p:sp>
        <p:nvSpPr>
          <p:cNvPr id="3" name="Content Placeholder 2">
            <a:extLst>
              <a:ext uri="{FF2B5EF4-FFF2-40B4-BE49-F238E27FC236}">
                <a16:creationId xmlns:a16="http://schemas.microsoft.com/office/drawing/2014/main" id="{7F59B6DE-C411-4DF3-83B2-D2C4A11101C6}"/>
              </a:ext>
            </a:extLst>
          </p:cNvPr>
          <p:cNvSpPr>
            <a:spLocks noGrp="1"/>
          </p:cNvSpPr>
          <p:nvPr>
            <p:ph idx="1"/>
          </p:nvPr>
        </p:nvSpPr>
        <p:spPr/>
        <p:txBody>
          <a:bodyPr/>
          <a:lstStyle/>
          <a:p>
            <a:r>
              <a:rPr lang="en-US" b="0" i="0" dirty="0">
                <a:solidFill>
                  <a:srgbClr val="454545"/>
                </a:solidFill>
                <a:effectLst/>
                <a:latin typeface="Inter"/>
              </a:rPr>
              <a:t>In a distributed build environment where Jenkins server leverages additional resources (Agents) for running the builds, the agents can request any information from the server. Enabling </a:t>
            </a:r>
            <a:r>
              <a:rPr lang="en-US" b="0" i="1" dirty="0">
                <a:solidFill>
                  <a:srgbClr val="454545"/>
                </a:solidFill>
                <a:effectLst/>
                <a:latin typeface="Inter"/>
              </a:rPr>
              <a:t>Agent</a:t>
            </a:r>
            <a:r>
              <a:rPr lang="en-US" b="0" i="0" dirty="0">
                <a:solidFill>
                  <a:srgbClr val="454545"/>
                </a:solidFill>
                <a:effectLst/>
                <a:latin typeface="Inter"/>
              </a:rPr>
              <a:t> &gt; </a:t>
            </a:r>
            <a:r>
              <a:rPr lang="en-US" b="0" i="1" dirty="0">
                <a:solidFill>
                  <a:srgbClr val="454545"/>
                </a:solidFill>
                <a:effectLst/>
                <a:latin typeface="Inter"/>
              </a:rPr>
              <a:t>Master Access Control</a:t>
            </a:r>
            <a:r>
              <a:rPr lang="en-US" b="0" i="0" dirty="0">
                <a:solidFill>
                  <a:srgbClr val="454545"/>
                </a:solidFill>
                <a:effectLst/>
                <a:latin typeface="Inter"/>
              </a:rPr>
              <a:t> allows a Jenkins administrator to control what specific information is allowed by the Agents.</a:t>
            </a:r>
            <a:endParaRPr lang="en-IN" dirty="0"/>
          </a:p>
        </p:txBody>
      </p:sp>
      <p:pic>
        <p:nvPicPr>
          <p:cNvPr id="13314" name="Picture 2" descr="Agent-Master Security">
            <a:extLst>
              <a:ext uri="{FF2B5EF4-FFF2-40B4-BE49-F238E27FC236}">
                <a16:creationId xmlns:a16="http://schemas.microsoft.com/office/drawing/2014/main" id="{26460547-371E-49C6-88A7-1B2544FBC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4849178"/>
            <a:ext cx="79756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3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8EBE65-20E4-4D9C-BD82-6FC9AB0AE7BA}"/>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JNLP Port</a:t>
            </a:r>
            <a:br>
              <a:rPr lang="en-IN" sz="2700" b="1" i="0">
                <a:solidFill>
                  <a:schemeClr val="bg1"/>
                </a:solidFill>
                <a:effectLst/>
                <a:latin typeface="Inter"/>
              </a:rPr>
            </a:br>
            <a:endParaRPr lang="en-IN" sz="2700">
              <a:solidFill>
                <a:schemeClr val="bg1"/>
              </a:solidFill>
            </a:endParaRPr>
          </a:p>
        </p:txBody>
      </p:sp>
      <p:pic>
        <p:nvPicPr>
          <p:cNvPr id="14338" name="Picture 2" descr="JNLP Port">
            <a:extLst>
              <a:ext uri="{FF2B5EF4-FFF2-40B4-BE49-F238E27FC236}">
                <a16:creationId xmlns:a16="http://schemas.microsoft.com/office/drawing/2014/main" id="{4F5442A8-EEAD-4EC0-9D71-C035D4FF7E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1509508"/>
            <a:ext cx="8311487" cy="17038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6505A49-3FE7-4FB9-9804-79DBA7ECA36F}"/>
              </a:ext>
            </a:extLst>
          </p:cNvPr>
          <p:cNvSpPr>
            <a:spLocks noGrp="1"/>
          </p:cNvSpPr>
          <p:nvPr>
            <p:ph idx="1"/>
          </p:nvPr>
        </p:nvSpPr>
        <p:spPr>
          <a:xfrm>
            <a:off x="1940256" y="3428999"/>
            <a:ext cx="8311487" cy="1518859"/>
          </a:xfrm>
        </p:spPr>
        <p:txBody>
          <a:bodyPr>
            <a:normAutofit/>
          </a:bodyPr>
          <a:lstStyle/>
          <a:p>
            <a:r>
              <a:rPr lang="en-US" sz="1600" b="0" i="0">
                <a:effectLst/>
                <a:latin typeface="Inter"/>
              </a:rPr>
              <a:t>In a distributed set up, Jenkins uses a TCP port to communicate with the Agents. This port is disabled by default. If needed, you can enable it by selecting either a </a:t>
            </a:r>
            <a:r>
              <a:rPr lang="en-US" sz="1600" b="1" i="0">
                <a:effectLst/>
                <a:latin typeface="Inter"/>
              </a:rPr>
              <a:t>fixed</a:t>
            </a:r>
            <a:r>
              <a:rPr lang="en-US" sz="1600" b="0" i="0">
                <a:effectLst/>
                <a:latin typeface="Inter"/>
              </a:rPr>
              <a:t> </a:t>
            </a:r>
            <a:r>
              <a:rPr lang="en-US" sz="1600" b="1" i="0">
                <a:effectLst/>
                <a:latin typeface="Inter"/>
              </a:rPr>
              <a:t>port</a:t>
            </a:r>
            <a:r>
              <a:rPr lang="en-US" sz="1600" b="0" i="0">
                <a:effectLst/>
                <a:latin typeface="Inter"/>
              </a:rPr>
              <a:t> or a </a:t>
            </a:r>
            <a:r>
              <a:rPr lang="en-US" sz="1600" b="1" i="0">
                <a:effectLst/>
                <a:latin typeface="Inter"/>
              </a:rPr>
              <a:t>random</a:t>
            </a:r>
            <a:r>
              <a:rPr lang="en-US" sz="1600" b="0" i="0">
                <a:effectLst/>
                <a:latin typeface="Inter"/>
              </a:rPr>
              <a:t> </a:t>
            </a:r>
            <a:r>
              <a:rPr lang="en-US" sz="1600" b="1" i="0">
                <a:effectLst/>
                <a:latin typeface="Inter"/>
              </a:rPr>
              <a:t>port</a:t>
            </a:r>
            <a:r>
              <a:rPr lang="en-US" sz="1600" b="0" i="0">
                <a:effectLst/>
                <a:latin typeface="Inter"/>
              </a:rPr>
              <a:t>.</a:t>
            </a:r>
            <a:endParaRPr lang="en-IN" sz="1600"/>
          </a:p>
        </p:txBody>
      </p:sp>
    </p:spTree>
    <p:extLst>
      <p:ext uri="{BB962C8B-B14F-4D97-AF65-F5344CB8AC3E}">
        <p14:creationId xmlns:p14="http://schemas.microsoft.com/office/powerpoint/2010/main" val="140908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4B0A3-C71C-4B85-8873-EABA9DD348F7}"/>
              </a:ext>
            </a:extLst>
          </p:cNvPr>
          <p:cNvSpPr>
            <a:spLocks noGrp="1"/>
          </p:cNvSpPr>
          <p:nvPr>
            <p:ph type="title"/>
          </p:nvPr>
        </p:nvSpPr>
        <p:spPr>
          <a:xfrm>
            <a:off x="1371598" y="462743"/>
            <a:ext cx="5327375" cy="1560022"/>
          </a:xfrm>
        </p:spPr>
        <p:txBody>
          <a:bodyPr anchor="b">
            <a:normAutofit/>
          </a:bodyPr>
          <a:lstStyle/>
          <a:p>
            <a:pPr>
              <a:lnSpc>
                <a:spcPct val="90000"/>
              </a:lnSpc>
            </a:pPr>
            <a:r>
              <a:rPr lang="en-IN" b="1" i="0">
                <a:effectLst/>
                <a:latin typeface="Inter"/>
              </a:rPr>
              <a:t>What Exactly Are Plugins?</a:t>
            </a:r>
            <a:br>
              <a:rPr lang="en-IN" b="1" i="0">
                <a:effectLst/>
                <a:latin typeface="Inter"/>
              </a:rPr>
            </a:br>
            <a:endParaRPr lang="en-IN"/>
          </a:p>
        </p:txBody>
      </p:sp>
      <p:sp>
        <p:nvSpPr>
          <p:cNvPr id="3" name="Content Placeholder 2">
            <a:extLst>
              <a:ext uri="{FF2B5EF4-FFF2-40B4-BE49-F238E27FC236}">
                <a16:creationId xmlns:a16="http://schemas.microsoft.com/office/drawing/2014/main" id="{77CEB9EF-EDF0-47FD-A0B1-31A8FF6D2B6F}"/>
              </a:ext>
            </a:extLst>
          </p:cNvPr>
          <p:cNvSpPr>
            <a:spLocks noGrp="1"/>
          </p:cNvSpPr>
          <p:nvPr>
            <p:ph idx="1"/>
          </p:nvPr>
        </p:nvSpPr>
        <p:spPr>
          <a:xfrm>
            <a:off x="1369170" y="2320014"/>
            <a:ext cx="6000363" cy="3601436"/>
          </a:xfrm>
        </p:spPr>
        <p:txBody>
          <a:bodyPr>
            <a:normAutofit/>
          </a:bodyPr>
          <a:lstStyle/>
          <a:p>
            <a:r>
              <a:rPr lang="en-US" sz="1600" b="0" i="0" dirty="0">
                <a:effectLst/>
                <a:latin typeface="Inter"/>
              </a:rPr>
              <a:t>Jenkins uses plugins to provide much of the user-needed functionality. Many Jenkins features such as integrating source code management tools, build tools, reporting tools, code coverage, static analysis, notifications are all implemented as plugins.</a:t>
            </a:r>
          </a:p>
          <a:p>
            <a:r>
              <a:rPr lang="en-US" sz="1600" b="0" i="0" dirty="0">
                <a:effectLst/>
                <a:latin typeface="Inter"/>
              </a:rPr>
              <a:t>Essentially, all the Jenkins plugins are Java Archive (JAR) files with either an </a:t>
            </a:r>
            <a:r>
              <a:rPr lang="en-US" sz="1600" b="1" i="0" dirty="0">
                <a:effectLst/>
                <a:latin typeface="courier new" panose="02070309020205020404" pitchFamily="49" charset="0"/>
              </a:rPr>
              <a:t>.</a:t>
            </a:r>
            <a:r>
              <a:rPr lang="en-US" sz="1600" b="1" i="0" dirty="0" err="1">
                <a:effectLst/>
                <a:latin typeface="courier new" panose="02070309020205020404" pitchFamily="49" charset="0"/>
              </a:rPr>
              <a:t>hpi</a:t>
            </a:r>
            <a:r>
              <a:rPr lang="en-US" sz="1600" b="0" i="0" dirty="0">
                <a:effectLst/>
                <a:latin typeface="Inter"/>
              </a:rPr>
              <a:t> or </a:t>
            </a:r>
            <a:r>
              <a:rPr lang="en-US" sz="1600" b="1" i="0" dirty="0">
                <a:effectLst/>
                <a:latin typeface="courier new" panose="02070309020205020404" pitchFamily="49" charset="0"/>
              </a:rPr>
              <a:t>.</a:t>
            </a:r>
            <a:r>
              <a:rPr lang="en-US" sz="1600" b="1" i="0" dirty="0" err="1">
                <a:effectLst/>
                <a:latin typeface="courier new" panose="02070309020205020404" pitchFamily="49" charset="0"/>
              </a:rPr>
              <a:t>jpi</a:t>
            </a:r>
            <a:r>
              <a:rPr lang="en-US" sz="1600" b="0" i="0" dirty="0">
                <a:effectLst/>
                <a:latin typeface="Inter"/>
              </a:rPr>
              <a:t> extension. For example, Git plugin (</a:t>
            </a:r>
            <a:r>
              <a:rPr lang="en-US" sz="1600" b="1" i="0" dirty="0" err="1">
                <a:effectLst/>
                <a:latin typeface="courier new" panose="02070309020205020404" pitchFamily="49" charset="0"/>
              </a:rPr>
              <a:t>git.hpi</a:t>
            </a:r>
            <a:r>
              <a:rPr lang="en-US" sz="1600" b="0" i="0" dirty="0">
                <a:effectLst/>
                <a:latin typeface="Inter"/>
              </a:rPr>
              <a:t>), Maven plugin (</a:t>
            </a:r>
            <a:r>
              <a:rPr lang="en-US" sz="1600" b="1" i="0" dirty="0">
                <a:effectLst/>
                <a:latin typeface="courier new" panose="02070309020205020404" pitchFamily="49" charset="0"/>
              </a:rPr>
              <a:t>maven-</a:t>
            </a:r>
            <a:r>
              <a:rPr lang="en-US" sz="1600" b="1" i="0" dirty="0" err="1">
                <a:effectLst/>
                <a:latin typeface="courier new" panose="02070309020205020404" pitchFamily="49" charset="0"/>
              </a:rPr>
              <a:t>plugin.jpi</a:t>
            </a:r>
            <a:r>
              <a:rPr lang="en-US" sz="1600" b="0" i="0" dirty="0">
                <a:effectLst/>
                <a:latin typeface="Inter"/>
              </a:rPr>
              <a:t>).</a:t>
            </a:r>
          </a:p>
          <a:p>
            <a:r>
              <a:rPr lang="en-US" sz="1600" b="0" i="0" dirty="0">
                <a:effectLst/>
                <a:latin typeface="Inter"/>
              </a:rPr>
              <a:t>They may have optional or required dependencies on other plugins, and they can be upgraded or downgraded (although this is generally not recommended).</a:t>
            </a:r>
          </a:p>
          <a:p>
            <a:endParaRPr lang="en-IN" sz="1600" dirty="0"/>
          </a:p>
        </p:txBody>
      </p:sp>
      <p:sp>
        <p:nvSpPr>
          <p:cNvPr id="137" name="Rectangle 13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Git Plugin Dependencies">
            <a:extLst>
              <a:ext uri="{FF2B5EF4-FFF2-40B4-BE49-F238E27FC236}">
                <a16:creationId xmlns:a16="http://schemas.microsoft.com/office/drawing/2014/main" id="{B1BAA188-52EB-42A5-A58C-418D66CBB2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25360" y="1069339"/>
            <a:ext cx="4591698" cy="163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49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E2BEE0-157E-4DEE-906D-7D63697CE411}"/>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Authentication</a:t>
            </a:r>
            <a:br>
              <a:rPr lang="en-IN" sz="2700" b="1" i="0">
                <a:solidFill>
                  <a:schemeClr val="bg1"/>
                </a:solidFill>
                <a:effectLst/>
                <a:latin typeface="Inter"/>
              </a:rPr>
            </a:br>
            <a:endParaRPr lang="en-IN" sz="2700">
              <a:solidFill>
                <a:schemeClr val="bg1"/>
              </a:solidFill>
            </a:endParaRPr>
          </a:p>
        </p:txBody>
      </p:sp>
      <p:pic>
        <p:nvPicPr>
          <p:cNvPr id="15362" name="Picture 2" descr="Security Realm">
            <a:extLst>
              <a:ext uri="{FF2B5EF4-FFF2-40B4-BE49-F238E27FC236}">
                <a16:creationId xmlns:a16="http://schemas.microsoft.com/office/drawing/2014/main" id="{69808D47-31CD-4287-9242-1C94108D09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1260164"/>
            <a:ext cx="9581184" cy="19531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B8BCD8-A1C1-4EF4-94B7-4050B90D289B}"/>
              </a:ext>
            </a:extLst>
          </p:cNvPr>
          <p:cNvSpPr>
            <a:spLocks noGrp="1"/>
          </p:cNvSpPr>
          <p:nvPr>
            <p:ph idx="1"/>
          </p:nvPr>
        </p:nvSpPr>
        <p:spPr>
          <a:xfrm>
            <a:off x="1940256" y="3428999"/>
            <a:ext cx="9581184" cy="1518859"/>
          </a:xfrm>
        </p:spPr>
        <p:txBody>
          <a:bodyPr>
            <a:normAutofit/>
          </a:bodyPr>
          <a:lstStyle/>
          <a:p>
            <a:pPr>
              <a:lnSpc>
                <a:spcPct val="110000"/>
              </a:lnSpc>
            </a:pPr>
            <a:r>
              <a:rPr lang="en-US" sz="800" b="0" i="0">
                <a:effectLst/>
                <a:latin typeface="Inter"/>
              </a:rPr>
              <a:t>Authentication is an act of validating that users are who they claim to be, essentially confirming the identity of users. Usernames and passwords are the most basic form of authentication.</a:t>
            </a:r>
          </a:p>
          <a:p>
            <a:pPr>
              <a:lnSpc>
                <a:spcPct val="110000"/>
              </a:lnSpc>
            </a:pPr>
            <a:r>
              <a:rPr lang="en-US" sz="800" b="0" i="0">
                <a:effectLst/>
                <a:latin typeface="Inter"/>
              </a:rPr>
              <a:t>Jenkins supports many different authentication systems through security realms. A security realm tells Jenkins which referential to use for authentication.</a:t>
            </a:r>
          </a:p>
          <a:p>
            <a:pPr>
              <a:lnSpc>
                <a:spcPct val="110000"/>
              </a:lnSpc>
            </a:pPr>
            <a:r>
              <a:rPr lang="en-US" sz="800" b="0" i="0">
                <a:effectLst/>
                <a:latin typeface="Inter"/>
              </a:rPr>
              <a:t>There are four security realms which are supported out of the box. These are:</a:t>
            </a:r>
          </a:p>
          <a:p>
            <a:pPr marL="1143000" lvl="2" indent="-228600">
              <a:lnSpc>
                <a:spcPct val="110000"/>
              </a:lnSpc>
              <a:buFont typeface="Arial" panose="020B0604020202020204" pitchFamily="34" charset="0"/>
              <a:buChar char="•"/>
            </a:pPr>
            <a:r>
              <a:rPr lang="en-US" sz="800" b="0" i="0">
                <a:effectLst/>
                <a:latin typeface="Inter"/>
              </a:rPr>
              <a:t>Delegate to servlet container</a:t>
            </a:r>
          </a:p>
          <a:p>
            <a:pPr marL="1143000" lvl="2" indent="-228600">
              <a:lnSpc>
                <a:spcPct val="110000"/>
              </a:lnSpc>
              <a:buFont typeface="Arial" panose="020B0604020202020204" pitchFamily="34" charset="0"/>
              <a:buChar char="•"/>
            </a:pPr>
            <a:r>
              <a:rPr lang="en-US" sz="800" b="0" i="0">
                <a:effectLst/>
                <a:latin typeface="Inter"/>
              </a:rPr>
              <a:t>Jenkins' own user database</a:t>
            </a:r>
          </a:p>
          <a:p>
            <a:pPr marL="1143000" lvl="2" indent="-228600">
              <a:lnSpc>
                <a:spcPct val="110000"/>
              </a:lnSpc>
              <a:buFont typeface="Arial" panose="020B0604020202020204" pitchFamily="34" charset="0"/>
              <a:buChar char="•"/>
            </a:pPr>
            <a:r>
              <a:rPr lang="en-US" sz="800" b="0" i="0">
                <a:effectLst/>
                <a:latin typeface="Inter"/>
              </a:rPr>
              <a:t>LDAP</a:t>
            </a:r>
          </a:p>
          <a:p>
            <a:pPr marL="1143000" lvl="2" indent="-228600">
              <a:lnSpc>
                <a:spcPct val="110000"/>
              </a:lnSpc>
              <a:buFont typeface="Arial" panose="020B0604020202020204" pitchFamily="34" charset="0"/>
              <a:buChar char="•"/>
            </a:pPr>
            <a:r>
              <a:rPr lang="en-US" sz="800" b="0" i="0">
                <a:effectLst/>
                <a:latin typeface="Inter"/>
              </a:rPr>
              <a:t>Unix user/group database</a:t>
            </a:r>
          </a:p>
          <a:p>
            <a:pPr>
              <a:lnSpc>
                <a:spcPct val="110000"/>
              </a:lnSpc>
            </a:pPr>
            <a:endParaRPr lang="en-IN" sz="800"/>
          </a:p>
        </p:txBody>
      </p:sp>
    </p:spTree>
    <p:extLst>
      <p:ext uri="{BB962C8B-B14F-4D97-AF65-F5344CB8AC3E}">
        <p14:creationId xmlns:p14="http://schemas.microsoft.com/office/powerpoint/2010/main" val="740179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CD71D4-0303-43A1-8B77-B5F7BF245C75}"/>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Authentication</a:t>
            </a:r>
            <a:br>
              <a:rPr lang="en-IN" sz="2700" b="1" i="0">
                <a:solidFill>
                  <a:schemeClr val="bg1"/>
                </a:solidFill>
                <a:effectLst/>
                <a:latin typeface="Inter"/>
              </a:rPr>
            </a:br>
            <a:endParaRPr lang="en-IN" sz="2700">
              <a:solidFill>
                <a:schemeClr val="bg1"/>
              </a:solidFill>
            </a:endParaRPr>
          </a:p>
        </p:txBody>
      </p:sp>
      <p:pic>
        <p:nvPicPr>
          <p:cNvPr id="4" name="Picture 4" descr="Jenkins’ own user database">
            <a:extLst>
              <a:ext uri="{FF2B5EF4-FFF2-40B4-BE49-F238E27FC236}">
                <a16:creationId xmlns:a16="http://schemas.microsoft.com/office/drawing/2014/main" id="{6B39A921-8E65-4556-A56F-B0DF92FCFA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8000" y="1280348"/>
            <a:ext cx="11531600" cy="15452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1995FF3-5F51-44FA-B171-88BB56482D1D}"/>
              </a:ext>
            </a:extLst>
          </p:cNvPr>
          <p:cNvSpPr>
            <a:spLocks noGrp="1"/>
          </p:cNvSpPr>
          <p:nvPr>
            <p:ph idx="1"/>
          </p:nvPr>
        </p:nvSpPr>
        <p:spPr>
          <a:xfrm>
            <a:off x="508000" y="2825581"/>
            <a:ext cx="11531600" cy="2421699"/>
          </a:xfrm>
        </p:spPr>
        <p:txBody>
          <a:bodyPr>
            <a:normAutofit/>
          </a:bodyPr>
          <a:lstStyle/>
          <a:p>
            <a:pPr marL="0" indent="0">
              <a:lnSpc>
                <a:spcPct val="110000"/>
              </a:lnSpc>
              <a:buNone/>
            </a:pPr>
            <a:r>
              <a:rPr lang="en-IN" sz="1200" b="1" dirty="0">
                <a:effectLst/>
                <a:latin typeface="Inter"/>
              </a:rPr>
              <a:t>Delegate to servlet container</a:t>
            </a:r>
          </a:p>
          <a:p>
            <a:pPr>
              <a:lnSpc>
                <a:spcPct val="110000"/>
              </a:lnSpc>
            </a:pPr>
            <a:r>
              <a:rPr lang="en-US" sz="1200" b="0" i="0" dirty="0">
                <a:effectLst/>
                <a:latin typeface="Inter"/>
              </a:rPr>
              <a:t>This realm delegates authentication to the servlet engine running Jenkins. For instance, Tomcat, JBoss, </a:t>
            </a:r>
            <a:r>
              <a:rPr lang="en-US" sz="1200" b="0" i="0" dirty="0" err="1">
                <a:effectLst/>
                <a:latin typeface="Inter"/>
              </a:rPr>
              <a:t>websphere</a:t>
            </a:r>
            <a:r>
              <a:rPr lang="en-US" sz="1200" b="0" i="0" dirty="0">
                <a:effectLst/>
                <a:latin typeface="Inter"/>
              </a:rPr>
              <a:t>, etc., have their own authentication mechanisms. If using this realm, you will need to look into the servlet container’s authentication documentation. </a:t>
            </a:r>
          </a:p>
          <a:p>
            <a:pPr marL="0" indent="0">
              <a:lnSpc>
                <a:spcPct val="110000"/>
              </a:lnSpc>
              <a:buNone/>
            </a:pPr>
            <a:r>
              <a:rPr lang="en-IN" sz="1200" b="1" dirty="0">
                <a:effectLst/>
                <a:latin typeface="Inter"/>
              </a:rPr>
              <a:t>Jenkins’ own user database</a:t>
            </a:r>
          </a:p>
          <a:p>
            <a:pPr>
              <a:lnSpc>
                <a:spcPct val="110000"/>
              </a:lnSpc>
            </a:pPr>
            <a:r>
              <a:rPr lang="en-US" sz="1200" b="0" i="0" dirty="0">
                <a:effectLst/>
                <a:latin typeface="Inter"/>
              </a:rPr>
              <a:t>This security realm uses Jenkins local database and is enabled by default when you initially install Jenkins.</a:t>
            </a:r>
          </a:p>
          <a:p>
            <a:pPr>
              <a:lnSpc>
                <a:spcPct val="110000"/>
              </a:lnSpc>
            </a:pPr>
            <a:r>
              <a:rPr lang="en-US" sz="1200" b="0" i="0" dirty="0">
                <a:effectLst/>
                <a:latin typeface="Inter"/>
              </a:rPr>
              <a:t>If you select this security realm, you do have the option of letting your users sign up. However, please refrain from assigning any significant privileges, such as edit, administrator, etc., to authenticated users, as this can pose a big security risk.</a:t>
            </a:r>
          </a:p>
          <a:p>
            <a:pPr marL="0" indent="0">
              <a:lnSpc>
                <a:spcPct val="110000"/>
              </a:lnSpc>
              <a:buNone/>
            </a:pPr>
            <a:r>
              <a:rPr lang="en-US" sz="1200" b="0" i="0" dirty="0">
                <a:effectLst/>
                <a:latin typeface="Inter"/>
              </a:rPr>
              <a:t>Note that if you deselect the sign up option, only users with overall administrator privileges can create users.</a:t>
            </a:r>
            <a:endParaRPr lang="en-US" sz="1200" dirty="0">
              <a:latin typeface="Inter"/>
            </a:endParaRPr>
          </a:p>
        </p:txBody>
      </p:sp>
    </p:spTree>
    <p:extLst>
      <p:ext uri="{BB962C8B-B14F-4D97-AF65-F5344CB8AC3E}">
        <p14:creationId xmlns:p14="http://schemas.microsoft.com/office/powerpoint/2010/main" val="410422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05640-99C1-42BA-8755-11FCEA50ACB4}"/>
              </a:ext>
            </a:extLst>
          </p:cNvPr>
          <p:cNvSpPr>
            <a:spLocks noGrp="1"/>
          </p:cNvSpPr>
          <p:nvPr>
            <p:ph type="title"/>
          </p:nvPr>
        </p:nvSpPr>
        <p:spPr>
          <a:xfrm>
            <a:off x="1380236" y="286601"/>
            <a:ext cx="5929422" cy="1852976"/>
          </a:xfrm>
        </p:spPr>
        <p:txBody>
          <a:bodyPr>
            <a:normAutofit/>
          </a:bodyPr>
          <a:lstStyle/>
          <a:p>
            <a:r>
              <a:rPr lang="en-IN" sz="4000" b="1" dirty="0">
                <a:effectLst/>
                <a:latin typeface="Inter"/>
              </a:rPr>
              <a:t>LDAP</a:t>
            </a:r>
            <a:br>
              <a:rPr lang="en-IN" sz="4000" b="1" dirty="0">
                <a:effectLst/>
                <a:latin typeface="Inter"/>
              </a:rPr>
            </a:br>
            <a:endParaRPr lang="en-IN" sz="4000" dirty="0"/>
          </a:p>
        </p:txBody>
      </p:sp>
      <p:sp>
        <p:nvSpPr>
          <p:cNvPr id="3" name="Content Placeholder 2">
            <a:extLst>
              <a:ext uri="{FF2B5EF4-FFF2-40B4-BE49-F238E27FC236}">
                <a16:creationId xmlns:a16="http://schemas.microsoft.com/office/drawing/2014/main" id="{1C96023A-21DF-4CB6-96F8-7B5A8C245571}"/>
              </a:ext>
            </a:extLst>
          </p:cNvPr>
          <p:cNvSpPr>
            <a:spLocks noGrp="1"/>
          </p:cNvSpPr>
          <p:nvPr>
            <p:ph idx="1"/>
          </p:nvPr>
        </p:nvSpPr>
        <p:spPr>
          <a:xfrm>
            <a:off x="254000" y="1584961"/>
            <a:ext cx="7055659" cy="4358640"/>
          </a:xfrm>
        </p:spPr>
        <p:txBody>
          <a:bodyPr>
            <a:normAutofit/>
          </a:bodyPr>
          <a:lstStyle/>
          <a:p>
            <a:pPr>
              <a:lnSpc>
                <a:spcPct val="110000"/>
              </a:lnSpc>
            </a:pPr>
            <a:r>
              <a:rPr lang="en-US" sz="1400" b="0" i="0" dirty="0">
                <a:effectLst/>
                <a:latin typeface="Inter"/>
              </a:rPr>
              <a:t>This realm delegates authentication to an external LDAP service. Most companies already have a Directory Service for authentication. This option is more common for larger installations in organizations which already have configured an external identity provider such as LDAP. This also supports Active Directory, </a:t>
            </a:r>
            <a:r>
              <a:rPr lang="en-US" sz="1400" b="0" i="0" dirty="0" err="1">
                <a:effectLst/>
                <a:latin typeface="Inter"/>
              </a:rPr>
              <a:t>OpenLDAP</a:t>
            </a:r>
            <a:r>
              <a:rPr lang="en-US" sz="1400" b="0" i="0" dirty="0">
                <a:effectLst/>
                <a:latin typeface="Inter"/>
              </a:rPr>
              <a:t> installations.</a:t>
            </a:r>
          </a:p>
          <a:p>
            <a:pPr>
              <a:lnSpc>
                <a:spcPct val="110000"/>
              </a:lnSpc>
            </a:pPr>
            <a:r>
              <a:rPr lang="en-US" sz="1400" b="0" i="0" dirty="0">
                <a:effectLst/>
                <a:latin typeface="Inter"/>
              </a:rPr>
              <a:t>Key features of LDAP include:</a:t>
            </a:r>
          </a:p>
          <a:p>
            <a:pPr marL="1143000" lvl="2" indent="-228600">
              <a:lnSpc>
                <a:spcPct val="110000"/>
              </a:lnSpc>
              <a:buFont typeface="Arial" panose="020B0604020202020204" pitchFamily="34" charset="0"/>
              <a:buChar char="•"/>
            </a:pPr>
            <a:r>
              <a:rPr lang="en-US" sz="1400" b="0" i="0" dirty="0">
                <a:effectLst/>
                <a:latin typeface="Inter"/>
              </a:rPr>
              <a:t>It is highly tunable. </a:t>
            </a:r>
          </a:p>
          <a:p>
            <a:pPr marL="1143000" lvl="2" indent="-228600">
              <a:lnSpc>
                <a:spcPct val="110000"/>
              </a:lnSpc>
              <a:buFont typeface="Arial" panose="020B0604020202020204" pitchFamily="34" charset="0"/>
              <a:buChar char="•"/>
            </a:pPr>
            <a:r>
              <a:rPr lang="en-US" sz="1400" b="0" i="0" dirty="0">
                <a:effectLst/>
                <a:latin typeface="Inter"/>
              </a:rPr>
              <a:t>Its binding can be sub-authenticated.</a:t>
            </a:r>
          </a:p>
          <a:p>
            <a:pPr marL="1143000" lvl="2" indent="-228600">
              <a:lnSpc>
                <a:spcPct val="110000"/>
              </a:lnSpc>
              <a:buFont typeface="Arial" panose="020B0604020202020204" pitchFamily="34" charset="0"/>
              <a:buChar char="•"/>
            </a:pPr>
            <a:r>
              <a:rPr lang="en-US" sz="1400" b="0" i="0" dirty="0">
                <a:effectLst/>
                <a:latin typeface="Inter"/>
              </a:rPr>
              <a:t>You can take advantage of the caching mechanism to leverage load on LDAP servers.</a:t>
            </a:r>
          </a:p>
          <a:p>
            <a:pPr marL="1143000" lvl="2" indent="-228600">
              <a:lnSpc>
                <a:spcPct val="110000"/>
              </a:lnSpc>
              <a:buFont typeface="Arial" panose="020B0604020202020204" pitchFamily="34" charset="0"/>
              <a:buChar char="•"/>
            </a:pPr>
            <a:r>
              <a:rPr lang="en-US" sz="1400" b="0" i="0" dirty="0">
                <a:effectLst/>
                <a:latin typeface="Inter"/>
              </a:rPr>
              <a:t>There's support available for LDAP replicas.</a:t>
            </a:r>
          </a:p>
          <a:p>
            <a:pPr>
              <a:lnSpc>
                <a:spcPct val="110000"/>
              </a:lnSpc>
            </a:pPr>
            <a:r>
              <a:rPr lang="en-US" sz="1400" b="0" i="0" dirty="0">
                <a:effectLst/>
                <a:latin typeface="Inter"/>
              </a:rPr>
              <a:t>There are various other security realms available through plugins such as </a:t>
            </a:r>
            <a:r>
              <a:rPr lang="en-US" sz="1400" b="0" i="0" dirty="0" err="1">
                <a:effectLst/>
                <a:latin typeface="Inter"/>
              </a:rPr>
              <a:t>Github</a:t>
            </a:r>
            <a:r>
              <a:rPr lang="en-US" sz="1400" b="0" i="0" dirty="0">
                <a:effectLst/>
                <a:latin typeface="Inter"/>
              </a:rPr>
              <a:t> Authentication, Active Directory and </a:t>
            </a:r>
            <a:r>
              <a:rPr lang="en-US" sz="1400" b="0" i="0" dirty="0" err="1">
                <a:effectLst/>
                <a:latin typeface="Inter"/>
              </a:rPr>
              <a:t>BitBucket</a:t>
            </a:r>
            <a:r>
              <a:rPr lang="en-US" sz="1400" b="0" i="0" dirty="0">
                <a:effectLst/>
                <a:latin typeface="Inter"/>
              </a:rPr>
              <a:t> OAuth, to name a few. You can search these on the </a:t>
            </a:r>
            <a:r>
              <a:rPr lang="en-US" sz="1400" b="0" i="0" u="none" strike="noStrike" dirty="0">
                <a:effectLst/>
                <a:latin typeface="Inter"/>
                <a:hlinkClick r:id="rId2"/>
              </a:rPr>
              <a:t>plugins</a:t>
            </a:r>
            <a:r>
              <a:rPr lang="en-US" sz="1400" b="0" i="0" dirty="0">
                <a:effectLst/>
                <a:latin typeface="Inter"/>
              </a:rPr>
              <a:t> page.</a:t>
            </a:r>
          </a:p>
          <a:p>
            <a:pPr>
              <a:lnSpc>
                <a:spcPct val="110000"/>
              </a:lnSpc>
            </a:pPr>
            <a:endParaRPr lang="en-IN" sz="1100"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A05EAD-F04B-49D5-B28C-E3EE59AE52D4}"/>
              </a:ext>
            </a:extLst>
          </p:cNvPr>
          <p:cNvPicPr>
            <a:picLocks noChangeAspect="1"/>
          </p:cNvPicPr>
          <p:nvPr/>
        </p:nvPicPr>
        <p:blipFill rotWithShape="1">
          <a:blip r:embed="rId3"/>
          <a:srcRect l="41678" r="10686" b="-2"/>
          <a:stretch/>
        </p:blipFill>
        <p:spPr>
          <a:xfrm>
            <a:off x="8115300" y="-12515"/>
            <a:ext cx="4076700" cy="6418631"/>
          </a:xfrm>
          <a:prstGeom prst="rect">
            <a:avLst/>
          </a:prstGeom>
        </p:spPr>
      </p:pic>
    </p:spTree>
    <p:extLst>
      <p:ext uri="{BB962C8B-B14F-4D97-AF65-F5344CB8AC3E}">
        <p14:creationId xmlns:p14="http://schemas.microsoft.com/office/powerpoint/2010/main" val="1753030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93CCA-9983-4C46-9215-99F3DCB8ABD7}"/>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a:solidFill>
                  <a:schemeClr val="bg1"/>
                </a:solidFill>
                <a:effectLst/>
                <a:latin typeface="Inter"/>
              </a:rPr>
              <a:t>Unix user/group database</a:t>
            </a:r>
            <a:br>
              <a:rPr lang="en-IN" sz="2700" b="1">
                <a:solidFill>
                  <a:schemeClr val="bg1"/>
                </a:solidFill>
                <a:effectLst/>
                <a:latin typeface="Inter"/>
              </a:rPr>
            </a:br>
            <a:endParaRPr lang="en-IN" sz="2700">
              <a:solidFill>
                <a:schemeClr val="bg1"/>
              </a:solidFill>
            </a:endParaRPr>
          </a:p>
        </p:txBody>
      </p:sp>
      <p:pic>
        <p:nvPicPr>
          <p:cNvPr id="17410" name="Picture 2" descr="Unix user/group database">
            <a:extLst>
              <a:ext uri="{FF2B5EF4-FFF2-40B4-BE49-F238E27FC236}">
                <a16:creationId xmlns:a16="http://schemas.microsoft.com/office/drawing/2014/main" id="{F948B1C8-BF07-41A7-95C0-472842D491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6880" y="1447172"/>
            <a:ext cx="9814863" cy="17661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C281A58-6B1E-4CF9-B94F-C24AE639986F}"/>
              </a:ext>
            </a:extLst>
          </p:cNvPr>
          <p:cNvSpPr>
            <a:spLocks noGrp="1"/>
          </p:cNvSpPr>
          <p:nvPr>
            <p:ph idx="1"/>
          </p:nvPr>
        </p:nvSpPr>
        <p:spPr>
          <a:xfrm>
            <a:off x="436880" y="3428999"/>
            <a:ext cx="9814863" cy="1518859"/>
          </a:xfrm>
        </p:spPr>
        <p:txBody>
          <a:bodyPr>
            <a:normAutofit/>
          </a:bodyPr>
          <a:lstStyle/>
          <a:p>
            <a:r>
              <a:rPr lang="en-US" sz="1600" b="0" i="0">
                <a:effectLst/>
                <a:latin typeface="Inter"/>
              </a:rPr>
              <a:t>This realm delegates authentication to the underlying Unix/Linux machine, and it only works if you are running Jenkins on a Unix server.</a:t>
            </a:r>
          </a:p>
          <a:p>
            <a:r>
              <a:rPr lang="en-US" sz="1600" b="0" i="0">
                <a:effectLst/>
                <a:latin typeface="Inter"/>
              </a:rPr>
              <a:t>If you enable this realm, your end users will have to login to Jenkins by entering their operating system username and password.</a:t>
            </a:r>
          </a:p>
          <a:p>
            <a:endParaRPr lang="en-IN" sz="1600"/>
          </a:p>
        </p:txBody>
      </p:sp>
    </p:spTree>
    <p:extLst>
      <p:ext uri="{BB962C8B-B14F-4D97-AF65-F5344CB8AC3E}">
        <p14:creationId xmlns:p14="http://schemas.microsoft.com/office/powerpoint/2010/main" val="843086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D492D-E8C4-4A47-89BF-463D3BEC1F67}"/>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Authorization</a:t>
            </a:r>
            <a:br>
              <a:rPr lang="en-IN" sz="2700" b="1" i="0">
                <a:solidFill>
                  <a:schemeClr val="bg1"/>
                </a:solidFill>
                <a:effectLst/>
                <a:latin typeface="Inter"/>
              </a:rPr>
            </a:br>
            <a:endParaRPr lang="en-IN" sz="2700">
              <a:solidFill>
                <a:schemeClr val="bg1"/>
              </a:solidFill>
            </a:endParaRPr>
          </a:p>
        </p:txBody>
      </p:sp>
      <p:pic>
        <p:nvPicPr>
          <p:cNvPr id="18434" name="Picture 2" descr="Setting an Authorization Strategy">
            <a:extLst>
              <a:ext uri="{FF2B5EF4-FFF2-40B4-BE49-F238E27FC236}">
                <a16:creationId xmlns:a16="http://schemas.microsoft.com/office/drawing/2014/main" id="{4A37C100-EECF-42AF-ADD8-B140EA2F61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7" y="-3970"/>
            <a:ext cx="5557824" cy="32173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7292F1-73BA-43B8-890D-9679D249D686}"/>
              </a:ext>
            </a:extLst>
          </p:cNvPr>
          <p:cNvSpPr>
            <a:spLocks noGrp="1"/>
          </p:cNvSpPr>
          <p:nvPr>
            <p:ph idx="1"/>
          </p:nvPr>
        </p:nvSpPr>
        <p:spPr>
          <a:xfrm>
            <a:off x="1940257" y="3428999"/>
            <a:ext cx="7824994" cy="1518859"/>
          </a:xfrm>
        </p:spPr>
        <p:txBody>
          <a:bodyPr>
            <a:normAutofit/>
          </a:bodyPr>
          <a:lstStyle/>
          <a:p>
            <a:r>
              <a:rPr lang="en-US" sz="1600" b="0" i="0">
                <a:effectLst/>
                <a:latin typeface="Inter"/>
              </a:rPr>
              <a:t>Once a user/group is authenticated, you need to determine the actions this user/group should be able to perform. Authorization always occurs in the context of authentication.</a:t>
            </a:r>
            <a:endParaRPr lang="en-IN" sz="1600"/>
          </a:p>
        </p:txBody>
      </p:sp>
    </p:spTree>
    <p:extLst>
      <p:ext uri="{BB962C8B-B14F-4D97-AF65-F5344CB8AC3E}">
        <p14:creationId xmlns:p14="http://schemas.microsoft.com/office/powerpoint/2010/main" val="203484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C4BFA-1070-4F1F-A1B5-7D87F9708F32}"/>
              </a:ext>
            </a:extLst>
          </p:cNvPr>
          <p:cNvSpPr>
            <a:spLocks noGrp="1"/>
          </p:cNvSpPr>
          <p:nvPr>
            <p:ph type="title"/>
          </p:nvPr>
        </p:nvSpPr>
        <p:spPr>
          <a:xfrm>
            <a:off x="1380236" y="286601"/>
            <a:ext cx="5929422" cy="1852976"/>
          </a:xfrm>
        </p:spPr>
        <p:txBody>
          <a:bodyPr>
            <a:normAutofit/>
          </a:bodyPr>
          <a:lstStyle/>
          <a:p>
            <a:r>
              <a:rPr lang="en-IN" sz="4000" b="1" i="0">
                <a:effectLst/>
                <a:latin typeface="Inter"/>
              </a:rPr>
              <a:t>Lightweight Authorization</a:t>
            </a:r>
            <a:br>
              <a:rPr lang="en-IN" sz="4000" b="1" i="0">
                <a:effectLst/>
                <a:latin typeface="Inter"/>
              </a:rPr>
            </a:br>
            <a:r>
              <a:rPr lang="en-IN" sz="4000" b="1" i="0">
                <a:effectLst/>
                <a:latin typeface="Inter"/>
              </a:rPr>
              <a:t>	 	</a:t>
            </a:r>
            <a:endParaRPr lang="en-IN" sz="4000"/>
          </a:p>
        </p:txBody>
      </p:sp>
      <p:sp>
        <p:nvSpPr>
          <p:cNvPr id="3" name="Content Placeholder 2">
            <a:extLst>
              <a:ext uri="{FF2B5EF4-FFF2-40B4-BE49-F238E27FC236}">
                <a16:creationId xmlns:a16="http://schemas.microsoft.com/office/drawing/2014/main" id="{42CEB842-F300-4793-8F85-2572D4E6F233}"/>
              </a:ext>
            </a:extLst>
          </p:cNvPr>
          <p:cNvSpPr>
            <a:spLocks noGrp="1"/>
          </p:cNvSpPr>
          <p:nvPr>
            <p:ph idx="1"/>
          </p:nvPr>
        </p:nvSpPr>
        <p:spPr>
          <a:xfrm>
            <a:off x="284480" y="1838961"/>
            <a:ext cx="7025179" cy="4104640"/>
          </a:xfrm>
        </p:spPr>
        <p:txBody>
          <a:bodyPr>
            <a:normAutofit/>
          </a:bodyPr>
          <a:lstStyle/>
          <a:p>
            <a:pPr>
              <a:lnSpc>
                <a:spcPct val="110000"/>
              </a:lnSpc>
            </a:pPr>
            <a:r>
              <a:rPr lang="en-US" sz="1500" b="0" i="1" dirty="0">
                <a:effectLst/>
                <a:latin typeface="Inter"/>
              </a:rPr>
              <a:t>Anyone can do anything</a:t>
            </a:r>
            <a:br>
              <a:rPr lang="en-US" sz="1500" b="0" i="0" dirty="0">
                <a:effectLst/>
                <a:latin typeface="Inter"/>
              </a:rPr>
            </a:br>
            <a:r>
              <a:rPr lang="en-US" sz="1500" b="0" i="0" dirty="0">
                <a:effectLst/>
                <a:latin typeface="Inter"/>
              </a:rPr>
              <a:t>This allows both authenticated and anonymous users to do anything.</a:t>
            </a:r>
          </a:p>
          <a:p>
            <a:pPr>
              <a:lnSpc>
                <a:spcPct val="110000"/>
              </a:lnSpc>
            </a:pPr>
            <a:r>
              <a:rPr lang="en-US" sz="1500" b="0" i="1" dirty="0">
                <a:effectLst/>
                <a:latin typeface="Inter"/>
              </a:rPr>
              <a:t>Legacy mode</a:t>
            </a:r>
            <a:br>
              <a:rPr lang="en-US" sz="1500" b="0" i="0" dirty="0">
                <a:effectLst/>
                <a:latin typeface="Inter"/>
              </a:rPr>
            </a:br>
            <a:r>
              <a:rPr lang="en-US" sz="1500" b="0" i="0" dirty="0">
                <a:effectLst/>
                <a:latin typeface="Inter"/>
              </a:rPr>
              <a:t>This allows administrators to perform any action. All other users are restricted to read only mode.</a:t>
            </a:r>
          </a:p>
          <a:p>
            <a:pPr>
              <a:lnSpc>
                <a:spcPct val="110000"/>
              </a:lnSpc>
            </a:pPr>
            <a:r>
              <a:rPr lang="en-US" sz="1500" b="0" i="1" dirty="0">
                <a:effectLst/>
                <a:latin typeface="Inter"/>
              </a:rPr>
              <a:t>Logged-in users can do anything</a:t>
            </a:r>
            <a:br>
              <a:rPr lang="en-US" sz="1500" b="0" i="0" dirty="0">
                <a:effectLst/>
                <a:latin typeface="Inter"/>
              </a:rPr>
            </a:br>
            <a:r>
              <a:rPr lang="en-US" sz="1500" b="0" i="0" dirty="0">
                <a:effectLst/>
                <a:latin typeface="Inter"/>
              </a:rPr>
              <a:t>This is the default authorization strategy. It allows all authenticated users to perform any action.</a:t>
            </a:r>
          </a:p>
          <a:p>
            <a:pPr>
              <a:lnSpc>
                <a:spcPct val="110000"/>
              </a:lnSpc>
            </a:pPr>
            <a:r>
              <a:rPr lang="en-US" sz="1500" b="0" i="0" dirty="0">
                <a:effectLst/>
                <a:latin typeface="Inter"/>
              </a:rPr>
              <a:t>As you can see, all of these options solely rely on the Authentication and provide no fine-grained access control.</a:t>
            </a:r>
          </a:p>
          <a:p>
            <a:pPr>
              <a:lnSpc>
                <a:spcPct val="110000"/>
              </a:lnSpc>
            </a:pPr>
            <a:endParaRPr lang="en-IN" sz="1500"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37116B-16A3-4022-872B-819D195F8E63}"/>
              </a:ext>
            </a:extLst>
          </p:cNvPr>
          <p:cNvPicPr>
            <a:picLocks noChangeAspect="1"/>
          </p:cNvPicPr>
          <p:nvPr/>
        </p:nvPicPr>
        <p:blipFill rotWithShape="1">
          <a:blip r:embed="rId2"/>
          <a:srcRect l="17125" r="40480" b="1"/>
          <a:stretch/>
        </p:blipFill>
        <p:spPr>
          <a:xfrm>
            <a:off x="8115300" y="-12515"/>
            <a:ext cx="4076700" cy="6418631"/>
          </a:xfrm>
          <a:prstGeom prst="rect">
            <a:avLst/>
          </a:prstGeom>
        </p:spPr>
      </p:pic>
    </p:spTree>
    <p:extLst>
      <p:ext uri="{BB962C8B-B14F-4D97-AF65-F5344CB8AC3E}">
        <p14:creationId xmlns:p14="http://schemas.microsoft.com/office/powerpoint/2010/main" val="1749523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4AA31-B189-408C-9A7A-287685456D09}"/>
              </a:ext>
            </a:extLst>
          </p:cNvPr>
          <p:cNvSpPr>
            <a:spLocks noGrp="1"/>
          </p:cNvSpPr>
          <p:nvPr>
            <p:ph type="title"/>
          </p:nvPr>
        </p:nvSpPr>
        <p:spPr>
          <a:xfrm>
            <a:off x="1380236" y="286601"/>
            <a:ext cx="5929422" cy="1852976"/>
          </a:xfrm>
        </p:spPr>
        <p:txBody>
          <a:bodyPr>
            <a:normAutofit/>
          </a:bodyPr>
          <a:lstStyle/>
          <a:p>
            <a:r>
              <a:rPr lang="en-IN" sz="4000" b="1" i="0" dirty="0">
                <a:effectLst/>
                <a:latin typeface="Inter"/>
              </a:rPr>
              <a:t>Credentials</a:t>
            </a:r>
            <a:br>
              <a:rPr lang="en-IN" sz="4000" b="1" i="0" dirty="0">
                <a:effectLst/>
                <a:latin typeface="Inter"/>
              </a:rPr>
            </a:br>
            <a:endParaRPr lang="en-IN" sz="4000" dirty="0"/>
          </a:p>
        </p:txBody>
      </p:sp>
      <p:sp>
        <p:nvSpPr>
          <p:cNvPr id="3" name="Content Placeholder 2">
            <a:extLst>
              <a:ext uri="{FF2B5EF4-FFF2-40B4-BE49-F238E27FC236}">
                <a16:creationId xmlns:a16="http://schemas.microsoft.com/office/drawing/2014/main" id="{535D0CE5-02B0-4BA6-A4B5-272863C5654F}"/>
              </a:ext>
            </a:extLst>
          </p:cNvPr>
          <p:cNvSpPr>
            <a:spLocks noGrp="1"/>
          </p:cNvSpPr>
          <p:nvPr>
            <p:ph idx="1"/>
          </p:nvPr>
        </p:nvSpPr>
        <p:spPr>
          <a:xfrm>
            <a:off x="436880" y="1838961"/>
            <a:ext cx="6872779" cy="4104640"/>
          </a:xfrm>
        </p:spPr>
        <p:txBody>
          <a:bodyPr>
            <a:normAutofit/>
          </a:bodyPr>
          <a:lstStyle/>
          <a:p>
            <a:pPr>
              <a:lnSpc>
                <a:spcPct val="110000"/>
              </a:lnSpc>
            </a:pPr>
            <a:r>
              <a:rPr lang="en-US" sz="2000" b="0" i="0" dirty="0">
                <a:effectLst/>
                <a:latin typeface="Inter"/>
              </a:rPr>
              <a:t>Jenkins </a:t>
            </a:r>
            <a:r>
              <a:rPr lang="en-US" sz="2000" b="1" i="0" dirty="0">
                <a:effectLst/>
                <a:latin typeface="Inter"/>
              </a:rPr>
              <a:t>needs</a:t>
            </a:r>
            <a:r>
              <a:rPr lang="en-US" sz="2000" b="0" i="0" dirty="0">
                <a:effectLst/>
                <a:latin typeface="Inter"/>
              </a:rPr>
              <a:t> to authenticate itself against other services:</a:t>
            </a:r>
          </a:p>
          <a:p>
            <a:pPr marL="1143000" lvl="2" indent="-228600">
              <a:lnSpc>
                <a:spcPct val="110000"/>
              </a:lnSpc>
              <a:buFont typeface="Arial" panose="020B0604020202020204" pitchFamily="34" charset="0"/>
              <a:buChar char="•"/>
            </a:pPr>
            <a:r>
              <a:rPr lang="en-US" b="0" i="0" dirty="0">
                <a:effectLst/>
                <a:latin typeface="Inter"/>
              </a:rPr>
              <a:t>SCM repositories for retrieving source code (or pushing it)</a:t>
            </a:r>
          </a:p>
          <a:p>
            <a:pPr marL="1143000" lvl="2" indent="-228600">
              <a:lnSpc>
                <a:spcPct val="110000"/>
              </a:lnSpc>
              <a:buFont typeface="Arial" panose="020B0604020202020204" pitchFamily="34" charset="0"/>
              <a:buChar char="•"/>
            </a:pPr>
            <a:r>
              <a:rPr lang="en-US" b="0" i="0" dirty="0">
                <a:effectLst/>
                <a:latin typeface="Inter"/>
              </a:rPr>
              <a:t>Binary repositories for storing artifacts or fetching dependencies</a:t>
            </a:r>
          </a:p>
          <a:p>
            <a:pPr marL="1143000" lvl="2" indent="-228600">
              <a:lnSpc>
                <a:spcPct val="110000"/>
              </a:lnSpc>
              <a:buFont typeface="Arial" panose="020B0604020202020204" pitchFamily="34" charset="0"/>
              <a:buChar char="•"/>
            </a:pPr>
            <a:r>
              <a:rPr lang="en-US" b="0" i="0" dirty="0">
                <a:effectLst/>
                <a:latin typeface="Inter"/>
              </a:rPr>
              <a:t>Remote secured services for authentication such as LDAP</a:t>
            </a:r>
          </a:p>
          <a:p>
            <a:pPr marL="1143000" lvl="2" indent="-228600">
              <a:lnSpc>
                <a:spcPct val="110000"/>
              </a:lnSpc>
              <a:buFont typeface="Arial" panose="020B0604020202020204" pitchFamily="34" charset="0"/>
              <a:buChar char="•"/>
            </a:pPr>
            <a:r>
              <a:rPr lang="en-US" b="0" i="0" dirty="0">
                <a:effectLst/>
                <a:latin typeface="Inter"/>
              </a:rPr>
              <a:t>Deploy to secured environments.</a:t>
            </a:r>
          </a:p>
          <a:p>
            <a:pPr>
              <a:lnSpc>
                <a:spcPct val="110000"/>
              </a:lnSpc>
            </a:pPr>
            <a:r>
              <a:rPr lang="en-US" sz="2000" b="0" i="0" dirty="0">
                <a:effectLst/>
                <a:latin typeface="Inter"/>
              </a:rPr>
              <a:t>With Credentials plugin, you can centrally manage credentials to authenticate to various services. When a credential is needed, Jenkins knows it and allows for easy selection.</a:t>
            </a:r>
          </a:p>
          <a:p>
            <a:pPr>
              <a:lnSpc>
                <a:spcPct val="110000"/>
              </a:lnSpc>
            </a:pPr>
            <a:endParaRPr lang="en-IN" sz="1500"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5585AB-5F03-41AD-BE91-D9BC90A88A5D}"/>
              </a:ext>
            </a:extLst>
          </p:cNvPr>
          <p:cNvPicPr>
            <a:picLocks noChangeAspect="1"/>
          </p:cNvPicPr>
          <p:nvPr/>
        </p:nvPicPr>
        <p:blipFill rotWithShape="1">
          <a:blip r:embed="rId2"/>
          <a:srcRect l="17125" r="40480" b="1"/>
          <a:stretch/>
        </p:blipFill>
        <p:spPr>
          <a:xfrm>
            <a:off x="8115300" y="-12515"/>
            <a:ext cx="4076700" cy="6418631"/>
          </a:xfrm>
          <a:prstGeom prst="rect">
            <a:avLst/>
          </a:prstGeom>
        </p:spPr>
      </p:pic>
    </p:spTree>
    <p:extLst>
      <p:ext uri="{BB962C8B-B14F-4D97-AF65-F5344CB8AC3E}">
        <p14:creationId xmlns:p14="http://schemas.microsoft.com/office/powerpoint/2010/main" val="210823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E5875-0172-4C4F-A094-B18B7AC3DDED}"/>
              </a:ext>
            </a:extLst>
          </p:cNvPr>
          <p:cNvSpPr>
            <a:spLocks noGrp="1"/>
          </p:cNvSpPr>
          <p:nvPr>
            <p:ph type="title"/>
          </p:nvPr>
        </p:nvSpPr>
        <p:spPr>
          <a:xfrm>
            <a:off x="457200" y="868280"/>
            <a:ext cx="3390645" cy="3363597"/>
          </a:xfrm>
        </p:spPr>
        <p:txBody>
          <a:bodyPr>
            <a:normAutofit/>
          </a:bodyPr>
          <a:lstStyle/>
          <a:p>
            <a:pPr algn="r"/>
            <a:r>
              <a:rPr lang="en-IN" sz="3000" b="0" i="0">
                <a:solidFill>
                  <a:schemeClr val="bg1"/>
                </a:solidFill>
                <a:effectLst/>
                <a:latin typeface="erdana"/>
              </a:rPr>
              <a:t>Jenkins - Notification</a:t>
            </a:r>
            <a:br>
              <a:rPr lang="en-IN" sz="3000" b="0" i="0">
                <a:solidFill>
                  <a:schemeClr val="bg1"/>
                </a:solidFill>
                <a:effectLst/>
                <a:latin typeface="erdana"/>
              </a:rPr>
            </a:br>
            <a:endParaRPr lang="en-IN" sz="3000">
              <a:solidFill>
                <a:schemeClr val="bg1"/>
              </a:solidFill>
            </a:endParaRPr>
          </a:p>
        </p:txBody>
      </p:sp>
      <p:graphicFrame>
        <p:nvGraphicFramePr>
          <p:cNvPr id="5" name="Content Placeholder 2">
            <a:extLst>
              <a:ext uri="{FF2B5EF4-FFF2-40B4-BE49-F238E27FC236}">
                <a16:creationId xmlns:a16="http://schemas.microsoft.com/office/drawing/2014/main" id="{CFD94F2E-FB1E-4140-BE6B-285BF8F696A0}"/>
              </a:ext>
            </a:extLst>
          </p:cNvPr>
          <p:cNvGraphicFramePr>
            <a:graphicFrameLocks noGrp="1"/>
          </p:cNvGraphicFramePr>
          <p:nvPr>
            <p:ph idx="1"/>
            <p:extLst>
              <p:ext uri="{D42A27DB-BD31-4B8C-83A1-F6EECF244321}">
                <p14:modId xmlns:p14="http://schemas.microsoft.com/office/powerpoint/2010/main" val="84513796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80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66F5659-5239-4055-B186-E07100096B8A}"/>
              </a:ext>
            </a:extLst>
          </p:cNvPr>
          <p:cNvSpPr>
            <a:spLocks noGrp="1"/>
          </p:cNvSpPr>
          <p:nvPr>
            <p:ph type="title"/>
          </p:nvPr>
        </p:nvSpPr>
        <p:spPr>
          <a:xfrm>
            <a:off x="387927" y="1028701"/>
            <a:ext cx="3248863" cy="3020785"/>
          </a:xfrm>
        </p:spPr>
        <p:txBody>
          <a:bodyPr>
            <a:normAutofit/>
          </a:bodyPr>
          <a:lstStyle/>
          <a:p>
            <a:pPr algn="r"/>
            <a:r>
              <a:rPr lang="en-IN" sz="3200" b="0" i="0">
                <a:solidFill>
                  <a:schemeClr val="bg1"/>
                </a:solidFill>
                <a:effectLst/>
                <a:latin typeface="erdana"/>
              </a:rPr>
              <a:t>Jenkins - Reporting</a:t>
            </a:r>
            <a:br>
              <a:rPr lang="en-IN" sz="3200" b="0" i="0">
                <a:solidFill>
                  <a:schemeClr val="bg1"/>
                </a:solidFill>
                <a:effectLst/>
                <a:latin typeface="erdana"/>
              </a:rPr>
            </a:br>
            <a:endParaRPr lang="en-IN" sz="3200">
              <a:solidFill>
                <a:schemeClr val="bg1"/>
              </a:solidFill>
            </a:endParaRPr>
          </a:p>
        </p:txBody>
      </p:sp>
      <p:sp>
        <p:nvSpPr>
          <p:cNvPr id="3" name="Content Placeholder 2">
            <a:extLst>
              <a:ext uri="{FF2B5EF4-FFF2-40B4-BE49-F238E27FC236}">
                <a16:creationId xmlns:a16="http://schemas.microsoft.com/office/drawing/2014/main" id="{87C38782-315C-4E1C-B6D1-C1EBDD45EE66}"/>
              </a:ext>
            </a:extLst>
          </p:cNvPr>
          <p:cNvSpPr>
            <a:spLocks noGrp="1"/>
          </p:cNvSpPr>
          <p:nvPr>
            <p:ph idx="1"/>
          </p:nvPr>
        </p:nvSpPr>
        <p:spPr>
          <a:xfrm>
            <a:off x="4777409" y="1028702"/>
            <a:ext cx="6273972" cy="4843462"/>
          </a:xfrm>
        </p:spPr>
        <p:txBody>
          <a:bodyPr>
            <a:normAutofit/>
          </a:bodyPr>
          <a:lstStyle/>
          <a:p>
            <a:r>
              <a:rPr lang="en-US" sz="1800" b="0" i="0" dirty="0">
                <a:effectLst/>
                <a:latin typeface="verdana" panose="020B0604030504040204" pitchFamily="34" charset="0"/>
              </a:rPr>
              <a:t>In Jenkins, a report is a structured and graphical way where we can see the execution results or output of the test. Reports are also useful when we have to communicate the results with our team members or with other stakeholders. There are many plugins available for reporting in Jenkins. It is easy, convenient, and recommended.</a:t>
            </a:r>
          </a:p>
          <a:p>
            <a:r>
              <a:rPr lang="en-US" sz="1800" b="0" i="0" dirty="0">
                <a:effectLst/>
                <a:latin typeface="verdana" panose="020B0604030504040204" pitchFamily="34" charset="0"/>
              </a:rPr>
              <a:t>In Jenkins, Test results are generated in the form of Graphical Reports. These reports are just not graphical but can produce the detail written reports. This written report can be in different formats, and we can manage it by specifying along with the build command.</a:t>
            </a:r>
          </a:p>
          <a:p>
            <a:endParaRPr lang="en-IN" sz="1800" dirty="0"/>
          </a:p>
        </p:txBody>
      </p:sp>
    </p:spTree>
    <p:extLst>
      <p:ext uri="{BB962C8B-B14F-4D97-AF65-F5344CB8AC3E}">
        <p14:creationId xmlns:p14="http://schemas.microsoft.com/office/powerpoint/2010/main" val="293906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2C530-7E15-4A3B-9947-D158935E72AA}"/>
              </a:ext>
            </a:extLst>
          </p:cNvPr>
          <p:cNvSpPr>
            <a:spLocks noGrp="1"/>
          </p:cNvSpPr>
          <p:nvPr>
            <p:ph type="title"/>
          </p:nvPr>
        </p:nvSpPr>
        <p:spPr>
          <a:xfrm>
            <a:off x="457200" y="868280"/>
            <a:ext cx="3390645" cy="3363597"/>
          </a:xfrm>
        </p:spPr>
        <p:txBody>
          <a:bodyPr>
            <a:normAutofit/>
          </a:bodyPr>
          <a:lstStyle/>
          <a:p>
            <a:pPr algn="r"/>
            <a:r>
              <a:rPr lang="en-IN" sz="3200" b="0" i="0">
                <a:solidFill>
                  <a:schemeClr val="bg1"/>
                </a:solidFill>
                <a:effectLst/>
                <a:latin typeface="erdana"/>
              </a:rPr>
              <a:t>Jenkins - Code Analysis</a:t>
            </a:r>
            <a:br>
              <a:rPr lang="en-IN" sz="3200" b="0" i="0">
                <a:solidFill>
                  <a:schemeClr val="bg1"/>
                </a:solidFill>
                <a:effectLst/>
                <a:latin typeface="erdana"/>
              </a:rPr>
            </a:br>
            <a:endParaRPr lang="en-IN" sz="3200">
              <a:solidFill>
                <a:schemeClr val="bg1"/>
              </a:solidFill>
            </a:endParaRPr>
          </a:p>
        </p:txBody>
      </p:sp>
      <p:graphicFrame>
        <p:nvGraphicFramePr>
          <p:cNvPr id="5" name="Content Placeholder 2">
            <a:extLst>
              <a:ext uri="{FF2B5EF4-FFF2-40B4-BE49-F238E27FC236}">
                <a16:creationId xmlns:a16="http://schemas.microsoft.com/office/drawing/2014/main" id="{61FBD674-CFDF-425C-AC84-D9AFA061EF1D}"/>
              </a:ext>
            </a:extLst>
          </p:cNvPr>
          <p:cNvGraphicFramePr>
            <a:graphicFrameLocks noGrp="1"/>
          </p:cNvGraphicFramePr>
          <p:nvPr>
            <p:ph idx="1"/>
            <p:extLst>
              <p:ext uri="{D42A27DB-BD31-4B8C-83A1-F6EECF244321}">
                <p14:modId xmlns:p14="http://schemas.microsoft.com/office/powerpoint/2010/main" val="3948174226"/>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51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9403F3-8931-4DC4-932F-F27CFBDE27E8}"/>
              </a:ext>
            </a:extLst>
          </p:cNvPr>
          <p:cNvSpPr>
            <a:spLocks noGrp="1"/>
          </p:cNvSpPr>
          <p:nvPr>
            <p:ph idx="1"/>
          </p:nvPr>
        </p:nvSpPr>
        <p:spPr>
          <a:xfrm>
            <a:off x="162560" y="1028699"/>
            <a:ext cx="6536413" cy="4852111"/>
          </a:xfrm>
        </p:spPr>
        <p:txBody>
          <a:bodyPr>
            <a:normAutofit/>
          </a:bodyPr>
          <a:lstStyle/>
          <a:p>
            <a:pPr>
              <a:lnSpc>
                <a:spcPct val="110000"/>
              </a:lnSpc>
            </a:pPr>
            <a:r>
              <a:rPr lang="en-US" sz="1600" b="0" i="0" dirty="0">
                <a:effectLst/>
                <a:latin typeface="Inter"/>
              </a:rPr>
              <a:t>Currently, there are 1000+ plugins available for use. You can view a list of all the available plugins on the </a:t>
            </a:r>
            <a:r>
              <a:rPr lang="en-US" sz="1600" b="0" i="0" u="none" strike="noStrike" dirty="0">
                <a:effectLst/>
                <a:latin typeface="Inter"/>
                <a:hlinkClick r:id="rId2"/>
              </a:rPr>
              <a:t>Jenkins Plugins Index page</a:t>
            </a:r>
            <a:r>
              <a:rPr lang="en-US" sz="1600" b="0" i="0" dirty="0">
                <a:effectLst/>
                <a:latin typeface="Inter"/>
              </a:rPr>
              <a:t>.</a:t>
            </a:r>
          </a:p>
          <a:p>
            <a:pPr>
              <a:lnSpc>
                <a:spcPct val="110000"/>
              </a:lnSpc>
            </a:pPr>
            <a:r>
              <a:rPr lang="en-US" sz="1600" b="0" i="0" dirty="0">
                <a:effectLst/>
                <a:latin typeface="Inter"/>
              </a:rPr>
              <a:t>The long list of plugins can be overwhelming for new Jenkin users. With Jenkins versions 2.0 and above, the post-install wizard automatically recommends plugins that have been validated, and the ones that the Jenkins community finds most useful for CI/CD workflow. We strongly recommend that you select this option as this will set up all the essential plugins for you right off the bat.</a:t>
            </a:r>
          </a:p>
          <a:p>
            <a:pPr>
              <a:lnSpc>
                <a:spcPct val="110000"/>
              </a:lnSpc>
            </a:pPr>
            <a:r>
              <a:rPr lang="en-US" sz="1600" b="0" i="0" dirty="0">
                <a:effectLst/>
                <a:latin typeface="Inter"/>
              </a:rPr>
              <a:t>The one-time post-install wizard setup gets you started with essential plugins. This is great. But what if you need to install a new plugin for a new functionality that you are looking for, or upgrade an existing plugin to work with newer Jenkins core versions? Or maybe you no longer need a plugin that is already installed? Let us explore how to manage plugins on your Jenkins server.</a:t>
            </a:r>
            <a:endParaRPr lang="en-IN" sz="1600" dirty="0"/>
          </a:p>
        </p:txBody>
      </p:sp>
      <p:sp>
        <p:nvSpPr>
          <p:cNvPr id="137" name="Rectangle 13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Post Install Wizard - Install plugins">
            <a:extLst>
              <a:ext uri="{FF2B5EF4-FFF2-40B4-BE49-F238E27FC236}">
                <a16:creationId xmlns:a16="http://schemas.microsoft.com/office/drawing/2014/main" id="{38220F83-175D-41BB-B5DD-DC48602EB9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69796" y="1028699"/>
            <a:ext cx="4076701" cy="293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25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73956-6928-4021-9933-C43F6B724AAF}"/>
              </a:ext>
            </a:extLst>
          </p:cNvPr>
          <p:cNvSpPr>
            <a:spLocks noGrp="1"/>
          </p:cNvSpPr>
          <p:nvPr>
            <p:ph type="title"/>
          </p:nvPr>
        </p:nvSpPr>
        <p:spPr>
          <a:xfrm>
            <a:off x="457200" y="868280"/>
            <a:ext cx="3390645" cy="3363597"/>
          </a:xfrm>
        </p:spPr>
        <p:txBody>
          <a:bodyPr>
            <a:normAutofit/>
          </a:bodyPr>
          <a:lstStyle/>
          <a:p>
            <a:pPr algn="r"/>
            <a:r>
              <a:rPr lang="en-IN" sz="3200" b="0" i="0">
                <a:solidFill>
                  <a:schemeClr val="bg1"/>
                </a:solidFill>
                <a:effectLst/>
                <a:latin typeface="erdana"/>
              </a:rPr>
              <a:t>Jenkins - Metrics and Trends</a:t>
            </a:r>
            <a:br>
              <a:rPr lang="en-IN" sz="3200" b="0" i="0">
                <a:solidFill>
                  <a:schemeClr val="bg1"/>
                </a:solidFill>
                <a:effectLst/>
                <a:latin typeface="erdana"/>
              </a:rPr>
            </a:br>
            <a:endParaRPr lang="en-IN" sz="3200">
              <a:solidFill>
                <a:schemeClr val="bg1"/>
              </a:solidFill>
            </a:endParaRPr>
          </a:p>
        </p:txBody>
      </p:sp>
      <p:graphicFrame>
        <p:nvGraphicFramePr>
          <p:cNvPr id="5" name="Content Placeholder 2">
            <a:extLst>
              <a:ext uri="{FF2B5EF4-FFF2-40B4-BE49-F238E27FC236}">
                <a16:creationId xmlns:a16="http://schemas.microsoft.com/office/drawing/2014/main" id="{1266BFFD-08C1-40E9-BDAD-3B6A36413B4D}"/>
              </a:ext>
            </a:extLst>
          </p:cNvPr>
          <p:cNvGraphicFramePr>
            <a:graphicFrameLocks noGrp="1"/>
          </p:cNvGraphicFramePr>
          <p:nvPr>
            <p:ph idx="1"/>
            <p:extLst>
              <p:ext uri="{D42A27DB-BD31-4B8C-83A1-F6EECF244321}">
                <p14:modId xmlns:p14="http://schemas.microsoft.com/office/powerpoint/2010/main" val="4048475868"/>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710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AF42D-16E8-44B1-B22A-CE660B086CD0}"/>
              </a:ext>
            </a:extLst>
          </p:cNvPr>
          <p:cNvSpPr>
            <a:spLocks noGrp="1"/>
          </p:cNvSpPr>
          <p:nvPr>
            <p:ph type="title"/>
          </p:nvPr>
        </p:nvSpPr>
        <p:spPr>
          <a:xfrm>
            <a:off x="457200" y="868280"/>
            <a:ext cx="3390645" cy="3363597"/>
          </a:xfrm>
        </p:spPr>
        <p:txBody>
          <a:bodyPr>
            <a:normAutofit/>
          </a:bodyPr>
          <a:lstStyle/>
          <a:p>
            <a:pPr algn="r"/>
            <a:r>
              <a:rPr lang="en-IN" sz="3000" b="0" i="0">
                <a:solidFill>
                  <a:schemeClr val="bg1"/>
                </a:solidFill>
                <a:effectLst/>
                <a:latin typeface="erdana"/>
              </a:rPr>
              <a:t>Jenkins - Server Maintenance</a:t>
            </a:r>
            <a:br>
              <a:rPr lang="en-IN" sz="3000" b="0" i="0">
                <a:solidFill>
                  <a:schemeClr val="bg1"/>
                </a:solidFill>
                <a:effectLst/>
                <a:latin typeface="erdana"/>
              </a:rPr>
            </a:br>
            <a:endParaRPr lang="en-IN" sz="3000">
              <a:solidFill>
                <a:schemeClr val="bg1"/>
              </a:solidFill>
            </a:endParaRPr>
          </a:p>
        </p:txBody>
      </p:sp>
      <p:graphicFrame>
        <p:nvGraphicFramePr>
          <p:cNvPr id="5" name="Content Placeholder 2">
            <a:extLst>
              <a:ext uri="{FF2B5EF4-FFF2-40B4-BE49-F238E27FC236}">
                <a16:creationId xmlns:a16="http://schemas.microsoft.com/office/drawing/2014/main" id="{0BBD17A0-52DF-4E58-B567-73B3C5A4D500}"/>
              </a:ext>
            </a:extLst>
          </p:cNvPr>
          <p:cNvGraphicFramePr>
            <a:graphicFrameLocks noGrp="1"/>
          </p:cNvGraphicFramePr>
          <p:nvPr>
            <p:ph idx="1"/>
            <p:extLst>
              <p:ext uri="{D42A27DB-BD31-4B8C-83A1-F6EECF244321}">
                <p14:modId xmlns:p14="http://schemas.microsoft.com/office/powerpoint/2010/main" val="384627067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745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7D104-F206-4120-A8F7-595739732741}"/>
              </a:ext>
            </a:extLst>
          </p:cNvPr>
          <p:cNvSpPr>
            <a:spLocks noGrp="1"/>
          </p:cNvSpPr>
          <p:nvPr>
            <p:ph type="title"/>
          </p:nvPr>
        </p:nvSpPr>
        <p:spPr>
          <a:xfrm>
            <a:off x="8643193" y="457201"/>
            <a:ext cx="3091607" cy="1727643"/>
          </a:xfrm>
        </p:spPr>
        <p:txBody>
          <a:bodyPr anchor="b">
            <a:normAutofit/>
          </a:bodyPr>
          <a:lstStyle/>
          <a:p>
            <a:r>
              <a:rPr lang="en-IN" sz="2800" b="0" i="0">
                <a:effectLst/>
                <a:latin typeface="erdana"/>
              </a:rPr>
              <a:t>Jenkins - Managing Plugins</a:t>
            </a:r>
            <a:br>
              <a:rPr lang="en-IN" sz="2800" b="0" i="0">
                <a:effectLst/>
                <a:latin typeface="erdana"/>
              </a:rPr>
            </a:br>
            <a:endParaRPr lang="en-IN" sz="2800"/>
          </a:p>
        </p:txBody>
      </p:sp>
      <p:pic>
        <p:nvPicPr>
          <p:cNvPr id="5" name="Picture 4">
            <a:extLst>
              <a:ext uri="{FF2B5EF4-FFF2-40B4-BE49-F238E27FC236}">
                <a16:creationId xmlns:a16="http://schemas.microsoft.com/office/drawing/2014/main" id="{B172C424-2F05-41F6-8923-1CDFBBB6A9B0}"/>
              </a:ext>
            </a:extLst>
          </p:cNvPr>
          <p:cNvPicPr>
            <a:picLocks noChangeAspect="1"/>
          </p:cNvPicPr>
          <p:nvPr/>
        </p:nvPicPr>
        <p:blipFill rotWithShape="1">
          <a:blip r:embed="rId2"/>
          <a:srcRect l="15186" r="13580" b="-1"/>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99FA73D4-B5AC-4CC8-80FC-C1FEEA64522D}"/>
              </a:ext>
            </a:extLst>
          </p:cNvPr>
          <p:cNvSpPr>
            <a:spLocks noGrp="1"/>
          </p:cNvSpPr>
          <p:nvPr>
            <p:ph idx="1"/>
          </p:nvPr>
        </p:nvSpPr>
        <p:spPr>
          <a:xfrm>
            <a:off x="8643193" y="2530549"/>
            <a:ext cx="2942813" cy="3428124"/>
          </a:xfrm>
        </p:spPr>
        <p:txBody>
          <a:bodyPr>
            <a:normAutofit/>
          </a:bodyPr>
          <a:lstStyle/>
          <a:p>
            <a:r>
              <a:rPr lang="en-US" sz="1400" b="0" i="0" dirty="0">
                <a:effectLst/>
                <a:latin typeface="verdana" panose="020B0604030504040204" pitchFamily="34" charset="0"/>
              </a:rPr>
              <a:t>Jenkins provides a variety of plugins for a different task. To see the list of all available plugins in Jenkins, open the following link: </a:t>
            </a:r>
            <a:r>
              <a:rPr lang="en-US" sz="1400" b="0" i="0" u="none" strike="noStrike" dirty="0">
                <a:effectLst/>
                <a:latin typeface="verdana" panose="020B0604030504040204" pitchFamily="34" charset="0"/>
                <a:hlinkClick r:id="rId3"/>
              </a:rPr>
              <a:t>https://plugins.jenkins.io/</a:t>
            </a:r>
            <a:endParaRPr lang="en-IN" sz="1400" dirty="0"/>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017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4AA0-B7DC-4664-9B0B-DDE91608540E}"/>
              </a:ext>
            </a:extLst>
          </p:cNvPr>
          <p:cNvSpPr>
            <a:spLocks noGrp="1"/>
          </p:cNvSpPr>
          <p:nvPr>
            <p:ph type="title"/>
          </p:nvPr>
        </p:nvSpPr>
        <p:spPr>
          <a:xfrm>
            <a:off x="457200" y="868280"/>
            <a:ext cx="3390645" cy="3363597"/>
          </a:xfrm>
        </p:spPr>
        <p:txBody>
          <a:bodyPr>
            <a:normAutofit/>
          </a:bodyPr>
          <a:lstStyle/>
          <a:p>
            <a:pPr algn="r"/>
            <a:r>
              <a:rPr lang="en-IN" sz="3200" b="0" i="0">
                <a:solidFill>
                  <a:schemeClr val="bg1"/>
                </a:solidFill>
                <a:effectLst/>
                <a:latin typeface="erdana"/>
              </a:rPr>
              <a:t>Jenkins Backup Plugins</a:t>
            </a:r>
            <a:br>
              <a:rPr lang="en-IN" sz="3200" b="0" i="0">
                <a:solidFill>
                  <a:schemeClr val="bg1"/>
                </a:solidFill>
                <a:effectLst/>
                <a:latin typeface="erdana"/>
              </a:rPr>
            </a:br>
            <a:endParaRPr lang="en-IN" sz="3200">
              <a:solidFill>
                <a:schemeClr val="bg1"/>
              </a:solidFill>
            </a:endParaRPr>
          </a:p>
        </p:txBody>
      </p:sp>
      <p:graphicFrame>
        <p:nvGraphicFramePr>
          <p:cNvPr id="5" name="Content Placeholder 2">
            <a:extLst>
              <a:ext uri="{FF2B5EF4-FFF2-40B4-BE49-F238E27FC236}">
                <a16:creationId xmlns:a16="http://schemas.microsoft.com/office/drawing/2014/main" id="{B26469A8-6E05-420C-8D06-0E6808378630}"/>
              </a:ext>
            </a:extLst>
          </p:cNvPr>
          <p:cNvGraphicFramePr>
            <a:graphicFrameLocks noGrp="1"/>
          </p:cNvGraphicFramePr>
          <p:nvPr>
            <p:ph idx="1"/>
            <p:extLst>
              <p:ext uri="{D42A27DB-BD31-4B8C-83A1-F6EECF244321}">
                <p14:modId xmlns:p14="http://schemas.microsoft.com/office/powerpoint/2010/main" val="391188730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3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820FF97-6737-4908-B59C-D0A468BD0A86}"/>
              </a:ext>
            </a:extLst>
          </p:cNvPr>
          <p:cNvSpPr>
            <a:spLocks noGrp="1"/>
          </p:cNvSpPr>
          <p:nvPr>
            <p:ph type="title"/>
          </p:nvPr>
        </p:nvSpPr>
        <p:spPr>
          <a:xfrm>
            <a:off x="387927" y="1028701"/>
            <a:ext cx="3248863" cy="3020785"/>
          </a:xfrm>
        </p:spPr>
        <p:txBody>
          <a:bodyPr>
            <a:normAutofit/>
          </a:bodyPr>
          <a:lstStyle/>
          <a:p>
            <a:pPr algn="r"/>
            <a:r>
              <a:rPr lang="en-IN" sz="3200" b="0" i="0">
                <a:solidFill>
                  <a:schemeClr val="bg1"/>
                </a:solidFill>
                <a:effectLst/>
                <a:latin typeface="erdana"/>
              </a:rPr>
              <a:t>GitHub Setup for Jenkins</a:t>
            </a:r>
            <a:br>
              <a:rPr lang="en-IN" sz="3200" b="0" i="0">
                <a:solidFill>
                  <a:schemeClr val="bg1"/>
                </a:solidFill>
                <a:effectLst/>
                <a:latin typeface="erdana"/>
              </a:rPr>
            </a:br>
            <a:endParaRPr lang="en-IN" sz="3200">
              <a:solidFill>
                <a:schemeClr val="bg1"/>
              </a:solidFill>
            </a:endParaRPr>
          </a:p>
        </p:txBody>
      </p:sp>
      <p:sp>
        <p:nvSpPr>
          <p:cNvPr id="3" name="Content Placeholder 2">
            <a:extLst>
              <a:ext uri="{FF2B5EF4-FFF2-40B4-BE49-F238E27FC236}">
                <a16:creationId xmlns:a16="http://schemas.microsoft.com/office/drawing/2014/main" id="{5EB0BBAA-E960-4E51-8EE0-1893B255B23C}"/>
              </a:ext>
            </a:extLst>
          </p:cNvPr>
          <p:cNvSpPr>
            <a:spLocks noGrp="1"/>
          </p:cNvSpPr>
          <p:nvPr>
            <p:ph idx="1"/>
          </p:nvPr>
        </p:nvSpPr>
        <p:spPr>
          <a:xfrm>
            <a:off x="4777409" y="1028702"/>
            <a:ext cx="6273972" cy="4843462"/>
          </a:xfrm>
        </p:spPr>
        <p:txBody>
          <a:bodyPr>
            <a:normAutofit/>
          </a:bodyPr>
          <a:lstStyle/>
          <a:p>
            <a:pPr>
              <a:lnSpc>
                <a:spcPct val="110000"/>
              </a:lnSpc>
            </a:pPr>
            <a:r>
              <a:rPr lang="en-US" sz="1700" b="0" i="0" dirty="0">
                <a:effectLst/>
                <a:latin typeface="verdana" panose="020B0604030504040204" pitchFamily="34" charset="0"/>
              </a:rPr>
              <a:t>Jenkins is a CI (Continuous Integration) server and this means that it needs to check out source code from a source code repository and build code. Jenkins has outstanding support for various source code management systems like Subversion, CVS etc.</a:t>
            </a:r>
          </a:p>
          <a:p>
            <a:pPr>
              <a:lnSpc>
                <a:spcPct val="110000"/>
              </a:lnSpc>
            </a:pPr>
            <a:r>
              <a:rPr lang="en-US" sz="1700" b="0" i="0" dirty="0" err="1">
                <a:effectLst/>
                <a:latin typeface="verdana" panose="020B0604030504040204" pitchFamily="34" charset="0"/>
              </a:rPr>
              <a:t>Github</a:t>
            </a:r>
            <a:r>
              <a:rPr lang="en-US" sz="1700" b="0" i="0" dirty="0">
                <a:effectLst/>
                <a:latin typeface="verdana" panose="020B0604030504040204" pitchFamily="34" charset="0"/>
              </a:rPr>
              <a:t> is the fast becoming one of the most popular source code management systems. It is a web based repository of code which plays a major role in DevOps. GitHub provides a common platform for many developers working on the same code or project to upload and retrieve updated code, thereby facilitating continuous integration. Jenkins works with Git through the Git plugin.</a:t>
            </a:r>
          </a:p>
          <a:p>
            <a:pPr>
              <a:lnSpc>
                <a:spcPct val="110000"/>
              </a:lnSpc>
            </a:pPr>
            <a:r>
              <a:rPr lang="en-US" sz="1700" b="0" i="0" dirty="0">
                <a:effectLst/>
                <a:latin typeface="verdana" panose="020B0604030504040204" pitchFamily="34" charset="0"/>
              </a:rPr>
              <a:t>Connecting a GitHub private repository to a private instance of Jenkins can be tricky.</a:t>
            </a:r>
          </a:p>
          <a:p>
            <a:pPr>
              <a:lnSpc>
                <a:spcPct val="110000"/>
              </a:lnSpc>
            </a:pPr>
            <a:endParaRPr lang="en-IN" sz="1700" dirty="0"/>
          </a:p>
        </p:txBody>
      </p:sp>
    </p:spTree>
    <p:extLst>
      <p:ext uri="{BB962C8B-B14F-4D97-AF65-F5344CB8AC3E}">
        <p14:creationId xmlns:p14="http://schemas.microsoft.com/office/powerpoint/2010/main" val="265039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589DA8-A67B-4345-924C-A6F87A87CDC7}"/>
              </a:ext>
            </a:extLst>
          </p:cNvPr>
          <p:cNvSpPr>
            <a:spLocks noGrp="1"/>
          </p:cNvSpPr>
          <p:nvPr>
            <p:ph type="title"/>
          </p:nvPr>
        </p:nvSpPr>
        <p:spPr>
          <a:xfrm>
            <a:off x="387927" y="1028701"/>
            <a:ext cx="3248863" cy="3020785"/>
          </a:xfrm>
        </p:spPr>
        <p:txBody>
          <a:bodyPr>
            <a:normAutofit/>
          </a:bodyPr>
          <a:lstStyle/>
          <a:p>
            <a:pPr algn="r"/>
            <a:r>
              <a:rPr lang="en-IN" sz="3200" b="0" i="0">
                <a:solidFill>
                  <a:schemeClr val="bg1"/>
                </a:solidFill>
                <a:effectLst/>
                <a:latin typeface="erdana"/>
              </a:rPr>
              <a:t>Maven Setup</a:t>
            </a:r>
            <a:br>
              <a:rPr lang="en-IN" sz="3200" b="0" i="0">
                <a:solidFill>
                  <a:schemeClr val="bg1"/>
                </a:solidFill>
                <a:effectLst/>
                <a:latin typeface="erdana"/>
              </a:rPr>
            </a:br>
            <a:endParaRPr lang="en-IN" sz="3200">
              <a:solidFill>
                <a:schemeClr val="bg1"/>
              </a:solidFill>
            </a:endParaRPr>
          </a:p>
        </p:txBody>
      </p:sp>
      <p:sp>
        <p:nvSpPr>
          <p:cNvPr id="3" name="Content Placeholder 2">
            <a:extLst>
              <a:ext uri="{FF2B5EF4-FFF2-40B4-BE49-F238E27FC236}">
                <a16:creationId xmlns:a16="http://schemas.microsoft.com/office/drawing/2014/main" id="{11A61D95-07B7-4DFC-960D-B41A185D83FF}"/>
              </a:ext>
            </a:extLst>
          </p:cNvPr>
          <p:cNvSpPr>
            <a:spLocks noGrp="1"/>
          </p:cNvSpPr>
          <p:nvPr>
            <p:ph idx="1"/>
          </p:nvPr>
        </p:nvSpPr>
        <p:spPr>
          <a:xfrm>
            <a:off x="4777409" y="1028702"/>
            <a:ext cx="6273972" cy="4843462"/>
          </a:xfrm>
        </p:spPr>
        <p:txBody>
          <a:bodyPr>
            <a:normAutofit/>
          </a:bodyPr>
          <a:lstStyle/>
          <a:p>
            <a:r>
              <a:rPr lang="en-US" sz="1800" b="1" i="0" dirty="0">
                <a:effectLst/>
                <a:latin typeface="verdana" panose="020B0604030504040204" pitchFamily="34" charset="0"/>
              </a:rPr>
              <a:t>Maven</a:t>
            </a:r>
            <a:r>
              <a:rPr lang="en-US" sz="1800" b="0" i="0" dirty="0">
                <a:effectLst/>
                <a:latin typeface="verdana" panose="020B0604030504040204" pitchFamily="34" charset="0"/>
              </a:rPr>
              <a:t> is a powerful project management and comprehension tool that provides complete build life cycle framework to assist developers. It is based on the concept of a POM (Project Object Model) that includes project information and configuration information for Maven such as construction directory, source directory, test source directory, dependency, Goals, plugins etc.</a:t>
            </a:r>
          </a:p>
          <a:p>
            <a:r>
              <a:rPr lang="en-US" sz="1800" b="0" i="0" dirty="0">
                <a:effectLst/>
                <a:latin typeface="verdana" panose="020B0604030504040204" pitchFamily="34" charset="0"/>
              </a:rPr>
              <a:t>Maven is build automation tool used basically for Java projects, though it can also be used to build and manage projects written in C#, Scala, Ruby, and other languages. Maven addresses two aspects of building software: 1st it describes how software is build and 2</a:t>
            </a:r>
            <a:r>
              <a:rPr lang="en-US" sz="1800" b="0" i="0" baseline="30000" dirty="0">
                <a:effectLst/>
                <a:latin typeface="verdana" panose="020B0604030504040204" pitchFamily="34" charset="0"/>
              </a:rPr>
              <a:t>nd</a:t>
            </a:r>
            <a:r>
              <a:rPr lang="en-US" sz="1800" b="0" i="0" dirty="0">
                <a:effectLst/>
                <a:latin typeface="verdana" panose="020B0604030504040204" pitchFamily="34" charset="0"/>
              </a:rPr>
              <a:t> it describes its dependencies.</a:t>
            </a:r>
          </a:p>
          <a:p>
            <a:endParaRPr lang="en-IN" sz="1800" dirty="0"/>
          </a:p>
        </p:txBody>
      </p:sp>
    </p:spTree>
    <p:extLst>
      <p:ext uri="{BB962C8B-B14F-4D97-AF65-F5344CB8AC3E}">
        <p14:creationId xmlns:p14="http://schemas.microsoft.com/office/powerpoint/2010/main" val="291559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4A77A5-E1E4-499D-B20C-A05DCA86EFC5}"/>
              </a:ext>
            </a:extLst>
          </p:cNvPr>
          <p:cNvSpPr>
            <a:spLocks noGrp="1"/>
          </p:cNvSpPr>
          <p:nvPr>
            <p:ph type="title"/>
          </p:nvPr>
        </p:nvSpPr>
        <p:spPr>
          <a:xfrm>
            <a:off x="387927" y="1028701"/>
            <a:ext cx="3248863" cy="3020785"/>
          </a:xfrm>
        </p:spPr>
        <p:txBody>
          <a:bodyPr>
            <a:normAutofit/>
          </a:bodyPr>
          <a:lstStyle/>
          <a:p>
            <a:pPr algn="r"/>
            <a:r>
              <a:rPr lang="en-IN" sz="3200" b="0" i="0">
                <a:solidFill>
                  <a:schemeClr val="bg1"/>
                </a:solidFill>
                <a:effectLst/>
                <a:latin typeface="Lato"/>
              </a:rPr>
              <a:t>What Is Selenium?</a:t>
            </a:r>
            <a:br>
              <a:rPr lang="en-IN" sz="3200" b="0" i="0">
                <a:solidFill>
                  <a:schemeClr val="bg1"/>
                </a:solidFill>
                <a:effectLst/>
                <a:latin typeface="Lato"/>
              </a:rPr>
            </a:br>
            <a:endParaRPr lang="en-IN" sz="3200">
              <a:solidFill>
                <a:schemeClr val="bg1"/>
              </a:solidFill>
            </a:endParaRPr>
          </a:p>
        </p:txBody>
      </p:sp>
      <p:sp>
        <p:nvSpPr>
          <p:cNvPr id="3" name="Content Placeholder 2">
            <a:extLst>
              <a:ext uri="{FF2B5EF4-FFF2-40B4-BE49-F238E27FC236}">
                <a16:creationId xmlns:a16="http://schemas.microsoft.com/office/drawing/2014/main" id="{C49161AA-854C-4F5E-8953-AB9F10843837}"/>
              </a:ext>
            </a:extLst>
          </p:cNvPr>
          <p:cNvSpPr>
            <a:spLocks noGrp="1"/>
          </p:cNvSpPr>
          <p:nvPr>
            <p:ph idx="1"/>
          </p:nvPr>
        </p:nvSpPr>
        <p:spPr>
          <a:xfrm>
            <a:off x="4777409" y="1028702"/>
            <a:ext cx="6273972" cy="4843462"/>
          </a:xfrm>
        </p:spPr>
        <p:txBody>
          <a:bodyPr>
            <a:normAutofit/>
          </a:bodyPr>
          <a:lstStyle/>
          <a:p>
            <a:r>
              <a:rPr lang="en-US" sz="1800" b="0" i="0" dirty="0">
                <a:effectLst/>
                <a:latin typeface="Lato"/>
              </a:rPr>
              <a:t>Selenium is an open source automation tool that has been widely used for testing web applications. It is easy to use, and it provides support forums, which makes it popular among the testing community. Selenium has four main components: Selenium IDE, Selenium RC, Selenium WebDriver, and Selenium Grid, designed and used for different purposes. Selenium provides cross-browser testing and parallel testing features, which allows the testers to execute their test cases in different operating systems and browsers, which ensures browser compatibility of the web application.</a:t>
            </a:r>
            <a:endParaRPr lang="en-IN" sz="1800" dirty="0"/>
          </a:p>
        </p:txBody>
      </p:sp>
    </p:spTree>
    <p:extLst>
      <p:ext uri="{BB962C8B-B14F-4D97-AF65-F5344CB8AC3E}">
        <p14:creationId xmlns:p14="http://schemas.microsoft.com/office/powerpoint/2010/main" val="228706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FA1C8-7AC8-46E1-AB03-07D7B0DCA01B}"/>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Manual Upload</a:t>
            </a:r>
            <a:br>
              <a:rPr lang="en-IN" sz="2700" b="1" i="0">
                <a:solidFill>
                  <a:schemeClr val="bg1"/>
                </a:solidFill>
                <a:effectLst/>
                <a:latin typeface="Inter"/>
              </a:rPr>
            </a:br>
            <a:endParaRPr lang="en-IN" sz="2700">
              <a:solidFill>
                <a:schemeClr val="bg1"/>
              </a:solidFill>
            </a:endParaRPr>
          </a:p>
        </p:txBody>
      </p:sp>
      <p:pic>
        <p:nvPicPr>
          <p:cNvPr id="5122" name="Picture 2" descr="Manually Upload Plugins">
            <a:extLst>
              <a:ext uri="{FF2B5EF4-FFF2-40B4-BE49-F238E27FC236}">
                <a16:creationId xmlns:a16="http://schemas.microsoft.com/office/drawing/2014/main" id="{36DF2797-E7C5-4E6A-B249-89B8E282DD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480" y="1717294"/>
            <a:ext cx="9713263" cy="149606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A1CE838-D4D7-407B-8B42-4560603694FA}"/>
              </a:ext>
            </a:extLst>
          </p:cNvPr>
          <p:cNvSpPr>
            <a:spLocks noGrp="1"/>
          </p:cNvSpPr>
          <p:nvPr>
            <p:ph idx="1"/>
          </p:nvPr>
        </p:nvSpPr>
        <p:spPr>
          <a:xfrm>
            <a:off x="701040" y="3428999"/>
            <a:ext cx="9550703" cy="1518859"/>
          </a:xfrm>
        </p:spPr>
        <p:txBody>
          <a:bodyPr>
            <a:normAutofit/>
          </a:bodyPr>
          <a:lstStyle/>
          <a:p>
            <a:pPr>
              <a:lnSpc>
                <a:spcPct val="110000"/>
              </a:lnSpc>
            </a:pPr>
            <a:r>
              <a:rPr lang="en-US" sz="1200" b="0" i="0" dirty="0">
                <a:effectLst/>
                <a:latin typeface="Inter"/>
              </a:rPr>
              <a:t>Another way to install plugins is to manually upload an </a:t>
            </a:r>
            <a:r>
              <a:rPr lang="en-US" sz="1200" b="1" i="0" dirty="0">
                <a:effectLst/>
                <a:latin typeface="courier new" panose="02070309020205020404" pitchFamily="49" charset="0"/>
              </a:rPr>
              <a:t>.</a:t>
            </a:r>
            <a:r>
              <a:rPr lang="en-US" sz="1200" b="1" i="0" dirty="0" err="1">
                <a:effectLst/>
                <a:latin typeface="courier new" panose="02070309020205020404" pitchFamily="49" charset="0"/>
              </a:rPr>
              <a:t>hpi</a:t>
            </a:r>
            <a:r>
              <a:rPr lang="en-US" sz="1200" b="0" i="0" dirty="0">
                <a:effectLst/>
                <a:latin typeface="Inter"/>
              </a:rPr>
              <a:t> or </a:t>
            </a:r>
            <a:r>
              <a:rPr lang="en-US" sz="1200" b="1" i="0" dirty="0">
                <a:effectLst/>
                <a:latin typeface="courier new" panose="02070309020205020404" pitchFamily="49" charset="0"/>
              </a:rPr>
              <a:t>.</a:t>
            </a:r>
            <a:r>
              <a:rPr lang="en-US" sz="1200" b="1" i="0" dirty="0" err="1">
                <a:effectLst/>
                <a:latin typeface="courier new" panose="02070309020205020404" pitchFamily="49" charset="0"/>
              </a:rPr>
              <a:t>jpi</a:t>
            </a:r>
            <a:r>
              <a:rPr lang="en-US" sz="1200" b="0" i="0" dirty="0">
                <a:effectLst/>
                <a:latin typeface="Inter"/>
              </a:rPr>
              <a:t> file using the upload plugin option on the </a:t>
            </a:r>
            <a:r>
              <a:rPr lang="en-US" sz="1200" b="0" i="1" dirty="0">
                <a:effectLst/>
                <a:latin typeface="Inter"/>
              </a:rPr>
              <a:t>Advanced</a:t>
            </a:r>
            <a:r>
              <a:rPr lang="en-US" sz="1200" b="0" i="0" dirty="0">
                <a:effectLst/>
                <a:latin typeface="Inter"/>
              </a:rPr>
              <a:t> tab.	</a:t>
            </a:r>
          </a:p>
          <a:p>
            <a:pPr>
              <a:lnSpc>
                <a:spcPct val="110000"/>
              </a:lnSpc>
            </a:pPr>
            <a:r>
              <a:rPr lang="en-US" sz="1200" b="0" i="0" dirty="0">
                <a:effectLst/>
                <a:latin typeface="Inter"/>
              </a:rPr>
              <a:t>So, when should you use this option? This is especially useful for cases where you are using an older version of a plugin not currently available on the Jenkins update site, or if you developed your own custom plugin.</a:t>
            </a:r>
          </a:p>
          <a:p>
            <a:pPr>
              <a:lnSpc>
                <a:spcPct val="110000"/>
              </a:lnSpc>
            </a:pPr>
            <a:r>
              <a:rPr lang="en-US" sz="1200" b="0" i="0" dirty="0">
                <a:effectLst/>
                <a:latin typeface="Inter"/>
              </a:rPr>
              <a:t>If your plugin has dependencies on some other plugins, be sure to install those plugins as well. Otherwise, your plugin may not work as expected.</a:t>
            </a:r>
          </a:p>
          <a:p>
            <a:pPr>
              <a:lnSpc>
                <a:spcPct val="110000"/>
              </a:lnSpc>
            </a:pPr>
            <a:endParaRPr lang="en-IN" sz="1200" dirty="0"/>
          </a:p>
        </p:txBody>
      </p:sp>
    </p:spTree>
    <p:extLst>
      <p:ext uri="{BB962C8B-B14F-4D97-AF65-F5344CB8AC3E}">
        <p14:creationId xmlns:p14="http://schemas.microsoft.com/office/powerpoint/2010/main" val="399868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9"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0"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5B5AF0-2825-495C-A627-71E4B80DA008}"/>
              </a:ext>
            </a:extLst>
          </p:cNvPr>
          <p:cNvSpPr>
            <a:spLocks noGrp="1"/>
          </p:cNvSpPr>
          <p:nvPr>
            <p:ph type="title"/>
          </p:nvPr>
        </p:nvSpPr>
        <p:spPr>
          <a:xfrm>
            <a:off x="1080052" y="5605670"/>
            <a:ext cx="9906807" cy="802042"/>
          </a:xfrm>
        </p:spPr>
        <p:txBody>
          <a:bodyPr anchor="ctr">
            <a:normAutofit/>
          </a:bodyPr>
          <a:lstStyle/>
          <a:p>
            <a:pPr>
              <a:lnSpc>
                <a:spcPct val="90000"/>
              </a:lnSpc>
            </a:pPr>
            <a:r>
              <a:rPr lang="en-IN" sz="2700" b="1" i="0">
                <a:solidFill>
                  <a:schemeClr val="bg1"/>
                </a:solidFill>
                <a:effectLst/>
                <a:latin typeface="Inter"/>
              </a:rPr>
              <a:t>Installed Plugins</a:t>
            </a:r>
            <a:br>
              <a:rPr lang="en-IN" sz="2700" b="1" i="0">
                <a:solidFill>
                  <a:schemeClr val="bg1"/>
                </a:solidFill>
                <a:effectLst/>
                <a:latin typeface="Inter"/>
              </a:rPr>
            </a:br>
            <a:endParaRPr lang="en-IN" sz="2700">
              <a:solidFill>
                <a:schemeClr val="bg1"/>
              </a:solidFill>
            </a:endParaRPr>
          </a:p>
        </p:txBody>
      </p:sp>
      <p:pic>
        <p:nvPicPr>
          <p:cNvPr id="6146" name="Picture 2" descr="List Installed Plugins">
            <a:extLst>
              <a:ext uri="{FF2B5EF4-FFF2-40B4-BE49-F238E27FC236}">
                <a16:creationId xmlns:a16="http://schemas.microsoft.com/office/drawing/2014/main" id="{9907A414-49D1-4E00-8D0E-F284D07FCB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3970"/>
            <a:ext cx="8494064" cy="32173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CC832C-AF57-456E-B98B-8551316E163E}"/>
              </a:ext>
            </a:extLst>
          </p:cNvPr>
          <p:cNvSpPr>
            <a:spLocks noGrp="1"/>
          </p:cNvSpPr>
          <p:nvPr>
            <p:ph idx="1"/>
          </p:nvPr>
        </p:nvSpPr>
        <p:spPr>
          <a:xfrm>
            <a:off x="324817" y="3444240"/>
            <a:ext cx="10810544" cy="1518859"/>
          </a:xfrm>
        </p:spPr>
        <p:txBody>
          <a:bodyPr>
            <a:normAutofit/>
          </a:bodyPr>
          <a:lstStyle/>
          <a:p>
            <a:r>
              <a:rPr lang="en-US" sz="1600" b="0" i="0" dirty="0">
                <a:effectLst/>
                <a:latin typeface="Inter"/>
              </a:rPr>
              <a:t>The </a:t>
            </a:r>
            <a:r>
              <a:rPr lang="en-US" sz="1600" b="0" i="1" dirty="0">
                <a:effectLst/>
                <a:latin typeface="Inter"/>
              </a:rPr>
              <a:t>Installed</a:t>
            </a:r>
            <a:r>
              <a:rPr lang="en-US" sz="1600" b="0" i="0" dirty="0">
                <a:effectLst/>
                <a:latin typeface="Inter"/>
              </a:rPr>
              <a:t> tab under Plugin Manager lists all the plugins installed on your Jenkins instance. It can be used to quickly verify if a specific plugin is already installed, or if you need to confirm which version of a plugin is installed, etc.</a:t>
            </a:r>
            <a:endParaRPr lang="en-IN" sz="1600" dirty="0"/>
          </a:p>
        </p:txBody>
      </p:sp>
    </p:spTree>
    <p:extLst>
      <p:ext uri="{BB962C8B-B14F-4D97-AF65-F5344CB8AC3E}">
        <p14:creationId xmlns:p14="http://schemas.microsoft.com/office/powerpoint/2010/main" val="32591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7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Rectangle 7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EA149A-CF19-4217-9067-79017C065CC7}"/>
              </a:ext>
            </a:extLst>
          </p:cNvPr>
          <p:cNvSpPr>
            <a:spLocks noGrp="1"/>
          </p:cNvSpPr>
          <p:nvPr>
            <p:ph type="title"/>
          </p:nvPr>
        </p:nvSpPr>
        <p:spPr>
          <a:xfrm>
            <a:off x="1080052" y="5727590"/>
            <a:ext cx="9906807" cy="802042"/>
          </a:xfrm>
        </p:spPr>
        <p:txBody>
          <a:bodyPr anchor="ctr">
            <a:normAutofit/>
          </a:bodyPr>
          <a:lstStyle/>
          <a:p>
            <a:pPr>
              <a:lnSpc>
                <a:spcPct val="90000"/>
              </a:lnSpc>
            </a:pPr>
            <a:r>
              <a:rPr lang="en-IN" sz="2700" b="0" i="0">
                <a:solidFill>
                  <a:schemeClr val="bg1"/>
                </a:solidFill>
                <a:effectLst/>
                <a:latin typeface="erdana"/>
              </a:rPr>
              <a:t>Jenkins Configuration</a:t>
            </a:r>
            <a:br>
              <a:rPr lang="en-IN" sz="2700" b="0" i="0">
                <a:solidFill>
                  <a:schemeClr val="bg1"/>
                </a:solidFill>
                <a:effectLst/>
                <a:latin typeface="erdana"/>
              </a:rPr>
            </a:br>
            <a:endParaRPr lang="en-IN" sz="2700">
              <a:solidFill>
                <a:schemeClr val="bg1"/>
              </a:solidFill>
            </a:endParaRPr>
          </a:p>
        </p:txBody>
      </p:sp>
      <p:pic>
        <p:nvPicPr>
          <p:cNvPr id="3074" name="Picture 2" descr="Jenkins Configuration">
            <a:extLst>
              <a:ext uri="{FF2B5EF4-FFF2-40B4-BE49-F238E27FC236}">
                <a16:creationId xmlns:a16="http://schemas.microsoft.com/office/drawing/2014/main" id="{6F03ADE4-7529-42CA-AF6B-55C2161FFC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680" y="-3970"/>
            <a:ext cx="11206480" cy="32173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F88C0A-E7F5-4FD6-9EC1-3D726C40FA0C}"/>
              </a:ext>
            </a:extLst>
          </p:cNvPr>
          <p:cNvSpPr>
            <a:spLocks noGrp="1"/>
          </p:cNvSpPr>
          <p:nvPr>
            <p:ph idx="1"/>
          </p:nvPr>
        </p:nvSpPr>
        <p:spPr>
          <a:xfrm>
            <a:off x="-39192" y="3429000"/>
            <a:ext cx="15271247" cy="1518858"/>
          </a:xfrm>
        </p:spPr>
        <p:txBody>
          <a:bodyPr>
            <a:normAutofit/>
          </a:bodyPr>
          <a:lstStyle/>
          <a:p>
            <a:r>
              <a:rPr lang="en-US" sz="1600" b="0" i="0">
                <a:effectLst/>
                <a:latin typeface="verdana" panose="020B0604030504040204" pitchFamily="34" charset="0"/>
              </a:rPr>
              <a:t>On the Manage Jenkins page, you will see the following options:</a:t>
            </a:r>
          </a:p>
          <a:p>
            <a:br>
              <a:rPr lang="en-US" sz="1600"/>
            </a:br>
            <a:endParaRPr lang="en-IN" sz="1600"/>
          </a:p>
        </p:txBody>
      </p:sp>
    </p:spTree>
    <p:extLst>
      <p:ext uri="{BB962C8B-B14F-4D97-AF65-F5344CB8AC3E}">
        <p14:creationId xmlns:p14="http://schemas.microsoft.com/office/powerpoint/2010/main" val="235662529"/>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03923"/>
      </a:dk2>
      <a:lt2>
        <a:srgbClr val="E8E7E2"/>
      </a:lt2>
      <a:accent1>
        <a:srgbClr val="96A0C6"/>
      </a:accent1>
      <a:accent2>
        <a:srgbClr val="7FA4BA"/>
      </a:accent2>
      <a:accent3>
        <a:srgbClr val="82ACAA"/>
      </a:accent3>
      <a:accent4>
        <a:srgbClr val="77AE94"/>
      </a:accent4>
      <a:accent5>
        <a:srgbClr val="83AF89"/>
      </a:accent5>
      <a:accent6>
        <a:srgbClr val="88AF78"/>
      </a:accent6>
      <a:hlink>
        <a:srgbClr val="8E8256"/>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0</TotalTime>
  <Words>2906</Words>
  <Application>Microsoft Office PowerPoint</Application>
  <PresentationFormat>Widescreen</PresentationFormat>
  <Paragraphs>133</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Courier New</vt:lpstr>
      <vt:lpstr>erdana</vt:lpstr>
      <vt:lpstr>inherit</vt:lpstr>
      <vt:lpstr>Inter</vt:lpstr>
      <vt:lpstr>Lato</vt:lpstr>
      <vt:lpstr>Tw Cen MT</vt:lpstr>
      <vt:lpstr>Verdana</vt:lpstr>
      <vt:lpstr>GradientRiseVTI</vt:lpstr>
      <vt:lpstr>Jenkins Plugins</vt:lpstr>
      <vt:lpstr>What Exactly Are Plugins? </vt:lpstr>
      <vt:lpstr>PowerPoint Presentation</vt:lpstr>
      <vt:lpstr>GitHub Setup for Jenkins </vt:lpstr>
      <vt:lpstr>Maven Setup </vt:lpstr>
      <vt:lpstr>What Is Selenium? </vt:lpstr>
      <vt:lpstr>Manual Upload </vt:lpstr>
      <vt:lpstr>Installed Plugins </vt:lpstr>
      <vt:lpstr>Jenkins Configuration </vt:lpstr>
      <vt:lpstr>Uninstall Plugins </vt:lpstr>
      <vt:lpstr>Disable Plugins </vt:lpstr>
      <vt:lpstr>Update Plugins </vt:lpstr>
      <vt:lpstr>Jenkins – Management </vt:lpstr>
      <vt:lpstr>Create and Manage Users in Jenkins </vt:lpstr>
      <vt:lpstr>Why Security? </vt:lpstr>
      <vt:lpstr>Securing Jenkins </vt:lpstr>
      <vt:lpstr>CSRF Protection </vt:lpstr>
      <vt:lpstr>Agent-to-Master Security </vt:lpstr>
      <vt:lpstr>JNLP Port </vt:lpstr>
      <vt:lpstr>Authentication </vt:lpstr>
      <vt:lpstr>Authentication </vt:lpstr>
      <vt:lpstr>LDAP </vt:lpstr>
      <vt:lpstr>Unix user/group database </vt:lpstr>
      <vt:lpstr>Authorization </vt:lpstr>
      <vt:lpstr>Lightweight Authorization    </vt:lpstr>
      <vt:lpstr>Credentials </vt:lpstr>
      <vt:lpstr>Jenkins - Notification </vt:lpstr>
      <vt:lpstr>Jenkins - Reporting </vt:lpstr>
      <vt:lpstr>Jenkins - Code Analysis </vt:lpstr>
      <vt:lpstr>Jenkins - Metrics and Trends </vt:lpstr>
      <vt:lpstr>Jenkins - Server Maintenance </vt:lpstr>
      <vt:lpstr>Jenkins - Managing Plugins </vt:lpstr>
      <vt:lpstr>Jenkins Backup Plugins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Plugins</dc:title>
  <dc:creator>jagdish modi</dc:creator>
  <cp:lastModifiedBy>jagdish modi</cp:lastModifiedBy>
  <cp:revision>1</cp:revision>
  <dcterms:created xsi:type="dcterms:W3CDTF">2021-01-16T16:41:53Z</dcterms:created>
  <dcterms:modified xsi:type="dcterms:W3CDTF">2021-01-16T16:42:16Z</dcterms:modified>
</cp:coreProperties>
</file>