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11D75B-927C-4DC3-8C6F-546FFC33EC1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7359DEA-46B4-4141-AEEF-6470CE1A8E39}">
      <dgm:prSet/>
      <dgm:spPr/>
      <dgm:t>
        <a:bodyPr/>
        <a:lstStyle/>
        <a:p>
          <a:r>
            <a:rPr lang="en-US" b="0" i="0"/>
            <a:t>A Jenkins job is a sequential set of tasks that are defined by a user. Typical steps include retrieving the latest source code from version control, compiling it, running unit tests, building and storing the artifacts, and notifying the end users of the outcome of the build.</a:t>
          </a:r>
          <a:endParaRPr lang="en-US"/>
        </a:p>
      </dgm:t>
    </dgm:pt>
    <dgm:pt modelId="{06FB9B21-A36A-4D7C-8FA1-44D7D12B0E11}" type="parTrans" cxnId="{E4A4B01A-5904-4787-9D11-E05D8484E5EC}">
      <dgm:prSet/>
      <dgm:spPr/>
      <dgm:t>
        <a:bodyPr/>
        <a:lstStyle/>
        <a:p>
          <a:endParaRPr lang="en-US"/>
        </a:p>
      </dgm:t>
    </dgm:pt>
    <dgm:pt modelId="{6B8E6E6D-DA08-47AE-988B-B4116208B7A2}" type="sibTrans" cxnId="{E4A4B01A-5904-4787-9D11-E05D8484E5EC}">
      <dgm:prSet/>
      <dgm:spPr/>
      <dgm:t>
        <a:bodyPr/>
        <a:lstStyle/>
        <a:p>
          <a:endParaRPr lang="en-US"/>
        </a:p>
      </dgm:t>
    </dgm:pt>
    <dgm:pt modelId="{8D39BAAE-69FD-40A1-AC87-A0889255024F}">
      <dgm:prSet/>
      <dgm:spPr/>
      <dgm:t>
        <a:bodyPr/>
        <a:lstStyle/>
        <a:p>
          <a:r>
            <a:rPr lang="en-US" b="0" i="0"/>
            <a:t>On the Jenkins UI, the term "job" is used synonymously with "project". Note that both of these are runnable tasks controlled and monitored by Jenkins.</a:t>
          </a:r>
          <a:endParaRPr lang="en-US"/>
        </a:p>
      </dgm:t>
    </dgm:pt>
    <dgm:pt modelId="{08FC275D-DBF6-4B62-ADD5-AF27837D8A4D}" type="parTrans" cxnId="{C45922CD-01CD-4D1A-9D0A-CEDBA83BF1E1}">
      <dgm:prSet/>
      <dgm:spPr/>
      <dgm:t>
        <a:bodyPr/>
        <a:lstStyle/>
        <a:p>
          <a:endParaRPr lang="en-US"/>
        </a:p>
      </dgm:t>
    </dgm:pt>
    <dgm:pt modelId="{F270E959-EFB3-4E5A-8119-633418E97CD8}" type="sibTrans" cxnId="{C45922CD-01CD-4D1A-9D0A-CEDBA83BF1E1}">
      <dgm:prSet/>
      <dgm:spPr/>
      <dgm:t>
        <a:bodyPr/>
        <a:lstStyle/>
        <a:p>
          <a:endParaRPr lang="en-US"/>
        </a:p>
      </dgm:t>
    </dgm:pt>
    <dgm:pt modelId="{A49DAF9F-C597-4F20-B807-4904A5B37F0B}" type="pres">
      <dgm:prSet presAssocID="{8111D75B-927C-4DC3-8C6F-546FFC33EC1D}" presName="linear" presStyleCnt="0">
        <dgm:presLayoutVars>
          <dgm:animLvl val="lvl"/>
          <dgm:resizeHandles val="exact"/>
        </dgm:presLayoutVars>
      </dgm:prSet>
      <dgm:spPr/>
    </dgm:pt>
    <dgm:pt modelId="{C9B0DE9E-E16D-440F-89FF-1E76F87CB892}" type="pres">
      <dgm:prSet presAssocID="{A7359DEA-46B4-4141-AEEF-6470CE1A8E39}" presName="parentText" presStyleLbl="node1" presStyleIdx="0" presStyleCnt="2">
        <dgm:presLayoutVars>
          <dgm:chMax val="0"/>
          <dgm:bulletEnabled val="1"/>
        </dgm:presLayoutVars>
      </dgm:prSet>
      <dgm:spPr/>
    </dgm:pt>
    <dgm:pt modelId="{0CD5CD49-5B69-4E4F-A4ED-84B9967423CB}" type="pres">
      <dgm:prSet presAssocID="{6B8E6E6D-DA08-47AE-988B-B4116208B7A2}" presName="spacer" presStyleCnt="0"/>
      <dgm:spPr/>
    </dgm:pt>
    <dgm:pt modelId="{E9499479-3214-4AE4-A7F3-641523CCED5C}" type="pres">
      <dgm:prSet presAssocID="{8D39BAAE-69FD-40A1-AC87-A0889255024F}" presName="parentText" presStyleLbl="node1" presStyleIdx="1" presStyleCnt="2">
        <dgm:presLayoutVars>
          <dgm:chMax val="0"/>
          <dgm:bulletEnabled val="1"/>
        </dgm:presLayoutVars>
      </dgm:prSet>
      <dgm:spPr/>
    </dgm:pt>
  </dgm:ptLst>
  <dgm:cxnLst>
    <dgm:cxn modelId="{E4A4B01A-5904-4787-9D11-E05D8484E5EC}" srcId="{8111D75B-927C-4DC3-8C6F-546FFC33EC1D}" destId="{A7359DEA-46B4-4141-AEEF-6470CE1A8E39}" srcOrd="0" destOrd="0" parTransId="{06FB9B21-A36A-4D7C-8FA1-44D7D12B0E11}" sibTransId="{6B8E6E6D-DA08-47AE-988B-B4116208B7A2}"/>
    <dgm:cxn modelId="{3A0B6A8E-96CD-4879-8CE8-39FB130821EF}" type="presOf" srcId="{8D39BAAE-69FD-40A1-AC87-A0889255024F}" destId="{E9499479-3214-4AE4-A7F3-641523CCED5C}" srcOrd="0" destOrd="0" presId="urn:microsoft.com/office/officeart/2005/8/layout/vList2"/>
    <dgm:cxn modelId="{97A2CFAE-5236-43E3-B32B-4A729D853420}" type="presOf" srcId="{A7359DEA-46B4-4141-AEEF-6470CE1A8E39}" destId="{C9B0DE9E-E16D-440F-89FF-1E76F87CB892}" srcOrd="0" destOrd="0" presId="urn:microsoft.com/office/officeart/2005/8/layout/vList2"/>
    <dgm:cxn modelId="{C45922CD-01CD-4D1A-9D0A-CEDBA83BF1E1}" srcId="{8111D75B-927C-4DC3-8C6F-546FFC33EC1D}" destId="{8D39BAAE-69FD-40A1-AC87-A0889255024F}" srcOrd="1" destOrd="0" parTransId="{08FC275D-DBF6-4B62-ADD5-AF27837D8A4D}" sibTransId="{F270E959-EFB3-4E5A-8119-633418E97CD8}"/>
    <dgm:cxn modelId="{FD4F26F2-4CA0-4AD0-ACE4-7DDEA8FF4A47}" type="presOf" srcId="{8111D75B-927C-4DC3-8C6F-546FFC33EC1D}" destId="{A49DAF9F-C597-4F20-B807-4904A5B37F0B}" srcOrd="0" destOrd="0" presId="urn:microsoft.com/office/officeart/2005/8/layout/vList2"/>
    <dgm:cxn modelId="{11784A68-9D7F-40B2-85CC-962BBAC802BA}" type="presParOf" srcId="{A49DAF9F-C597-4F20-B807-4904A5B37F0B}" destId="{C9B0DE9E-E16D-440F-89FF-1E76F87CB892}" srcOrd="0" destOrd="0" presId="urn:microsoft.com/office/officeart/2005/8/layout/vList2"/>
    <dgm:cxn modelId="{5B806AB6-4876-46F5-80E6-3B4354AD4F60}" type="presParOf" srcId="{A49DAF9F-C597-4F20-B807-4904A5B37F0B}" destId="{0CD5CD49-5B69-4E4F-A4ED-84B9967423CB}" srcOrd="1" destOrd="0" presId="urn:microsoft.com/office/officeart/2005/8/layout/vList2"/>
    <dgm:cxn modelId="{1058D3D1-942F-4037-9AFE-506627AAE02B}" type="presParOf" srcId="{A49DAF9F-C597-4F20-B807-4904A5B37F0B}" destId="{E9499479-3214-4AE4-A7F3-641523CCED5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0DE9E-E16D-440F-89FF-1E76F87CB892}">
      <dsp:nvSpPr>
        <dsp:cNvPr id="0" name=""/>
        <dsp:cNvSpPr/>
      </dsp:nvSpPr>
      <dsp:spPr>
        <a:xfrm>
          <a:off x="0" y="103665"/>
          <a:ext cx="5076826" cy="238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A Jenkins job is a sequential set of tasks that are defined by a user. Typical steps include retrieving the latest source code from version control, compiling it, running unit tests, building and storing the artifacts, and notifying the end users of the outcome of the build.</a:t>
          </a:r>
          <a:endParaRPr lang="en-US" sz="1500" kern="1200"/>
        </a:p>
      </dsp:txBody>
      <dsp:txXfrm>
        <a:off x="116514" y="220179"/>
        <a:ext cx="4843798" cy="2153772"/>
      </dsp:txXfrm>
    </dsp:sp>
    <dsp:sp modelId="{E9499479-3214-4AE4-A7F3-641523CCED5C}">
      <dsp:nvSpPr>
        <dsp:cNvPr id="0" name=""/>
        <dsp:cNvSpPr/>
      </dsp:nvSpPr>
      <dsp:spPr>
        <a:xfrm>
          <a:off x="0" y="2533665"/>
          <a:ext cx="5076826" cy="2386800"/>
        </a:xfrm>
        <a:prstGeom prst="roundRect">
          <a:avLst/>
        </a:prstGeom>
        <a:solidFill>
          <a:schemeClr val="accent2">
            <a:hueOff val="-796883"/>
            <a:satOff val="12770"/>
            <a:lumOff val="1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On the Jenkins UI, the term "job" is used synonymously with "project". Note that both of these are runnable tasks controlled and monitored by Jenkins.</a:t>
          </a:r>
          <a:endParaRPr lang="en-US" sz="1500" kern="1200"/>
        </a:p>
      </dsp:txBody>
      <dsp:txXfrm>
        <a:off x="116514" y="2650179"/>
        <a:ext cx="4843798" cy="21537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1/16/2021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02436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1/16/2021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6025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1/16/2021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70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1/16/2021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4922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1/16/2021</a:t>
            </a:fld>
            <a:endParaRPr lang="en-US" dirty="0"/>
          </a:p>
        </p:txBody>
      </p:sp>
    </p:spTree>
    <p:extLst>
      <p:ext uri="{BB962C8B-B14F-4D97-AF65-F5344CB8AC3E}">
        <p14:creationId xmlns:p14="http://schemas.microsoft.com/office/powerpoint/2010/main" val="20909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1/16/2021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0852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1/16/2021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78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1/16/2021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6690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1/16/2021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1111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1/16/2021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0033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1/16/2021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1989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1/16/2021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46236"/>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00" r:id="rId6"/>
    <p:sldLayoutId id="2147483805" r:id="rId7"/>
    <p:sldLayoutId id="2147483801" r:id="rId8"/>
    <p:sldLayoutId id="2147483802" r:id="rId9"/>
    <p:sldLayoutId id="2147483803" r:id="rId10"/>
    <p:sldLayoutId id="2147483804"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ugins.jenkins.io/ws-cleanup/"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plugins.jenkins.io/timestamper/" TargetMode="External"/><Relationship Id="rId5" Type="http://schemas.openxmlformats.org/officeDocument/2006/relationships/hyperlink" Target="https://plugins.jenkins.io/build-timeout/" TargetMode="External"/><Relationship Id="rId4" Type="http://schemas.openxmlformats.org/officeDocument/2006/relationships/hyperlink" Target="https://plugins.jenkins.io/credentials-bindin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plugins.jenkins.io/workflow-aggregator/" TargetMode="External"/><Relationship Id="rId2" Type="http://schemas.openxmlformats.org/officeDocument/2006/relationships/hyperlink" Target="https://plugins.jenkins.io/maven-plugin/" TargetMode="External"/><Relationship Id="rId1" Type="http://schemas.openxmlformats.org/officeDocument/2006/relationships/slideLayout" Target="../slideLayouts/slideLayout2.xml"/><Relationship Id="rId5" Type="http://schemas.openxmlformats.org/officeDocument/2006/relationships/hyperlink" Target="https://plugins.jenkins.io/matrix-project/" TargetMode="External"/><Relationship Id="rId4" Type="http://schemas.openxmlformats.org/officeDocument/2006/relationships/hyperlink" Target="https://plugins.jenkins.io/workflow-multibranc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A81C9F1-AC97-4B4B-BFE4-C1BBACEEBF3E}"/>
              </a:ext>
            </a:extLst>
          </p:cNvPr>
          <p:cNvSpPr>
            <a:spLocks noGrp="1"/>
          </p:cNvSpPr>
          <p:nvPr>
            <p:ph type="ctrTitle"/>
          </p:nvPr>
        </p:nvSpPr>
        <p:spPr>
          <a:xfrm>
            <a:off x="1180531" y="1346268"/>
            <a:ext cx="5274860" cy="3066706"/>
          </a:xfrm>
        </p:spPr>
        <p:txBody>
          <a:bodyPr anchor="b">
            <a:normAutofit/>
          </a:bodyPr>
          <a:lstStyle/>
          <a:p>
            <a:r>
              <a:rPr lang="en-US"/>
              <a:t>Jenkins Job</a:t>
            </a:r>
            <a:endParaRPr lang="en-IN"/>
          </a:p>
        </p:txBody>
      </p:sp>
      <p:sp>
        <p:nvSpPr>
          <p:cNvPr id="19" name="Freeform: Shape 18">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2">
            <a:extLst>
              <a:ext uri="{FF2B5EF4-FFF2-40B4-BE49-F238E27FC236}">
                <a16:creationId xmlns:a16="http://schemas.microsoft.com/office/drawing/2014/main" id="{8DEB457D-C6C6-48E8-9CE1-FE551CD4E8B6}"/>
              </a:ext>
            </a:extLst>
          </p:cNvPr>
          <p:cNvPicPr>
            <a:picLocks noChangeAspect="1"/>
          </p:cNvPicPr>
          <p:nvPr/>
        </p:nvPicPr>
        <p:blipFill rotWithShape="1">
          <a:blip r:embed="rId2"/>
          <a:srcRect l="28369" r="35148"/>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740101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0925C6C-82FF-4362-9AE1-D8804A2FBC69}"/>
              </a:ext>
            </a:extLst>
          </p:cNvPr>
          <p:cNvSpPr>
            <a:spLocks noGrp="1"/>
          </p:cNvSpPr>
          <p:nvPr>
            <p:ph type="title"/>
          </p:nvPr>
        </p:nvSpPr>
        <p:spPr>
          <a:xfrm>
            <a:off x="6194738" y="442913"/>
            <a:ext cx="5197655" cy="1639888"/>
          </a:xfrm>
        </p:spPr>
        <p:txBody>
          <a:bodyPr anchor="b">
            <a:normAutofit/>
          </a:bodyPr>
          <a:lstStyle/>
          <a:p>
            <a:pPr>
              <a:lnSpc>
                <a:spcPct val="120000"/>
              </a:lnSpc>
            </a:pPr>
            <a:r>
              <a:rPr lang="en-US" sz="2500" b="1" i="0">
                <a:effectLst/>
                <a:latin typeface="Inter"/>
              </a:rPr>
              <a:t>Anatomy of a Jenkins Job: Build Environment</a:t>
            </a:r>
            <a:br>
              <a:rPr lang="en-US" sz="2500" b="1" i="0">
                <a:effectLst/>
                <a:latin typeface="Inter"/>
              </a:rPr>
            </a:br>
            <a:endParaRPr lang="en-IN" sz="2500"/>
          </a:p>
        </p:txBody>
      </p:sp>
      <p:grpSp>
        <p:nvGrpSpPr>
          <p:cNvPr id="73" name="Group 72">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74" name="Freeform: Shape 7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6146" name="Picture 2" descr="Build Environment">
            <a:extLst>
              <a:ext uri="{FF2B5EF4-FFF2-40B4-BE49-F238E27FC236}">
                <a16:creationId xmlns:a16="http://schemas.microsoft.com/office/drawing/2014/main" id="{F1B94A0E-2A98-48C6-86FD-B432BF5894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4000" y="3067504"/>
            <a:ext cx="4287519" cy="136225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6D9BAD-AD4C-439E-AB23-7BC66138CE66}"/>
              </a:ext>
            </a:extLst>
          </p:cNvPr>
          <p:cNvSpPr>
            <a:spLocks noGrp="1"/>
          </p:cNvSpPr>
          <p:nvPr>
            <p:ph idx="1"/>
          </p:nvPr>
        </p:nvSpPr>
        <p:spPr>
          <a:xfrm>
            <a:off x="5322004" y="2312987"/>
            <a:ext cx="6858190" cy="6879657"/>
          </a:xfrm>
        </p:spPr>
        <p:txBody>
          <a:bodyPr>
            <a:normAutofit/>
          </a:bodyPr>
          <a:lstStyle/>
          <a:p>
            <a:pPr>
              <a:lnSpc>
                <a:spcPct val="130000"/>
              </a:lnSpc>
            </a:pPr>
            <a:r>
              <a:rPr lang="en-US" sz="1500" b="0" i="0">
                <a:effectLst/>
                <a:latin typeface="Inter"/>
              </a:rPr>
              <a:t>The </a:t>
            </a:r>
            <a:r>
              <a:rPr lang="en-US" sz="1500" b="1" i="0">
                <a:effectLst/>
                <a:latin typeface="Inter"/>
              </a:rPr>
              <a:t>Build Environment</a:t>
            </a:r>
            <a:r>
              <a:rPr lang="en-US" sz="1500" b="0" i="0">
                <a:effectLst/>
                <a:latin typeface="Inter"/>
              </a:rPr>
              <a:t> section allows you to specify additional options for your builds - cleaning up the workspace prior to starting a build, setting up the required environment variables used in the build, aborting builds that are stuck, adding timestamps to the build logs, etc.</a:t>
            </a:r>
          </a:p>
          <a:p>
            <a:pPr>
              <a:lnSpc>
                <a:spcPct val="130000"/>
              </a:lnSpc>
            </a:pPr>
            <a:r>
              <a:rPr lang="en-US" sz="1500" b="0" i="0">
                <a:effectLst/>
                <a:latin typeface="Inter"/>
              </a:rPr>
              <a:t>These options are provided by various plugins - </a:t>
            </a:r>
            <a:r>
              <a:rPr lang="en-US" sz="1500" b="0" i="0" u="none" strike="noStrike">
                <a:effectLst/>
                <a:latin typeface="Inter"/>
                <a:hlinkClick r:id="rId3"/>
              </a:rPr>
              <a:t>Workspace Cleanup</a:t>
            </a:r>
            <a:r>
              <a:rPr lang="en-US" sz="1500" b="0" i="0">
                <a:effectLst/>
                <a:latin typeface="Inter"/>
              </a:rPr>
              <a:t>, </a:t>
            </a:r>
            <a:r>
              <a:rPr lang="en-US" sz="1500" b="0" i="0" u="none" strike="noStrike">
                <a:effectLst/>
                <a:latin typeface="Inter"/>
                <a:hlinkClick r:id="rId4"/>
              </a:rPr>
              <a:t>Credentials Binding</a:t>
            </a:r>
            <a:r>
              <a:rPr lang="en-US" sz="1500" b="0" i="0">
                <a:effectLst/>
                <a:latin typeface="Inter"/>
              </a:rPr>
              <a:t>, </a:t>
            </a:r>
            <a:r>
              <a:rPr lang="en-US" sz="1500" b="0" i="0" u="none" strike="noStrike">
                <a:effectLst/>
                <a:latin typeface="Inter"/>
                <a:hlinkClick r:id="rId5"/>
              </a:rPr>
              <a:t>Build Timeout</a:t>
            </a:r>
            <a:r>
              <a:rPr lang="en-US" sz="1500" b="0" i="0">
                <a:effectLst/>
                <a:latin typeface="Inter"/>
              </a:rPr>
              <a:t> and </a:t>
            </a:r>
            <a:r>
              <a:rPr lang="en-US" sz="1500" b="0" i="0" u="none" strike="noStrike" err="1">
                <a:effectLst/>
                <a:latin typeface="Inter"/>
                <a:hlinkClick r:id="rId6"/>
              </a:rPr>
              <a:t>Timestamper</a:t>
            </a:r>
            <a:r>
              <a:rPr lang="en-US" sz="1500" b="0" i="0">
                <a:effectLst/>
                <a:latin typeface="Inter"/>
              </a:rPr>
              <a:t> to name a few. The more plugins you install, the more options you will see under this section.</a:t>
            </a:r>
          </a:p>
          <a:p>
            <a:pPr>
              <a:lnSpc>
                <a:spcPct val="130000"/>
              </a:lnSpc>
            </a:pPr>
            <a:endParaRPr lang="en-IN" sz="1500"/>
          </a:p>
        </p:txBody>
      </p:sp>
    </p:spTree>
    <p:extLst>
      <p:ext uri="{BB962C8B-B14F-4D97-AF65-F5344CB8AC3E}">
        <p14:creationId xmlns:p14="http://schemas.microsoft.com/office/powerpoint/2010/main" val="2375174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0A893BD-B1CB-4235-8A4A-B3240A4CE75A}"/>
              </a:ext>
            </a:extLst>
          </p:cNvPr>
          <p:cNvSpPr>
            <a:spLocks noGrp="1"/>
          </p:cNvSpPr>
          <p:nvPr>
            <p:ph type="title"/>
          </p:nvPr>
        </p:nvSpPr>
        <p:spPr>
          <a:xfrm>
            <a:off x="6194738" y="442913"/>
            <a:ext cx="5197655" cy="1639888"/>
          </a:xfrm>
        </p:spPr>
        <p:txBody>
          <a:bodyPr anchor="b">
            <a:normAutofit/>
          </a:bodyPr>
          <a:lstStyle/>
          <a:p>
            <a:pPr>
              <a:lnSpc>
                <a:spcPct val="120000"/>
              </a:lnSpc>
            </a:pPr>
            <a:r>
              <a:rPr lang="en-US" sz="2500" b="1" i="0">
                <a:effectLst/>
                <a:latin typeface="Inter"/>
              </a:rPr>
              <a:t>Anatomy of a Jenkins Job: Build</a:t>
            </a:r>
            <a:br>
              <a:rPr lang="en-US" sz="2500" b="1" i="0">
                <a:effectLst/>
                <a:latin typeface="Inter"/>
              </a:rPr>
            </a:br>
            <a:endParaRPr lang="en-IN" sz="2500"/>
          </a:p>
        </p:txBody>
      </p:sp>
      <p:grpSp>
        <p:nvGrpSpPr>
          <p:cNvPr id="73" name="Group 72">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74" name="Freeform: Shape 7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7170" name="Picture 2" descr="Build Section">
            <a:extLst>
              <a:ext uri="{FF2B5EF4-FFF2-40B4-BE49-F238E27FC236}">
                <a16:creationId xmlns:a16="http://schemas.microsoft.com/office/drawing/2014/main" id="{49C97000-E759-438F-A4C0-F836F11BAD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9607" y="2238905"/>
            <a:ext cx="3249406" cy="23801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4640D22-243F-4F0B-89F9-CE1297D3E72D}"/>
              </a:ext>
            </a:extLst>
          </p:cNvPr>
          <p:cNvSpPr>
            <a:spLocks noGrp="1"/>
          </p:cNvSpPr>
          <p:nvPr>
            <p:ph idx="1"/>
          </p:nvPr>
        </p:nvSpPr>
        <p:spPr>
          <a:xfrm>
            <a:off x="6194738" y="2312988"/>
            <a:ext cx="5197655" cy="3651250"/>
          </a:xfrm>
        </p:spPr>
        <p:txBody>
          <a:bodyPr>
            <a:normAutofit/>
          </a:bodyPr>
          <a:lstStyle/>
          <a:p>
            <a:pPr>
              <a:lnSpc>
                <a:spcPct val="130000"/>
              </a:lnSpc>
            </a:pPr>
            <a:r>
              <a:rPr lang="en-US" b="0" i="0">
                <a:effectLst/>
                <a:latin typeface="Inter"/>
              </a:rPr>
              <a:t>The </a:t>
            </a:r>
            <a:r>
              <a:rPr lang="en-US" b="1" i="0">
                <a:effectLst/>
                <a:latin typeface="Inter"/>
              </a:rPr>
              <a:t>Build</a:t>
            </a:r>
            <a:r>
              <a:rPr lang="en-US" b="0" i="0">
                <a:effectLst/>
                <a:latin typeface="Inter"/>
              </a:rPr>
              <a:t> section comprises the actual steps to build your source code, run various tests (unit, integration, etc.), code quality, code coverage, and many more.</a:t>
            </a:r>
          </a:p>
          <a:p>
            <a:pPr>
              <a:lnSpc>
                <a:spcPct val="130000"/>
              </a:lnSpc>
            </a:pPr>
            <a:r>
              <a:rPr lang="en-US" b="0" i="0">
                <a:effectLst/>
                <a:latin typeface="Inter"/>
              </a:rPr>
              <a:t>Note: Your source code should include the test cases, and your build tool should be able to generate the required report for it. Jenkins can be used to display build tool generated test reports and trends.</a:t>
            </a:r>
          </a:p>
          <a:p>
            <a:pPr>
              <a:lnSpc>
                <a:spcPct val="130000"/>
              </a:lnSpc>
            </a:pPr>
            <a:endParaRPr lang="en-IN"/>
          </a:p>
        </p:txBody>
      </p:sp>
    </p:spTree>
    <p:extLst>
      <p:ext uri="{BB962C8B-B14F-4D97-AF65-F5344CB8AC3E}">
        <p14:creationId xmlns:p14="http://schemas.microsoft.com/office/powerpoint/2010/main" val="4290224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E955BC7-2856-41EA-ADBD-7286320DDC88}"/>
              </a:ext>
            </a:extLst>
          </p:cNvPr>
          <p:cNvSpPr>
            <a:spLocks noGrp="1"/>
          </p:cNvSpPr>
          <p:nvPr>
            <p:ph type="title"/>
          </p:nvPr>
        </p:nvSpPr>
        <p:spPr>
          <a:xfrm>
            <a:off x="6194738" y="442913"/>
            <a:ext cx="5197655" cy="1639888"/>
          </a:xfrm>
        </p:spPr>
        <p:txBody>
          <a:bodyPr anchor="b">
            <a:normAutofit/>
          </a:bodyPr>
          <a:lstStyle/>
          <a:p>
            <a:pPr>
              <a:lnSpc>
                <a:spcPct val="120000"/>
              </a:lnSpc>
            </a:pPr>
            <a:r>
              <a:rPr lang="en-US" sz="2500" b="1" i="0">
                <a:effectLst/>
                <a:latin typeface="Inter"/>
              </a:rPr>
              <a:t>Anatomy of a Jenkins Job: Post-Build Actions</a:t>
            </a:r>
            <a:br>
              <a:rPr lang="en-US" sz="2500" b="1" i="0">
                <a:effectLst/>
                <a:latin typeface="Inter"/>
              </a:rPr>
            </a:br>
            <a:endParaRPr lang="en-IN" sz="2500"/>
          </a:p>
        </p:txBody>
      </p:sp>
      <p:grpSp>
        <p:nvGrpSpPr>
          <p:cNvPr id="73" name="Group 72">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74" name="Freeform: Shape 7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8194" name="Picture 2" descr="Post-build actions">
            <a:extLst>
              <a:ext uri="{FF2B5EF4-FFF2-40B4-BE49-F238E27FC236}">
                <a16:creationId xmlns:a16="http://schemas.microsoft.com/office/drawing/2014/main" id="{A7B978CB-CBDB-4A10-A284-9D2E846A25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0586" y="1519267"/>
            <a:ext cx="3227448" cy="381946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B6B1B97-ED53-4C95-BA7D-8F3A46485313}"/>
              </a:ext>
            </a:extLst>
          </p:cNvPr>
          <p:cNvSpPr>
            <a:spLocks noGrp="1"/>
          </p:cNvSpPr>
          <p:nvPr>
            <p:ph idx="1"/>
          </p:nvPr>
        </p:nvSpPr>
        <p:spPr>
          <a:xfrm>
            <a:off x="6194738" y="2312988"/>
            <a:ext cx="5197655" cy="3651250"/>
          </a:xfrm>
        </p:spPr>
        <p:txBody>
          <a:bodyPr>
            <a:normAutofit/>
          </a:bodyPr>
          <a:lstStyle/>
          <a:p>
            <a:r>
              <a:rPr lang="en-US" b="0" i="0">
                <a:effectLst/>
                <a:latin typeface="Inter"/>
              </a:rPr>
              <a:t>Post-build actions are performed based on the result of the build status. Examples include notifying developers, publishing test reports, archiving build artifacts, triggering other build projects, automated deployment, etc.</a:t>
            </a:r>
            <a:endParaRPr lang="en-IN" dirty="0"/>
          </a:p>
        </p:txBody>
      </p:sp>
    </p:spTree>
    <p:extLst>
      <p:ext uri="{BB962C8B-B14F-4D97-AF65-F5344CB8AC3E}">
        <p14:creationId xmlns:p14="http://schemas.microsoft.com/office/powerpoint/2010/main" val="348909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B0B2757-1F20-4B32-82CD-BABBF40BD133}"/>
              </a:ext>
            </a:extLst>
          </p:cNvPr>
          <p:cNvSpPr>
            <a:spLocks noGrp="1"/>
          </p:cNvSpPr>
          <p:nvPr>
            <p:ph type="title"/>
          </p:nvPr>
        </p:nvSpPr>
        <p:spPr>
          <a:xfrm>
            <a:off x="6194738" y="442913"/>
            <a:ext cx="5197655" cy="1639888"/>
          </a:xfrm>
        </p:spPr>
        <p:txBody>
          <a:bodyPr anchor="b">
            <a:normAutofit/>
          </a:bodyPr>
          <a:lstStyle/>
          <a:p>
            <a:pPr>
              <a:lnSpc>
                <a:spcPct val="120000"/>
              </a:lnSpc>
            </a:pPr>
            <a:r>
              <a:rPr lang="en-US" sz="2500" b="1" i="0">
                <a:effectLst/>
                <a:latin typeface="Inter"/>
              </a:rPr>
              <a:t>What Is a Jenkins Freestyle Job?</a:t>
            </a:r>
            <a:br>
              <a:rPr lang="en-US" sz="2500" b="1" i="0">
                <a:effectLst/>
                <a:latin typeface="Inter"/>
              </a:rPr>
            </a:br>
            <a:endParaRPr lang="en-IN" sz="2500"/>
          </a:p>
        </p:txBody>
      </p:sp>
      <p:grpSp>
        <p:nvGrpSpPr>
          <p:cNvPr id="12" name="Group 11">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7" name="Graphic 6" descr="Glue">
            <a:extLst>
              <a:ext uri="{FF2B5EF4-FFF2-40B4-BE49-F238E27FC236}">
                <a16:creationId xmlns:a16="http://schemas.microsoft.com/office/drawing/2014/main" id="{819C6AF7-058E-4854-9A17-A7DFA83449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607" y="1804297"/>
            <a:ext cx="3249406" cy="3249406"/>
          </a:xfrm>
          <a:prstGeom prst="rect">
            <a:avLst/>
          </a:prstGeom>
        </p:spPr>
      </p:pic>
      <p:sp>
        <p:nvSpPr>
          <p:cNvPr id="3" name="Content Placeholder 2">
            <a:extLst>
              <a:ext uri="{FF2B5EF4-FFF2-40B4-BE49-F238E27FC236}">
                <a16:creationId xmlns:a16="http://schemas.microsoft.com/office/drawing/2014/main" id="{56376ECA-3DBD-4397-AA75-1185A2726CD4}"/>
              </a:ext>
            </a:extLst>
          </p:cNvPr>
          <p:cNvSpPr>
            <a:spLocks noGrp="1"/>
          </p:cNvSpPr>
          <p:nvPr>
            <p:ph idx="1"/>
          </p:nvPr>
        </p:nvSpPr>
        <p:spPr>
          <a:xfrm>
            <a:off x="6194738" y="2312988"/>
            <a:ext cx="5197655" cy="3651250"/>
          </a:xfrm>
        </p:spPr>
        <p:txBody>
          <a:bodyPr>
            <a:normAutofit/>
          </a:bodyPr>
          <a:lstStyle/>
          <a:p>
            <a:r>
              <a:rPr lang="en-US" b="0" i="0" dirty="0">
                <a:effectLst/>
                <a:latin typeface="Inter"/>
              </a:rPr>
              <a:t>A Freestyle job is by far the most versatile of all the Jenkins job types. It allows you to build any type of project (Ant, Maven, Gradle, shell script, </a:t>
            </a:r>
            <a:r>
              <a:rPr lang="en-US" b="0" i="0" dirty="0" err="1">
                <a:effectLst/>
                <a:latin typeface="Inter"/>
              </a:rPr>
              <a:t>Makefile</a:t>
            </a:r>
            <a:r>
              <a:rPr lang="en-US" b="0" i="0" dirty="0">
                <a:effectLst/>
                <a:latin typeface="Inter"/>
              </a:rPr>
              <a:t>), and it is included in Jenkins by default without the need to install additional plugins.</a:t>
            </a:r>
            <a:endParaRPr lang="en-IN" dirty="0"/>
          </a:p>
        </p:txBody>
      </p:sp>
    </p:spTree>
    <p:extLst>
      <p:ext uri="{BB962C8B-B14F-4D97-AF65-F5344CB8AC3E}">
        <p14:creationId xmlns:p14="http://schemas.microsoft.com/office/powerpoint/2010/main" val="143248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9B742F4-A473-4FA5-8B7A-198DE84267E4}"/>
              </a:ext>
            </a:extLst>
          </p:cNvPr>
          <p:cNvSpPr>
            <a:spLocks noGrp="1"/>
          </p:cNvSpPr>
          <p:nvPr>
            <p:ph type="title"/>
          </p:nvPr>
        </p:nvSpPr>
        <p:spPr>
          <a:xfrm>
            <a:off x="6194738" y="442913"/>
            <a:ext cx="5197655" cy="1639888"/>
          </a:xfrm>
        </p:spPr>
        <p:txBody>
          <a:bodyPr anchor="b">
            <a:normAutofit/>
          </a:bodyPr>
          <a:lstStyle/>
          <a:p>
            <a:r>
              <a:rPr lang="en-US" sz="3000" b="1" i="0">
                <a:effectLst/>
                <a:latin typeface="Inter"/>
              </a:rPr>
              <a:t>Create a New Freestyle Job</a:t>
            </a:r>
            <a:br>
              <a:rPr lang="en-US" sz="3000" b="1" i="0">
                <a:effectLst/>
                <a:latin typeface="Inter"/>
              </a:rPr>
            </a:br>
            <a:endParaRPr lang="en-IN" sz="3000"/>
          </a:p>
        </p:txBody>
      </p:sp>
      <p:grpSp>
        <p:nvGrpSpPr>
          <p:cNvPr id="12" name="Group 11">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7" name="Graphic 6" descr="Run">
            <a:extLst>
              <a:ext uri="{FF2B5EF4-FFF2-40B4-BE49-F238E27FC236}">
                <a16:creationId xmlns:a16="http://schemas.microsoft.com/office/drawing/2014/main" id="{2B260E0B-EA1D-47A7-8CDF-F1273EAAEB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607" y="1804297"/>
            <a:ext cx="3249406" cy="3249406"/>
          </a:xfrm>
          <a:prstGeom prst="rect">
            <a:avLst/>
          </a:prstGeom>
        </p:spPr>
      </p:pic>
      <p:sp>
        <p:nvSpPr>
          <p:cNvPr id="3" name="Content Placeholder 2">
            <a:extLst>
              <a:ext uri="{FF2B5EF4-FFF2-40B4-BE49-F238E27FC236}">
                <a16:creationId xmlns:a16="http://schemas.microsoft.com/office/drawing/2014/main" id="{9FA4511B-9CF3-4DD2-8F24-CDDB9599D3AB}"/>
              </a:ext>
            </a:extLst>
          </p:cNvPr>
          <p:cNvSpPr>
            <a:spLocks noGrp="1"/>
          </p:cNvSpPr>
          <p:nvPr>
            <p:ph idx="1"/>
          </p:nvPr>
        </p:nvSpPr>
        <p:spPr>
          <a:xfrm>
            <a:off x="6194738" y="2312988"/>
            <a:ext cx="5197655" cy="3651250"/>
          </a:xfrm>
        </p:spPr>
        <p:txBody>
          <a:bodyPr>
            <a:normAutofit/>
          </a:bodyPr>
          <a:lstStyle/>
          <a:p>
            <a:pPr>
              <a:lnSpc>
                <a:spcPct val="130000"/>
              </a:lnSpc>
            </a:pPr>
            <a:r>
              <a:rPr lang="en-US" b="0" i="0" dirty="0">
                <a:effectLst/>
                <a:latin typeface="Inter"/>
              </a:rPr>
              <a:t>For our example Freestyle job, we will use a small Java application. We will configure all the necessary tasks for this job such as retrieving the Java source code from version control, compiling and building it, running tests, publishing the code coverage and static analysis reports and notifying the team about the status of the build.</a:t>
            </a:r>
          </a:p>
          <a:p>
            <a:pPr>
              <a:lnSpc>
                <a:spcPct val="130000"/>
              </a:lnSpc>
            </a:pPr>
            <a:r>
              <a:rPr lang="en-US" b="0" i="0" dirty="0">
                <a:effectLst/>
                <a:latin typeface="Inter"/>
              </a:rPr>
              <a:t>Let’s get started.</a:t>
            </a:r>
          </a:p>
          <a:p>
            <a:pPr>
              <a:lnSpc>
                <a:spcPct val="130000"/>
              </a:lnSpc>
            </a:pPr>
            <a:endParaRPr lang="en-IN" dirty="0"/>
          </a:p>
        </p:txBody>
      </p:sp>
    </p:spTree>
    <p:extLst>
      <p:ext uri="{BB962C8B-B14F-4D97-AF65-F5344CB8AC3E}">
        <p14:creationId xmlns:p14="http://schemas.microsoft.com/office/powerpoint/2010/main" val="2710638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622E-05DE-479E-BC7F-04F7562EEB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B3B237-7AD0-4D34-84F3-EA73EA4EE0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0897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525F-1B8D-4053-B18E-7C7D71842E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B9D36D-F412-46EC-9CED-418C52350E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19765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D8E8-CB6B-4D8A-9B3F-895BE32D56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E28E64-2A2D-48CF-8AED-EBAB5BAEFA4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47854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55ED-9DF1-4009-BCE1-2250A62D3F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D6F5D0-2298-4C29-9B5B-2E01AF08C3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7381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12" name="Freeform: Shape 11">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768C0740-BE2D-4D03-8C56-5F7D91169A28}"/>
              </a:ext>
            </a:extLst>
          </p:cNvPr>
          <p:cNvSpPr>
            <a:spLocks noGrp="1"/>
          </p:cNvSpPr>
          <p:nvPr>
            <p:ph type="title"/>
          </p:nvPr>
        </p:nvSpPr>
        <p:spPr>
          <a:xfrm>
            <a:off x="1829849" y="1899904"/>
            <a:ext cx="3312116" cy="2934031"/>
          </a:xfrm>
        </p:spPr>
        <p:txBody>
          <a:bodyPr anchor="ctr">
            <a:normAutofit/>
          </a:bodyPr>
          <a:lstStyle/>
          <a:p>
            <a:r>
              <a:rPr lang="en-US" b="1" i="0">
                <a:effectLst/>
                <a:latin typeface="Inter"/>
              </a:rPr>
              <a:t>What Is a Jenkins Job?</a:t>
            </a:r>
            <a:br>
              <a:rPr lang="en-US" b="1" i="0">
                <a:effectLst/>
                <a:latin typeface="Inter"/>
              </a:rPr>
            </a:br>
            <a:endParaRPr lang="en-IN" dirty="0"/>
          </a:p>
        </p:txBody>
      </p:sp>
      <p:graphicFrame>
        <p:nvGraphicFramePr>
          <p:cNvPr id="5" name="Content Placeholder 2">
            <a:extLst>
              <a:ext uri="{FF2B5EF4-FFF2-40B4-BE49-F238E27FC236}">
                <a16:creationId xmlns:a16="http://schemas.microsoft.com/office/drawing/2014/main" id="{5F12DEE5-084A-4215-9F1B-0F5678DB85ED}"/>
              </a:ext>
            </a:extLst>
          </p:cNvPr>
          <p:cNvGraphicFramePr>
            <a:graphicFrameLocks noGrp="1"/>
          </p:cNvGraphicFramePr>
          <p:nvPr>
            <p:ph idx="1"/>
            <p:extLst>
              <p:ext uri="{D42A27DB-BD31-4B8C-83A1-F6EECF244321}">
                <p14:modId xmlns:p14="http://schemas.microsoft.com/office/powerpoint/2010/main" val="909231130"/>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50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30" name="Group 2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31" name="Freeform: Shape 3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F3BBB153-88CA-4FF7-803F-E0C7605BBFD2}"/>
              </a:ext>
            </a:extLst>
          </p:cNvPr>
          <p:cNvSpPr>
            <a:spLocks noGrp="1"/>
          </p:cNvSpPr>
          <p:nvPr>
            <p:ph type="title"/>
          </p:nvPr>
        </p:nvSpPr>
        <p:spPr>
          <a:xfrm>
            <a:off x="1920875" y="442913"/>
            <a:ext cx="6857365" cy="1344612"/>
          </a:xfrm>
        </p:spPr>
        <p:txBody>
          <a:bodyPr anchor="b">
            <a:normAutofit/>
          </a:bodyPr>
          <a:lstStyle/>
          <a:p>
            <a:pPr>
              <a:lnSpc>
                <a:spcPct val="120000"/>
              </a:lnSpc>
            </a:pPr>
            <a:r>
              <a:rPr lang="en-IN" sz="3000" b="1" i="0" dirty="0">
                <a:effectLst/>
                <a:latin typeface="Inter"/>
              </a:rPr>
              <a:t>Jenkins Job Types</a:t>
            </a:r>
            <a:br>
              <a:rPr lang="en-IN" sz="3000" b="1" i="0" dirty="0">
                <a:effectLst/>
                <a:latin typeface="Inter"/>
              </a:rPr>
            </a:br>
            <a:endParaRPr lang="en-IN" sz="3000" dirty="0"/>
          </a:p>
        </p:txBody>
      </p:sp>
      <p:sp>
        <p:nvSpPr>
          <p:cNvPr id="3" name="Content Placeholder 2">
            <a:extLst>
              <a:ext uri="{FF2B5EF4-FFF2-40B4-BE49-F238E27FC236}">
                <a16:creationId xmlns:a16="http://schemas.microsoft.com/office/drawing/2014/main" id="{783FB1CB-F5BD-4089-AADF-09AAD9E44496}"/>
              </a:ext>
            </a:extLst>
          </p:cNvPr>
          <p:cNvSpPr>
            <a:spLocks noGrp="1"/>
          </p:cNvSpPr>
          <p:nvPr>
            <p:ph idx="1"/>
          </p:nvPr>
        </p:nvSpPr>
        <p:spPr>
          <a:xfrm>
            <a:off x="868680" y="1353312"/>
            <a:ext cx="9799221" cy="4610926"/>
          </a:xfrm>
        </p:spPr>
        <p:txBody>
          <a:bodyPr>
            <a:normAutofit/>
          </a:bodyPr>
          <a:lstStyle/>
          <a:p>
            <a:pPr>
              <a:lnSpc>
                <a:spcPct val="130000"/>
              </a:lnSpc>
            </a:pPr>
            <a:r>
              <a:rPr lang="en-US" sz="1200" b="0" i="0" dirty="0">
                <a:effectLst/>
                <a:latin typeface="Inter"/>
              </a:rPr>
              <a:t>There are many different job types available in Jenkins including:</a:t>
            </a:r>
          </a:p>
          <a:p>
            <a:pPr marL="1143000" lvl="2" indent="-228600">
              <a:lnSpc>
                <a:spcPct val="130000"/>
              </a:lnSpc>
              <a:buFont typeface="Arial" panose="020B0604020202020204" pitchFamily="34" charset="0"/>
              <a:buChar char="•"/>
            </a:pPr>
            <a:r>
              <a:rPr lang="en-US" sz="1200" b="0" i="0" dirty="0">
                <a:effectLst/>
                <a:latin typeface="Inter"/>
              </a:rPr>
              <a:t>Freestyle Project</a:t>
            </a:r>
            <a:br>
              <a:rPr lang="en-US" sz="1200" b="0" i="0" dirty="0">
                <a:effectLst/>
                <a:latin typeface="Inter"/>
              </a:rPr>
            </a:br>
            <a:r>
              <a:rPr lang="en-US" sz="1200" b="0" i="0" dirty="0">
                <a:effectLst/>
                <a:latin typeface="Inter"/>
              </a:rPr>
              <a:t>This is the default project type, most flexible to configure, and is included as part of the core Jenkins.</a:t>
            </a:r>
          </a:p>
          <a:p>
            <a:pPr marL="1143000" lvl="2" indent="-228600">
              <a:lnSpc>
                <a:spcPct val="130000"/>
              </a:lnSpc>
              <a:buFont typeface="Arial" panose="020B0604020202020204" pitchFamily="34" charset="0"/>
              <a:buChar char="•"/>
            </a:pPr>
            <a:r>
              <a:rPr lang="en-US" sz="1200" b="0" i="0" dirty="0">
                <a:effectLst/>
                <a:latin typeface="Inter"/>
              </a:rPr>
              <a:t>Maven Project</a:t>
            </a:r>
            <a:br>
              <a:rPr lang="en-US" sz="1200" b="0" i="0" dirty="0">
                <a:effectLst/>
                <a:latin typeface="Inter"/>
              </a:rPr>
            </a:br>
            <a:r>
              <a:rPr lang="en-US" sz="1200" b="0" i="0" dirty="0">
                <a:effectLst/>
                <a:latin typeface="Inter"/>
              </a:rPr>
              <a:t>This one is useful for building Maven projects. It requires the </a:t>
            </a:r>
            <a:r>
              <a:rPr lang="en-US" sz="1200" b="0" i="0" u="none" strike="noStrike" dirty="0">
                <a:effectLst/>
                <a:latin typeface="Inter"/>
                <a:hlinkClick r:id="rId2"/>
              </a:rPr>
              <a:t>Maven Integration plugin</a:t>
            </a:r>
            <a:r>
              <a:rPr lang="en-US" sz="1200" b="0" i="0" dirty="0">
                <a:effectLst/>
                <a:latin typeface="Inter"/>
              </a:rPr>
              <a:t> to be installed.</a:t>
            </a:r>
          </a:p>
          <a:p>
            <a:pPr marL="1143000" lvl="2" indent="-228600">
              <a:lnSpc>
                <a:spcPct val="130000"/>
              </a:lnSpc>
              <a:buFont typeface="Arial" panose="020B0604020202020204" pitchFamily="34" charset="0"/>
              <a:buChar char="•"/>
            </a:pPr>
            <a:r>
              <a:rPr lang="en-US" sz="1200" b="0" i="0" dirty="0">
                <a:effectLst/>
                <a:latin typeface="Inter"/>
              </a:rPr>
              <a:t>Pipeline and Multibranch Pipeline</a:t>
            </a:r>
            <a:br>
              <a:rPr lang="en-US" sz="1200" b="0" i="0" dirty="0">
                <a:effectLst/>
                <a:latin typeface="Inter"/>
              </a:rPr>
            </a:br>
            <a:r>
              <a:rPr lang="en-US" sz="1200" b="0" i="0" dirty="0">
                <a:effectLst/>
                <a:latin typeface="Inter"/>
              </a:rPr>
              <a:t>These are useful for creating end-end CI/CD pipelines. These require </a:t>
            </a:r>
            <a:r>
              <a:rPr lang="en-US" sz="1200" b="0" i="0" u="none" strike="noStrike" dirty="0">
                <a:effectLst/>
                <a:latin typeface="Inter"/>
                <a:hlinkClick r:id="rId3"/>
              </a:rPr>
              <a:t>Pipeline</a:t>
            </a:r>
            <a:r>
              <a:rPr lang="en-US" sz="1200" b="0" i="0" dirty="0">
                <a:effectLst/>
                <a:latin typeface="Inter"/>
              </a:rPr>
              <a:t> and </a:t>
            </a:r>
            <a:r>
              <a:rPr lang="en-US" sz="1200" b="0" i="0" u="none" strike="noStrike" dirty="0">
                <a:effectLst/>
                <a:latin typeface="Inter"/>
                <a:hlinkClick r:id="rId4"/>
              </a:rPr>
              <a:t>Multibranch</a:t>
            </a:r>
            <a:r>
              <a:rPr lang="en-US" sz="1200" b="0" i="0" dirty="0">
                <a:effectLst/>
                <a:latin typeface="Inter"/>
              </a:rPr>
              <a:t> plugins to be installed.</a:t>
            </a:r>
          </a:p>
          <a:p>
            <a:pPr marL="1143000" lvl="2" indent="-228600">
              <a:lnSpc>
                <a:spcPct val="130000"/>
              </a:lnSpc>
              <a:buFont typeface="Arial" panose="020B0604020202020204" pitchFamily="34" charset="0"/>
              <a:buChar char="•"/>
            </a:pPr>
            <a:r>
              <a:rPr lang="en-US" sz="1200" b="0" i="0" dirty="0">
                <a:effectLst/>
                <a:latin typeface="Inter"/>
              </a:rPr>
              <a:t>External Job</a:t>
            </a:r>
            <a:br>
              <a:rPr lang="en-US" sz="1200" b="0" i="0" dirty="0">
                <a:effectLst/>
                <a:latin typeface="Inter"/>
              </a:rPr>
            </a:br>
            <a:r>
              <a:rPr lang="en-US" sz="1200" b="0" i="0" dirty="0">
                <a:effectLst/>
                <a:latin typeface="Inter"/>
              </a:rPr>
              <a:t>It is useful when you want to monitor a process that is running outside of Jenkins, and you would like to track its progress from the Jenkins dashboard.</a:t>
            </a:r>
          </a:p>
          <a:p>
            <a:pPr marL="1143000" lvl="2" indent="-228600">
              <a:lnSpc>
                <a:spcPct val="130000"/>
              </a:lnSpc>
              <a:buFont typeface="Arial" panose="020B0604020202020204" pitchFamily="34" charset="0"/>
              <a:buChar char="•"/>
            </a:pPr>
            <a:r>
              <a:rPr lang="en-US" sz="1200" b="0" i="0" dirty="0">
                <a:effectLst/>
                <a:latin typeface="Inter"/>
              </a:rPr>
              <a:t>Multi-Configuration Project</a:t>
            </a:r>
            <a:br>
              <a:rPr lang="en-US" sz="1200" b="0" i="0" dirty="0">
                <a:effectLst/>
                <a:latin typeface="Inter"/>
              </a:rPr>
            </a:br>
            <a:r>
              <a:rPr lang="en-US" sz="1200" b="0" i="0" dirty="0">
                <a:effectLst/>
                <a:latin typeface="Inter"/>
              </a:rPr>
              <a:t>This is useful for projects with a large number of configurations. It requires the </a:t>
            </a:r>
            <a:r>
              <a:rPr lang="en-US" sz="1200" b="0" i="0" u="none" strike="noStrike" dirty="0">
                <a:effectLst/>
                <a:latin typeface="Inter"/>
                <a:hlinkClick r:id="rId5"/>
              </a:rPr>
              <a:t>Matrix Project plugin</a:t>
            </a:r>
            <a:r>
              <a:rPr lang="en-US" sz="1200" b="0" i="0" dirty="0">
                <a:effectLst/>
                <a:latin typeface="Inter"/>
              </a:rPr>
              <a:t> to be installed</a:t>
            </a:r>
          </a:p>
          <a:p>
            <a:pPr>
              <a:lnSpc>
                <a:spcPct val="130000"/>
              </a:lnSpc>
            </a:pPr>
            <a:endParaRPr lang="en-IN" sz="1000" dirty="0"/>
          </a:p>
        </p:txBody>
      </p:sp>
    </p:spTree>
    <p:extLst>
      <p:ext uri="{BB962C8B-B14F-4D97-AF65-F5344CB8AC3E}">
        <p14:creationId xmlns:p14="http://schemas.microsoft.com/office/powerpoint/2010/main" val="79908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1"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255A2E25-2F74-4C07-BB5F-9772679A3217}"/>
              </a:ext>
            </a:extLst>
          </p:cNvPr>
          <p:cNvSpPr>
            <a:spLocks noGrp="1"/>
          </p:cNvSpPr>
          <p:nvPr>
            <p:ph type="title"/>
          </p:nvPr>
        </p:nvSpPr>
        <p:spPr>
          <a:xfrm>
            <a:off x="1920875" y="442913"/>
            <a:ext cx="6857365" cy="1344612"/>
          </a:xfrm>
        </p:spPr>
        <p:txBody>
          <a:bodyPr anchor="b">
            <a:normAutofit fontScale="90000"/>
          </a:bodyPr>
          <a:lstStyle/>
          <a:p>
            <a:pPr>
              <a:lnSpc>
                <a:spcPct val="120000"/>
              </a:lnSpc>
            </a:pPr>
            <a:br>
              <a:rPr lang="en-US" sz="800" b="1" i="0" dirty="0">
                <a:effectLst/>
                <a:latin typeface="Inter"/>
              </a:rPr>
            </a:br>
            <a:br>
              <a:rPr lang="en-US" sz="800" b="1" i="0" dirty="0">
                <a:effectLst/>
                <a:latin typeface="Inter"/>
              </a:rPr>
            </a:br>
            <a:br>
              <a:rPr lang="en-US" sz="800" b="1" i="0" dirty="0">
                <a:effectLst/>
                <a:latin typeface="Inter"/>
              </a:rPr>
            </a:br>
            <a:br>
              <a:rPr lang="en-US" sz="800" b="1" i="0" dirty="0">
                <a:effectLst/>
                <a:latin typeface="Inter"/>
              </a:rPr>
            </a:br>
            <a:br>
              <a:rPr lang="en-US" sz="800" b="1" i="0" dirty="0">
                <a:effectLst/>
                <a:latin typeface="Inter"/>
              </a:rPr>
            </a:br>
            <a:r>
              <a:rPr lang="en-US" sz="3600" b="1" i="0" dirty="0">
                <a:effectLst/>
                <a:latin typeface="Inter"/>
              </a:rPr>
              <a:t>Anatomy of a Jenkins Job</a:t>
            </a:r>
            <a:br>
              <a:rPr lang="en-US" sz="800" b="1" i="0" dirty="0">
                <a:effectLst/>
                <a:latin typeface="Inter"/>
              </a:rPr>
            </a:br>
            <a:br>
              <a:rPr lang="en-US" sz="800" b="1" i="0" dirty="0">
                <a:effectLst/>
                <a:latin typeface="Inter"/>
              </a:rPr>
            </a:br>
            <a:endParaRPr lang="en-IN" sz="800" dirty="0"/>
          </a:p>
        </p:txBody>
      </p:sp>
      <p:sp>
        <p:nvSpPr>
          <p:cNvPr id="3" name="Content Placeholder 2">
            <a:extLst>
              <a:ext uri="{FF2B5EF4-FFF2-40B4-BE49-F238E27FC236}">
                <a16:creationId xmlns:a16="http://schemas.microsoft.com/office/drawing/2014/main" id="{9B140695-FF98-46CA-931D-42B578A8B2AA}"/>
              </a:ext>
            </a:extLst>
          </p:cNvPr>
          <p:cNvSpPr>
            <a:spLocks noGrp="1"/>
          </p:cNvSpPr>
          <p:nvPr>
            <p:ph idx="1"/>
          </p:nvPr>
        </p:nvSpPr>
        <p:spPr>
          <a:xfrm>
            <a:off x="1920875" y="2107096"/>
            <a:ext cx="8391967" cy="2846567"/>
          </a:xfrm>
        </p:spPr>
        <p:txBody>
          <a:bodyPr>
            <a:normAutofit/>
          </a:bodyPr>
          <a:lstStyle/>
          <a:p>
            <a:r>
              <a:rPr lang="en-US" b="0" i="0" dirty="0">
                <a:effectLst/>
                <a:latin typeface="Inter"/>
              </a:rPr>
              <a:t>A Jenkins job typically includes the following components.</a:t>
            </a:r>
          </a:p>
          <a:p>
            <a:pPr marL="1143000" lvl="2" indent="-228600">
              <a:buFont typeface="Arial" panose="020B0604020202020204" pitchFamily="34" charset="0"/>
              <a:buChar char="•"/>
            </a:pPr>
            <a:r>
              <a:rPr lang="en-US" b="0" i="0" dirty="0">
                <a:effectLst/>
                <a:latin typeface="Inter"/>
              </a:rPr>
              <a:t>Global Project Options</a:t>
            </a:r>
          </a:p>
          <a:p>
            <a:pPr marL="1143000" lvl="2" indent="-228600">
              <a:buFont typeface="Arial" panose="020B0604020202020204" pitchFamily="34" charset="0"/>
              <a:buChar char="•"/>
            </a:pPr>
            <a:r>
              <a:rPr lang="en-US" b="0" i="0" dirty="0">
                <a:effectLst/>
                <a:latin typeface="Inter"/>
              </a:rPr>
              <a:t>Source Code Management</a:t>
            </a:r>
          </a:p>
          <a:p>
            <a:pPr marL="1143000" lvl="2" indent="-228600">
              <a:buFont typeface="Arial" panose="020B0604020202020204" pitchFamily="34" charset="0"/>
              <a:buChar char="•"/>
            </a:pPr>
            <a:r>
              <a:rPr lang="en-US" b="0" i="0" dirty="0">
                <a:effectLst/>
                <a:latin typeface="Inter"/>
              </a:rPr>
              <a:t>Build Triggers</a:t>
            </a:r>
          </a:p>
          <a:p>
            <a:pPr marL="1143000" lvl="2" indent="-228600">
              <a:buFont typeface="Arial" panose="020B0604020202020204" pitchFamily="34" charset="0"/>
              <a:buChar char="•"/>
            </a:pPr>
            <a:r>
              <a:rPr lang="en-US" b="0" i="0" dirty="0">
                <a:effectLst/>
                <a:latin typeface="Inter"/>
              </a:rPr>
              <a:t>Build</a:t>
            </a:r>
          </a:p>
          <a:p>
            <a:pPr marL="1143000" lvl="2" indent="-228600">
              <a:buFont typeface="Arial" panose="020B0604020202020204" pitchFamily="34" charset="0"/>
              <a:buChar char="•"/>
            </a:pPr>
            <a:r>
              <a:rPr lang="en-US" b="0" i="0" dirty="0">
                <a:effectLst/>
                <a:latin typeface="Inter"/>
              </a:rPr>
              <a:t>Post-build Actions</a:t>
            </a:r>
          </a:p>
          <a:p>
            <a:endParaRPr lang="en-IN" dirty="0"/>
          </a:p>
        </p:txBody>
      </p:sp>
    </p:spTree>
    <p:extLst>
      <p:ext uri="{BB962C8B-B14F-4D97-AF65-F5344CB8AC3E}">
        <p14:creationId xmlns:p14="http://schemas.microsoft.com/office/powerpoint/2010/main" val="111435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7D269E9-783C-4EA0-AE0E-8202768F3143}"/>
              </a:ext>
            </a:extLst>
          </p:cNvPr>
          <p:cNvSpPr>
            <a:spLocks noGrp="1"/>
          </p:cNvSpPr>
          <p:nvPr>
            <p:ph type="title"/>
          </p:nvPr>
        </p:nvSpPr>
        <p:spPr>
          <a:xfrm>
            <a:off x="914400" y="442912"/>
            <a:ext cx="5295569" cy="1822123"/>
          </a:xfrm>
        </p:spPr>
        <p:txBody>
          <a:bodyPr anchor="b">
            <a:normAutofit/>
          </a:bodyPr>
          <a:lstStyle/>
          <a:p>
            <a:pPr>
              <a:lnSpc>
                <a:spcPct val="120000"/>
              </a:lnSpc>
            </a:pPr>
            <a:r>
              <a:rPr lang="en-US" sz="2700" b="1" i="0">
                <a:effectLst/>
                <a:latin typeface="Inter"/>
              </a:rPr>
              <a:t>Anatomy of a Jenkins Job: Global Project Options</a:t>
            </a:r>
            <a:br>
              <a:rPr lang="en-US" sz="2700" b="1" i="0">
                <a:effectLst/>
                <a:latin typeface="Inter"/>
              </a:rPr>
            </a:br>
            <a:endParaRPr lang="en-IN" sz="2700"/>
          </a:p>
        </p:txBody>
      </p:sp>
      <p:sp>
        <p:nvSpPr>
          <p:cNvPr id="3" name="Content Placeholder 2">
            <a:extLst>
              <a:ext uri="{FF2B5EF4-FFF2-40B4-BE49-F238E27FC236}">
                <a16:creationId xmlns:a16="http://schemas.microsoft.com/office/drawing/2014/main" id="{B4A80887-8180-4159-AD6C-80617C67C3EA}"/>
              </a:ext>
            </a:extLst>
          </p:cNvPr>
          <p:cNvSpPr>
            <a:spLocks noGrp="1"/>
          </p:cNvSpPr>
          <p:nvPr>
            <p:ph idx="1"/>
          </p:nvPr>
        </p:nvSpPr>
        <p:spPr>
          <a:xfrm>
            <a:off x="438912" y="1920240"/>
            <a:ext cx="5657087" cy="4043998"/>
          </a:xfrm>
        </p:spPr>
        <p:txBody>
          <a:bodyPr anchor="t">
            <a:normAutofit/>
          </a:bodyPr>
          <a:lstStyle/>
          <a:p>
            <a:pPr>
              <a:lnSpc>
                <a:spcPct val="130000"/>
              </a:lnSpc>
            </a:pPr>
            <a:r>
              <a:rPr lang="en-US" sz="900" b="0" i="0">
                <a:effectLst/>
                <a:latin typeface="Inter"/>
              </a:rPr>
              <a:t>The </a:t>
            </a:r>
            <a:r>
              <a:rPr lang="en-US" sz="900" b="1" i="0">
                <a:effectLst/>
                <a:latin typeface="Inter"/>
              </a:rPr>
              <a:t>General</a:t>
            </a:r>
            <a:r>
              <a:rPr lang="en-US" sz="900" b="0" i="0">
                <a:effectLst/>
                <a:latin typeface="Inter"/>
              </a:rPr>
              <a:t> section lists the global project options for each Jenkins job. Let's discuss what information is included.</a:t>
            </a:r>
          </a:p>
          <a:p>
            <a:pPr>
              <a:lnSpc>
                <a:spcPct val="130000"/>
              </a:lnSpc>
            </a:pPr>
            <a:r>
              <a:rPr lang="en-US" sz="900" b="1">
                <a:effectLst/>
                <a:latin typeface="Inter"/>
              </a:rPr>
              <a:t>Meta-information</a:t>
            </a:r>
          </a:p>
          <a:p>
            <a:pPr>
              <a:lnSpc>
                <a:spcPct val="130000"/>
              </a:lnSpc>
            </a:pPr>
            <a:r>
              <a:rPr lang="en-US" sz="900" b="0" i="0">
                <a:effectLst/>
                <a:latin typeface="Inter"/>
              </a:rPr>
              <a:t>Meta-information is basically information about the job. For a Jenkins job, </a:t>
            </a:r>
            <a:r>
              <a:rPr lang="en-US" sz="900" b="0" i="1">
                <a:effectLst/>
                <a:latin typeface="Inter"/>
              </a:rPr>
              <a:t>job name</a:t>
            </a:r>
            <a:r>
              <a:rPr lang="en-US" sz="900" b="0" i="0">
                <a:effectLst/>
                <a:latin typeface="Inter"/>
              </a:rPr>
              <a:t> and </a:t>
            </a:r>
            <a:r>
              <a:rPr lang="en-US" sz="900" b="0" i="1">
                <a:effectLst/>
                <a:latin typeface="Inter"/>
              </a:rPr>
              <a:t>job description</a:t>
            </a:r>
            <a:r>
              <a:rPr lang="en-US" sz="900" b="0" i="0">
                <a:effectLst/>
                <a:latin typeface="Inter"/>
              </a:rPr>
              <a:t> are meta-information. Be sure not to input any JavaScript in the description field as it can pose a security risk.</a:t>
            </a:r>
          </a:p>
          <a:p>
            <a:pPr>
              <a:lnSpc>
                <a:spcPct val="130000"/>
              </a:lnSpc>
            </a:pPr>
            <a:r>
              <a:rPr lang="en-US" sz="900" b="1">
                <a:effectLst/>
                <a:latin typeface="Inter"/>
              </a:rPr>
              <a:t>Build history management</a:t>
            </a:r>
          </a:p>
          <a:p>
            <a:pPr>
              <a:lnSpc>
                <a:spcPct val="130000"/>
              </a:lnSpc>
            </a:pPr>
            <a:r>
              <a:rPr lang="en-US" sz="900" b="0" i="0">
                <a:effectLst/>
                <a:latin typeface="Inter"/>
              </a:rPr>
              <a:t>Every time you run a Jenkins job, it stores the build log, artifacts, metadata, etc., on the disk. Over a period of time, this can take up a lot of disk space. To cap disk space consumption, you can set a build log retention by clicking the box adjacent to </a:t>
            </a:r>
            <a:r>
              <a:rPr lang="en-US" sz="900" b="0" i="1">
                <a:effectLst/>
                <a:latin typeface="Inter"/>
              </a:rPr>
              <a:t>Discard old builds</a:t>
            </a:r>
            <a:r>
              <a:rPr lang="en-US" sz="900" b="0" i="0">
                <a:effectLst/>
                <a:latin typeface="Inter"/>
              </a:rPr>
              <a:t>. Then you will be presented with two options of setting a policy for discarding builds:</a:t>
            </a:r>
          </a:p>
          <a:p>
            <a:pPr marL="1143000" lvl="2" indent="-228600">
              <a:lnSpc>
                <a:spcPct val="130000"/>
              </a:lnSpc>
              <a:buFont typeface="Arial" panose="020B0604020202020204" pitchFamily="34" charset="0"/>
              <a:buChar char="•"/>
            </a:pPr>
            <a:r>
              <a:rPr lang="en-US" sz="900" b="0" i="0">
                <a:effectLst/>
                <a:latin typeface="Inter"/>
              </a:rPr>
              <a:t>Days to keep builds</a:t>
            </a:r>
          </a:p>
          <a:p>
            <a:pPr marL="1143000" lvl="2" indent="-228600">
              <a:lnSpc>
                <a:spcPct val="130000"/>
              </a:lnSpc>
              <a:buFont typeface="Arial" panose="020B0604020202020204" pitchFamily="34" charset="0"/>
              <a:buChar char="•"/>
            </a:pPr>
            <a:r>
              <a:rPr lang="en-US" sz="900" b="0" i="0">
                <a:effectLst/>
                <a:latin typeface="Inter"/>
              </a:rPr>
              <a:t>Max # of builds to keep</a:t>
            </a:r>
          </a:p>
          <a:p>
            <a:pPr>
              <a:lnSpc>
                <a:spcPct val="130000"/>
              </a:lnSpc>
            </a:pPr>
            <a:endParaRPr lang="en-IN" sz="900"/>
          </a:p>
        </p:txBody>
      </p:sp>
      <p:sp>
        <p:nvSpPr>
          <p:cNvPr id="73" name="Freeform: Shape 72">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5" name="Freeform: Shape 74">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026" name="Picture 2" descr="Discard old builds">
            <a:extLst>
              <a:ext uri="{FF2B5EF4-FFF2-40B4-BE49-F238E27FC236}">
                <a16:creationId xmlns:a16="http://schemas.microsoft.com/office/drawing/2014/main" id="{D84125B7-A991-425C-A414-9E9A9BC8A9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85457" y="1369584"/>
            <a:ext cx="4121383" cy="2278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34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0D78C93-FC77-42F3-BC67-BD0324F9ED1C}"/>
              </a:ext>
            </a:extLst>
          </p:cNvPr>
          <p:cNvSpPr>
            <a:spLocks noGrp="1"/>
          </p:cNvSpPr>
          <p:nvPr>
            <p:ph type="title"/>
          </p:nvPr>
        </p:nvSpPr>
        <p:spPr>
          <a:xfrm>
            <a:off x="914400" y="442912"/>
            <a:ext cx="5295569" cy="1822123"/>
          </a:xfrm>
        </p:spPr>
        <p:txBody>
          <a:bodyPr anchor="b">
            <a:normAutofit/>
          </a:bodyPr>
          <a:lstStyle/>
          <a:p>
            <a:pPr>
              <a:lnSpc>
                <a:spcPct val="120000"/>
              </a:lnSpc>
            </a:pPr>
            <a:r>
              <a:rPr lang="en-US" sz="2700" b="1" i="0">
                <a:effectLst/>
                <a:latin typeface="Inter"/>
              </a:rPr>
              <a:t>Anatomy of a Jenkins Job: Source Code Management</a:t>
            </a:r>
            <a:br>
              <a:rPr lang="en-US" sz="2700" b="1" i="0">
                <a:effectLst/>
                <a:latin typeface="Inter"/>
              </a:rPr>
            </a:br>
            <a:endParaRPr lang="en-IN" sz="2700"/>
          </a:p>
        </p:txBody>
      </p:sp>
      <p:sp>
        <p:nvSpPr>
          <p:cNvPr id="3" name="Content Placeholder 2">
            <a:extLst>
              <a:ext uri="{FF2B5EF4-FFF2-40B4-BE49-F238E27FC236}">
                <a16:creationId xmlns:a16="http://schemas.microsoft.com/office/drawing/2014/main" id="{03784A77-612E-4788-A790-6A2D176B7C04}"/>
              </a:ext>
            </a:extLst>
          </p:cNvPr>
          <p:cNvSpPr>
            <a:spLocks noGrp="1"/>
          </p:cNvSpPr>
          <p:nvPr>
            <p:ph idx="1"/>
          </p:nvPr>
        </p:nvSpPr>
        <p:spPr>
          <a:xfrm>
            <a:off x="272485" y="2284288"/>
            <a:ext cx="5823515" cy="5803404"/>
          </a:xfrm>
        </p:spPr>
        <p:txBody>
          <a:bodyPr anchor="t">
            <a:normAutofit/>
          </a:bodyPr>
          <a:lstStyle/>
          <a:p>
            <a:r>
              <a:rPr lang="en-US" b="0" i="0" dirty="0">
                <a:effectLst/>
                <a:latin typeface="Inter"/>
              </a:rPr>
              <a:t>This is the section where you specify the details of the version control repository for building your source code. You have the flexibility to select the </a:t>
            </a:r>
            <a:r>
              <a:rPr lang="en-US" b="1" i="0" dirty="0">
                <a:effectLst/>
                <a:latin typeface="Inter"/>
              </a:rPr>
              <a:t>SCM</a:t>
            </a:r>
            <a:r>
              <a:rPr lang="en-US" b="0" i="0" dirty="0">
                <a:effectLst/>
                <a:latin typeface="Inter"/>
              </a:rPr>
              <a:t> tool of your choice, but be sure to install the necessary plugin.</a:t>
            </a:r>
            <a:endParaRPr lang="en-IN" dirty="0"/>
          </a:p>
        </p:txBody>
      </p:sp>
      <p:sp>
        <p:nvSpPr>
          <p:cNvPr id="73" name="Freeform: Shape 72">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5" name="Freeform: Shape 74">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050" name="Picture 2" descr="Configure SCM">
            <a:extLst>
              <a:ext uri="{FF2B5EF4-FFF2-40B4-BE49-F238E27FC236}">
                <a16:creationId xmlns:a16="http://schemas.microsoft.com/office/drawing/2014/main" id="{D6DC7225-89AF-4AC2-8A44-98BE37C824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8272" y="2073930"/>
            <a:ext cx="4242632" cy="195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5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176ACCA-F12C-4AE7-8EE4-88CF1F8ED3EE}"/>
              </a:ext>
            </a:extLst>
          </p:cNvPr>
          <p:cNvSpPr>
            <a:spLocks noGrp="1"/>
          </p:cNvSpPr>
          <p:nvPr>
            <p:ph type="title"/>
          </p:nvPr>
        </p:nvSpPr>
        <p:spPr>
          <a:xfrm>
            <a:off x="992518" y="442913"/>
            <a:ext cx="5183986" cy="1639888"/>
          </a:xfrm>
        </p:spPr>
        <p:txBody>
          <a:bodyPr anchor="b">
            <a:normAutofit/>
          </a:bodyPr>
          <a:lstStyle/>
          <a:p>
            <a:pPr>
              <a:lnSpc>
                <a:spcPct val="120000"/>
              </a:lnSpc>
            </a:pPr>
            <a:r>
              <a:rPr lang="en-US" sz="2500" b="1" i="0">
                <a:effectLst/>
                <a:latin typeface="Inter"/>
              </a:rPr>
              <a:t>Anatomy of a Jenkins Job: Build Triggers</a:t>
            </a:r>
            <a:br>
              <a:rPr lang="en-US" sz="2500" b="1" i="0">
                <a:effectLst/>
                <a:latin typeface="Inter"/>
              </a:rPr>
            </a:br>
            <a:endParaRPr lang="en-IN" sz="2500"/>
          </a:p>
        </p:txBody>
      </p:sp>
      <p:sp>
        <p:nvSpPr>
          <p:cNvPr id="3" name="Content Placeholder 2">
            <a:extLst>
              <a:ext uri="{FF2B5EF4-FFF2-40B4-BE49-F238E27FC236}">
                <a16:creationId xmlns:a16="http://schemas.microsoft.com/office/drawing/2014/main" id="{2A0B3DEC-45C7-405C-BFD1-4AA9FF444E2F}"/>
              </a:ext>
            </a:extLst>
          </p:cNvPr>
          <p:cNvSpPr>
            <a:spLocks noGrp="1"/>
          </p:cNvSpPr>
          <p:nvPr>
            <p:ph idx="1"/>
          </p:nvPr>
        </p:nvSpPr>
        <p:spPr>
          <a:xfrm>
            <a:off x="40717" y="2028666"/>
            <a:ext cx="5861468" cy="10109714"/>
          </a:xfrm>
        </p:spPr>
        <p:txBody>
          <a:bodyPr>
            <a:normAutofit/>
          </a:bodyPr>
          <a:lstStyle/>
          <a:p>
            <a:r>
              <a:rPr lang="en-US" b="0" i="0">
                <a:effectLst/>
                <a:latin typeface="Inter"/>
              </a:rPr>
              <a:t>Jenkins allows you to trigger builds automatically. Let's take a look at some of the options under the </a:t>
            </a:r>
            <a:r>
              <a:rPr lang="en-US" b="1" i="0">
                <a:effectLst/>
                <a:latin typeface="Inter"/>
              </a:rPr>
              <a:t>Build Triggers</a:t>
            </a:r>
            <a:r>
              <a:rPr lang="en-US" b="0" i="0">
                <a:effectLst/>
                <a:latin typeface="Inter"/>
              </a:rPr>
              <a:t> section.</a:t>
            </a:r>
          </a:p>
          <a:p>
            <a:r>
              <a:rPr lang="en-US" b="1">
                <a:effectLst/>
                <a:latin typeface="Inter"/>
              </a:rPr>
              <a:t>Build periodically</a:t>
            </a:r>
          </a:p>
          <a:p>
            <a:r>
              <a:rPr lang="en-US" b="0" i="0">
                <a:effectLst/>
                <a:latin typeface="Inter"/>
              </a:rPr>
              <a:t>You can schedule periodic builds using </a:t>
            </a:r>
            <a:r>
              <a:rPr lang="en-US" b="0" i="0" err="1">
                <a:effectLst/>
                <a:latin typeface="Inter"/>
              </a:rPr>
              <a:t>cron</a:t>
            </a:r>
            <a:r>
              <a:rPr lang="en-US" b="0" i="0">
                <a:effectLst/>
                <a:latin typeface="Inter"/>
              </a:rPr>
              <a:t>-like syntax. Here is an example of scheduling a build every 15 minutes.</a:t>
            </a:r>
          </a:p>
          <a:p>
            <a:endParaRPr lang="en-IN" dirty="0"/>
          </a:p>
        </p:txBody>
      </p:sp>
      <p:sp>
        <p:nvSpPr>
          <p:cNvPr id="73" name="Freeform: Shape 7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074" name="Picture 2" descr="Build periodically">
            <a:extLst>
              <a:ext uri="{FF2B5EF4-FFF2-40B4-BE49-F238E27FC236}">
                <a16:creationId xmlns:a16="http://schemas.microsoft.com/office/drawing/2014/main" id="{790C2A2F-04A7-4C68-A499-B4DFBBFFD0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34072" y="2860355"/>
            <a:ext cx="3674063" cy="157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65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AEC6555-A900-4715-92A3-1BC471C2083F}"/>
              </a:ext>
            </a:extLst>
          </p:cNvPr>
          <p:cNvSpPr>
            <a:spLocks noGrp="1"/>
          </p:cNvSpPr>
          <p:nvPr>
            <p:ph type="title"/>
          </p:nvPr>
        </p:nvSpPr>
        <p:spPr>
          <a:xfrm>
            <a:off x="6194738" y="442913"/>
            <a:ext cx="5197655" cy="1639888"/>
          </a:xfrm>
        </p:spPr>
        <p:txBody>
          <a:bodyPr anchor="b">
            <a:normAutofit/>
          </a:bodyPr>
          <a:lstStyle/>
          <a:p>
            <a:pPr>
              <a:lnSpc>
                <a:spcPct val="120000"/>
              </a:lnSpc>
            </a:pPr>
            <a:r>
              <a:rPr lang="en-US" sz="2500" b="1">
                <a:effectLst/>
                <a:latin typeface="Inter"/>
              </a:rPr>
              <a:t>Build after other projects are built</a:t>
            </a:r>
            <a:br>
              <a:rPr lang="en-US" sz="2500" b="1">
                <a:effectLst/>
                <a:latin typeface="Inter"/>
              </a:rPr>
            </a:br>
            <a:endParaRPr lang="en-IN" sz="2500"/>
          </a:p>
        </p:txBody>
      </p:sp>
      <p:grpSp>
        <p:nvGrpSpPr>
          <p:cNvPr id="78" name="Group 77">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79" name="Freeform: Shape 78">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4098" name="Picture 2" descr="Build after other projects are build">
            <a:extLst>
              <a:ext uri="{FF2B5EF4-FFF2-40B4-BE49-F238E27FC236}">
                <a16:creationId xmlns:a16="http://schemas.microsoft.com/office/drawing/2014/main" id="{D1CA1FC7-8C11-416A-A907-7B8D579183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6032" y="2994392"/>
            <a:ext cx="4407408" cy="178792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E2384E8-B14B-4694-B562-5AA6A63AFA11}"/>
              </a:ext>
            </a:extLst>
          </p:cNvPr>
          <p:cNvSpPr>
            <a:spLocks noGrp="1"/>
          </p:cNvSpPr>
          <p:nvPr>
            <p:ph idx="1"/>
          </p:nvPr>
        </p:nvSpPr>
        <p:spPr>
          <a:xfrm>
            <a:off x="5325252" y="2312987"/>
            <a:ext cx="7049962" cy="7510389"/>
          </a:xfrm>
        </p:spPr>
        <p:txBody>
          <a:bodyPr>
            <a:normAutofit/>
          </a:bodyPr>
          <a:lstStyle/>
          <a:p>
            <a:r>
              <a:rPr lang="en-US" b="0" i="0">
                <a:effectLst/>
                <a:latin typeface="Inter"/>
              </a:rPr>
              <a:t>You can also automatically build a project after another dependent project has been built successfully.</a:t>
            </a:r>
            <a:endParaRPr lang="en-IN" dirty="0"/>
          </a:p>
        </p:txBody>
      </p:sp>
    </p:spTree>
    <p:extLst>
      <p:ext uri="{BB962C8B-B14F-4D97-AF65-F5344CB8AC3E}">
        <p14:creationId xmlns:p14="http://schemas.microsoft.com/office/powerpoint/2010/main" val="204543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4452533-3866-4577-878C-E55393B2D162}"/>
              </a:ext>
            </a:extLst>
          </p:cNvPr>
          <p:cNvSpPr>
            <a:spLocks noGrp="1"/>
          </p:cNvSpPr>
          <p:nvPr>
            <p:ph type="title"/>
          </p:nvPr>
        </p:nvSpPr>
        <p:spPr>
          <a:xfrm>
            <a:off x="6194738" y="442913"/>
            <a:ext cx="5197655" cy="1639888"/>
          </a:xfrm>
        </p:spPr>
        <p:txBody>
          <a:bodyPr anchor="b">
            <a:normAutofit/>
          </a:bodyPr>
          <a:lstStyle/>
          <a:p>
            <a:r>
              <a:rPr lang="en-IN" b="1">
                <a:effectLst/>
                <a:latin typeface="Inter"/>
              </a:rPr>
              <a:t>Poll SCM</a:t>
            </a:r>
            <a:br>
              <a:rPr lang="en-IN" b="1">
                <a:effectLst/>
                <a:latin typeface="Inter"/>
              </a:rPr>
            </a:br>
            <a:endParaRPr lang="en-IN" dirty="0"/>
          </a:p>
        </p:txBody>
      </p:sp>
      <p:grpSp>
        <p:nvGrpSpPr>
          <p:cNvPr id="73" name="Group 72">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74" name="Freeform: Shape 7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5122" name="Picture 2" descr="Poll SCM">
            <a:extLst>
              <a:ext uri="{FF2B5EF4-FFF2-40B4-BE49-F238E27FC236}">
                <a16:creationId xmlns:a16="http://schemas.microsoft.com/office/drawing/2014/main" id="{3088EA2C-93A0-4671-964C-C8C8417E70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6056" y="2804744"/>
            <a:ext cx="4499944" cy="132021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6A82C01-DDAB-46AF-89F1-9B12671ACA45}"/>
              </a:ext>
            </a:extLst>
          </p:cNvPr>
          <p:cNvSpPr>
            <a:spLocks noGrp="1"/>
          </p:cNvSpPr>
          <p:nvPr>
            <p:ph idx="1"/>
          </p:nvPr>
        </p:nvSpPr>
        <p:spPr>
          <a:xfrm>
            <a:off x="5832855" y="1940561"/>
            <a:ext cx="6072707" cy="3651250"/>
          </a:xfrm>
        </p:spPr>
        <p:txBody>
          <a:bodyPr>
            <a:normAutofit/>
          </a:bodyPr>
          <a:lstStyle/>
          <a:p>
            <a:r>
              <a:rPr lang="en-US" b="0" i="0">
                <a:effectLst/>
                <a:latin typeface="Inter"/>
              </a:rPr>
              <a:t>You can poll SCM at a certain frequency using </a:t>
            </a:r>
            <a:r>
              <a:rPr lang="en-US" b="0" i="0" err="1">
                <a:effectLst/>
                <a:latin typeface="Inter"/>
              </a:rPr>
              <a:t>cron</a:t>
            </a:r>
            <a:r>
              <a:rPr lang="en-US" b="0" i="0">
                <a:effectLst/>
                <a:latin typeface="Inter"/>
              </a:rPr>
              <a:t>-like syntax. Jenkins will poll SCM at the set times to detect new commits. If there are any, then Jenkins will go ahead and run the build.</a:t>
            </a:r>
            <a:endParaRPr lang="en-IN" dirty="0"/>
          </a:p>
        </p:txBody>
      </p:sp>
    </p:spTree>
    <p:extLst>
      <p:ext uri="{BB962C8B-B14F-4D97-AF65-F5344CB8AC3E}">
        <p14:creationId xmlns:p14="http://schemas.microsoft.com/office/powerpoint/2010/main" val="2913529754"/>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0</TotalTime>
  <Words>963</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Meiryo</vt:lpstr>
      <vt:lpstr>Arial</vt:lpstr>
      <vt:lpstr>Corbel</vt:lpstr>
      <vt:lpstr>Inter</vt:lpstr>
      <vt:lpstr>SketchLinesVTI</vt:lpstr>
      <vt:lpstr>Jenkins Job</vt:lpstr>
      <vt:lpstr>What Is a Jenkins Job? </vt:lpstr>
      <vt:lpstr>Jenkins Job Types </vt:lpstr>
      <vt:lpstr>     Anatomy of a Jenkins Job  </vt:lpstr>
      <vt:lpstr>Anatomy of a Jenkins Job: Global Project Options </vt:lpstr>
      <vt:lpstr>Anatomy of a Jenkins Job: Source Code Management </vt:lpstr>
      <vt:lpstr>Anatomy of a Jenkins Job: Build Triggers </vt:lpstr>
      <vt:lpstr>Build after other projects are built </vt:lpstr>
      <vt:lpstr>Poll SCM </vt:lpstr>
      <vt:lpstr>Anatomy of a Jenkins Job: Build Environment </vt:lpstr>
      <vt:lpstr>Anatomy of a Jenkins Job: Build </vt:lpstr>
      <vt:lpstr>Anatomy of a Jenkins Job: Post-Build Actions </vt:lpstr>
      <vt:lpstr>What Is a Jenkins Freestyle Job? </vt:lpstr>
      <vt:lpstr>Create a New Freestyle Job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Job</dc:title>
  <dc:creator>jagdish modi</dc:creator>
  <cp:lastModifiedBy>jagdish modi</cp:lastModifiedBy>
  <cp:revision>1</cp:revision>
  <dcterms:created xsi:type="dcterms:W3CDTF">2021-01-16T16:24:41Z</dcterms:created>
  <dcterms:modified xsi:type="dcterms:W3CDTF">2021-01-16T16:24:46Z</dcterms:modified>
</cp:coreProperties>
</file>