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75" r:id="rId5"/>
    <p:sldId id="276"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7T03:42:20.16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7T03:38:01.69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7T03:43:55.5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7T03:20:36.38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7T03:28:44.8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7T03:30:31.32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7T03:31:28.28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7T03:32:57.70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7T03:34:20.15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7T03:36:46.714"/>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1/17/2021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9704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1/17/2021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368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1/17/2021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3216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1/17/2021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865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1/17/2021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973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1/17/2021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5698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1/17/2021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2228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1/17/2021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7078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1/17/2021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8247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1/17/2021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99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1/17/2021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91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1/17/2021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5575623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75" r:id="rId6"/>
    <p:sldLayoutId id="2147483780" r:id="rId7"/>
    <p:sldLayoutId id="2147483776" r:id="rId8"/>
    <p:sldLayoutId id="2147483777" r:id="rId9"/>
    <p:sldLayoutId id="2147483778" r:id="rId10"/>
    <p:sldLayoutId id="214748377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hyperlink" Target="https://www.ssh.com/ssh/sshd/" TargetMode="External"/><Relationship Id="rId5" Type="http://schemas.openxmlformats.org/officeDocument/2006/relationships/hyperlink" Target="https://www.ssh.com/ssh/" TargetMode="External"/><Relationship Id="rId4" Type="http://schemas.openxmlformats.org/officeDocument/2006/relationships/hyperlink" Target="https://docs.microsoft.com/en-us/windows-server/administration/openssh/openssh_install_firstus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80E9E-7E71-4599-A977-7C3D60340421}"/>
              </a:ext>
            </a:extLst>
          </p:cNvPr>
          <p:cNvSpPr>
            <a:spLocks noGrp="1"/>
          </p:cNvSpPr>
          <p:nvPr>
            <p:ph type="ctrTitle"/>
          </p:nvPr>
        </p:nvSpPr>
        <p:spPr>
          <a:xfrm>
            <a:off x="638882" y="639193"/>
            <a:ext cx="3571810" cy="3573516"/>
          </a:xfrm>
        </p:spPr>
        <p:txBody>
          <a:bodyPr>
            <a:normAutofit/>
          </a:bodyPr>
          <a:lstStyle/>
          <a:p>
            <a:r>
              <a:rPr lang="en-US" sz="4900"/>
              <a:t>Jenkins Distributed Build</a:t>
            </a:r>
            <a:endParaRPr lang="en-IN" sz="4900"/>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9C571"/>
          </a:solidFill>
          <a:ln w="38100" cap="rnd">
            <a:solidFill>
              <a:srgbClr val="F9C57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EA182B3D-87D6-4D49-A91E-F8DB88F391AA}"/>
              </a:ext>
            </a:extLst>
          </p:cNvPr>
          <p:cNvPicPr>
            <a:picLocks noChangeAspect="1"/>
          </p:cNvPicPr>
          <p:nvPr/>
        </p:nvPicPr>
        <p:blipFill rotWithShape="1">
          <a:blip r:embed="rId2"/>
          <a:srcRect t="15726" r="-1" b="-1"/>
          <a:stretch/>
        </p:blipFill>
        <p:spPr>
          <a:xfrm>
            <a:off x="4654296" y="1386065"/>
            <a:ext cx="7214616" cy="4058438"/>
          </a:xfrm>
          <a:prstGeom prst="rect">
            <a:avLst/>
          </a:prstGeom>
        </p:spPr>
      </p:pic>
    </p:spTree>
    <p:extLst>
      <p:ext uri="{BB962C8B-B14F-4D97-AF65-F5344CB8AC3E}">
        <p14:creationId xmlns:p14="http://schemas.microsoft.com/office/powerpoint/2010/main" val="1507134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7993FA-482D-40A2-BD7B-EBB6AE1CA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0D13F-FD9C-476B-A58E-4A7E5482433B}"/>
              </a:ext>
            </a:extLst>
          </p:cNvPr>
          <p:cNvSpPr>
            <a:spLocks noGrp="1"/>
          </p:cNvSpPr>
          <p:nvPr>
            <p:ph type="title"/>
          </p:nvPr>
        </p:nvSpPr>
        <p:spPr>
          <a:xfrm>
            <a:off x="7903464" y="643467"/>
            <a:ext cx="3447288" cy="5571066"/>
          </a:xfrm>
        </p:spPr>
        <p:txBody>
          <a:bodyPr anchor="ctr">
            <a:normAutofit/>
          </a:bodyPr>
          <a:lstStyle/>
          <a:p>
            <a:r>
              <a:rPr lang="en-US" sz="6100" b="1" i="0">
                <a:solidFill>
                  <a:schemeClr val="accent1"/>
                </a:solidFill>
                <a:effectLst/>
                <a:latin typeface="Inter"/>
              </a:rPr>
              <a:t>Configure a Build Agent: Labels</a:t>
            </a:r>
            <a:br>
              <a:rPr lang="en-US" sz="6100" b="1" i="0">
                <a:solidFill>
                  <a:schemeClr val="accent1"/>
                </a:solidFill>
                <a:effectLst/>
                <a:latin typeface="Inter"/>
              </a:rPr>
            </a:br>
            <a:endParaRPr lang="en-IN" sz="6100">
              <a:solidFill>
                <a:schemeClr val="accent1"/>
              </a:solidFill>
            </a:endParaRPr>
          </a:p>
        </p:txBody>
      </p:sp>
      <p:sp>
        <p:nvSpPr>
          <p:cNvPr id="10" name="Freeform: Shape 9">
            <a:extLst>
              <a:ext uri="{FF2B5EF4-FFF2-40B4-BE49-F238E27FC236}">
                <a16:creationId xmlns:a16="http://schemas.microsoft.com/office/drawing/2014/main" id="{3AE8634F-51AB-499B-BC73-009FB463E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84987" cy="6858000"/>
          </a:xfrm>
          <a:custGeom>
            <a:avLst/>
            <a:gdLst>
              <a:gd name="connsiteX0" fmla="*/ 0 w 7384987"/>
              <a:gd name="connsiteY0" fmla="*/ 0 h 6858000"/>
              <a:gd name="connsiteX1" fmla="*/ 7366172 w 7384987"/>
              <a:gd name="connsiteY1" fmla="*/ 0 h 6858000"/>
              <a:gd name="connsiteX2" fmla="*/ 7359733 w 7384987"/>
              <a:gd name="connsiteY2" fmla="*/ 160754 h 6858000"/>
              <a:gd name="connsiteX3" fmla="*/ 7363789 w 7384987"/>
              <a:gd name="connsiteY3" fmla="*/ 350870 h 6858000"/>
              <a:gd name="connsiteX4" fmla="*/ 7364804 w 7384987"/>
              <a:gd name="connsiteY4" fmla="*/ 738248 h 6858000"/>
              <a:gd name="connsiteX5" fmla="*/ 7363917 w 7384987"/>
              <a:gd name="connsiteY5" fmla="*/ 1051329 h 6858000"/>
              <a:gd name="connsiteX6" fmla="*/ 7369069 w 7384987"/>
              <a:gd name="connsiteY6" fmla="*/ 1216617 h 6858000"/>
              <a:gd name="connsiteX7" fmla="*/ 7370433 w 7384987"/>
              <a:gd name="connsiteY7" fmla="*/ 1216617 h 6858000"/>
              <a:gd name="connsiteX8" fmla="*/ 7370810 w 7384987"/>
              <a:gd name="connsiteY8" fmla="*/ 1241159 h 6858000"/>
              <a:gd name="connsiteX9" fmla="*/ 7368946 w 7384987"/>
              <a:gd name="connsiteY9" fmla="*/ 1298998 h 6858000"/>
              <a:gd name="connsiteX10" fmla="*/ 7368583 w 7384987"/>
              <a:gd name="connsiteY10" fmla="*/ 1314450 h 6858000"/>
              <a:gd name="connsiteX11" fmla="*/ 7368448 w 7384987"/>
              <a:gd name="connsiteY11" fmla="*/ 1314450 h 6858000"/>
              <a:gd name="connsiteX12" fmla="*/ 7364030 w 7384987"/>
              <a:gd name="connsiteY12" fmla="*/ 1451529 h 6858000"/>
              <a:gd name="connsiteX13" fmla="*/ 7372921 w 7384987"/>
              <a:gd name="connsiteY13" fmla="*/ 1777349 h 6858000"/>
              <a:gd name="connsiteX14" fmla="*/ 7360218 w 7384987"/>
              <a:gd name="connsiteY14" fmla="*/ 2237181 h 6858000"/>
              <a:gd name="connsiteX15" fmla="*/ 7363394 w 7384987"/>
              <a:gd name="connsiteY15" fmla="*/ 2901271 h 6858000"/>
              <a:gd name="connsiteX16" fmla="*/ 7384987 w 7384987"/>
              <a:gd name="connsiteY16" fmla="*/ 3385366 h 6858000"/>
              <a:gd name="connsiteX17" fmla="*/ 7362505 w 7384987"/>
              <a:gd name="connsiteY17" fmla="*/ 3749928 h 6858000"/>
              <a:gd name="connsiteX18" fmla="*/ 7361488 w 7384987"/>
              <a:gd name="connsiteY18" fmla="*/ 4167080 h 6858000"/>
              <a:gd name="connsiteX19" fmla="*/ 7366315 w 7384987"/>
              <a:gd name="connsiteY19" fmla="*/ 4538757 h 6858000"/>
              <a:gd name="connsiteX20" fmla="*/ 7373684 w 7384987"/>
              <a:gd name="connsiteY20" fmla="*/ 4950193 h 6858000"/>
              <a:gd name="connsiteX21" fmla="*/ 7356280 w 7384987"/>
              <a:gd name="connsiteY21" fmla="*/ 5366074 h 6858000"/>
              <a:gd name="connsiteX22" fmla="*/ 7356280 w 7384987"/>
              <a:gd name="connsiteY22" fmla="*/ 5739911 h 6858000"/>
              <a:gd name="connsiteX23" fmla="*/ 7376478 w 7384987"/>
              <a:gd name="connsiteY23" fmla="*/ 6321306 h 6858000"/>
              <a:gd name="connsiteX24" fmla="*/ 7367793 w 7384987"/>
              <a:gd name="connsiteY24" fmla="*/ 6858000 h 6858000"/>
              <a:gd name="connsiteX25" fmla="*/ 0 w 7384987"/>
              <a:gd name="connsiteY2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84987" h="6858000">
                <a:moveTo>
                  <a:pt x="0" y="0"/>
                </a:moveTo>
                <a:lnTo>
                  <a:pt x="7366172" y="0"/>
                </a:lnTo>
                <a:lnTo>
                  <a:pt x="7359733" y="160754"/>
                </a:lnTo>
                <a:cubicBezTo>
                  <a:pt x="7359139" y="224139"/>
                  <a:pt x="7360491" y="287545"/>
                  <a:pt x="7363789" y="350870"/>
                </a:cubicBezTo>
                <a:cubicBezTo>
                  <a:pt x="7372315" y="479826"/>
                  <a:pt x="7372646" y="609245"/>
                  <a:pt x="7364804" y="738248"/>
                </a:cubicBezTo>
                <a:cubicBezTo>
                  <a:pt x="7358232" y="842483"/>
                  <a:pt x="7357929" y="947053"/>
                  <a:pt x="7363917" y="1051329"/>
                </a:cubicBezTo>
                <a:lnTo>
                  <a:pt x="7369069" y="1216617"/>
                </a:lnTo>
                <a:lnTo>
                  <a:pt x="7370433" y="1216617"/>
                </a:lnTo>
                <a:lnTo>
                  <a:pt x="7370810" y="1241159"/>
                </a:lnTo>
                <a:lnTo>
                  <a:pt x="7368946" y="1298998"/>
                </a:lnTo>
                <a:lnTo>
                  <a:pt x="7368583" y="1314450"/>
                </a:lnTo>
                <a:lnTo>
                  <a:pt x="7368448" y="1314450"/>
                </a:lnTo>
                <a:lnTo>
                  <a:pt x="7364030" y="1451529"/>
                </a:lnTo>
                <a:cubicBezTo>
                  <a:pt x="7358313" y="1560263"/>
                  <a:pt x="7366950" y="1668870"/>
                  <a:pt x="7372921" y="1777349"/>
                </a:cubicBezTo>
                <a:cubicBezTo>
                  <a:pt x="7381432" y="1931051"/>
                  <a:pt x="7371270" y="2084116"/>
                  <a:pt x="7360218" y="2237181"/>
                </a:cubicBezTo>
                <a:cubicBezTo>
                  <a:pt x="7344975" y="2458587"/>
                  <a:pt x="7353486" y="2679992"/>
                  <a:pt x="7363394" y="2901271"/>
                </a:cubicBezTo>
                <a:cubicBezTo>
                  <a:pt x="7370635" y="3062594"/>
                  <a:pt x="7383210" y="3223789"/>
                  <a:pt x="7384987" y="3385366"/>
                </a:cubicBezTo>
                <a:cubicBezTo>
                  <a:pt x="7385051" y="3507234"/>
                  <a:pt x="7377544" y="3628988"/>
                  <a:pt x="7362505" y="3749928"/>
                </a:cubicBezTo>
                <a:cubicBezTo>
                  <a:pt x="7346880" y="3888895"/>
                  <a:pt x="7353613" y="4027988"/>
                  <a:pt x="7361488" y="4167080"/>
                </a:cubicBezTo>
                <a:cubicBezTo>
                  <a:pt x="7368348" y="4290930"/>
                  <a:pt x="7368729" y="4414907"/>
                  <a:pt x="7366315" y="4538757"/>
                </a:cubicBezTo>
                <a:cubicBezTo>
                  <a:pt x="7363648" y="4676072"/>
                  <a:pt x="7364283" y="4813259"/>
                  <a:pt x="7373684" y="4950193"/>
                </a:cubicBezTo>
                <a:cubicBezTo>
                  <a:pt x="7384416" y="5089018"/>
                  <a:pt x="7378574" y="5228633"/>
                  <a:pt x="7356280" y="5366074"/>
                </a:cubicBezTo>
                <a:cubicBezTo>
                  <a:pt x="7335448" y="5490178"/>
                  <a:pt x="7341165" y="5615552"/>
                  <a:pt x="7356280" y="5739911"/>
                </a:cubicBezTo>
                <a:cubicBezTo>
                  <a:pt x="7379526" y="5933243"/>
                  <a:pt x="7379526" y="6127211"/>
                  <a:pt x="7376478" y="6321306"/>
                </a:cubicBezTo>
                <a:lnTo>
                  <a:pt x="736779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DFCACD4-BD35-4145-B60E-14609E81CF4C}"/>
              </a:ext>
            </a:extLst>
          </p:cNvPr>
          <p:cNvSpPr>
            <a:spLocks noGrp="1"/>
          </p:cNvSpPr>
          <p:nvPr>
            <p:ph idx="1"/>
          </p:nvPr>
        </p:nvSpPr>
        <p:spPr>
          <a:xfrm>
            <a:off x="325120" y="643467"/>
            <a:ext cx="6304280" cy="5571066"/>
          </a:xfrm>
        </p:spPr>
        <p:txBody>
          <a:bodyPr anchor="ctr">
            <a:normAutofit/>
          </a:bodyPr>
          <a:lstStyle/>
          <a:p>
            <a:r>
              <a:rPr lang="en-US" sz="2600" b="0" i="0" dirty="0">
                <a:solidFill>
                  <a:schemeClr val="bg1"/>
                </a:solidFill>
                <a:effectLst/>
                <a:latin typeface="Inter"/>
              </a:rPr>
              <a:t>Labels are used to group multiple agents into one logical group. For example, if you need to run builds on a Linux agent, you can assign each Linux agent a label called "</a:t>
            </a:r>
            <a:r>
              <a:rPr lang="en-US" sz="2600" b="0" i="0" dirty="0" err="1">
                <a:solidFill>
                  <a:schemeClr val="bg1"/>
                </a:solidFill>
                <a:effectLst/>
                <a:latin typeface="Inter"/>
              </a:rPr>
              <a:t>linux</a:t>
            </a:r>
            <a:r>
              <a:rPr lang="en-US" sz="2600" b="0" i="0" dirty="0">
                <a:solidFill>
                  <a:schemeClr val="bg1"/>
                </a:solidFill>
                <a:effectLst/>
                <a:latin typeface="Inter"/>
              </a:rPr>
              <a:t>". You can also use multiple labels for each agent. For example, a Linux agent that also runs Ruby builds can have two labels, "</a:t>
            </a:r>
            <a:r>
              <a:rPr lang="en-US" sz="2600" b="0" i="0" dirty="0" err="1">
                <a:solidFill>
                  <a:schemeClr val="bg1"/>
                </a:solidFill>
                <a:effectLst/>
                <a:latin typeface="Inter"/>
              </a:rPr>
              <a:t>linux</a:t>
            </a:r>
            <a:r>
              <a:rPr lang="en-US" sz="2600" b="0" i="0" dirty="0">
                <a:solidFill>
                  <a:schemeClr val="bg1"/>
                </a:solidFill>
                <a:effectLst/>
                <a:latin typeface="Inter"/>
              </a:rPr>
              <a:t>" and "ruby". Be sure to not use special characters for label names.</a:t>
            </a:r>
          </a:p>
          <a:p>
            <a:r>
              <a:rPr lang="en-US" sz="2600" b="0" i="0" dirty="0">
                <a:solidFill>
                  <a:schemeClr val="bg1"/>
                </a:solidFill>
                <a:effectLst/>
                <a:latin typeface="Inter"/>
              </a:rPr>
              <a:t>How do we use these labels in Jenkins jobs? Let's see.</a:t>
            </a:r>
          </a:p>
          <a:p>
            <a:endParaRPr lang="en-IN" sz="2600" dirty="0">
              <a:solidFill>
                <a:schemeClr val="bg1"/>
              </a:solidFill>
            </a:endParaRPr>
          </a:p>
        </p:txBody>
      </p:sp>
    </p:spTree>
    <p:extLst>
      <p:ext uri="{BB962C8B-B14F-4D97-AF65-F5344CB8AC3E}">
        <p14:creationId xmlns:p14="http://schemas.microsoft.com/office/powerpoint/2010/main" val="366960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a16="http://schemas.microsoft.com/office/drawing/2014/main" id="{75824B8B-B231-480A-9E80-6D446D1D9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Freeform: Shape 138">
            <a:extLst>
              <a:ext uri="{FF2B5EF4-FFF2-40B4-BE49-F238E27FC236}">
                <a16:creationId xmlns:a16="http://schemas.microsoft.com/office/drawing/2014/main" id="{C43AF03E-5FC1-48B3-8CF2-01998C232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58548" y="0"/>
            <a:ext cx="7464980" cy="6858000"/>
          </a:xfrm>
          <a:custGeom>
            <a:avLst/>
            <a:gdLst>
              <a:gd name="connsiteX0" fmla="*/ 0 w 7464980"/>
              <a:gd name="connsiteY0" fmla="*/ 0 h 6858000"/>
              <a:gd name="connsiteX1" fmla="*/ 1624264 w 7464980"/>
              <a:gd name="connsiteY1" fmla="*/ 0 h 6858000"/>
              <a:gd name="connsiteX2" fmla="*/ 2171700 w 7464980"/>
              <a:gd name="connsiteY2" fmla="*/ 0 h 6858000"/>
              <a:gd name="connsiteX3" fmla="*/ 2794224 w 7464980"/>
              <a:gd name="connsiteY3" fmla="*/ 0 h 6858000"/>
              <a:gd name="connsiteX4" fmla="*/ 2860782 w 7464980"/>
              <a:gd name="connsiteY4" fmla="*/ 0 h 6858000"/>
              <a:gd name="connsiteX5" fmla="*/ 7446838 w 7464980"/>
              <a:gd name="connsiteY5" fmla="*/ 0 h 6858000"/>
              <a:gd name="connsiteX6" fmla="*/ 7437231 w 7464980"/>
              <a:gd name="connsiteY6" fmla="*/ 94814 h 6858000"/>
              <a:gd name="connsiteX7" fmla="*/ 7442282 w 7464980"/>
              <a:gd name="connsiteY7" fmla="*/ 421796 h 6858000"/>
              <a:gd name="connsiteX8" fmla="*/ 7446216 w 7464980"/>
              <a:gd name="connsiteY8" fmla="*/ 812192 h 6858000"/>
              <a:gd name="connsiteX9" fmla="*/ 7426545 w 7464980"/>
              <a:gd name="connsiteY9" fmla="*/ 1113642 h 6858000"/>
              <a:gd name="connsiteX10" fmla="*/ 7454338 w 7464980"/>
              <a:gd name="connsiteY10" fmla="*/ 1796708 h 6858000"/>
              <a:gd name="connsiteX11" fmla="*/ 7452689 w 7464980"/>
              <a:gd name="connsiteY11" fmla="*/ 2327333 h 6858000"/>
              <a:gd name="connsiteX12" fmla="*/ 7443551 w 7464980"/>
              <a:gd name="connsiteY12" fmla="*/ 2784280 h 6858000"/>
              <a:gd name="connsiteX13" fmla="*/ 7449008 w 7464980"/>
              <a:gd name="connsiteY13" fmla="*/ 2985458 h 6858000"/>
              <a:gd name="connsiteX14" fmla="*/ 7435302 w 7464980"/>
              <a:gd name="connsiteY14" fmla="*/ 3531096 h 6858000"/>
              <a:gd name="connsiteX15" fmla="*/ 7445835 w 7464980"/>
              <a:gd name="connsiteY15" fmla="*/ 4336830 h 6858000"/>
              <a:gd name="connsiteX16" fmla="*/ 7444947 w 7464980"/>
              <a:gd name="connsiteY16" fmla="*/ 5026893 h 6858000"/>
              <a:gd name="connsiteX17" fmla="*/ 7449262 w 7464980"/>
              <a:gd name="connsiteY17" fmla="*/ 5252632 h 6858000"/>
              <a:gd name="connsiteX18" fmla="*/ 7449262 w 7464980"/>
              <a:gd name="connsiteY18" fmla="*/ 5466282 h 6858000"/>
              <a:gd name="connsiteX19" fmla="*/ 7411187 w 7464980"/>
              <a:gd name="connsiteY19" fmla="*/ 6121225 h 6858000"/>
              <a:gd name="connsiteX20" fmla="*/ 7426643 w 7464980"/>
              <a:gd name="connsiteY20" fmla="*/ 6708907 h 6858000"/>
              <a:gd name="connsiteX21" fmla="*/ 7443936 w 7464980"/>
              <a:gd name="connsiteY21" fmla="*/ 6858000 h 6858000"/>
              <a:gd name="connsiteX22" fmla="*/ 2860782 w 7464980"/>
              <a:gd name="connsiteY22" fmla="*/ 6858000 h 6858000"/>
              <a:gd name="connsiteX23" fmla="*/ 2794224 w 7464980"/>
              <a:gd name="connsiteY23" fmla="*/ 6858000 h 6858000"/>
              <a:gd name="connsiteX24" fmla="*/ 2171700 w 7464980"/>
              <a:gd name="connsiteY24" fmla="*/ 6858000 h 6858000"/>
              <a:gd name="connsiteX25" fmla="*/ 1624264 w 7464980"/>
              <a:gd name="connsiteY25" fmla="*/ 6858000 h 6858000"/>
              <a:gd name="connsiteX26" fmla="*/ 0 w 7464980"/>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64980" h="6858000">
                <a:moveTo>
                  <a:pt x="0" y="0"/>
                </a:moveTo>
                <a:lnTo>
                  <a:pt x="1624264" y="0"/>
                </a:lnTo>
                <a:lnTo>
                  <a:pt x="2171700" y="0"/>
                </a:lnTo>
                <a:lnTo>
                  <a:pt x="2794224" y="0"/>
                </a:lnTo>
                <a:lnTo>
                  <a:pt x="2860782" y="0"/>
                </a:lnTo>
                <a:lnTo>
                  <a:pt x="7446838" y="0"/>
                </a:lnTo>
                <a:lnTo>
                  <a:pt x="7437231" y="94814"/>
                </a:lnTo>
                <a:cubicBezTo>
                  <a:pt x="7430384" y="203629"/>
                  <a:pt x="7435048" y="312712"/>
                  <a:pt x="7442282" y="421796"/>
                </a:cubicBezTo>
                <a:cubicBezTo>
                  <a:pt x="7453108" y="551656"/>
                  <a:pt x="7454428" y="682144"/>
                  <a:pt x="7446216" y="812192"/>
                </a:cubicBezTo>
                <a:cubicBezTo>
                  <a:pt x="7438221" y="912591"/>
                  <a:pt x="7429210" y="1012988"/>
                  <a:pt x="7426545" y="1113642"/>
                </a:cubicBezTo>
                <a:cubicBezTo>
                  <a:pt x="7420198" y="1342689"/>
                  <a:pt x="7439236" y="1569316"/>
                  <a:pt x="7454338" y="1796708"/>
                </a:cubicBezTo>
                <a:cubicBezTo>
                  <a:pt x="7466015" y="1973710"/>
                  <a:pt x="7471472" y="2150457"/>
                  <a:pt x="7452689" y="2327333"/>
                </a:cubicBezTo>
                <a:cubicBezTo>
                  <a:pt x="7436698" y="2479266"/>
                  <a:pt x="7428321" y="2631453"/>
                  <a:pt x="7443551" y="2784280"/>
                </a:cubicBezTo>
                <a:cubicBezTo>
                  <a:pt x="7450277" y="2851085"/>
                  <a:pt x="7457512" y="2918653"/>
                  <a:pt x="7449008" y="2985458"/>
                </a:cubicBezTo>
                <a:cubicBezTo>
                  <a:pt x="7426036" y="3167039"/>
                  <a:pt x="7429591" y="3349132"/>
                  <a:pt x="7435302" y="3531096"/>
                </a:cubicBezTo>
                <a:cubicBezTo>
                  <a:pt x="7443805" y="3799715"/>
                  <a:pt x="7457892" y="4067954"/>
                  <a:pt x="7445835" y="4336830"/>
                </a:cubicBezTo>
                <a:cubicBezTo>
                  <a:pt x="7435555" y="4566639"/>
                  <a:pt x="7452181" y="4796831"/>
                  <a:pt x="7444947" y="5026893"/>
                </a:cubicBezTo>
                <a:cubicBezTo>
                  <a:pt x="7442510" y="5102162"/>
                  <a:pt x="7443957" y="5177504"/>
                  <a:pt x="7449262" y="5252632"/>
                </a:cubicBezTo>
                <a:cubicBezTo>
                  <a:pt x="7455799" y="5323700"/>
                  <a:pt x="7455799" y="5395213"/>
                  <a:pt x="7449262" y="5466282"/>
                </a:cubicBezTo>
                <a:cubicBezTo>
                  <a:pt x="7424767" y="5683875"/>
                  <a:pt x="7414742" y="5902486"/>
                  <a:pt x="7411187" y="6121225"/>
                </a:cubicBezTo>
                <a:cubicBezTo>
                  <a:pt x="7407951" y="6317442"/>
                  <a:pt x="7409569" y="6513586"/>
                  <a:pt x="7426643" y="6708907"/>
                </a:cubicBezTo>
                <a:lnTo>
                  <a:pt x="7443936" y="6858000"/>
                </a:lnTo>
                <a:lnTo>
                  <a:pt x="2860782" y="6858000"/>
                </a:lnTo>
                <a:lnTo>
                  <a:pt x="2794224" y="6858000"/>
                </a:lnTo>
                <a:lnTo>
                  <a:pt x="2171700" y="6858000"/>
                </a:lnTo>
                <a:lnTo>
                  <a:pt x="1624264" y="6858000"/>
                </a:lnTo>
                <a:lnTo>
                  <a:pt x="0" y="6858000"/>
                </a:lnTo>
                <a:close/>
              </a:path>
            </a:pathLst>
          </a:custGeom>
          <a:solidFill>
            <a:srgbClr val="FE28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60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0F96BE-7BBC-4D9A-BF3A-51E0F0FFC070}"/>
              </a:ext>
            </a:extLst>
          </p:cNvPr>
          <p:cNvSpPr>
            <a:spLocks noGrp="1"/>
          </p:cNvSpPr>
          <p:nvPr>
            <p:ph idx="1"/>
          </p:nvPr>
        </p:nvSpPr>
        <p:spPr>
          <a:xfrm>
            <a:off x="5417191" y="2706624"/>
            <a:ext cx="6241568" cy="3483864"/>
          </a:xfrm>
        </p:spPr>
        <p:txBody>
          <a:bodyPr>
            <a:normAutofit/>
          </a:bodyPr>
          <a:lstStyle/>
          <a:p>
            <a:pPr>
              <a:lnSpc>
                <a:spcPct val="100000"/>
              </a:lnSpc>
            </a:pPr>
            <a:r>
              <a:rPr lang="en-IN" sz="2000" b="1" dirty="0">
                <a:solidFill>
                  <a:schemeClr val="bg1"/>
                </a:solidFill>
                <a:effectLst/>
                <a:latin typeface="Inter"/>
              </a:rPr>
              <a:t>For Freestyle Jobs</a:t>
            </a:r>
          </a:p>
          <a:p>
            <a:pPr marL="0" indent="0">
              <a:lnSpc>
                <a:spcPct val="100000"/>
              </a:lnSpc>
              <a:buNone/>
            </a:pPr>
            <a:r>
              <a:rPr lang="en-US" sz="2000" b="0" i="0" dirty="0">
                <a:solidFill>
                  <a:schemeClr val="bg1"/>
                </a:solidFill>
                <a:effectLst/>
                <a:latin typeface="Inter"/>
              </a:rPr>
              <a:t>Check the toggle for </a:t>
            </a:r>
            <a:r>
              <a:rPr lang="en-US" sz="2000" b="0" i="1" dirty="0">
                <a:solidFill>
                  <a:schemeClr val="bg1"/>
                </a:solidFill>
                <a:effectLst/>
                <a:latin typeface="Inter"/>
              </a:rPr>
              <a:t>Restrict where this project can be run</a:t>
            </a:r>
            <a:r>
              <a:rPr lang="en-US" sz="2000" b="0" i="0" dirty="0">
                <a:solidFill>
                  <a:schemeClr val="bg1"/>
                </a:solidFill>
                <a:effectLst/>
                <a:latin typeface="Inter"/>
              </a:rPr>
              <a:t> under the </a:t>
            </a:r>
            <a:r>
              <a:rPr lang="en-US" sz="2000" b="0" i="1" dirty="0">
                <a:solidFill>
                  <a:schemeClr val="bg1"/>
                </a:solidFill>
                <a:effectLst/>
                <a:latin typeface="Inter"/>
              </a:rPr>
              <a:t>General</a:t>
            </a:r>
            <a:r>
              <a:rPr lang="en-US" sz="2000" b="0" i="0" dirty="0">
                <a:solidFill>
                  <a:schemeClr val="bg1"/>
                </a:solidFill>
                <a:effectLst/>
                <a:latin typeface="Inter"/>
              </a:rPr>
              <a:t> section, then enter the label name for the </a:t>
            </a:r>
            <a:r>
              <a:rPr lang="en-US" sz="2000" b="0" i="1" dirty="0">
                <a:solidFill>
                  <a:schemeClr val="bg1"/>
                </a:solidFill>
                <a:effectLst/>
                <a:latin typeface="Inter"/>
              </a:rPr>
              <a:t>Label Expression</a:t>
            </a:r>
            <a:r>
              <a:rPr lang="en-US" sz="2000" b="0" i="0" dirty="0">
                <a:solidFill>
                  <a:schemeClr val="bg1"/>
                </a:solidFill>
                <a:effectLst/>
                <a:latin typeface="Inter"/>
              </a:rPr>
              <a:t>.</a:t>
            </a:r>
          </a:p>
          <a:p>
            <a:pPr>
              <a:lnSpc>
                <a:spcPct val="100000"/>
              </a:lnSpc>
            </a:pPr>
            <a:r>
              <a:rPr lang="en-IN" sz="2000" b="1" dirty="0">
                <a:solidFill>
                  <a:schemeClr val="bg1"/>
                </a:solidFill>
                <a:latin typeface="Inter"/>
              </a:rPr>
              <a:t>For Pipeline Jobs</a:t>
            </a:r>
          </a:p>
          <a:p>
            <a:pPr marL="0" indent="0">
              <a:lnSpc>
                <a:spcPct val="100000"/>
              </a:lnSpc>
              <a:buNone/>
            </a:pPr>
            <a:r>
              <a:rPr lang="en-US" sz="2000" b="0" i="0" dirty="0">
                <a:solidFill>
                  <a:schemeClr val="bg1"/>
                </a:solidFill>
                <a:effectLst/>
                <a:latin typeface="Inter"/>
              </a:rPr>
              <a:t>Bring up the Pipeline editor for your Pipeline job. Under </a:t>
            </a:r>
            <a:r>
              <a:rPr lang="en-US" sz="2000" b="0" i="1" dirty="0">
                <a:solidFill>
                  <a:schemeClr val="bg1"/>
                </a:solidFill>
                <a:effectLst/>
                <a:latin typeface="Inter"/>
              </a:rPr>
              <a:t>Pipeline Settings</a:t>
            </a:r>
            <a:r>
              <a:rPr lang="en-US" sz="2000" b="0" i="0" dirty="0">
                <a:solidFill>
                  <a:schemeClr val="bg1"/>
                </a:solidFill>
                <a:effectLst/>
                <a:latin typeface="Inter"/>
              </a:rPr>
              <a:t>, select the type of agent from the </a:t>
            </a:r>
            <a:r>
              <a:rPr lang="en-US" sz="2000" b="0" i="1" dirty="0">
                <a:solidFill>
                  <a:schemeClr val="bg1"/>
                </a:solidFill>
                <a:effectLst/>
                <a:latin typeface="Inter"/>
              </a:rPr>
              <a:t>Agent</a:t>
            </a:r>
            <a:r>
              <a:rPr lang="en-US" sz="2000" b="0" i="0" dirty="0">
                <a:solidFill>
                  <a:schemeClr val="bg1"/>
                </a:solidFill>
                <a:effectLst/>
                <a:latin typeface="Inter"/>
              </a:rPr>
              <a:t> dropdown menu and enter a name for the </a:t>
            </a:r>
            <a:r>
              <a:rPr lang="en-US" sz="2000" b="0" i="1" dirty="0">
                <a:solidFill>
                  <a:schemeClr val="bg1"/>
                </a:solidFill>
                <a:effectLst/>
                <a:latin typeface="Inter"/>
              </a:rPr>
              <a:t>Label</a:t>
            </a:r>
            <a:r>
              <a:rPr lang="en-US" sz="2000" b="0" i="0" dirty="0">
                <a:solidFill>
                  <a:schemeClr val="bg1"/>
                </a:solidFill>
                <a:effectLst/>
                <a:latin typeface="Inter"/>
              </a:rPr>
              <a:t>.</a:t>
            </a:r>
            <a:endParaRPr lang="en-IN" sz="2000" b="1" dirty="0">
              <a:solidFill>
                <a:schemeClr val="bg1"/>
              </a:solidFill>
              <a:latin typeface="Inter"/>
            </a:endParaRPr>
          </a:p>
          <a:p>
            <a:pPr marL="0" indent="0">
              <a:lnSpc>
                <a:spcPct val="100000"/>
              </a:lnSpc>
              <a:buNone/>
            </a:pPr>
            <a:endParaRPr lang="en-IN" sz="2000" dirty="0">
              <a:solidFill>
                <a:schemeClr val="bg1"/>
              </a:solidFill>
            </a:endParaRPr>
          </a:p>
        </p:txBody>
      </p:sp>
      <p:pic>
        <p:nvPicPr>
          <p:cNvPr id="2050" name="Picture 2" descr="Job Restriction - Freestyle Job">
            <a:extLst>
              <a:ext uri="{FF2B5EF4-FFF2-40B4-BE49-F238E27FC236}">
                <a16:creationId xmlns:a16="http://schemas.microsoft.com/office/drawing/2014/main" id="{074614FD-71CC-4296-A753-E795183E30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3182" y="698350"/>
            <a:ext cx="4523815" cy="2187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ob Restriction - Pipeline Job">
            <a:extLst>
              <a:ext uri="{FF2B5EF4-FFF2-40B4-BE49-F238E27FC236}">
                <a16:creationId xmlns:a16="http://schemas.microsoft.com/office/drawing/2014/main" id="{2C72D665-5FF0-4080-B1B9-5F8DC37AFF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182" y="3517514"/>
            <a:ext cx="4615217" cy="2877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16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F8690AC-6946-4248-8EE3-FE019F04C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CFA89-602E-4D63-B61B-06BB3A21D95E}"/>
              </a:ext>
            </a:extLst>
          </p:cNvPr>
          <p:cNvSpPr>
            <a:spLocks noGrp="1"/>
          </p:cNvSpPr>
          <p:nvPr>
            <p:ph type="title"/>
          </p:nvPr>
        </p:nvSpPr>
        <p:spPr>
          <a:xfrm>
            <a:off x="841248" y="804543"/>
            <a:ext cx="4059647" cy="5146675"/>
          </a:xfrm>
        </p:spPr>
        <p:txBody>
          <a:bodyPr>
            <a:normAutofit/>
          </a:bodyPr>
          <a:lstStyle/>
          <a:p>
            <a:r>
              <a:rPr lang="en-US" sz="6000" b="1" i="0" dirty="0">
                <a:solidFill>
                  <a:schemeClr val="accent1"/>
                </a:solidFill>
                <a:effectLst/>
                <a:latin typeface="Inter"/>
              </a:rPr>
              <a:t>Configure a Build Agent: Usage</a:t>
            </a:r>
            <a:br>
              <a:rPr lang="en-US" sz="6000" b="1" i="0" dirty="0">
                <a:solidFill>
                  <a:schemeClr val="accent1"/>
                </a:solidFill>
                <a:effectLst/>
                <a:latin typeface="Inter"/>
              </a:rPr>
            </a:br>
            <a:endParaRPr lang="en-IN" sz="6000" dirty="0">
              <a:solidFill>
                <a:schemeClr val="accent1"/>
              </a:solidFill>
            </a:endParaRPr>
          </a:p>
        </p:txBody>
      </p:sp>
      <p:sp>
        <p:nvSpPr>
          <p:cNvPr id="17" name="sketchy content container">
            <a:extLst>
              <a:ext uri="{FF2B5EF4-FFF2-40B4-BE49-F238E27FC236}">
                <a16:creationId xmlns:a16="http://schemas.microsoft.com/office/drawing/2014/main" id="{54012837-9F12-440F-990A-71AA288B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4340" y="493776"/>
            <a:ext cx="6101694" cy="5722227"/>
          </a:xfrm>
          <a:custGeom>
            <a:avLst/>
            <a:gdLst>
              <a:gd name="connsiteX0" fmla="*/ 0 w 6101694"/>
              <a:gd name="connsiteY0" fmla="*/ 0 h 5722227"/>
              <a:gd name="connsiteX1" fmla="*/ 800000 w 6101694"/>
              <a:gd name="connsiteY1" fmla="*/ 0 h 5722227"/>
              <a:gd name="connsiteX2" fmla="*/ 1355932 w 6101694"/>
              <a:gd name="connsiteY2" fmla="*/ 0 h 5722227"/>
              <a:gd name="connsiteX3" fmla="*/ 2033898 w 6101694"/>
              <a:gd name="connsiteY3" fmla="*/ 0 h 5722227"/>
              <a:gd name="connsiteX4" fmla="*/ 2772881 w 6101694"/>
              <a:gd name="connsiteY4" fmla="*/ 0 h 5722227"/>
              <a:gd name="connsiteX5" fmla="*/ 3267796 w 6101694"/>
              <a:gd name="connsiteY5" fmla="*/ 0 h 5722227"/>
              <a:gd name="connsiteX6" fmla="*/ 3762711 w 6101694"/>
              <a:gd name="connsiteY6" fmla="*/ 0 h 5722227"/>
              <a:gd name="connsiteX7" fmla="*/ 4562711 w 6101694"/>
              <a:gd name="connsiteY7" fmla="*/ 0 h 5722227"/>
              <a:gd name="connsiteX8" fmla="*/ 5240677 w 6101694"/>
              <a:gd name="connsiteY8" fmla="*/ 0 h 5722227"/>
              <a:gd name="connsiteX9" fmla="*/ 6101694 w 6101694"/>
              <a:gd name="connsiteY9" fmla="*/ 0 h 5722227"/>
              <a:gd name="connsiteX10" fmla="*/ 6101694 w 6101694"/>
              <a:gd name="connsiteY10" fmla="*/ 635803 h 5722227"/>
              <a:gd name="connsiteX11" fmla="*/ 6101694 w 6101694"/>
              <a:gd name="connsiteY11" fmla="*/ 1328828 h 5722227"/>
              <a:gd name="connsiteX12" fmla="*/ 6101694 w 6101694"/>
              <a:gd name="connsiteY12" fmla="*/ 1850187 h 5722227"/>
              <a:gd name="connsiteX13" fmla="*/ 6101694 w 6101694"/>
              <a:gd name="connsiteY13" fmla="*/ 2485990 h 5722227"/>
              <a:gd name="connsiteX14" fmla="*/ 6101694 w 6101694"/>
              <a:gd name="connsiteY14" fmla="*/ 2950126 h 5722227"/>
              <a:gd name="connsiteX15" fmla="*/ 6101694 w 6101694"/>
              <a:gd name="connsiteY15" fmla="*/ 3700373 h 5722227"/>
              <a:gd name="connsiteX16" fmla="*/ 6101694 w 6101694"/>
              <a:gd name="connsiteY16" fmla="*/ 4336176 h 5722227"/>
              <a:gd name="connsiteX17" fmla="*/ 6101694 w 6101694"/>
              <a:gd name="connsiteY17" fmla="*/ 5086424 h 5722227"/>
              <a:gd name="connsiteX18" fmla="*/ 6101694 w 6101694"/>
              <a:gd name="connsiteY18" fmla="*/ 5722227 h 5722227"/>
              <a:gd name="connsiteX19" fmla="*/ 5545762 w 6101694"/>
              <a:gd name="connsiteY19" fmla="*/ 5722227 h 5722227"/>
              <a:gd name="connsiteX20" fmla="*/ 4745762 w 6101694"/>
              <a:gd name="connsiteY20" fmla="*/ 5722227 h 5722227"/>
              <a:gd name="connsiteX21" fmla="*/ 4067796 w 6101694"/>
              <a:gd name="connsiteY21" fmla="*/ 5722227 h 5722227"/>
              <a:gd name="connsiteX22" fmla="*/ 3572881 w 6101694"/>
              <a:gd name="connsiteY22" fmla="*/ 5722227 h 5722227"/>
              <a:gd name="connsiteX23" fmla="*/ 2894915 w 6101694"/>
              <a:gd name="connsiteY23" fmla="*/ 5722227 h 5722227"/>
              <a:gd name="connsiteX24" fmla="*/ 2277966 w 6101694"/>
              <a:gd name="connsiteY24" fmla="*/ 5722227 h 5722227"/>
              <a:gd name="connsiteX25" fmla="*/ 1661017 w 6101694"/>
              <a:gd name="connsiteY25" fmla="*/ 5722227 h 5722227"/>
              <a:gd name="connsiteX26" fmla="*/ 1044068 w 6101694"/>
              <a:gd name="connsiteY26" fmla="*/ 5722227 h 5722227"/>
              <a:gd name="connsiteX27" fmla="*/ 0 w 6101694"/>
              <a:gd name="connsiteY27" fmla="*/ 5722227 h 5722227"/>
              <a:gd name="connsiteX28" fmla="*/ 0 w 6101694"/>
              <a:gd name="connsiteY28" fmla="*/ 5029202 h 5722227"/>
              <a:gd name="connsiteX29" fmla="*/ 0 w 6101694"/>
              <a:gd name="connsiteY29" fmla="*/ 4450621 h 5722227"/>
              <a:gd name="connsiteX30" fmla="*/ 0 w 6101694"/>
              <a:gd name="connsiteY30" fmla="*/ 3986485 h 5722227"/>
              <a:gd name="connsiteX31" fmla="*/ 0 w 6101694"/>
              <a:gd name="connsiteY31" fmla="*/ 3407904 h 5722227"/>
              <a:gd name="connsiteX32" fmla="*/ 0 w 6101694"/>
              <a:gd name="connsiteY32" fmla="*/ 2714879 h 5722227"/>
              <a:gd name="connsiteX33" fmla="*/ 0 w 6101694"/>
              <a:gd name="connsiteY33" fmla="*/ 1964631 h 5722227"/>
              <a:gd name="connsiteX34" fmla="*/ 0 w 6101694"/>
              <a:gd name="connsiteY34" fmla="*/ 1500495 h 5722227"/>
              <a:gd name="connsiteX35" fmla="*/ 0 w 6101694"/>
              <a:gd name="connsiteY35" fmla="*/ 1036359 h 5722227"/>
              <a:gd name="connsiteX36" fmla="*/ 0 w 610169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101694" h="5722227" fill="none" extrusionOk="0">
                <a:moveTo>
                  <a:pt x="0" y="0"/>
                </a:moveTo>
                <a:cubicBezTo>
                  <a:pt x="264111" y="-34544"/>
                  <a:pt x="599981" y="-21810"/>
                  <a:pt x="800000" y="0"/>
                </a:cubicBezTo>
                <a:cubicBezTo>
                  <a:pt x="1000019" y="21810"/>
                  <a:pt x="1172170" y="-17208"/>
                  <a:pt x="1355932" y="0"/>
                </a:cubicBezTo>
                <a:cubicBezTo>
                  <a:pt x="1539694" y="17208"/>
                  <a:pt x="1711827" y="4491"/>
                  <a:pt x="2033898" y="0"/>
                </a:cubicBezTo>
                <a:cubicBezTo>
                  <a:pt x="2355969" y="-4491"/>
                  <a:pt x="2445821" y="-13174"/>
                  <a:pt x="2772881" y="0"/>
                </a:cubicBezTo>
                <a:cubicBezTo>
                  <a:pt x="3099941" y="13174"/>
                  <a:pt x="3023884" y="12786"/>
                  <a:pt x="3267796" y="0"/>
                </a:cubicBezTo>
                <a:cubicBezTo>
                  <a:pt x="3511709" y="-12786"/>
                  <a:pt x="3662887" y="-22845"/>
                  <a:pt x="3762711" y="0"/>
                </a:cubicBezTo>
                <a:cubicBezTo>
                  <a:pt x="3862535" y="22845"/>
                  <a:pt x="4224831" y="13579"/>
                  <a:pt x="4562711" y="0"/>
                </a:cubicBezTo>
                <a:cubicBezTo>
                  <a:pt x="4900591" y="-13579"/>
                  <a:pt x="4973014" y="1525"/>
                  <a:pt x="5240677" y="0"/>
                </a:cubicBezTo>
                <a:cubicBezTo>
                  <a:pt x="5508340" y="-1525"/>
                  <a:pt x="5866423" y="39443"/>
                  <a:pt x="6101694" y="0"/>
                </a:cubicBezTo>
                <a:cubicBezTo>
                  <a:pt x="6116066" y="203473"/>
                  <a:pt x="6082666" y="354587"/>
                  <a:pt x="6101694" y="635803"/>
                </a:cubicBezTo>
                <a:cubicBezTo>
                  <a:pt x="6120722" y="917019"/>
                  <a:pt x="6128465" y="1080490"/>
                  <a:pt x="6101694" y="1328828"/>
                </a:cubicBezTo>
                <a:cubicBezTo>
                  <a:pt x="6074923" y="1577167"/>
                  <a:pt x="6096140" y="1683839"/>
                  <a:pt x="6101694" y="1850187"/>
                </a:cubicBezTo>
                <a:cubicBezTo>
                  <a:pt x="6107248" y="2016535"/>
                  <a:pt x="6116565" y="2293482"/>
                  <a:pt x="6101694" y="2485990"/>
                </a:cubicBezTo>
                <a:cubicBezTo>
                  <a:pt x="6086823" y="2678498"/>
                  <a:pt x="6119719" y="2760200"/>
                  <a:pt x="6101694" y="2950126"/>
                </a:cubicBezTo>
                <a:cubicBezTo>
                  <a:pt x="6083669" y="3140052"/>
                  <a:pt x="6086742" y="3337929"/>
                  <a:pt x="6101694" y="3700373"/>
                </a:cubicBezTo>
                <a:cubicBezTo>
                  <a:pt x="6116646" y="4062817"/>
                  <a:pt x="6100526" y="4074588"/>
                  <a:pt x="6101694" y="4336176"/>
                </a:cubicBezTo>
                <a:cubicBezTo>
                  <a:pt x="6102862" y="4597764"/>
                  <a:pt x="6089487" y="4910678"/>
                  <a:pt x="6101694" y="5086424"/>
                </a:cubicBezTo>
                <a:cubicBezTo>
                  <a:pt x="6113901" y="5262170"/>
                  <a:pt x="6085924" y="5572099"/>
                  <a:pt x="6101694" y="5722227"/>
                </a:cubicBezTo>
                <a:cubicBezTo>
                  <a:pt x="5919744" y="5716778"/>
                  <a:pt x="5790906" y="5742305"/>
                  <a:pt x="5545762" y="5722227"/>
                </a:cubicBezTo>
                <a:cubicBezTo>
                  <a:pt x="5300618" y="5702149"/>
                  <a:pt x="5040097" y="5710674"/>
                  <a:pt x="4745762" y="5722227"/>
                </a:cubicBezTo>
                <a:cubicBezTo>
                  <a:pt x="4451427" y="5733780"/>
                  <a:pt x="4304452" y="5701165"/>
                  <a:pt x="4067796" y="5722227"/>
                </a:cubicBezTo>
                <a:cubicBezTo>
                  <a:pt x="3831140" y="5743289"/>
                  <a:pt x="3687500" y="5717858"/>
                  <a:pt x="3572881" y="5722227"/>
                </a:cubicBezTo>
                <a:cubicBezTo>
                  <a:pt x="3458263" y="5726596"/>
                  <a:pt x="3233099" y="5703665"/>
                  <a:pt x="2894915" y="5722227"/>
                </a:cubicBezTo>
                <a:cubicBezTo>
                  <a:pt x="2556731" y="5740789"/>
                  <a:pt x="2513553" y="5741605"/>
                  <a:pt x="2277966" y="5722227"/>
                </a:cubicBezTo>
                <a:cubicBezTo>
                  <a:pt x="2042379" y="5702849"/>
                  <a:pt x="1946932" y="5707233"/>
                  <a:pt x="1661017" y="5722227"/>
                </a:cubicBezTo>
                <a:cubicBezTo>
                  <a:pt x="1375102" y="5737221"/>
                  <a:pt x="1212345" y="5721134"/>
                  <a:pt x="1044068" y="5722227"/>
                </a:cubicBezTo>
                <a:cubicBezTo>
                  <a:pt x="875791" y="5723320"/>
                  <a:pt x="298249" y="5685035"/>
                  <a:pt x="0" y="5722227"/>
                </a:cubicBezTo>
                <a:cubicBezTo>
                  <a:pt x="-7210" y="5391018"/>
                  <a:pt x="-25179" y="5360677"/>
                  <a:pt x="0" y="5029202"/>
                </a:cubicBezTo>
                <a:cubicBezTo>
                  <a:pt x="25179" y="4697727"/>
                  <a:pt x="-20542" y="4653879"/>
                  <a:pt x="0" y="4450621"/>
                </a:cubicBezTo>
                <a:cubicBezTo>
                  <a:pt x="20542" y="4247363"/>
                  <a:pt x="-2859" y="4184961"/>
                  <a:pt x="0" y="3986485"/>
                </a:cubicBezTo>
                <a:cubicBezTo>
                  <a:pt x="2859" y="3788009"/>
                  <a:pt x="-1796" y="3641618"/>
                  <a:pt x="0" y="3407904"/>
                </a:cubicBezTo>
                <a:cubicBezTo>
                  <a:pt x="1796" y="3174190"/>
                  <a:pt x="24860" y="2909434"/>
                  <a:pt x="0" y="2714879"/>
                </a:cubicBezTo>
                <a:cubicBezTo>
                  <a:pt x="-24860" y="2520324"/>
                  <a:pt x="16000" y="2130810"/>
                  <a:pt x="0" y="1964631"/>
                </a:cubicBezTo>
                <a:cubicBezTo>
                  <a:pt x="-16000" y="1798452"/>
                  <a:pt x="7625" y="1600521"/>
                  <a:pt x="0" y="1500495"/>
                </a:cubicBezTo>
                <a:cubicBezTo>
                  <a:pt x="-7625" y="1400469"/>
                  <a:pt x="11054" y="1189580"/>
                  <a:pt x="0" y="1036359"/>
                </a:cubicBezTo>
                <a:cubicBezTo>
                  <a:pt x="-11054" y="883138"/>
                  <a:pt x="-253" y="300104"/>
                  <a:pt x="0" y="0"/>
                </a:cubicBezTo>
                <a:close/>
              </a:path>
              <a:path w="6101694" h="5722227" stroke="0" extrusionOk="0">
                <a:moveTo>
                  <a:pt x="0" y="0"/>
                </a:moveTo>
                <a:cubicBezTo>
                  <a:pt x="209331" y="11587"/>
                  <a:pt x="450211" y="18912"/>
                  <a:pt x="616949" y="0"/>
                </a:cubicBezTo>
                <a:cubicBezTo>
                  <a:pt x="783687" y="-18912"/>
                  <a:pt x="893121" y="-1594"/>
                  <a:pt x="1111864" y="0"/>
                </a:cubicBezTo>
                <a:cubicBezTo>
                  <a:pt x="1330608" y="1594"/>
                  <a:pt x="1740887" y="-39579"/>
                  <a:pt x="1911864" y="0"/>
                </a:cubicBezTo>
                <a:cubicBezTo>
                  <a:pt x="2082841" y="39579"/>
                  <a:pt x="2378650" y="-14252"/>
                  <a:pt x="2528813" y="0"/>
                </a:cubicBezTo>
                <a:cubicBezTo>
                  <a:pt x="2678976" y="14252"/>
                  <a:pt x="2911915" y="20021"/>
                  <a:pt x="3145762" y="0"/>
                </a:cubicBezTo>
                <a:cubicBezTo>
                  <a:pt x="3379609" y="-20021"/>
                  <a:pt x="3572055" y="-4809"/>
                  <a:pt x="3945762" y="0"/>
                </a:cubicBezTo>
                <a:cubicBezTo>
                  <a:pt x="4319469" y="4809"/>
                  <a:pt x="4380532" y="22923"/>
                  <a:pt x="4501694" y="0"/>
                </a:cubicBezTo>
                <a:cubicBezTo>
                  <a:pt x="4622856" y="-22923"/>
                  <a:pt x="5105454" y="38231"/>
                  <a:pt x="5301694" y="0"/>
                </a:cubicBezTo>
                <a:cubicBezTo>
                  <a:pt x="5497934" y="-38231"/>
                  <a:pt x="5801758" y="-1787"/>
                  <a:pt x="6101694" y="0"/>
                </a:cubicBezTo>
                <a:cubicBezTo>
                  <a:pt x="6080386" y="256153"/>
                  <a:pt x="6091900" y="335049"/>
                  <a:pt x="6101694" y="635803"/>
                </a:cubicBezTo>
                <a:cubicBezTo>
                  <a:pt x="6111488" y="936557"/>
                  <a:pt x="6102274" y="1092448"/>
                  <a:pt x="6101694" y="1271606"/>
                </a:cubicBezTo>
                <a:cubicBezTo>
                  <a:pt x="6101114" y="1450764"/>
                  <a:pt x="6089931" y="1797531"/>
                  <a:pt x="6101694" y="1964631"/>
                </a:cubicBezTo>
                <a:cubicBezTo>
                  <a:pt x="6113457" y="2131731"/>
                  <a:pt x="6092457" y="2235822"/>
                  <a:pt x="6101694" y="2428767"/>
                </a:cubicBezTo>
                <a:cubicBezTo>
                  <a:pt x="6110931" y="2621712"/>
                  <a:pt x="6093019" y="2925917"/>
                  <a:pt x="6101694" y="3064570"/>
                </a:cubicBezTo>
                <a:cubicBezTo>
                  <a:pt x="6110369" y="3203223"/>
                  <a:pt x="6128845" y="3501958"/>
                  <a:pt x="6101694" y="3700373"/>
                </a:cubicBezTo>
                <a:cubicBezTo>
                  <a:pt x="6074543" y="3898788"/>
                  <a:pt x="6073804" y="4046823"/>
                  <a:pt x="6101694" y="4336176"/>
                </a:cubicBezTo>
                <a:cubicBezTo>
                  <a:pt x="6129584" y="4625529"/>
                  <a:pt x="6130911" y="4774033"/>
                  <a:pt x="6101694" y="5029202"/>
                </a:cubicBezTo>
                <a:cubicBezTo>
                  <a:pt x="6072477" y="5284371"/>
                  <a:pt x="6105424" y="5383875"/>
                  <a:pt x="6101694" y="5722227"/>
                </a:cubicBezTo>
                <a:cubicBezTo>
                  <a:pt x="5868939" y="5758327"/>
                  <a:pt x="5599911" y="5706985"/>
                  <a:pt x="5362711" y="5722227"/>
                </a:cubicBezTo>
                <a:cubicBezTo>
                  <a:pt x="5125511" y="5737469"/>
                  <a:pt x="4979264" y="5718034"/>
                  <a:pt x="4806779" y="5722227"/>
                </a:cubicBezTo>
                <a:cubicBezTo>
                  <a:pt x="4634294" y="5726420"/>
                  <a:pt x="4390013" y="5742179"/>
                  <a:pt x="4006779" y="5722227"/>
                </a:cubicBezTo>
                <a:cubicBezTo>
                  <a:pt x="3623545" y="5702275"/>
                  <a:pt x="3615470" y="5754067"/>
                  <a:pt x="3328813" y="5722227"/>
                </a:cubicBezTo>
                <a:cubicBezTo>
                  <a:pt x="3042156" y="5690387"/>
                  <a:pt x="2924084" y="5695553"/>
                  <a:pt x="2772881" y="5722227"/>
                </a:cubicBezTo>
                <a:cubicBezTo>
                  <a:pt x="2621678" y="5748901"/>
                  <a:pt x="2380031" y="5698146"/>
                  <a:pt x="2094915" y="5722227"/>
                </a:cubicBezTo>
                <a:cubicBezTo>
                  <a:pt x="1809799" y="5746308"/>
                  <a:pt x="1743826" y="5719353"/>
                  <a:pt x="1600000" y="5722227"/>
                </a:cubicBezTo>
                <a:cubicBezTo>
                  <a:pt x="1456174" y="5725101"/>
                  <a:pt x="1293395" y="5743243"/>
                  <a:pt x="1105085" y="5722227"/>
                </a:cubicBezTo>
                <a:cubicBezTo>
                  <a:pt x="916775" y="5701211"/>
                  <a:pt x="536449" y="5753320"/>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AFFC15-FE4F-48C6-A47D-1A51EE76410D}"/>
              </a:ext>
            </a:extLst>
          </p:cNvPr>
          <p:cNvSpPr>
            <a:spLocks noGrp="1"/>
          </p:cNvSpPr>
          <p:nvPr>
            <p:ph idx="1"/>
          </p:nvPr>
        </p:nvSpPr>
        <p:spPr>
          <a:xfrm>
            <a:off x="5806440" y="804544"/>
            <a:ext cx="5544312" cy="5146675"/>
          </a:xfrm>
        </p:spPr>
        <p:txBody>
          <a:bodyPr anchor="ctr">
            <a:normAutofit/>
          </a:bodyPr>
          <a:lstStyle/>
          <a:p>
            <a:pPr marL="0" indent="0">
              <a:buNone/>
            </a:pPr>
            <a:r>
              <a:rPr lang="en-US" b="0" i="0" dirty="0">
                <a:solidFill>
                  <a:schemeClr val="bg1"/>
                </a:solidFill>
                <a:effectLst/>
                <a:latin typeface="Inter"/>
              </a:rPr>
              <a:t>You have two options to choose from:</a:t>
            </a:r>
          </a:p>
          <a:p>
            <a:pPr marL="1143000" lvl="2" indent="-228600">
              <a:buFont typeface="Arial" panose="020B0604020202020204" pitchFamily="34" charset="0"/>
              <a:buChar char="•"/>
            </a:pPr>
            <a:r>
              <a:rPr lang="en-US" b="0" i="0" dirty="0">
                <a:solidFill>
                  <a:schemeClr val="bg1"/>
                </a:solidFill>
                <a:effectLst/>
                <a:latin typeface="Inter"/>
              </a:rPr>
              <a:t>Use this node as much as possible</a:t>
            </a:r>
            <a:br>
              <a:rPr lang="en-US" b="0" i="0" dirty="0">
                <a:solidFill>
                  <a:schemeClr val="bg1"/>
                </a:solidFill>
                <a:effectLst/>
                <a:latin typeface="Inter"/>
              </a:rPr>
            </a:br>
            <a:r>
              <a:rPr lang="en-US" b="0" i="0" dirty="0">
                <a:solidFill>
                  <a:schemeClr val="bg1"/>
                </a:solidFill>
                <a:effectLst/>
                <a:latin typeface="Inter"/>
              </a:rPr>
              <a:t>This is rather self-explanatory.</a:t>
            </a:r>
          </a:p>
          <a:p>
            <a:pPr marL="1143000" lvl="2" indent="-228600">
              <a:buFont typeface="Arial" panose="020B0604020202020204" pitchFamily="34" charset="0"/>
              <a:buChar char="•"/>
            </a:pPr>
            <a:r>
              <a:rPr lang="en-US" b="0" i="0" dirty="0">
                <a:solidFill>
                  <a:schemeClr val="bg1"/>
                </a:solidFill>
                <a:effectLst/>
                <a:latin typeface="Inter"/>
              </a:rPr>
              <a:t>Only build jobs with label expressions matching this node</a:t>
            </a:r>
            <a:br>
              <a:rPr lang="en-US" b="0" i="0" dirty="0">
                <a:solidFill>
                  <a:schemeClr val="bg1"/>
                </a:solidFill>
                <a:effectLst/>
                <a:latin typeface="Inter"/>
              </a:rPr>
            </a:br>
            <a:r>
              <a:rPr lang="en-US" b="0" i="0" dirty="0">
                <a:solidFill>
                  <a:schemeClr val="bg1"/>
                </a:solidFill>
                <a:effectLst/>
                <a:latin typeface="Inter"/>
              </a:rPr>
              <a:t>Reserve this node for all the jobs that are restricted to certain nodes using node names and labels.</a:t>
            </a:r>
          </a:p>
          <a:p>
            <a:endParaRPr lang="en-IN" dirty="0">
              <a:solidFill>
                <a:schemeClr val="bg1"/>
              </a:solidFill>
            </a:endParaRPr>
          </a:p>
        </p:txBody>
      </p:sp>
    </p:spTree>
    <p:extLst>
      <p:ext uri="{BB962C8B-B14F-4D97-AF65-F5344CB8AC3E}">
        <p14:creationId xmlns:p14="http://schemas.microsoft.com/office/powerpoint/2010/main" val="772355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39EF976-33EB-4AE7-81E8-905F32A54030}"/>
              </a:ext>
            </a:extLst>
          </p:cNvPr>
          <p:cNvSpPr>
            <a:spLocks noGrp="1"/>
          </p:cNvSpPr>
          <p:nvPr>
            <p:ph type="title"/>
          </p:nvPr>
        </p:nvSpPr>
        <p:spPr>
          <a:xfrm>
            <a:off x="841248" y="644652"/>
            <a:ext cx="3182112" cy="5568696"/>
          </a:xfrm>
        </p:spPr>
        <p:txBody>
          <a:bodyPr>
            <a:normAutofit/>
          </a:bodyPr>
          <a:lstStyle/>
          <a:p>
            <a:pPr>
              <a:lnSpc>
                <a:spcPct val="90000"/>
              </a:lnSpc>
            </a:pPr>
            <a:r>
              <a:rPr lang="en-US" sz="5600" b="1" i="0">
                <a:solidFill>
                  <a:srgbClr val="FFFFFF"/>
                </a:solidFill>
                <a:effectLst/>
                <a:latin typeface="Inter"/>
              </a:rPr>
              <a:t>Configure a Build Agent: Launch Method</a:t>
            </a:r>
            <a:br>
              <a:rPr lang="en-US" sz="5600" b="1" i="0">
                <a:solidFill>
                  <a:srgbClr val="FFFFFF"/>
                </a:solidFill>
                <a:effectLst/>
                <a:latin typeface="Inter"/>
              </a:rPr>
            </a:br>
            <a:endParaRPr lang="en-IN" sz="5600">
              <a:solidFill>
                <a:srgbClr val="FFFFFF"/>
              </a:solidFill>
            </a:endParaRPr>
          </a:p>
        </p:txBody>
      </p:sp>
      <p:sp>
        <p:nvSpPr>
          <p:cNvPr id="3" name="Content Placeholder 2">
            <a:extLst>
              <a:ext uri="{FF2B5EF4-FFF2-40B4-BE49-F238E27FC236}">
                <a16:creationId xmlns:a16="http://schemas.microsoft.com/office/drawing/2014/main" id="{D9C38607-E595-4B73-B7D6-43016548198E}"/>
              </a:ext>
            </a:extLst>
          </p:cNvPr>
          <p:cNvSpPr>
            <a:spLocks noGrp="1"/>
          </p:cNvSpPr>
          <p:nvPr>
            <p:ph idx="1"/>
          </p:nvPr>
        </p:nvSpPr>
        <p:spPr>
          <a:xfrm>
            <a:off x="5494350" y="644652"/>
            <a:ext cx="6524930" cy="5568696"/>
          </a:xfrm>
        </p:spPr>
        <p:txBody>
          <a:bodyPr anchor="ctr">
            <a:normAutofit/>
          </a:bodyPr>
          <a:lstStyle/>
          <a:p>
            <a:r>
              <a:rPr lang="en-US" b="0" i="0" dirty="0">
                <a:effectLst/>
                <a:latin typeface="Inter"/>
              </a:rPr>
              <a:t>You can choose one of the following launch methods based on your requirement:</a:t>
            </a:r>
          </a:p>
          <a:p>
            <a:pPr marL="1143000" lvl="2" indent="-228600">
              <a:buFont typeface="Arial" panose="020B0604020202020204" pitchFamily="34" charset="0"/>
              <a:buChar char="•"/>
            </a:pPr>
            <a:r>
              <a:rPr lang="en-US" b="0" i="0" dirty="0">
                <a:effectLst/>
                <a:latin typeface="Inter"/>
              </a:rPr>
              <a:t>Launch agents via SSH</a:t>
            </a:r>
          </a:p>
          <a:p>
            <a:pPr marL="1143000" lvl="2" indent="-228600">
              <a:buFont typeface="Arial" panose="020B0604020202020204" pitchFamily="34" charset="0"/>
              <a:buChar char="•"/>
            </a:pPr>
            <a:r>
              <a:rPr lang="en-US" b="0" i="0" dirty="0">
                <a:effectLst/>
                <a:latin typeface="Inter"/>
              </a:rPr>
              <a:t>Launch agent by connecting it to the master</a:t>
            </a:r>
          </a:p>
          <a:p>
            <a:pPr marL="1143000" lvl="2" indent="-228600">
              <a:buFont typeface="Arial" panose="020B0604020202020204" pitchFamily="34" charset="0"/>
              <a:buChar char="•"/>
            </a:pPr>
            <a:r>
              <a:rPr lang="en-US" b="0" i="0" dirty="0">
                <a:effectLst/>
                <a:latin typeface="Inter"/>
              </a:rPr>
              <a:t>Launch agent via execution of command on the master</a:t>
            </a:r>
          </a:p>
          <a:p>
            <a:r>
              <a:rPr lang="en-US" b="0" i="0" dirty="0">
                <a:effectLst/>
                <a:latin typeface="Inter"/>
              </a:rPr>
              <a:t>We will now discuss each of these methods in more detail.</a:t>
            </a:r>
          </a:p>
          <a:p>
            <a:pPr marL="0" indent="0">
              <a:buNone/>
            </a:pPr>
            <a:endParaRPr lang="en-IN" dirty="0"/>
          </a:p>
        </p:txBody>
      </p:sp>
    </p:spTree>
    <p:extLst>
      <p:ext uri="{BB962C8B-B14F-4D97-AF65-F5344CB8AC3E}">
        <p14:creationId xmlns:p14="http://schemas.microsoft.com/office/powerpoint/2010/main" val="407356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A1EA6-1C9A-437B-A681-AB00605F26A6}"/>
              </a:ext>
            </a:extLst>
          </p:cNvPr>
          <p:cNvSpPr>
            <a:spLocks noGrp="1"/>
          </p:cNvSpPr>
          <p:nvPr>
            <p:ph type="title"/>
          </p:nvPr>
        </p:nvSpPr>
        <p:spPr>
          <a:xfrm>
            <a:off x="148336" y="640823"/>
            <a:ext cx="3902456" cy="5583148"/>
          </a:xfrm>
        </p:spPr>
        <p:txBody>
          <a:bodyPr anchor="ctr">
            <a:normAutofit/>
          </a:bodyPr>
          <a:lstStyle/>
          <a:p>
            <a:r>
              <a:rPr lang="en-IN" sz="6000" b="1" dirty="0">
                <a:effectLst/>
                <a:latin typeface="Inter"/>
              </a:rPr>
              <a:t>Launch Agents via SSH</a:t>
            </a:r>
            <a:br>
              <a:rPr lang="en-IN" sz="6000" b="1" dirty="0">
                <a:effectLst/>
                <a:latin typeface="Inter"/>
              </a:rPr>
            </a:br>
            <a:endParaRPr lang="en-IN" sz="6000" dirty="0"/>
          </a:p>
        </p:txBody>
      </p:sp>
      <mc:AlternateContent xmlns:mc="http://schemas.openxmlformats.org/markup-compatibility/2006">
        <mc:Choice xmlns:p14="http://schemas.microsoft.com/office/powerpoint/2010/main" Requires="p14">
          <p:contentPart p14:bwMode="auto" r:id="rId2">
            <p14:nvContentPartPr>
              <p14:cNvPr id="73" name="Ink 7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73" name="Ink 7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079"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F3017"/>
          </a:solidFill>
          <a:ln w="34925">
            <a:solidFill>
              <a:srgbClr val="FF30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EAD02D-6F6A-4D0D-BCCF-DFD8F71D67B4}"/>
              </a:ext>
            </a:extLst>
          </p:cNvPr>
          <p:cNvSpPr>
            <a:spLocks noGrp="1"/>
          </p:cNvSpPr>
          <p:nvPr>
            <p:ph idx="1"/>
          </p:nvPr>
        </p:nvSpPr>
        <p:spPr>
          <a:xfrm>
            <a:off x="4654296" y="3881121"/>
            <a:ext cx="6894576" cy="2345944"/>
          </a:xfrm>
        </p:spPr>
        <p:txBody>
          <a:bodyPr anchor="t">
            <a:normAutofit/>
          </a:bodyPr>
          <a:lstStyle/>
          <a:p>
            <a:pPr>
              <a:lnSpc>
                <a:spcPct val="100000"/>
              </a:lnSpc>
            </a:pPr>
            <a:r>
              <a:rPr lang="en-US" sz="1200" b="0" i="0" dirty="0">
                <a:effectLst/>
                <a:latin typeface="Inter"/>
              </a:rPr>
              <a:t>As the name suggests, SSH connectivity is used to launch an agent. This is supported by default on all Linux and MacOS systems. You can also install OpenSSH on the latest versions of Windows systems (see </a:t>
            </a:r>
            <a:r>
              <a:rPr lang="en-US" sz="1200" b="0" i="0" u="none" strike="noStrike" dirty="0">
                <a:effectLst/>
                <a:latin typeface="Inter"/>
                <a:hlinkClick r:id="rId4"/>
              </a:rPr>
              <a:t>Microsoft Documentation</a:t>
            </a:r>
            <a:r>
              <a:rPr lang="en-US" sz="1200" b="0" i="0" dirty="0">
                <a:effectLst/>
                <a:latin typeface="Inter"/>
              </a:rPr>
              <a:t> to learn more).</a:t>
            </a:r>
          </a:p>
          <a:p>
            <a:pPr>
              <a:lnSpc>
                <a:spcPct val="100000"/>
              </a:lnSpc>
            </a:pPr>
            <a:r>
              <a:rPr lang="en-US" sz="1200" b="0" i="0" dirty="0">
                <a:effectLst/>
                <a:latin typeface="Inter"/>
              </a:rPr>
              <a:t>In order to use this launch method, you need the following:</a:t>
            </a:r>
          </a:p>
          <a:p>
            <a:pPr marL="1143000" lvl="2" indent="-228600">
              <a:lnSpc>
                <a:spcPct val="100000"/>
              </a:lnSpc>
              <a:buFont typeface="Arial" panose="020B0604020202020204" pitchFamily="34" charset="0"/>
              <a:buChar char="•"/>
            </a:pPr>
            <a:r>
              <a:rPr lang="en-US" sz="1200" b="0" i="0" dirty="0">
                <a:effectLst/>
                <a:latin typeface="Inter"/>
              </a:rPr>
              <a:t>Install </a:t>
            </a:r>
            <a:r>
              <a:rPr lang="en-US" sz="1200" b="0" i="0" u="none" strike="noStrike" dirty="0">
                <a:effectLst/>
                <a:latin typeface="Inter"/>
                <a:hlinkClick r:id="rId5"/>
              </a:rPr>
              <a:t>SSH</a:t>
            </a:r>
            <a:r>
              <a:rPr lang="en-US" sz="1200" b="0" i="0" dirty="0">
                <a:effectLst/>
                <a:latin typeface="Inter"/>
              </a:rPr>
              <a:t> and ensure that the </a:t>
            </a:r>
            <a:r>
              <a:rPr lang="en-US" sz="1200" b="0" i="0" u="none" strike="noStrike" dirty="0">
                <a:effectLst/>
                <a:latin typeface="Inter"/>
                <a:hlinkClick r:id="rId6"/>
              </a:rPr>
              <a:t>SSHD</a:t>
            </a:r>
            <a:r>
              <a:rPr lang="en-US" sz="1200" b="0" i="0" dirty="0">
                <a:effectLst/>
                <a:latin typeface="Inter"/>
              </a:rPr>
              <a:t> is running successfully on the agent</a:t>
            </a:r>
          </a:p>
          <a:p>
            <a:pPr marL="1143000" lvl="2" indent="-228600">
              <a:lnSpc>
                <a:spcPct val="100000"/>
              </a:lnSpc>
              <a:buFont typeface="Arial" panose="020B0604020202020204" pitchFamily="34" charset="0"/>
              <a:buChar char="•"/>
            </a:pPr>
            <a:r>
              <a:rPr lang="en-US" sz="1200" b="0" i="0" dirty="0">
                <a:effectLst/>
                <a:latin typeface="Inter"/>
              </a:rPr>
              <a:t>Set up a user account that can be used to log into the agent</a:t>
            </a:r>
          </a:p>
          <a:p>
            <a:pPr marL="1143000" lvl="2" indent="-228600">
              <a:lnSpc>
                <a:spcPct val="100000"/>
              </a:lnSpc>
              <a:buFont typeface="Arial" panose="020B0604020202020204" pitchFamily="34" charset="0"/>
              <a:buChar char="•"/>
            </a:pPr>
            <a:r>
              <a:rPr lang="en-US" sz="1200" b="0" i="0" dirty="0">
                <a:effectLst/>
                <a:latin typeface="Inter"/>
              </a:rPr>
              <a:t>Add Jenkins master’s public key to the agent’s </a:t>
            </a:r>
            <a:r>
              <a:rPr lang="en-US" sz="1200" b="1" i="0" dirty="0" err="1">
                <a:effectLst/>
                <a:latin typeface="courier new" panose="02070309020205020404" pitchFamily="49" charset="0"/>
              </a:rPr>
              <a:t>authorized_keys</a:t>
            </a:r>
            <a:r>
              <a:rPr lang="en-US" sz="1200" b="0" i="0" dirty="0">
                <a:effectLst/>
                <a:latin typeface="Inter"/>
              </a:rPr>
              <a:t> file.</a:t>
            </a:r>
          </a:p>
          <a:p>
            <a:pPr>
              <a:lnSpc>
                <a:spcPct val="100000"/>
              </a:lnSpc>
            </a:pPr>
            <a:r>
              <a:rPr lang="en-US" sz="1200" b="0" i="0" dirty="0">
                <a:effectLst/>
                <a:latin typeface="Inter"/>
              </a:rPr>
              <a:t>Note that once the connection is established Jenkins will automatically copy the </a:t>
            </a:r>
            <a:r>
              <a:rPr lang="en-US" sz="1200" b="1" i="0" dirty="0">
                <a:effectLst/>
                <a:latin typeface="courier new" panose="02070309020205020404" pitchFamily="49" charset="0"/>
              </a:rPr>
              <a:t>slave.jar</a:t>
            </a:r>
            <a:r>
              <a:rPr lang="en-US" sz="1200" b="0" i="0" dirty="0">
                <a:effectLst/>
                <a:latin typeface="Inter"/>
              </a:rPr>
              <a:t> file onto the agent.</a:t>
            </a:r>
          </a:p>
          <a:p>
            <a:pPr>
              <a:lnSpc>
                <a:spcPct val="100000"/>
              </a:lnSpc>
            </a:pPr>
            <a:endParaRPr lang="en-IN" sz="800" dirty="0"/>
          </a:p>
        </p:txBody>
      </p:sp>
      <p:pic>
        <p:nvPicPr>
          <p:cNvPr id="3074" name="Picture 2" descr="SSH Launch Method">
            <a:extLst>
              <a:ext uri="{FF2B5EF4-FFF2-40B4-BE49-F238E27FC236}">
                <a16:creationId xmlns:a16="http://schemas.microsoft.com/office/drawing/2014/main" id="{36366DCA-79A5-47E2-86E0-248E4B78B565}"/>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654296" y="1613893"/>
            <a:ext cx="6894576" cy="194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31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1D6BC-C916-4BDC-A189-8DE70B65D7F8}"/>
              </a:ext>
            </a:extLst>
          </p:cNvPr>
          <p:cNvSpPr>
            <a:spLocks noGrp="1"/>
          </p:cNvSpPr>
          <p:nvPr>
            <p:ph type="title"/>
          </p:nvPr>
        </p:nvSpPr>
        <p:spPr>
          <a:xfrm>
            <a:off x="630936" y="4562856"/>
            <a:ext cx="3419856" cy="1600200"/>
          </a:xfrm>
        </p:spPr>
        <p:txBody>
          <a:bodyPr anchor="ctr">
            <a:normAutofit/>
          </a:bodyPr>
          <a:lstStyle/>
          <a:p>
            <a:pPr>
              <a:lnSpc>
                <a:spcPct val="90000"/>
              </a:lnSpc>
            </a:pPr>
            <a:r>
              <a:rPr lang="en-US" sz="2600" b="1">
                <a:effectLst/>
                <a:latin typeface="Inter"/>
              </a:rPr>
              <a:t>Launch Agent by Connecting It to the Master</a:t>
            </a:r>
            <a:br>
              <a:rPr lang="en-US" sz="2600" b="1">
                <a:effectLst/>
                <a:latin typeface="Inter"/>
              </a:rPr>
            </a:br>
            <a:endParaRPr lang="en-IN" sz="2600"/>
          </a:p>
        </p:txBody>
      </p:sp>
      <mc:AlternateContent xmlns:mc="http://schemas.openxmlformats.org/markup-compatibility/2006">
        <mc:Choice xmlns:p14="http://schemas.microsoft.com/office/powerpoint/2010/main" Requires="p14">
          <p:contentPart p14:bwMode="auto" r:id="rId2">
            <p14:nvContentPartPr>
              <p14:cNvPr id="139" name="Ink 13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139" name="Ink 13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4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2856"/>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FE4D45"/>
          </a:solidFill>
          <a:ln w="34925">
            <a:solidFill>
              <a:srgbClr val="FE4D4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908D70-67B5-4F91-9E87-42A26E5C1CB0}"/>
              </a:ext>
            </a:extLst>
          </p:cNvPr>
          <p:cNvSpPr>
            <a:spLocks noGrp="1"/>
          </p:cNvSpPr>
          <p:nvPr>
            <p:ph idx="1"/>
          </p:nvPr>
        </p:nvSpPr>
        <p:spPr>
          <a:xfrm>
            <a:off x="4654294" y="3799840"/>
            <a:ext cx="7608825" cy="2363216"/>
          </a:xfrm>
        </p:spPr>
        <p:txBody>
          <a:bodyPr anchor="ctr">
            <a:normAutofit/>
          </a:bodyPr>
          <a:lstStyle/>
          <a:p>
            <a:pPr>
              <a:lnSpc>
                <a:spcPct val="100000"/>
              </a:lnSpc>
            </a:pPr>
            <a:r>
              <a:rPr lang="en-US" sz="1800" b="0" i="0" dirty="0">
                <a:effectLst/>
                <a:latin typeface="Inter"/>
              </a:rPr>
              <a:t>This launch method is useful for cases where agents are Windows OS-based, or they are behind a firewall and unable to use SSH to connect.</a:t>
            </a:r>
          </a:p>
          <a:p>
            <a:pPr>
              <a:lnSpc>
                <a:spcPct val="100000"/>
              </a:lnSpc>
            </a:pPr>
            <a:r>
              <a:rPr lang="en-US" sz="1800" b="0" i="0" dirty="0">
                <a:effectLst/>
                <a:latin typeface="Inter"/>
              </a:rPr>
              <a:t>In order to use this launch method, you need to configure the port that Jenkins master will use to listen for incoming agent connections on the </a:t>
            </a:r>
            <a:r>
              <a:rPr lang="en-US" sz="1800" b="0" i="1" dirty="0">
                <a:effectLst/>
                <a:latin typeface="Inter"/>
              </a:rPr>
              <a:t>Configure Global Security</a:t>
            </a:r>
            <a:r>
              <a:rPr lang="en-US" sz="1800" b="0" i="0" dirty="0">
                <a:effectLst/>
                <a:latin typeface="Inter"/>
              </a:rPr>
              <a:t> page.</a:t>
            </a:r>
          </a:p>
          <a:p>
            <a:pPr>
              <a:lnSpc>
                <a:spcPct val="100000"/>
              </a:lnSpc>
            </a:pPr>
            <a:r>
              <a:rPr lang="en-US" sz="1800" b="0" i="0" dirty="0">
                <a:effectLst/>
                <a:latin typeface="Inter"/>
              </a:rPr>
              <a:t>Once you configure the agent, you have the option of launching it with or without the GUI. It is best to run the agent without using the GUI.</a:t>
            </a:r>
            <a:endParaRPr lang="en-IN" sz="1800" dirty="0"/>
          </a:p>
        </p:txBody>
      </p:sp>
      <p:pic>
        <p:nvPicPr>
          <p:cNvPr id="4100" name="Picture 4" descr="Launch agent">
            <a:extLst>
              <a:ext uri="{FF2B5EF4-FFF2-40B4-BE49-F238E27FC236}">
                <a16:creationId xmlns:a16="http://schemas.microsoft.com/office/drawing/2014/main" id="{445CFE7A-2B8A-45F9-8A26-7019A99C024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3295" y="834588"/>
            <a:ext cx="6037949" cy="222198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onfigure TCP port for inbound agents">
            <a:extLst>
              <a:ext uri="{FF2B5EF4-FFF2-40B4-BE49-F238E27FC236}">
                <a16:creationId xmlns:a16="http://schemas.microsoft.com/office/drawing/2014/main" id="{22005CF6-5819-45C4-B3C2-9A176641A20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35775" y="914753"/>
            <a:ext cx="6037949" cy="210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08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EA515-A8EA-4532-AEEA-484CCF6DBE38}"/>
              </a:ext>
            </a:extLst>
          </p:cNvPr>
          <p:cNvSpPr>
            <a:spLocks noGrp="1"/>
          </p:cNvSpPr>
          <p:nvPr>
            <p:ph type="title"/>
          </p:nvPr>
        </p:nvSpPr>
        <p:spPr>
          <a:xfrm>
            <a:off x="630936" y="640823"/>
            <a:ext cx="3419856" cy="5583148"/>
          </a:xfrm>
        </p:spPr>
        <p:txBody>
          <a:bodyPr anchor="ctr">
            <a:normAutofit/>
          </a:bodyPr>
          <a:lstStyle/>
          <a:p>
            <a:pPr>
              <a:lnSpc>
                <a:spcPct val="90000"/>
              </a:lnSpc>
            </a:pPr>
            <a:r>
              <a:rPr lang="en-US" sz="4700" b="1">
                <a:effectLst/>
                <a:latin typeface="Inter"/>
              </a:rPr>
              <a:t>Launch Agent via Execution of Command on the Master</a:t>
            </a:r>
            <a:br>
              <a:rPr lang="en-US" sz="4700" b="1">
                <a:effectLst/>
                <a:latin typeface="Inter"/>
              </a:rPr>
            </a:br>
            <a:endParaRPr lang="en-IN" sz="4700"/>
          </a:p>
        </p:txBody>
      </p:sp>
      <mc:AlternateContent xmlns:mc="http://schemas.openxmlformats.org/markup-compatibility/2006">
        <mc:Choice xmlns:p14="http://schemas.microsoft.com/office/powerpoint/2010/main" Requires="p14">
          <p:contentPart p14:bwMode="auto" r:id="rId2">
            <p14:nvContentPartPr>
              <p14:cNvPr id="73" name="Ink 7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73" name="Ink 7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7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E2F15"/>
          </a:solidFill>
          <a:ln w="34925">
            <a:solidFill>
              <a:srgbClr val="FE2F1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75A364-9AAC-4053-BE3D-BB78DD074631}"/>
              </a:ext>
            </a:extLst>
          </p:cNvPr>
          <p:cNvSpPr>
            <a:spLocks noGrp="1"/>
          </p:cNvSpPr>
          <p:nvPr>
            <p:ph idx="1"/>
          </p:nvPr>
        </p:nvSpPr>
        <p:spPr>
          <a:xfrm>
            <a:off x="4654296" y="3429001"/>
            <a:ext cx="7324344" cy="2798064"/>
          </a:xfrm>
        </p:spPr>
        <p:txBody>
          <a:bodyPr anchor="t">
            <a:normAutofit/>
          </a:bodyPr>
          <a:lstStyle/>
          <a:p>
            <a:pPr>
              <a:lnSpc>
                <a:spcPct val="100000"/>
              </a:lnSpc>
            </a:pPr>
            <a:r>
              <a:rPr lang="en-US" sz="1800" b="0" i="0" dirty="0">
                <a:effectLst/>
                <a:latin typeface="Inter"/>
              </a:rPr>
              <a:t>You can use a command on the master to launch an agent as long as Jenkins master is able to execute the commands remotely using SSH, RSH, etc. Both this and the Launch Agents via SSH method have similar requirements for setup.</a:t>
            </a:r>
          </a:p>
          <a:p>
            <a:pPr>
              <a:lnSpc>
                <a:spcPct val="100000"/>
              </a:lnSpc>
            </a:pPr>
            <a:r>
              <a:rPr lang="en-US" sz="1800" b="0" i="0" dirty="0">
                <a:effectLst/>
                <a:latin typeface="Inter"/>
              </a:rPr>
              <a:t>Instead of using a single command, you can also create a shell script on the agent which includes a set of commands such as setting JDK path, location of </a:t>
            </a:r>
            <a:r>
              <a:rPr lang="en-US" sz="1800" b="1" i="0" dirty="0">
                <a:effectLst/>
                <a:latin typeface="courier new" panose="02070309020205020404" pitchFamily="49" charset="0"/>
              </a:rPr>
              <a:t>slave.jar</a:t>
            </a:r>
            <a:r>
              <a:rPr lang="en-US" sz="1800" b="0" i="0" dirty="0">
                <a:effectLst/>
                <a:latin typeface="Inter"/>
              </a:rPr>
              <a:t> file, etc., to be run on the agent and execute this script remotely from the Jenkins master.</a:t>
            </a:r>
          </a:p>
          <a:p>
            <a:pPr>
              <a:lnSpc>
                <a:spcPct val="100000"/>
              </a:lnSpc>
            </a:pPr>
            <a:endParaRPr lang="en-IN" sz="1300" dirty="0"/>
          </a:p>
        </p:txBody>
      </p:sp>
      <p:pic>
        <p:nvPicPr>
          <p:cNvPr id="5122" name="Picture 2" descr="Launch agent via execution of command on the master">
            <a:extLst>
              <a:ext uri="{FF2B5EF4-FFF2-40B4-BE49-F238E27FC236}">
                <a16:creationId xmlns:a16="http://schemas.microsoft.com/office/drawing/2014/main" id="{0C156CEB-5063-4182-8AD5-DD84805A4E5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877973"/>
            <a:ext cx="7324344" cy="229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57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2328C31-93A8-4C77-B2C9-1705F827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A1FDA-8843-4759-BB4E-C29F70CF032A}"/>
              </a:ext>
            </a:extLst>
          </p:cNvPr>
          <p:cNvSpPr>
            <a:spLocks noGrp="1"/>
          </p:cNvSpPr>
          <p:nvPr>
            <p:ph type="title"/>
          </p:nvPr>
        </p:nvSpPr>
        <p:spPr>
          <a:xfrm>
            <a:off x="8138341" y="640823"/>
            <a:ext cx="3419856" cy="5583148"/>
          </a:xfrm>
        </p:spPr>
        <p:txBody>
          <a:bodyPr anchor="ctr">
            <a:normAutofit/>
          </a:bodyPr>
          <a:lstStyle/>
          <a:p>
            <a:r>
              <a:rPr lang="en-US" sz="5100" b="1" i="0">
                <a:effectLst/>
                <a:latin typeface="Inter"/>
              </a:rPr>
              <a:t>Configure a Build Agent: Availability</a:t>
            </a:r>
            <a:br>
              <a:rPr lang="en-US" sz="5100" b="1" i="0">
                <a:effectLst/>
                <a:latin typeface="Inter"/>
              </a:rPr>
            </a:br>
            <a:endParaRPr lang="en-IN" sz="5100"/>
          </a:p>
        </p:txBody>
      </p:sp>
      <mc:AlternateContent xmlns:mc="http://schemas.openxmlformats.org/markup-compatibility/2006">
        <mc:Choice xmlns:p14="http://schemas.microsoft.com/office/powerpoint/2010/main" Requires="p14">
          <p:contentPart p14:bwMode="auto" r:id="rId2">
            <p14:nvContentPartPr>
              <p14:cNvPr id="137" name="Ink 1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4884261"/>
              <a:ext cx="360" cy="2160"/>
            </p14:xfrm>
          </p:contentPart>
        </mc:Choice>
        <mc:Fallback>
          <p:pic>
            <p:nvPicPr>
              <p:cNvPr id="137" name="Ink 1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10CA3E84-4FE1-496A-8B96-749B4E2731E6}"/>
              </a:ext>
            </a:extLst>
          </p:cNvPr>
          <p:cNvSpPr>
            <a:spLocks noGrp="1"/>
          </p:cNvSpPr>
          <p:nvPr>
            <p:ph idx="1"/>
          </p:nvPr>
        </p:nvSpPr>
        <p:spPr>
          <a:xfrm>
            <a:off x="640080" y="4800600"/>
            <a:ext cx="7298944" cy="1681480"/>
          </a:xfrm>
        </p:spPr>
        <p:txBody>
          <a:bodyPr anchor="t">
            <a:normAutofit/>
          </a:bodyPr>
          <a:lstStyle/>
          <a:p>
            <a:pPr>
              <a:lnSpc>
                <a:spcPct val="100000"/>
              </a:lnSpc>
            </a:pPr>
            <a:r>
              <a:rPr lang="en-US" sz="1200" b="0" i="0" dirty="0">
                <a:effectLst/>
                <a:latin typeface="Inter"/>
              </a:rPr>
              <a:t>You can choose one of the following options:</a:t>
            </a:r>
          </a:p>
          <a:p>
            <a:pPr marL="1143000" lvl="2" indent="-228600">
              <a:lnSpc>
                <a:spcPct val="100000"/>
              </a:lnSpc>
              <a:buFont typeface="Arial" panose="020B0604020202020204" pitchFamily="34" charset="0"/>
              <a:buChar char="•"/>
            </a:pPr>
            <a:r>
              <a:rPr lang="en-US" sz="1200" b="0" i="0" dirty="0">
                <a:effectLst/>
                <a:latin typeface="Inter"/>
              </a:rPr>
              <a:t>Keep this agent online as much as possible</a:t>
            </a:r>
          </a:p>
          <a:p>
            <a:pPr marL="1143000" lvl="2" indent="-228600">
              <a:lnSpc>
                <a:spcPct val="100000"/>
              </a:lnSpc>
              <a:buFont typeface="Arial" panose="020B0604020202020204" pitchFamily="34" charset="0"/>
              <a:buChar char="•"/>
            </a:pPr>
            <a:r>
              <a:rPr lang="en-US" sz="1200" b="0" i="0" dirty="0">
                <a:effectLst/>
                <a:latin typeface="Inter"/>
              </a:rPr>
              <a:t>Bring this agent online and offline at specific times</a:t>
            </a:r>
          </a:p>
          <a:p>
            <a:pPr marL="1143000" lvl="2" indent="-228600">
              <a:lnSpc>
                <a:spcPct val="100000"/>
              </a:lnSpc>
              <a:buFont typeface="Arial" panose="020B0604020202020204" pitchFamily="34" charset="0"/>
              <a:buChar char="•"/>
            </a:pPr>
            <a:r>
              <a:rPr lang="en-US" sz="1200" b="0" i="0" dirty="0">
                <a:effectLst/>
                <a:latin typeface="Inter"/>
              </a:rPr>
              <a:t>Bring this agent online when in demand, and take offline when idle.</a:t>
            </a:r>
          </a:p>
          <a:p>
            <a:pPr>
              <a:lnSpc>
                <a:spcPct val="100000"/>
              </a:lnSpc>
            </a:pPr>
            <a:r>
              <a:rPr lang="en-US" sz="1200" b="0" i="0" dirty="0">
                <a:effectLst/>
                <a:latin typeface="Inter"/>
              </a:rPr>
              <a:t>Optionally, you can specify additional </a:t>
            </a:r>
            <a:r>
              <a:rPr lang="en-US" sz="1200" b="0" i="1" dirty="0">
                <a:effectLst/>
                <a:latin typeface="Inter"/>
              </a:rPr>
              <a:t>Node Properties</a:t>
            </a:r>
            <a:r>
              <a:rPr lang="en-US" sz="1200" b="0" i="0" dirty="0">
                <a:effectLst/>
                <a:latin typeface="Inter"/>
              </a:rPr>
              <a:t> such as environment variables, tool locations, </a:t>
            </a:r>
            <a:r>
              <a:rPr lang="en-US" sz="1200" b="0" i="0" dirty="0" err="1">
                <a:effectLst/>
                <a:latin typeface="Inter"/>
              </a:rPr>
              <a:t>etc</a:t>
            </a:r>
            <a:r>
              <a:rPr lang="en-US" sz="1200" b="0" i="0" dirty="0">
                <a:effectLst/>
                <a:latin typeface="Inter"/>
              </a:rPr>
              <a:t> . Once you are done configuring, click </a:t>
            </a:r>
            <a:r>
              <a:rPr lang="en-US" sz="1200" b="0" i="1" dirty="0">
                <a:effectLst/>
                <a:latin typeface="Inter"/>
              </a:rPr>
              <a:t>Save</a:t>
            </a:r>
            <a:r>
              <a:rPr lang="en-US" sz="1200" b="0" i="0" dirty="0">
                <a:effectLst/>
                <a:latin typeface="Inter"/>
              </a:rPr>
              <a:t> to save the configuration.</a:t>
            </a:r>
          </a:p>
          <a:p>
            <a:pPr>
              <a:lnSpc>
                <a:spcPct val="100000"/>
              </a:lnSpc>
            </a:pPr>
            <a:endParaRPr lang="en-IN" sz="1100" dirty="0"/>
          </a:p>
        </p:txBody>
      </p:sp>
      <p:sp>
        <p:nvSpPr>
          <p:cNvPr id="139"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2620"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588BBF"/>
          </a:solidFill>
          <a:ln w="34925">
            <a:solidFill>
              <a:srgbClr val="588BB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onfigure agent example">
            <a:extLst>
              <a:ext uri="{FF2B5EF4-FFF2-40B4-BE49-F238E27FC236}">
                <a16:creationId xmlns:a16="http://schemas.microsoft.com/office/drawing/2014/main" id="{99AE9C13-4EBA-40D9-8F8F-B69AD030A43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6617" y="630936"/>
            <a:ext cx="6661502" cy="391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769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C88D7-5D6D-4FE3-B9AF-F7CFF96D393F}"/>
              </a:ext>
            </a:extLst>
          </p:cNvPr>
          <p:cNvSpPr>
            <a:spLocks noGrp="1"/>
          </p:cNvSpPr>
          <p:nvPr>
            <p:ph type="title"/>
          </p:nvPr>
        </p:nvSpPr>
        <p:spPr>
          <a:xfrm>
            <a:off x="630936" y="4562856"/>
            <a:ext cx="3419856" cy="1600200"/>
          </a:xfrm>
        </p:spPr>
        <p:txBody>
          <a:bodyPr anchor="ctr">
            <a:normAutofit/>
          </a:bodyPr>
          <a:lstStyle/>
          <a:p>
            <a:pPr>
              <a:lnSpc>
                <a:spcPct val="90000"/>
              </a:lnSpc>
            </a:pPr>
            <a:r>
              <a:rPr lang="en-US" sz="3400" b="1" i="0">
                <a:effectLst/>
                <a:latin typeface="Inter"/>
              </a:rPr>
              <a:t>View and Manage Jenkins Agents</a:t>
            </a:r>
            <a:br>
              <a:rPr lang="en-US" sz="3400" b="1" i="0">
                <a:effectLst/>
                <a:latin typeface="Inter"/>
              </a:rPr>
            </a:br>
            <a:endParaRPr lang="en-IN" sz="3400"/>
          </a:p>
        </p:txBody>
      </p:sp>
      <mc:AlternateContent xmlns:mc="http://schemas.openxmlformats.org/markup-compatibility/2006">
        <mc:Choice xmlns:p14="http://schemas.microsoft.com/office/powerpoint/2010/main" Requires="p14">
          <p:contentPart p14:bwMode="auto" r:id="rId2">
            <p14:nvContentPartPr>
              <p14:cNvPr id="75" name="Ink 7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75" name="Ink 7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7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2856"/>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FF4110"/>
          </a:solidFill>
          <a:ln w="34925">
            <a:solidFill>
              <a:srgbClr val="FF411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9F26B8-A401-44FB-AEFA-95166B53EC1A}"/>
              </a:ext>
            </a:extLst>
          </p:cNvPr>
          <p:cNvSpPr>
            <a:spLocks noGrp="1"/>
          </p:cNvSpPr>
          <p:nvPr>
            <p:ph idx="1"/>
          </p:nvPr>
        </p:nvSpPr>
        <p:spPr>
          <a:xfrm>
            <a:off x="4654295" y="4562856"/>
            <a:ext cx="6894576" cy="1600200"/>
          </a:xfrm>
        </p:spPr>
        <p:txBody>
          <a:bodyPr anchor="ctr">
            <a:normAutofit/>
          </a:bodyPr>
          <a:lstStyle/>
          <a:p>
            <a:r>
              <a:rPr lang="en-US" sz="2000" b="0" i="0">
                <a:effectLst/>
                <a:latin typeface="Inter"/>
              </a:rPr>
              <a:t>You can view and manage all the configured agents from </a:t>
            </a:r>
            <a:r>
              <a:rPr lang="en-US" sz="2000" b="0" i="1">
                <a:effectLst/>
                <a:latin typeface="Inter"/>
              </a:rPr>
              <a:t>Jenkins</a:t>
            </a:r>
            <a:r>
              <a:rPr lang="en-US" sz="2000" b="0" i="0">
                <a:effectLst/>
                <a:latin typeface="Inter"/>
              </a:rPr>
              <a:t> &gt; </a:t>
            </a:r>
            <a:r>
              <a:rPr lang="en-US" sz="2000" b="0" i="1">
                <a:effectLst/>
                <a:latin typeface="Inter"/>
              </a:rPr>
              <a:t>Manage Nodes and Clouds</a:t>
            </a:r>
            <a:r>
              <a:rPr lang="en-US" sz="2000" b="0" i="0">
                <a:effectLst/>
                <a:latin typeface="Inter"/>
              </a:rPr>
              <a:t> page.</a:t>
            </a:r>
          </a:p>
          <a:p>
            <a:r>
              <a:rPr lang="en-US" sz="2000" b="0" i="0">
                <a:effectLst/>
                <a:latin typeface="Inter"/>
              </a:rPr>
              <a:t>Next, you can click on the selected agent to view all the projects associated with this agent.</a:t>
            </a:r>
            <a:endParaRPr lang="en-IN" sz="2000"/>
          </a:p>
        </p:txBody>
      </p:sp>
      <p:pic>
        <p:nvPicPr>
          <p:cNvPr id="7172" name="Picture 4" descr="View agent details">
            <a:extLst>
              <a:ext uri="{FF2B5EF4-FFF2-40B4-BE49-F238E27FC236}">
                <a16:creationId xmlns:a16="http://schemas.microsoft.com/office/drawing/2014/main" id="{B5313A0E-0C20-4166-9A26-DCE5C030F58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3296" y="1647749"/>
            <a:ext cx="5471160" cy="131307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View and manage agents">
            <a:extLst>
              <a:ext uri="{FF2B5EF4-FFF2-40B4-BE49-F238E27FC236}">
                <a16:creationId xmlns:a16="http://schemas.microsoft.com/office/drawing/2014/main" id="{B22C1794-65C7-416D-A800-8A8C5EC1E4C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54496" y="2037569"/>
            <a:ext cx="5471160" cy="53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691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8F5EB-AFC0-471B-821E-6FD1DA0DD19F}"/>
              </a:ext>
            </a:extLst>
          </p:cNvPr>
          <p:cNvSpPr>
            <a:spLocks noGrp="1"/>
          </p:cNvSpPr>
          <p:nvPr>
            <p:ph type="title"/>
          </p:nvPr>
        </p:nvSpPr>
        <p:spPr>
          <a:xfrm>
            <a:off x="630936" y="640823"/>
            <a:ext cx="3419856" cy="5583148"/>
          </a:xfrm>
        </p:spPr>
        <p:txBody>
          <a:bodyPr anchor="ctr">
            <a:normAutofit/>
          </a:bodyPr>
          <a:lstStyle/>
          <a:p>
            <a:r>
              <a:rPr lang="en-US" sz="6000" b="1" i="0">
                <a:effectLst/>
                <a:latin typeface="Inter"/>
              </a:rPr>
              <a:t>Verify Job Execution on an Agent</a:t>
            </a:r>
            <a:br>
              <a:rPr lang="en-US" sz="6000" b="1" i="0">
                <a:effectLst/>
                <a:latin typeface="Inter"/>
              </a:rPr>
            </a:br>
            <a:endParaRPr lang="en-IN" sz="6000"/>
          </a:p>
        </p:txBody>
      </p:sp>
      <mc:AlternateContent xmlns:mc="http://schemas.openxmlformats.org/markup-compatibility/2006">
        <mc:Choice xmlns:p14="http://schemas.microsoft.com/office/powerpoint/2010/main" Requires="p14">
          <p:contentPart p14:bwMode="auto" r:id="rId2">
            <p14:nvContentPartPr>
              <p14:cNvPr id="73" name="Ink 7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73" name="Ink 7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7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F2C1B"/>
          </a:solidFill>
          <a:ln w="34925">
            <a:solidFill>
              <a:srgbClr val="FF2C1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3F05AC-C64D-488F-BE45-935EBC53B645}"/>
              </a:ext>
            </a:extLst>
          </p:cNvPr>
          <p:cNvSpPr>
            <a:spLocks noGrp="1"/>
          </p:cNvSpPr>
          <p:nvPr>
            <p:ph idx="1"/>
          </p:nvPr>
        </p:nvSpPr>
        <p:spPr>
          <a:xfrm>
            <a:off x="4654296" y="4798577"/>
            <a:ext cx="6894576" cy="1428487"/>
          </a:xfrm>
        </p:spPr>
        <p:txBody>
          <a:bodyPr anchor="t">
            <a:normAutofit/>
          </a:bodyPr>
          <a:lstStyle/>
          <a:p>
            <a:r>
              <a:rPr lang="en-US" sz="2000" b="0" i="0">
                <a:effectLst/>
                <a:latin typeface="Inter"/>
              </a:rPr>
              <a:t>If you restrict a job to use a certain agent or a label, you can verify if the job is picking the right agent from the </a:t>
            </a:r>
            <a:r>
              <a:rPr lang="en-US" sz="2000" b="0" i="1">
                <a:effectLst/>
                <a:latin typeface="Inter"/>
              </a:rPr>
              <a:t>Build Executor Status</a:t>
            </a:r>
            <a:r>
              <a:rPr lang="en-US" sz="2000" b="0" i="0">
                <a:effectLst/>
                <a:latin typeface="Inter"/>
              </a:rPr>
              <a:t> on the main Jenkins dashboard.</a:t>
            </a:r>
            <a:endParaRPr lang="en-IN" sz="2000"/>
          </a:p>
        </p:txBody>
      </p:sp>
      <p:pic>
        <p:nvPicPr>
          <p:cNvPr id="8194" name="Picture 2" descr="Jobs running on a specific agent">
            <a:extLst>
              <a:ext uri="{FF2B5EF4-FFF2-40B4-BE49-F238E27FC236}">
                <a16:creationId xmlns:a16="http://schemas.microsoft.com/office/drawing/2014/main" id="{CA7C4567-067A-48E3-9262-583C3B23F15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630936"/>
            <a:ext cx="5885160" cy="391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5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7993FA-482D-40A2-BD7B-EBB6AE1CA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63173-02BE-48EC-9DC4-16C1E25FB3DD}"/>
              </a:ext>
            </a:extLst>
          </p:cNvPr>
          <p:cNvSpPr>
            <a:spLocks noGrp="1"/>
          </p:cNvSpPr>
          <p:nvPr>
            <p:ph type="title"/>
          </p:nvPr>
        </p:nvSpPr>
        <p:spPr>
          <a:xfrm>
            <a:off x="7903464" y="643467"/>
            <a:ext cx="3447288" cy="5571066"/>
          </a:xfrm>
        </p:spPr>
        <p:txBody>
          <a:bodyPr anchor="ctr">
            <a:normAutofit/>
          </a:bodyPr>
          <a:lstStyle/>
          <a:p>
            <a:pPr>
              <a:lnSpc>
                <a:spcPct val="90000"/>
              </a:lnSpc>
            </a:pPr>
            <a:r>
              <a:rPr lang="en-IN" sz="4100" b="1" i="0" dirty="0">
                <a:solidFill>
                  <a:schemeClr val="accent1"/>
                </a:solidFill>
                <a:effectLst/>
                <a:latin typeface="Inter"/>
              </a:rPr>
              <a:t>Why Distributed Build Architecture?</a:t>
            </a:r>
            <a:br>
              <a:rPr lang="en-IN" sz="4100" b="1" i="0" dirty="0">
                <a:solidFill>
                  <a:schemeClr val="accent1"/>
                </a:solidFill>
                <a:effectLst/>
                <a:latin typeface="Inter"/>
              </a:rPr>
            </a:br>
            <a:endParaRPr lang="en-IN" sz="4100" dirty="0">
              <a:solidFill>
                <a:schemeClr val="accent1"/>
              </a:solidFill>
            </a:endParaRPr>
          </a:p>
        </p:txBody>
      </p:sp>
      <p:sp>
        <p:nvSpPr>
          <p:cNvPr id="10" name="Freeform: Shape 9">
            <a:extLst>
              <a:ext uri="{FF2B5EF4-FFF2-40B4-BE49-F238E27FC236}">
                <a16:creationId xmlns:a16="http://schemas.microsoft.com/office/drawing/2014/main" id="{3AE8634F-51AB-499B-BC73-009FB463E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84987" cy="6858000"/>
          </a:xfrm>
          <a:custGeom>
            <a:avLst/>
            <a:gdLst>
              <a:gd name="connsiteX0" fmla="*/ 0 w 7384987"/>
              <a:gd name="connsiteY0" fmla="*/ 0 h 6858000"/>
              <a:gd name="connsiteX1" fmla="*/ 7366172 w 7384987"/>
              <a:gd name="connsiteY1" fmla="*/ 0 h 6858000"/>
              <a:gd name="connsiteX2" fmla="*/ 7359733 w 7384987"/>
              <a:gd name="connsiteY2" fmla="*/ 160754 h 6858000"/>
              <a:gd name="connsiteX3" fmla="*/ 7363789 w 7384987"/>
              <a:gd name="connsiteY3" fmla="*/ 350870 h 6858000"/>
              <a:gd name="connsiteX4" fmla="*/ 7364804 w 7384987"/>
              <a:gd name="connsiteY4" fmla="*/ 738248 h 6858000"/>
              <a:gd name="connsiteX5" fmla="*/ 7363917 w 7384987"/>
              <a:gd name="connsiteY5" fmla="*/ 1051329 h 6858000"/>
              <a:gd name="connsiteX6" fmla="*/ 7369069 w 7384987"/>
              <a:gd name="connsiteY6" fmla="*/ 1216617 h 6858000"/>
              <a:gd name="connsiteX7" fmla="*/ 7370433 w 7384987"/>
              <a:gd name="connsiteY7" fmla="*/ 1216617 h 6858000"/>
              <a:gd name="connsiteX8" fmla="*/ 7370810 w 7384987"/>
              <a:gd name="connsiteY8" fmla="*/ 1241159 h 6858000"/>
              <a:gd name="connsiteX9" fmla="*/ 7368946 w 7384987"/>
              <a:gd name="connsiteY9" fmla="*/ 1298998 h 6858000"/>
              <a:gd name="connsiteX10" fmla="*/ 7368583 w 7384987"/>
              <a:gd name="connsiteY10" fmla="*/ 1314450 h 6858000"/>
              <a:gd name="connsiteX11" fmla="*/ 7368448 w 7384987"/>
              <a:gd name="connsiteY11" fmla="*/ 1314450 h 6858000"/>
              <a:gd name="connsiteX12" fmla="*/ 7364030 w 7384987"/>
              <a:gd name="connsiteY12" fmla="*/ 1451529 h 6858000"/>
              <a:gd name="connsiteX13" fmla="*/ 7372921 w 7384987"/>
              <a:gd name="connsiteY13" fmla="*/ 1777349 h 6858000"/>
              <a:gd name="connsiteX14" fmla="*/ 7360218 w 7384987"/>
              <a:gd name="connsiteY14" fmla="*/ 2237181 h 6858000"/>
              <a:gd name="connsiteX15" fmla="*/ 7363394 w 7384987"/>
              <a:gd name="connsiteY15" fmla="*/ 2901271 h 6858000"/>
              <a:gd name="connsiteX16" fmla="*/ 7384987 w 7384987"/>
              <a:gd name="connsiteY16" fmla="*/ 3385366 h 6858000"/>
              <a:gd name="connsiteX17" fmla="*/ 7362505 w 7384987"/>
              <a:gd name="connsiteY17" fmla="*/ 3749928 h 6858000"/>
              <a:gd name="connsiteX18" fmla="*/ 7361488 w 7384987"/>
              <a:gd name="connsiteY18" fmla="*/ 4167080 h 6858000"/>
              <a:gd name="connsiteX19" fmla="*/ 7366315 w 7384987"/>
              <a:gd name="connsiteY19" fmla="*/ 4538757 h 6858000"/>
              <a:gd name="connsiteX20" fmla="*/ 7373684 w 7384987"/>
              <a:gd name="connsiteY20" fmla="*/ 4950193 h 6858000"/>
              <a:gd name="connsiteX21" fmla="*/ 7356280 w 7384987"/>
              <a:gd name="connsiteY21" fmla="*/ 5366074 h 6858000"/>
              <a:gd name="connsiteX22" fmla="*/ 7356280 w 7384987"/>
              <a:gd name="connsiteY22" fmla="*/ 5739911 h 6858000"/>
              <a:gd name="connsiteX23" fmla="*/ 7376478 w 7384987"/>
              <a:gd name="connsiteY23" fmla="*/ 6321306 h 6858000"/>
              <a:gd name="connsiteX24" fmla="*/ 7367793 w 7384987"/>
              <a:gd name="connsiteY24" fmla="*/ 6858000 h 6858000"/>
              <a:gd name="connsiteX25" fmla="*/ 0 w 7384987"/>
              <a:gd name="connsiteY2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84987" h="6858000">
                <a:moveTo>
                  <a:pt x="0" y="0"/>
                </a:moveTo>
                <a:lnTo>
                  <a:pt x="7366172" y="0"/>
                </a:lnTo>
                <a:lnTo>
                  <a:pt x="7359733" y="160754"/>
                </a:lnTo>
                <a:cubicBezTo>
                  <a:pt x="7359139" y="224139"/>
                  <a:pt x="7360491" y="287545"/>
                  <a:pt x="7363789" y="350870"/>
                </a:cubicBezTo>
                <a:cubicBezTo>
                  <a:pt x="7372315" y="479826"/>
                  <a:pt x="7372646" y="609245"/>
                  <a:pt x="7364804" y="738248"/>
                </a:cubicBezTo>
                <a:cubicBezTo>
                  <a:pt x="7358232" y="842483"/>
                  <a:pt x="7357929" y="947053"/>
                  <a:pt x="7363917" y="1051329"/>
                </a:cubicBezTo>
                <a:lnTo>
                  <a:pt x="7369069" y="1216617"/>
                </a:lnTo>
                <a:lnTo>
                  <a:pt x="7370433" y="1216617"/>
                </a:lnTo>
                <a:lnTo>
                  <a:pt x="7370810" y="1241159"/>
                </a:lnTo>
                <a:lnTo>
                  <a:pt x="7368946" y="1298998"/>
                </a:lnTo>
                <a:lnTo>
                  <a:pt x="7368583" y="1314450"/>
                </a:lnTo>
                <a:lnTo>
                  <a:pt x="7368448" y="1314450"/>
                </a:lnTo>
                <a:lnTo>
                  <a:pt x="7364030" y="1451529"/>
                </a:lnTo>
                <a:cubicBezTo>
                  <a:pt x="7358313" y="1560263"/>
                  <a:pt x="7366950" y="1668870"/>
                  <a:pt x="7372921" y="1777349"/>
                </a:cubicBezTo>
                <a:cubicBezTo>
                  <a:pt x="7381432" y="1931051"/>
                  <a:pt x="7371270" y="2084116"/>
                  <a:pt x="7360218" y="2237181"/>
                </a:cubicBezTo>
                <a:cubicBezTo>
                  <a:pt x="7344975" y="2458587"/>
                  <a:pt x="7353486" y="2679992"/>
                  <a:pt x="7363394" y="2901271"/>
                </a:cubicBezTo>
                <a:cubicBezTo>
                  <a:pt x="7370635" y="3062594"/>
                  <a:pt x="7383210" y="3223789"/>
                  <a:pt x="7384987" y="3385366"/>
                </a:cubicBezTo>
                <a:cubicBezTo>
                  <a:pt x="7385051" y="3507234"/>
                  <a:pt x="7377544" y="3628988"/>
                  <a:pt x="7362505" y="3749928"/>
                </a:cubicBezTo>
                <a:cubicBezTo>
                  <a:pt x="7346880" y="3888895"/>
                  <a:pt x="7353613" y="4027988"/>
                  <a:pt x="7361488" y="4167080"/>
                </a:cubicBezTo>
                <a:cubicBezTo>
                  <a:pt x="7368348" y="4290930"/>
                  <a:pt x="7368729" y="4414907"/>
                  <a:pt x="7366315" y="4538757"/>
                </a:cubicBezTo>
                <a:cubicBezTo>
                  <a:pt x="7363648" y="4676072"/>
                  <a:pt x="7364283" y="4813259"/>
                  <a:pt x="7373684" y="4950193"/>
                </a:cubicBezTo>
                <a:cubicBezTo>
                  <a:pt x="7384416" y="5089018"/>
                  <a:pt x="7378574" y="5228633"/>
                  <a:pt x="7356280" y="5366074"/>
                </a:cubicBezTo>
                <a:cubicBezTo>
                  <a:pt x="7335448" y="5490178"/>
                  <a:pt x="7341165" y="5615552"/>
                  <a:pt x="7356280" y="5739911"/>
                </a:cubicBezTo>
                <a:cubicBezTo>
                  <a:pt x="7379526" y="5933243"/>
                  <a:pt x="7379526" y="6127211"/>
                  <a:pt x="7376478" y="6321306"/>
                </a:cubicBezTo>
                <a:lnTo>
                  <a:pt x="736779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57C3189-DEA0-43EC-A5F3-0C056DAD7421}"/>
              </a:ext>
            </a:extLst>
          </p:cNvPr>
          <p:cNvSpPr>
            <a:spLocks noGrp="1"/>
          </p:cNvSpPr>
          <p:nvPr>
            <p:ph idx="1"/>
          </p:nvPr>
        </p:nvSpPr>
        <p:spPr>
          <a:xfrm>
            <a:off x="142240" y="643467"/>
            <a:ext cx="6487160" cy="5571066"/>
          </a:xfrm>
        </p:spPr>
        <p:txBody>
          <a:bodyPr anchor="ctr">
            <a:normAutofit/>
          </a:bodyPr>
          <a:lstStyle/>
          <a:p>
            <a:pPr>
              <a:lnSpc>
                <a:spcPct val="100000"/>
              </a:lnSpc>
            </a:pPr>
            <a:r>
              <a:rPr lang="en-US" sz="1400" b="0" i="0" dirty="0">
                <a:solidFill>
                  <a:schemeClr val="bg1"/>
                </a:solidFill>
                <a:effectLst/>
                <a:latin typeface="Inter"/>
              </a:rPr>
              <a:t>Up until now, we have run all the builds on the Jenkins master. So far it worked well for us. However, what if you need to run hundreds of builds every day? Well, you can try scaling your Jenkins server vertically by adding more resources (CPU, memory, </a:t>
            </a:r>
            <a:r>
              <a:rPr lang="en-US" sz="1400" b="0" i="0" dirty="0" err="1">
                <a:solidFill>
                  <a:schemeClr val="bg1"/>
                </a:solidFill>
                <a:effectLst/>
                <a:latin typeface="Inter"/>
              </a:rPr>
              <a:t>etc</a:t>
            </a:r>
            <a:r>
              <a:rPr lang="en-US" sz="1400" b="0" i="0" dirty="0">
                <a:solidFill>
                  <a:schemeClr val="bg1"/>
                </a:solidFill>
                <a:effectLst/>
                <a:latin typeface="Inter"/>
              </a:rPr>
              <a:t>), but you will eventually cap out of resources as you can scale a server vertically only up to a certain point.</a:t>
            </a:r>
          </a:p>
          <a:p>
            <a:pPr>
              <a:lnSpc>
                <a:spcPct val="100000"/>
              </a:lnSpc>
            </a:pPr>
            <a:r>
              <a:rPr lang="en-US" sz="1400" b="0" i="0" dirty="0">
                <a:solidFill>
                  <a:schemeClr val="bg1"/>
                </a:solidFill>
                <a:effectLst/>
                <a:latin typeface="Inter"/>
              </a:rPr>
              <a:t>The next thing that probably comes to your mind is adding more Jenkins masters. There are two major issues with this approach. First, it is going to create an administrative overhead to configure and keep track of all the Jenkins masters, and their corresponding builds, configurations, etc. Secondly, you may be developing applications that need to be supported on a variety of OS platforms, and you may need to run builds on various platforms. For instance, consider a situation when your application needs to be built and tested on Linux, Windows and MacOS. You won’t be able to achieve this because each Jenkins master is tied to a specific operating system.</a:t>
            </a:r>
          </a:p>
          <a:p>
            <a:pPr>
              <a:lnSpc>
                <a:spcPct val="100000"/>
              </a:lnSpc>
            </a:pPr>
            <a:r>
              <a:rPr lang="en-US" sz="1400" b="0" i="0" dirty="0">
                <a:solidFill>
                  <a:schemeClr val="bg1"/>
                </a:solidFill>
                <a:effectLst/>
                <a:latin typeface="Inter"/>
              </a:rPr>
              <a:t>Besides scaling, there is also a major security flaw associated with running your builds on the Jenkins masters. All Jenkins jobs run with administrator privileges, and a malicious actor can potentially access or delete any private information compromising the security of your data.</a:t>
            </a:r>
          </a:p>
          <a:p>
            <a:pPr>
              <a:lnSpc>
                <a:spcPct val="100000"/>
              </a:lnSpc>
            </a:pPr>
            <a:r>
              <a:rPr lang="en-US" sz="1400" b="0" i="0" dirty="0">
                <a:solidFill>
                  <a:schemeClr val="bg1"/>
                </a:solidFill>
                <a:effectLst/>
                <a:latin typeface="Inter"/>
              </a:rPr>
              <a:t>The solution to the above problems is a distributed build architecture that allows you to have a single Jenkins master and leverage additional servers to perform the builds.</a:t>
            </a:r>
          </a:p>
          <a:p>
            <a:pPr marL="0" indent="0">
              <a:lnSpc>
                <a:spcPct val="100000"/>
              </a:lnSpc>
              <a:buNone/>
            </a:pPr>
            <a:endParaRPr lang="en-IN" sz="1300" dirty="0">
              <a:solidFill>
                <a:schemeClr val="bg1"/>
              </a:solidFill>
            </a:endParaRPr>
          </a:p>
        </p:txBody>
      </p:sp>
    </p:spTree>
    <p:extLst>
      <p:ext uri="{BB962C8B-B14F-4D97-AF65-F5344CB8AC3E}">
        <p14:creationId xmlns:p14="http://schemas.microsoft.com/office/powerpoint/2010/main" val="1529302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2328C31-93A8-4C77-B2C9-1705F827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8A3B9-C9D8-4592-813B-2EA199213DB7}"/>
              </a:ext>
            </a:extLst>
          </p:cNvPr>
          <p:cNvSpPr>
            <a:spLocks noGrp="1"/>
          </p:cNvSpPr>
          <p:nvPr>
            <p:ph type="title"/>
          </p:nvPr>
        </p:nvSpPr>
        <p:spPr>
          <a:xfrm>
            <a:off x="8138341" y="640823"/>
            <a:ext cx="3419856" cy="5583148"/>
          </a:xfrm>
        </p:spPr>
        <p:txBody>
          <a:bodyPr anchor="ctr">
            <a:normAutofit/>
          </a:bodyPr>
          <a:lstStyle/>
          <a:p>
            <a:r>
              <a:rPr lang="en-IN" sz="6000" b="1" i="0">
                <a:effectLst/>
                <a:latin typeface="Inter"/>
              </a:rPr>
              <a:t>Load Statistics</a:t>
            </a:r>
            <a:br>
              <a:rPr lang="en-IN" sz="6000" b="1" i="0">
                <a:effectLst/>
                <a:latin typeface="Inter"/>
              </a:rPr>
            </a:br>
            <a:endParaRPr lang="en-IN" sz="6000"/>
          </a:p>
        </p:txBody>
      </p:sp>
      <mc:AlternateContent xmlns:mc="http://schemas.openxmlformats.org/markup-compatibility/2006">
        <mc:Choice xmlns:p14="http://schemas.microsoft.com/office/powerpoint/2010/main" Requires="p14">
          <p:contentPart p14:bwMode="auto" r:id="rId2">
            <p14:nvContentPartPr>
              <p14:cNvPr id="193" name="Ink 19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4884261"/>
              <a:ext cx="360" cy="2160"/>
            </p14:xfrm>
          </p:contentPart>
        </mc:Choice>
        <mc:Fallback>
          <p:pic>
            <p:nvPicPr>
              <p:cNvPr id="193" name="Ink 19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91FEB643-72E7-4FF9-8613-6E298C1E11B9}"/>
              </a:ext>
            </a:extLst>
          </p:cNvPr>
          <p:cNvSpPr>
            <a:spLocks noGrp="1"/>
          </p:cNvSpPr>
          <p:nvPr>
            <p:ph idx="1"/>
          </p:nvPr>
        </p:nvSpPr>
        <p:spPr>
          <a:xfrm>
            <a:off x="640079" y="3731485"/>
            <a:ext cx="7071101" cy="3309395"/>
          </a:xfrm>
        </p:spPr>
        <p:txBody>
          <a:bodyPr anchor="t">
            <a:normAutofit/>
          </a:bodyPr>
          <a:lstStyle/>
          <a:p>
            <a:pPr>
              <a:lnSpc>
                <a:spcPct val="100000"/>
              </a:lnSpc>
            </a:pPr>
            <a:r>
              <a:rPr lang="en-US" sz="1400" b="0" i="0" dirty="0">
                <a:effectLst/>
                <a:latin typeface="Inter"/>
              </a:rPr>
              <a:t>You can view the overall load on your build infrastructure by going to the </a:t>
            </a:r>
            <a:r>
              <a:rPr lang="en-US" sz="1400" b="0" i="1" dirty="0">
                <a:effectLst/>
                <a:latin typeface="Inter"/>
              </a:rPr>
              <a:t>Jenkins</a:t>
            </a:r>
            <a:r>
              <a:rPr lang="en-US" sz="1400" b="0" i="0" dirty="0">
                <a:effectLst/>
                <a:latin typeface="Inter"/>
              </a:rPr>
              <a:t> &gt; </a:t>
            </a:r>
            <a:r>
              <a:rPr lang="en-US" sz="1400" b="0" i="1" dirty="0">
                <a:effectLst/>
                <a:latin typeface="Inter"/>
              </a:rPr>
              <a:t>Manage Jenkins</a:t>
            </a:r>
            <a:r>
              <a:rPr lang="en-US" sz="1400" b="0" i="0" dirty="0">
                <a:effectLst/>
                <a:latin typeface="Inter"/>
              </a:rPr>
              <a:t> &gt; </a:t>
            </a:r>
            <a:r>
              <a:rPr lang="en-US" sz="1400" b="0" i="1" dirty="0">
                <a:effectLst/>
                <a:latin typeface="Inter"/>
              </a:rPr>
              <a:t>Load Statistics</a:t>
            </a:r>
            <a:r>
              <a:rPr lang="en-US" sz="1400" b="0" i="0" dirty="0">
                <a:effectLst/>
                <a:latin typeface="Inter"/>
              </a:rPr>
              <a:t> page</a:t>
            </a:r>
          </a:p>
          <a:p>
            <a:pPr>
              <a:lnSpc>
                <a:spcPct val="100000"/>
              </a:lnSpc>
            </a:pPr>
            <a:r>
              <a:rPr lang="en-US" sz="1400" b="0" i="0" dirty="0">
                <a:effectLst/>
                <a:latin typeface="Inter"/>
              </a:rPr>
              <a:t>Load statistics provide you with the following metrics:</a:t>
            </a:r>
          </a:p>
          <a:p>
            <a:pPr marL="1143000" lvl="2" indent="-228600">
              <a:lnSpc>
                <a:spcPct val="100000"/>
              </a:lnSpc>
              <a:buFont typeface="Arial" panose="020B0604020202020204" pitchFamily="34" charset="0"/>
              <a:buChar char="•"/>
            </a:pPr>
            <a:r>
              <a:rPr lang="en-US" sz="1400" b="0" i="0" dirty="0">
                <a:effectLst/>
                <a:latin typeface="Inter"/>
              </a:rPr>
              <a:t>Number of online executors</a:t>
            </a:r>
            <a:br>
              <a:rPr lang="en-US" sz="1400" b="0" i="0" dirty="0">
                <a:effectLst/>
                <a:latin typeface="Inter"/>
              </a:rPr>
            </a:br>
            <a:r>
              <a:rPr lang="en-US" sz="1400" b="0" i="0" dirty="0">
                <a:effectLst/>
                <a:latin typeface="Inter"/>
              </a:rPr>
              <a:t>A total number of executors that have been configured to run a build and are currently online.</a:t>
            </a:r>
          </a:p>
          <a:p>
            <a:pPr marL="1143000" lvl="2" indent="-228600">
              <a:lnSpc>
                <a:spcPct val="100000"/>
              </a:lnSpc>
              <a:buFont typeface="Arial" panose="020B0604020202020204" pitchFamily="34" charset="0"/>
              <a:buChar char="•"/>
            </a:pPr>
            <a:r>
              <a:rPr lang="en-US" sz="1400" b="0" i="0" dirty="0">
                <a:effectLst/>
                <a:latin typeface="Inter"/>
              </a:rPr>
              <a:t>Number of busy executors</a:t>
            </a:r>
            <a:br>
              <a:rPr lang="en-US" sz="1400" b="0" i="0" dirty="0">
                <a:effectLst/>
                <a:latin typeface="Inter"/>
              </a:rPr>
            </a:br>
            <a:r>
              <a:rPr lang="en-US" sz="1400" b="0" i="0" dirty="0">
                <a:effectLst/>
                <a:latin typeface="Inter"/>
              </a:rPr>
              <a:t>Number of executors currently running a build.</a:t>
            </a:r>
          </a:p>
          <a:p>
            <a:pPr marL="1143000" lvl="2" indent="-228600">
              <a:lnSpc>
                <a:spcPct val="100000"/>
              </a:lnSpc>
              <a:buFont typeface="Arial" panose="020B0604020202020204" pitchFamily="34" charset="0"/>
              <a:buChar char="•"/>
            </a:pPr>
            <a:r>
              <a:rPr lang="en-US" sz="1400" b="0" i="0" dirty="0">
                <a:effectLst/>
                <a:latin typeface="Inter"/>
              </a:rPr>
              <a:t>Number of available executors</a:t>
            </a:r>
            <a:br>
              <a:rPr lang="en-US" sz="1400" b="0" i="0" dirty="0">
                <a:effectLst/>
                <a:latin typeface="Inter"/>
              </a:rPr>
            </a:br>
            <a:r>
              <a:rPr lang="en-US" sz="1400" b="0" i="0" dirty="0">
                <a:effectLst/>
                <a:latin typeface="Inter"/>
              </a:rPr>
              <a:t>Number of executors currently available to run a build.</a:t>
            </a:r>
          </a:p>
          <a:p>
            <a:pPr marL="1143000" lvl="2" indent="-228600">
              <a:lnSpc>
                <a:spcPct val="100000"/>
              </a:lnSpc>
              <a:buFont typeface="Arial" panose="020B0604020202020204" pitchFamily="34" charset="0"/>
              <a:buChar char="•"/>
            </a:pPr>
            <a:r>
              <a:rPr lang="en-US" sz="1400" b="0" i="0" dirty="0">
                <a:effectLst/>
                <a:latin typeface="Inter"/>
              </a:rPr>
              <a:t>Queue length</a:t>
            </a:r>
            <a:br>
              <a:rPr lang="en-US" sz="1400" b="0" i="0" dirty="0">
                <a:effectLst/>
                <a:latin typeface="Inter"/>
              </a:rPr>
            </a:br>
            <a:r>
              <a:rPr lang="en-US" sz="1400" b="0" i="0" dirty="0">
                <a:effectLst/>
                <a:latin typeface="Inter"/>
              </a:rPr>
              <a:t>Number of jobs in the build queue that are waiting for an executor to free up.</a:t>
            </a:r>
          </a:p>
          <a:p>
            <a:pPr>
              <a:lnSpc>
                <a:spcPct val="100000"/>
              </a:lnSpc>
            </a:pPr>
            <a:endParaRPr lang="en-IN" sz="500" dirty="0"/>
          </a:p>
        </p:txBody>
      </p:sp>
      <p:sp>
        <p:nvSpPr>
          <p:cNvPr id="19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2620"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CF169"/>
          </a:solidFill>
          <a:ln w="34925">
            <a:solidFill>
              <a:srgbClr val="FCF16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Load Statistics">
            <a:extLst>
              <a:ext uri="{FF2B5EF4-FFF2-40B4-BE49-F238E27FC236}">
                <a16:creationId xmlns:a16="http://schemas.microsoft.com/office/drawing/2014/main" id="{92C50AB5-3D5D-46D4-98B0-6BF10BE74D5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0611" y="242174"/>
            <a:ext cx="6894576" cy="330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87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7993FA-482D-40A2-BD7B-EBB6AE1CA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B0340-7B61-4DE0-A1CF-D5404878C253}"/>
              </a:ext>
            </a:extLst>
          </p:cNvPr>
          <p:cNvSpPr>
            <a:spLocks noGrp="1"/>
          </p:cNvSpPr>
          <p:nvPr>
            <p:ph type="title"/>
          </p:nvPr>
        </p:nvSpPr>
        <p:spPr>
          <a:xfrm>
            <a:off x="7903464" y="643467"/>
            <a:ext cx="3447288" cy="5571066"/>
          </a:xfrm>
        </p:spPr>
        <p:txBody>
          <a:bodyPr anchor="ctr">
            <a:normAutofit/>
          </a:bodyPr>
          <a:lstStyle/>
          <a:p>
            <a:pPr>
              <a:lnSpc>
                <a:spcPct val="90000"/>
              </a:lnSpc>
            </a:pPr>
            <a:br>
              <a:rPr lang="en-IN" sz="4600">
                <a:solidFill>
                  <a:schemeClr val="accent1"/>
                </a:solidFill>
              </a:rPr>
            </a:br>
            <a:r>
              <a:rPr lang="en-IN" sz="4600" b="1" i="0">
                <a:solidFill>
                  <a:schemeClr val="accent1"/>
                </a:solidFill>
                <a:effectLst/>
                <a:latin typeface="Inter"/>
              </a:rPr>
              <a:t>Distributed Builds Terminology</a:t>
            </a:r>
            <a:br>
              <a:rPr lang="en-IN" sz="4600" b="1" i="0">
                <a:solidFill>
                  <a:schemeClr val="accent1"/>
                </a:solidFill>
                <a:effectLst/>
                <a:latin typeface="Inter"/>
              </a:rPr>
            </a:br>
            <a:br>
              <a:rPr lang="en-IN" sz="4600">
                <a:solidFill>
                  <a:schemeClr val="accent1"/>
                </a:solidFill>
              </a:rPr>
            </a:br>
            <a:endParaRPr lang="en-IN" sz="4600">
              <a:solidFill>
                <a:schemeClr val="accent1"/>
              </a:solidFill>
            </a:endParaRPr>
          </a:p>
        </p:txBody>
      </p:sp>
      <p:sp>
        <p:nvSpPr>
          <p:cNvPr id="10" name="Freeform: Shape 9">
            <a:extLst>
              <a:ext uri="{FF2B5EF4-FFF2-40B4-BE49-F238E27FC236}">
                <a16:creationId xmlns:a16="http://schemas.microsoft.com/office/drawing/2014/main" id="{3AE8634F-51AB-499B-BC73-009FB463E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84987" cy="6858000"/>
          </a:xfrm>
          <a:custGeom>
            <a:avLst/>
            <a:gdLst>
              <a:gd name="connsiteX0" fmla="*/ 0 w 7384987"/>
              <a:gd name="connsiteY0" fmla="*/ 0 h 6858000"/>
              <a:gd name="connsiteX1" fmla="*/ 7366172 w 7384987"/>
              <a:gd name="connsiteY1" fmla="*/ 0 h 6858000"/>
              <a:gd name="connsiteX2" fmla="*/ 7359733 w 7384987"/>
              <a:gd name="connsiteY2" fmla="*/ 160754 h 6858000"/>
              <a:gd name="connsiteX3" fmla="*/ 7363789 w 7384987"/>
              <a:gd name="connsiteY3" fmla="*/ 350870 h 6858000"/>
              <a:gd name="connsiteX4" fmla="*/ 7364804 w 7384987"/>
              <a:gd name="connsiteY4" fmla="*/ 738248 h 6858000"/>
              <a:gd name="connsiteX5" fmla="*/ 7363917 w 7384987"/>
              <a:gd name="connsiteY5" fmla="*/ 1051329 h 6858000"/>
              <a:gd name="connsiteX6" fmla="*/ 7369069 w 7384987"/>
              <a:gd name="connsiteY6" fmla="*/ 1216617 h 6858000"/>
              <a:gd name="connsiteX7" fmla="*/ 7370433 w 7384987"/>
              <a:gd name="connsiteY7" fmla="*/ 1216617 h 6858000"/>
              <a:gd name="connsiteX8" fmla="*/ 7370810 w 7384987"/>
              <a:gd name="connsiteY8" fmla="*/ 1241159 h 6858000"/>
              <a:gd name="connsiteX9" fmla="*/ 7368946 w 7384987"/>
              <a:gd name="connsiteY9" fmla="*/ 1298998 h 6858000"/>
              <a:gd name="connsiteX10" fmla="*/ 7368583 w 7384987"/>
              <a:gd name="connsiteY10" fmla="*/ 1314450 h 6858000"/>
              <a:gd name="connsiteX11" fmla="*/ 7368448 w 7384987"/>
              <a:gd name="connsiteY11" fmla="*/ 1314450 h 6858000"/>
              <a:gd name="connsiteX12" fmla="*/ 7364030 w 7384987"/>
              <a:gd name="connsiteY12" fmla="*/ 1451529 h 6858000"/>
              <a:gd name="connsiteX13" fmla="*/ 7372921 w 7384987"/>
              <a:gd name="connsiteY13" fmla="*/ 1777349 h 6858000"/>
              <a:gd name="connsiteX14" fmla="*/ 7360218 w 7384987"/>
              <a:gd name="connsiteY14" fmla="*/ 2237181 h 6858000"/>
              <a:gd name="connsiteX15" fmla="*/ 7363394 w 7384987"/>
              <a:gd name="connsiteY15" fmla="*/ 2901271 h 6858000"/>
              <a:gd name="connsiteX16" fmla="*/ 7384987 w 7384987"/>
              <a:gd name="connsiteY16" fmla="*/ 3385366 h 6858000"/>
              <a:gd name="connsiteX17" fmla="*/ 7362505 w 7384987"/>
              <a:gd name="connsiteY17" fmla="*/ 3749928 h 6858000"/>
              <a:gd name="connsiteX18" fmla="*/ 7361488 w 7384987"/>
              <a:gd name="connsiteY18" fmla="*/ 4167080 h 6858000"/>
              <a:gd name="connsiteX19" fmla="*/ 7366315 w 7384987"/>
              <a:gd name="connsiteY19" fmla="*/ 4538757 h 6858000"/>
              <a:gd name="connsiteX20" fmla="*/ 7373684 w 7384987"/>
              <a:gd name="connsiteY20" fmla="*/ 4950193 h 6858000"/>
              <a:gd name="connsiteX21" fmla="*/ 7356280 w 7384987"/>
              <a:gd name="connsiteY21" fmla="*/ 5366074 h 6858000"/>
              <a:gd name="connsiteX22" fmla="*/ 7356280 w 7384987"/>
              <a:gd name="connsiteY22" fmla="*/ 5739911 h 6858000"/>
              <a:gd name="connsiteX23" fmla="*/ 7376478 w 7384987"/>
              <a:gd name="connsiteY23" fmla="*/ 6321306 h 6858000"/>
              <a:gd name="connsiteX24" fmla="*/ 7367793 w 7384987"/>
              <a:gd name="connsiteY24" fmla="*/ 6858000 h 6858000"/>
              <a:gd name="connsiteX25" fmla="*/ 0 w 7384987"/>
              <a:gd name="connsiteY2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84987" h="6858000">
                <a:moveTo>
                  <a:pt x="0" y="0"/>
                </a:moveTo>
                <a:lnTo>
                  <a:pt x="7366172" y="0"/>
                </a:lnTo>
                <a:lnTo>
                  <a:pt x="7359733" y="160754"/>
                </a:lnTo>
                <a:cubicBezTo>
                  <a:pt x="7359139" y="224139"/>
                  <a:pt x="7360491" y="287545"/>
                  <a:pt x="7363789" y="350870"/>
                </a:cubicBezTo>
                <a:cubicBezTo>
                  <a:pt x="7372315" y="479826"/>
                  <a:pt x="7372646" y="609245"/>
                  <a:pt x="7364804" y="738248"/>
                </a:cubicBezTo>
                <a:cubicBezTo>
                  <a:pt x="7358232" y="842483"/>
                  <a:pt x="7357929" y="947053"/>
                  <a:pt x="7363917" y="1051329"/>
                </a:cubicBezTo>
                <a:lnTo>
                  <a:pt x="7369069" y="1216617"/>
                </a:lnTo>
                <a:lnTo>
                  <a:pt x="7370433" y="1216617"/>
                </a:lnTo>
                <a:lnTo>
                  <a:pt x="7370810" y="1241159"/>
                </a:lnTo>
                <a:lnTo>
                  <a:pt x="7368946" y="1298998"/>
                </a:lnTo>
                <a:lnTo>
                  <a:pt x="7368583" y="1314450"/>
                </a:lnTo>
                <a:lnTo>
                  <a:pt x="7368448" y="1314450"/>
                </a:lnTo>
                <a:lnTo>
                  <a:pt x="7364030" y="1451529"/>
                </a:lnTo>
                <a:cubicBezTo>
                  <a:pt x="7358313" y="1560263"/>
                  <a:pt x="7366950" y="1668870"/>
                  <a:pt x="7372921" y="1777349"/>
                </a:cubicBezTo>
                <a:cubicBezTo>
                  <a:pt x="7381432" y="1931051"/>
                  <a:pt x="7371270" y="2084116"/>
                  <a:pt x="7360218" y="2237181"/>
                </a:cubicBezTo>
                <a:cubicBezTo>
                  <a:pt x="7344975" y="2458587"/>
                  <a:pt x="7353486" y="2679992"/>
                  <a:pt x="7363394" y="2901271"/>
                </a:cubicBezTo>
                <a:cubicBezTo>
                  <a:pt x="7370635" y="3062594"/>
                  <a:pt x="7383210" y="3223789"/>
                  <a:pt x="7384987" y="3385366"/>
                </a:cubicBezTo>
                <a:cubicBezTo>
                  <a:pt x="7385051" y="3507234"/>
                  <a:pt x="7377544" y="3628988"/>
                  <a:pt x="7362505" y="3749928"/>
                </a:cubicBezTo>
                <a:cubicBezTo>
                  <a:pt x="7346880" y="3888895"/>
                  <a:pt x="7353613" y="4027988"/>
                  <a:pt x="7361488" y="4167080"/>
                </a:cubicBezTo>
                <a:cubicBezTo>
                  <a:pt x="7368348" y="4290930"/>
                  <a:pt x="7368729" y="4414907"/>
                  <a:pt x="7366315" y="4538757"/>
                </a:cubicBezTo>
                <a:cubicBezTo>
                  <a:pt x="7363648" y="4676072"/>
                  <a:pt x="7364283" y="4813259"/>
                  <a:pt x="7373684" y="4950193"/>
                </a:cubicBezTo>
                <a:cubicBezTo>
                  <a:pt x="7384416" y="5089018"/>
                  <a:pt x="7378574" y="5228633"/>
                  <a:pt x="7356280" y="5366074"/>
                </a:cubicBezTo>
                <a:cubicBezTo>
                  <a:pt x="7335448" y="5490178"/>
                  <a:pt x="7341165" y="5615552"/>
                  <a:pt x="7356280" y="5739911"/>
                </a:cubicBezTo>
                <a:cubicBezTo>
                  <a:pt x="7379526" y="5933243"/>
                  <a:pt x="7379526" y="6127211"/>
                  <a:pt x="7376478" y="6321306"/>
                </a:cubicBezTo>
                <a:lnTo>
                  <a:pt x="736779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1D3C744-8EAD-4967-B63D-3E822971DCF4}"/>
              </a:ext>
            </a:extLst>
          </p:cNvPr>
          <p:cNvSpPr>
            <a:spLocks noGrp="1"/>
          </p:cNvSpPr>
          <p:nvPr>
            <p:ph idx="1"/>
          </p:nvPr>
        </p:nvSpPr>
        <p:spPr>
          <a:xfrm>
            <a:off x="152400" y="643467"/>
            <a:ext cx="6477000" cy="5571066"/>
          </a:xfrm>
        </p:spPr>
        <p:txBody>
          <a:bodyPr anchor="ctr">
            <a:normAutofit/>
          </a:bodyPr>
          <a:lstStyle/>
          <a:p>
            <a:pPr marL="0" indent="0">
              <a:lnSpc>
                <a:spcPct val="100000"/>
              </a:lnSpc>
              <a:buNone/>
            </a:pPr>
            <a:r>
              <a:rPr lang="en-US" sz="1400" b="0" i="0" dirty="0">
                <a:solidFill>
                  <a:schemeClr val="bg1"/>
                </a:solidFill>
                <a:effectLst/>
                <a:latin typeface="Inter"/>
              </a:rPr>
              <a:t>Before we deep dive into distributed build architecture, let’s quickly review some terminology related it.</a:t>
            </a:r>
          </a:p>
          <a:p>
            <a:pPr marL="1143000" lvl="2" indent="-228600">
              <a:lnSpc>
                <a:spcPct val="100000"/>
              </a:lnSpc>
              <a:buFont typeface="Arial" panose="020B0604020202020204" pitchFamily="34" charset="0"/>
              <a:buChar char="•"/>
            </a:pPr>
            <a:r>
              <a:rPr lang="en-US" sz="1400" b="0" i="0" dirty="0">
                <a:solidFill>
                  <a:schemeClr val="bg1"/>
                </a:solidFill>
                <a:effectLst/>
                <a:latin typeface="Inter"/>
              </a:rPr>
              <a:t>Master</a:t>
            </a:r>
            <a:br>
              <a:rPr lang="en-US" sz="1400" b="0" i="0" dirty="0">
                <a:solidFill>
                  <a:schemeClr val="bg1"/>
                </a:solidFill>
                <a:effectLst/>
                <a:latin typeface="Inter"/>
              </a:rPr>
            </a:br>
            <a:r>
              <a:rPr lang="en-US" sz="1400" b="0" i="0" dirty="0">
                <a:solidFill>
                  <a:schemeClr val="bg1"/>
                </a:solidFill>
                <a:effectLst/>
                <a:latin typeface="Inter"/>
              </a:rPr>
              <a:t>A machine where Jenkins is installed. It centrally stores all the configurations, loads plugins and renders the Jenkins UI.</a:t>
            </a:r>
          </a:p>
          <a:p>
            <a:pPr marL="1143000" lvl="2" indent="-228600">
              <a:lnSpc>
                <a:spcPct val="100000"/>
              </a:lnSpc>
              <a:buFont typeface="Arial" panose="020B0604020202020204" pitchFamily="34" charset="0"/>
              <a:buChar char="•"/>
            </a:pPr>
            <a:r>
              <a:rPr lang="en-US" sz="1400" b="0" i="0" dirty="0">
                <a:solidFill>
                  <a:schemeClr val="bg1"/>
                </a:solidFill>
                <a:effectLst/>
                <a:latin typeface="Inter"/>
              </a:rPr>
              <a:t>Agent</a:t>
            </a:r>
            <a:br>
              <a:rPr lang="en-US" sz="1400" b="0" i="0" dirty="0">
                <a:solidFill>
                  <a:schemeClr val="bg1"/>
                </a:solidFill>
                <a:effectLst/>
                <a:latin typeface="Inter"/>
              </a:rPr>
            </a:br>
            <a:r>
              <a:rPr lang="en-US" sz="1400" b="0" i="0" dirty="0">
                <a:solidFill>
                  <a:schemeClr val="bg1"/>
                </a:solidFill>
                <a:effectLst/>
                <a:latin typeface="Inter"/>
              </a:rPr>
              <a:t>A machine which connects to the Jenkins master and performs various operations as directed by the Jenkins master.</a:t>
            </a:r>
          </a:p>
          <a:p>
            <a:pPr marL="1143000" lvl="2" indent="-228600">
              <a:lnSpc>
                <a:spcPct val="100000"/>
              </a:lnSpc>
              <a:buFont typeface="Arial" panose="020B0604020202020204" pitchFamily="34" charset="0"/>
              <a:buChar char="•"/>
            </a:pPr>
            <a:r>
              <a:rPr lang="en-US" sz="1400" b="0" i="0" dirty="0">
                <a:solidFill>
                  <a:schemeClr val="bg1"/>
                </a:solidFill>
                <a:effectLst/>
                <a:latin typeface="Inter"/>
              </a:rPr>
              <a:t>Node</a:t>
            </a:r>
            <a:br>
              <a:rPr lang="en-US" sz="1400" b="0" i="0" dirty="0">
                <a:solidFill>
                  <a:schemeClr val="bg1"/>
                </a:solidFill>
                <a:effectLst/>
                <a:latin typeface="Inter"/>
              </a:rPr>
            </a:br>
            <a:r>
              <a:rPr lang="en-US" sz="1400" b="0" i="0" dirty="0">
                <a:solidFill>
                  <a:schemeClr val="bg1"/>
                </a:solidFill>
                <a:effectLst/>
                <a:latin typeface="Inter"/>
              </a:rPr>
              <a:t>A machine that can allocate an executor and run Jenkins Pipelines. Examples are Jenkins masters and Agents. You will notice that nodes and agents are sometimes used synonymously.</a:t>
            </a:r>
          </a:p>
          <a:p>
            <a:pPr marL="1143000" lvl="2" indent="-228600">
              <a:lnSpc>
                <a:spcPct val="100000"/>
              </a:lnSpc>
              <a:buFont typeface="Arial" panose="020B0604020202020204" pitchFamily="34" charset="0"/>
              <a:buChar char="•"/>
            </a:pPr>
            <a:r>
              <a:rPr lang="en-US" sz="1400" b="0" i="0" dirty="0">
                <a:solidFill>
                  <a:schemeClr val="bg1"/>
                </a:solidFill>
                <a:effectLst/>
                <a:latin typeface="Inter"/>
              </a:rPr>
              <a:t>Executor</a:t>
            </a:r>
            <a:br>
              <a:rPr lang="en-US" sz="1400" b="0" i="0" dirty="0">
                <a:solidFill>
                  <a:schemeClr val="bg1"/>
                </a:solidFill>
                <a:effectLst/>
                <a:latin typeface="Inter"/>
              </a:rPr>
            </a:br>
            <a:r>
              <a:rPr lang="en-US" sz="1400" b="0" i="0" dirty="0">
                <a:solidFill>
                  <a:schemeClr val="bg1"/>
                </a:solidFill>
                <a:effectLst/>
                <a:latin typeface="Inter"/>
              </a:rPr>
              <a:t>A Jenkins executor is one of the basic building blocks which allows a build to run on a node. You can configure more than one executor for every node. The number of executors is set based on the number of CPUs, IO performance and other hardware characteristics of a node and the type of builds you have configured to run. The number of executors determines the number of concurrent builds that can be run at any given point in time.</a:t>
            </a:r>
            <a:br>
              <a:rPr lang="en-US" sz="1400" b="0" i="0" dirty="0">
                <a:solidFill>
                  <a:schemeClr val="bg1"/>
                </a:solidFill>
                <a:effectLst/>
                <a:latin typeface="Inter"/>
              </a:rPr>
            </a:br>
            <a:br>
              <a:rPr lang="en-US" sz="1400" b="0" i="0" dirty="0">
                <a:solidFill>
                  <a:schemeClr val="bg1"/>
                </a:solidFill>
                <a:effectLst/>
                <a:latin typeface="Inter"/>
              </a:rPr>
            </a:br>
            <a:r>
              <a:rPr lang="en-US" sz="1400" b="0" i="0" dirty="0">
                <a:solidFill>
                  <a:schemeClr val="bg1"/>
                </a:solidFill>
                <a:effectLst/>
                <a:latin typeface="Inter"/>
              </a:rPr>
              <a:t>It is Jenkins security best practice to set the number of executors to 0 on the Jenkins master, and not run any builds on it.</a:t>
            </a:r>
          </a:p>
          <a:p>
            <a:pPr>
              <a:lnSpc>
                <a:spcPct val="100000"/>
              </a:lnSpc>
            </a:pPr>
            <a:endParaRPr lang="en-IN" sz="1100" dirty="0">
              <a:solidFill>
                <a:schemeClr val="bg1"/>
              </a:solidFill>
            </a:endParaRPr>
          </a:p>
        </p:txBody>
      </p:sp>
    </p:spTree>
    <p:extLst>
      <p:ext uri="{BB962C8B-B14F-4D97-AF65-F5344CB8AC3E}">
        <p14:creationId xmlns:p14="http://schemas.microsoft.com/office/powerpoint/2010/main" val="184389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0" name="Rectangle 14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Jenkins Distributed Architecture - Jenkins Master and Slave Architecture- Edureka">
            <a:extLst>
              <a:ext uri="{FF2B5EF4-FFF2-40B4-BE49-F238E27FC236}">
                <a16:creationId xmlns:a16="http://schemas.microsoft.com/office/drawing/2014/main" id="{FB728D1C-9280-4628-944C-FB98370EE6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264160" y="2784142"/>
            <a:ext cx="3869797" cy="2102818"/>
          </a:xfrm>
          <a:prstGeom prst="rect">
            <a:avLst/>
          </a:prstGeom>
          <a:noFill/>
          <a:extLst>
            <a:ext uri="{909E8E84-426E-40DD-AFC4-6F175D3DCCD1}">
              <a14:hiddenFill xmlns:a14="http://schemas.microsoft.com/office/drawing/2010/main">
                <a:solidFill>
                  <a:srgbClr val="FFFFFF"/>
                </a:solidFill>
              </a14:hiddenFill>
            </a:ext>
          </a:extLst>
        </p:spPr>
      </p:pic>
      <p:sp>
        <p:nvSpPr>
          <p:cNvPr id="152" name="Freeform: Shape 15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187AC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DB68B4D-274E-4568-A336-674E4248C811}"/>
              </a:ext>
            </a:extLst>
          </p:cNvPr>
          <p:cNvSpPr>
            <a:spLocks noGrp="1"/>
          </p:cNvSpPr>
          <p:nvPr>
            <p:ph type="title"/>
          </p:nvPr>
        </p:nvSpPr>
        <p:spPr>
          <a:xfrm>
            <a:off x="5759354" y="642325"/>
            <a:ext cx="5337270" cy="810555"/>
          </a:xfrm>
        </p:spPr>
        <p:txBody>
          <a:bodyPr anchor="b">
            <a:normAutofit fontScale="90000"/>
          </a:bodyPr>
          <a:lstStyle/>
          <a:p>
            <a:pPr>
              <a:lnSpc>
                <a:spcPct val="90000"/>
              </a:lnSpc>
            </a:pPr>
            <a:r>
              <a:rPr lang="en-IN" sz="3100" b="1" i="0" dirty="0">
                <a:solidFill>
                  <a:srgbClr val="FFFFFF"/>
                </a:solidFill>
                <a:effectLst/>
                <a:latin typeface="Open Sans"/>
              </a:rPr>
              <a:t>Jenkins Distributed Architecture</a:t>
            </a:r>
            <a:br>
              <a:rPr lang="en-IN" sz="3100" b="0" i="0" dirty="0">
                <a:solidFill>
                  <a:srgbClr val="FFFFFF"/>
                </a:solidFill>
                <a:effectLst/>
                <a:latin typeface="Open Sans"/>
              </a:rPr>
            </a:br>
            <a:endParaRPr lang="en-IN" sz="3100" dirty="0">
              <a:solidFill>
                <a:srgbClr val="FFFFFF"/>
              </a:solidFill>
            </a:endParaRPr>
          </a:p>
        </p:txBody>
      </p:sp>
      <p:sp>
        <p:nvSpPr>
          <p:cNvPr id="15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187AC2"/>
          </a:solidFill>
          <a:ln w="38100" cap="rnd">
            <a:solidFill>
              <a:srgbClr val="187AC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F9E03A-B329-47B4-9EAE-F6683392B7A3}"/>
              </a:ext>
            </a:extLst>
          </p:cNvPr>
          <p:cNvSpPr>
            <a:spLocks noGrp="1"/>
          </p:cNvSpPr>
          <p:nvPr>
            <p:ph idx="1"/>
          </p:nvPr>
        </p:nvSpPr>
        <p:spPr>
          <a:xfrm>
            <a:off x="5232400" y="1330960"/>
            <a:ext cx="6827520" cy="4884715"/>
          </a:xfrm>
        </p:spPr>
        <p:txBody>
          <a:bodyPr anchor="t">
            <a:normAutofit lnSpcReduction="10000"/>
          </a:bodyPr>
          <a:lstStyle/>
          <a:p>
            <a:pPr marL="0" indent="0">
              <a:lnSpc>
                <a:spcPct val="100000"/>
              </a:lnSpc>
              <a:buNone/>
            </a:pPr>
            <a:r>
              <a:rPr lang="en-US" sz="1200" b="0" i="0" dirty="0">
                <a:solidFill>
                  <a:srgbClr val="FFFFFF"/>
                </a:solidFill>
                <a:effectLst/>
                <a:latin typeface="Open Sans"/>
              </a:rPr>
              <a:t>Jenkins uses a Master-Slave architecture to manage distributed builds. In this architecture, Master and Slave communicate through TCP/IP protocol.</a:t>
            </a:r>
          </a:p>
          <a:p>
            <a:pPr>
              <a:lnSpc>
                <a:spcPct val="100000"/>
              </a:lnSpc>
            </a:pPr>
            <a:r>
              <a:rPr lang="en-US" sz="1200" b="1" i="0" dirty="0">
                <a:solidFill>
                  <a:srgbClr val="FFFFFF"/>
                </a:solidFill>
                <a:effectLst/>
                <a:latin typeface="Open Sans"/>
              </a:rPr>
              <a:t>Jenkins Master</a:t>
            </a:r>
            <a:endParaRPr lang="en-US" sz="1200" b="0" i="0" dirty="0">
              <a:solidFill>
                <a:srgbClr val="FFFFFF"/>
              </a:solidFill>
              <a:effectLst/>
              <a:latin typeface="Open Sans"/>
            </a:endParaRPr>
          </a:p>
          <a:p>
            <a:pPr>
              <a:lnSpc>
                <a:spcPct val="100000"/>
              </a:lnSpc>
            </a:pPr>
            <a:r>
              <a:rPr lang="en-US" sz="1200" b="0" i="0" dirty="0">
                <a:solidFill>
                  <a:srgbClr val="FFFFFF"/>
                </a:solidFill>
                <a:effectLst/>
                <a:latin typeface="Open Sans"/>
              </a:rPr>
              <a:t>Your main Jenkins server is the Master. The Master’s job is to handle:</a:t>
            </a:r>
          </a:p>
          <a:p>
            <a:pPr>
              <a:lnSpc>
                <a:spcPct val="100000"/>
              </a:lnSpc>
              <a:buFont typeface="Arial" panose="020B0604020202020204" pitchFamily="34" charset="0"/>
              <a:buChar char="•"/>
            </a:pPr>
            <a:r>
              <a:rPr lang="en-US" sz="1200" b="0" i="0" dirty="0">
                <a:solidFill>
                  <a:srgbClr val="FFFFFF"/>
                </a:solidFill>
                <a:effectLst/>
                <a:latin typeface="Open Sans"/>
              </a:rPr>
              <a:t>Scheduling build jobs.</a:t>
            </a:r>
          </a:p>
          <a:p>
            <a:pPr>
              <a:lnSpc>
                <a:spcPct val="100000"/>
              </a:lnSpc>
              <a:buFont typeface="Arial" panose="020B0604020202020204" pitchFamily="34" charset="0"/>
              <a:buChar char="•"/>
            </a:pPr>
            <a:r>
              <a:rPr lang="en-US" sz="1200" b="0" i="0" dirty="0">
                <a:solidFill>
                  <a:srgbClr val="FFFFFF"/>
                </a:solidFill>
                <a:effectLst/>
                <a:latin typeface="Open Sans"/>
              </a:rPr>
              <a:t>Dispatching builds to the slaves for the actual execution.</a:t>
            </a:r>
          </a:p>
          <a:p>
            <a:pPr>
              <a:lnSpc>
                <a:spcPct val="100000"/>
              </a:lnSpc>
              <a:buFont typeface="Arial" panose="020B0604020202020204" pitchFamily="34" charset="0"/>
              <a:buChar char="•"/>
            </a:pPr>
            <a:r>
              <a:rPr lang="en-US" sz="1200" b="0" i="0" dirty="0">
                <a:solidFill>
                  <a:srgbClr val="FFFFFF"/>
                </a:solidFill>
                <a:effectLst/>
                <a:latin typeface="Open Sans"/>
              </a:rPr>
              <a:t>Monitor the slaves (possibly taking them online and offline as required).</a:t>
            </a:r>
          </a:p>
          <a:p>
            <a:pPr>
              <a:lnSpc>
                <a:spcPct val="100000"/>
              </a:lnSpc>
              <a:buFont typeface="Arial" panose="020B0604020202020204" pitchFamily="34" charset="0"/>
              <a:buChar char="•"/>
            </a:pPr>
            <a:r>
              <a:rPr lang="en-US" sz="1200" b="0" i="0" dirty="0">
                <a:solidFill>
                  <a:srgbClr val="FFFFFF"/>
                </a:solidFill>
                <a:effectLst/>
                <a:latin typeface="Open Sans"/>
              </a:rPr>
              <a:t>Recording and presenting the build results.</a:t>
            </a:r>
          </a:p>
          <a:p>
            <a:pPr>
              <a:lnSpc>
                <a:spcPct val="100000"/>
              </a:lnSpc>
              <a:buFont typeface="Arial" panose="020B0604020202020204" pitchFamily="34" charset="0"/>
              <a:buChar char="•"/>
            </a:pPr>
            <a:r>
              <a:rPr lang="en-US" sz="1200" b="0" i="0" dirty="0">
                <a:solidFill>
                  <a:srgbClr val="FFFFFF"/>
                </a:solidFill>
                <a:effectLst/>
                <a:latin typeface="Open Sans"/>
              </a:rPr>
              <a:t>A Master instance of Jenkins can also execute build jobs directly.</a:t>
            </a:r>
          </a:p>
          <a:p>
            <a:pPr>
              <a:lnSpc>
                <a:spcPct val="100000"/>
              </a:lnSpc>
            </a:pPr>
            <a:r>
              <a:rPr lang="en-US" sz="1200" b="1" i="0" dirty="0">
                <a:solidFill>
                  <a:srgbClr val="FFFFFF"/>
                </a:solidFill>
                <a:effectLst/>
                <a:latin typeface="Open Sans"/>
              </a:rPr>
              <a:t>Jenkins Slave</a:t>
            </a:r>
            <a:endParaRPr lang="en-US" sz="1200" b="0" i="0" dirty="0">
              <a:solidFill>
                <a:srgbClr val="FFFFFF"/>
              </a:solidFill>
              <a:effectLst/>
              <a:latin typeface="Open Sans"/>
            </a:endParaRPr>
          </a:p>
          <a:p>
            <a:pPr>
              <a:lnSpc>
                <a:spcPct val="100000"/>
              </a:lnSpc>
            </a:pPr>
            <a:r>
              <a:rPr lang="en-US" sz="1200" b="0" i="0" dirty="0">
                <a:solidFill>
                  <a:srgbClr val="FFFFFF"/>
                </a:solidFill>
                <a:effectLst/>
                <a:latin typeface="Open Sans"/>
              </a:rPr>
              <a:t>A Slave is a Java executable that runs on a remote machine. Following are the characteristics of Jenkins Slaves:</a:t>
            </a:r>
          </a:p>
          <a:p>
            <a:pPr>
              <a:lnSpc>
                <a:spcPct val="100000"/>
              </a:lnSpc>
              <a:buFont typeface="Arial" panose="020B0604020202020204" pitchFamily="34" charset="0"/>
              <a:buChar char="•"/>
            </a:pPr>
            <a:r>
              <a:rPr lang="en-US" sz="1200" b="0" i="0" dirty="0">
                <a:solidFill>
                  <a:srgbClr val="FFFFFF"/>
                </a:solidFill>
                <a:effectLst/>
                <a:latin typeface="Open Sans"/>
              </a:rPr>
              <a:t>It hears requests from the Jenkins Master instance.</a:t>
            </a:r>
          </a:p>
          <a:p>
            <a:pPr>
              <a:lnSpc>
                <a:spcPct val="100000"/>
              </a:lnSpc>
              <a:buFont typeface="Arial" panose="020B0604020202020204" pitchFamily="34" charset="0"/>
              <a:buChar char="•"/>
            </a:pPr>
            <a:r>
              <a:rPr lang="en-US" sz="1200" b="0" i="0" dirty="0">
                <a:solidFill>
                  <a:srgbClr val="FFFFFF"/>
                </a:solidFill>
                <a:effectLst/>
                <a:latin typeface="Open Sans"/>
              </a:rPr>
              <a:t>Slaves can run on a variety of operating systems.</a:t>
            </a:r>
          </a:p>
          <a:p>
            <a:pPr>
              <a:lnSpc>
                <a:spcPct val="100000"/>
              </a:lnSpc>
              <a:buFont typeface="Arial" panose="020B0604020202020204" pitchFamily="34" charset="0"/>
              <a:buChar char="•"/>
            </a:pPr>
            <a:r>
              <a:rPr lang="en-US" sz="1200" b="0" i="0" dirty="0">
                <a:solidFill>
                  <a:srgbClr val="FFFFFF"/>
                </a:solidFill>
                <a:effectLst/>
                <a:latin typeface="Open Sans"/>
              </a:rPr>
              <a:t>The job of a Slave is to do as they are told to, which involves executing build jobs dispatched by the Master.</a:t>
            </a:r>
          </a:p>
          <a:p>
            <a:pPr>
              <a:lnSpc>
                <a:spcPct val="100000"/>
              </a:lnSpc>
              <a:buFont typeface="Arial" panose="020B0604020202020204" pitchFamily="34" charset="0"/>
              <a:buChar char="•"/>
            </a:pPr>
            <a:r>
              <a:rPr lang="en-US" sz="1200" b="0" i="0" dirty="0">
                <a:solidFill>
                  <a:srgbClr val="FFFFFF"/>
                </a:solidFill>
                <a:effectLst/>
                <a:latin typeface="Open Sans"/>
              </a:rPr>
              <a:t>You can configure a project to always run on a particular Slave machine or a particular type of Slave machine, or simply let Jenkins pick the next available Slave.</a:t>
            </a:r>
          </a:p>
          <a:p>
            <a:pPr marL="0" indent="0">
              <a:lnSpc>
                <a:spcPct val="100000"/>
              </a:lnSpc>
              <a:buNone/>
            </a:pPr>
            <a:endParaRPr lang="en-IN" sz="700" dirty="0">
              <a:solidFill>
                <a:srgbClr val="FFFFFF"/>
              </a:solidFill>
            </a:endParaRPr>
          </a:p>
        </p:txBody>
      </p:sp>
      <mc:AlternateContent xmlns:mc="http://schemas.openxmlformats.org/markup-compatibility/2006">
        <mc:Choice xmlns:p14="http://schemas.microsoft.com/office/powerpoint/2010/main" Requires="p14">
          <p:contentPart p14:bwMode="auto" r:id="rId3">
            <p14:nvContentPartPr>
              <p14:cNvPr id="156" name="Ink 15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156" name="Ink 15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408626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54B211C-C0F6-4AE8-8121-30879CBB4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746716-10A0-4891-9483-D91F69CBC7F2}"/>
              </a:ext>
            </a:extLst>
          </p:cNvPr>
          <p:cNvSpPr>
            <a:spLocks noGrp="1"/>
          </p:cNvSpPr>
          <p:nvPr>
            <p:ph type="title"/>
          </p:nvPr>
        </p:nvSpPr>
        <p:spPr>
          <a:xfrm>
            <a:off x="-37705" y="4566390"/>
            <a:ext cx="4088497" cy="1601481"/>
          </a:xfrm>
        </p:spPr>
        <p:txBody>
          <a:bodyPr anchor="ctr">
            <a:normAutofit/>
          </a:bodyPr>
          <a:lstStyle/>
          <a:p>
            <a:pPr>
              <a:lnSpc>
                <a:spcPct val="90000"/>
              </a:lnSpc>
            </a:pPr>
            <a:r>
              <a:rPr lang="en-US" sz="2600" b="1" i="0">
                <a:effectLst/>
                <a:latin typeface="Open Sans"/>
              </a:rPr>
              <a:t>How Jenkins Master and Slave Architecture works?</a:t>
            </a:r>
            <a:br>
              <a:rPr lang="en-US" sz="2600" b="0" i="0">
                <a:effectLst/>
                <a:latin typeface="Open Sans"/>
              </a:rPr>
            </a:br>
            <a:endParaRPr lang="en-IN" sz="2600"/>
          </a:p>
        </p:txBody>
      </p:sp>
      <p:sp>
        <p:nvSpPr>
          <p:cNvPr id="3" name="Content Placeholder 2">
            <a:extLst>
              <a:ext uri="{FF2B5EF4-FFF2-40B4-BE49-F238E27FC236}">
                <a16:creationId xmlns:a16="http://schemas.microsoft.com/office/drawing/2014/main" id="{A9932C74-FF13-4AB8-9F36-82F367E2539E}"/>
              </a:ext>
            </a:extLst>
          </p:cNvPr>
          <p:cNvSpPr>
            <a:spLocks noGrp="1"/>
          </p:cNvSpPr>
          <p:nvPr>
            <p:ph idx="1"/>
          </p:nvPr>
        </p:nvSpPr>
        <p:spPr>
          <a:xfrm>
            <a:off x="4654294" y="4566389"/>
            <a:ext cx="6894577" cy="2026915"/>
          </a:xfrm>
        </p:spPr>
        <p:txBody>
          <a:bodyPr anchor="ctr">
            <a:normAutofit fontScale="92500" lnSpcReduction="20000"/>
          </a:bodyPr>
          <a:lstStyle/>
          <a:p>
            <a:pPr marL="0" indent="0">
              <a:lnSpc>
                <a:spcPct val="100000"/>
              </a:lnSpc>
              <a:buNone/>
            </a:pPr>
            <a:r>
              <a:rPr lang="en-US" sz="1400" b="0" i="0" dirty="0">
                <a:effectLst/>
                <a:latin typeface="Open Sans"/>
              </a:rPr>
              <a:t>Now let us look at an example in which we use Jenkins for testing in different environments like Ubuntu, MAC, Windows, etc.</a:t>
            </a:r>
          </a:p>
          <a:p>
            <a:pPr marL="0" indent="0">
              <a:lnSpc>
                <a:spcPct val="100000"/>
              </a:lnSpc>
              <a:buNone/>
            </a:pPr>
            <a:r>
              <a:rPr lang="en-US" sz="1400" b="0" i="0" dirty="0">
                <a:effectLst/>
                <a:latin typeface="Open Sans"/>
              </a:rPr>
              <a:t>The above image represents the following functions:</a:t>
            </a:r>
          </a:p>
          <a:p>
            <a:pPr>
              <a:lnSpc>
                <a:spcPct val="100000"/>
              </a:lnSpc>
              <a:buFont typeface="Arial" panose="020B0604020202020204" pitchFamily="34" charset="0"/>
              <a:buChar char="•"/>
            </a:pPr>
            <a:r>
              <a:rPr lang="en-US" sz="1400" b="0" i="0" dirty="0">
                <a:effectLst/>
                <a:latin typeface="Open Sans"/>
              </a:rPr>
              <a:t>Jenkins checks the Git repository at periodic intervals for any changes made in the source code.</a:t>
            </a:r>
          </a:p>
          <a:p>
            <a:pPr>
              <a:lnSpc>
                <a:spcPct val="100000"/>
              </a:lnSpc>
              <a:buFont typeface="Arial" panose="020B0604020202020204" pitchFamily="34" charset="0"/>
              <a:buChar char="•"/>
            </a:pPr>
            <a:r>
              <a:rPr lang="en-US" sz="1400" b="0" i="0" dirty="0">
                <a:effectLst/>
                <a:latin typeface="Open Sans"/>
              </a:rPr>
              <a:t>Each build requires a different testing environment which is not possible for a single Jenkins server. In order to perform testing in different environments, Jenkins uses various Slaves as shown in the diagram.</a:t>
            </a:r>
          </a:p>
          <a:p>
            <a:pPr>
              <a:lnSpc>
                <a:spcPct val="100000"/>
              </a:lnSpc>
              <a:buFont typeface="Arial" panose="020B0604020202020204" pitchFamily="34" charset="0"/>
              <a:buChar char="•"/>
            </a:pPr>
            <a:r>
              <a:rPr lang="en-US" sz="1400" b="0" i="0" dirty="0">
                <a:effectLst/>
                <a:latin typeface="Open Sans"/>
              </a:rPr>
              <a:t>Jenkins Master requests these Slaves to perform testing and to generate test reports.</a:t>
            </a:r>
          </a:p>
          <a:p>
            <a:pPr>
              <a:lnSpc>
                <a:spcPct val="100000"/>
              </a:lnSpc>
            </a:pPr>
            <a:endParaRPr lang="en-IN" sz="800" dirty="0"/>
          </a:p>
        </p:txBody>
      </p:sp>
      <mc:AlternateContent xmlns:mc="http://schemas.openxmlformats.org/markup-compatibility/2006">
        <mc:Choice xmlns:p14="http://schemas.microsoft.com/office/powerpoint/2010/main" Requires="p14">
          <p:contentPart p14:bwMode="auto" r:id="rId2">
            <p14:nvContentPartPr>
              <p14:cNvPr id="73" name="Ink 7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73" name="Ink 7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pic>
        <p:nvPicPr>
          <p:cNvPr id="11266" name="Picture 2" descr="Distributed Testing - Jenkins Tutorial - Edureka">
            <a:extLst>
              <a:ext uri="{FF2B5EF4-FFF2-40B4-BE49-F238E27FC236}">
                <a16:creationId xmlns:a16="http://schemas.microsoft.com/office/drawing/2014/main" id="{B3E38DED-D656-4FD7-8CE3-7DDB79DE021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25225" y="630936"/>
            <a:ext cx="8529357" cy="3667437"/>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6390"/>
            <a:ext cx="18288" cy="1601482"/>
          </a:xfrm>
          <a:custGeom>
            <a:avLst/>
            <a:gdLst>
              <a:gd name="connsiteX0" fmla="*/ 0 w 18288"/>
              <a:gd name="connsiteY0" fmla="*/ 0 h 1601482"/>
              <a:gd name="connsiteX1" fmla="*/ 18288 w 18288"/>
              <a:gd name="connsiteY1" fmla="*/ 0 h 1601482"/>
              <a:gd name="connsiteX2" fmla="*/ 18288 w 18288"/>
              <a:gd name="connsiteY2" fmla="*/ 549842 h 1601482"/>
              <a:gd name="connsiteX3" fmla="*/ 18288 w 18288"/>
              <a:gd name="connsiteY3" fmla="*/ 1115699 h 1601482"/>
              <a:gd name="connsiteX4" fmla="*/ 18288 w 18288"/>
              <a:gd name="connsiteY4" fmla="*/ 1601482 h 1601482"/>
              <a:gd name="connsiteX5" fmla="*/ 0 w 18288"/>
              <a:gd name="connsiteY5" fmla="*/ 1601482 h 1601482"/>
              <a:gd name="connsiteX6" fmla="*/ 0 w 18288"/>
              <a:gd name="connsiteY6" fmla="*/ 1067655 h 1601482"/>
              <a:gd name="connsiteX7" fmla="*/ 0 w 18288"/>
              <a:gd name="connsiteY7" fmla="*/ 517813 h 1601482"/>
              <a:gd name="connsiteX8" fmla="*/ 0 w 18288"/>
              <a:gd name="connsiteY8" fmla="*/ 0 h 160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1482" fill="none" extrusionOk="0">
                <a:moveTo>
                  <a:pt x="0" y="0"/>
                </a:moveTo>
                <a:cubicBezTo>
                  <a:pt x="4865" y="374"/>
                  <a:pt x="13608" y="53"/>
                  <a:pt x="18288" y="0"/>
                </a:cubicBezTo>
                <a:cubicBezTo>
                  <a:pt x="13491" y="239554"/>
                  <a:pt x="33082" y="357305"/>
                  <a:pt x="18288" y="549842"/>
                </a:cubicBezTo>
                <a:cubicBezTo>
                  <a:pt x="3494" y="742379"/>
                  <a:pt x="2109" y="968008"/>
                  <a:pt x="18288" y="1115699"/>
                </a:cubicBezTo>
                <a:cubicBezTo>
                  <a:pt x="34467" y="1263390"/>
                  <a:pt x="40467" y="1447654"/>
                  <a:pt x="18288" y="1601482"/>
                </a:cubicBezTo>
                <a:cubicBezTo>
                  <a:pt x="10638" y="1602054"/>
                  <a:pt x="4111" y="1601075"/>
                  <a:pt x="0" y="1601482"/>
                </a:cubicBezTo>
                <a:cubicBezTo>
                  <a:pt x="11161" y="1416130"/>
                  <a:pt x="-25575" y="1276384"/>
                  <a:pt x="0" y="1067655"/>
                </a:cubicBezTo>
                <a:cubicBezTo>
                  <a:pt x="25575" y="858926"/>
                  <a:pt x="19778" y="740089"/>
                  <a:pt x="0" y="517813"/>
                </a:cubicBezTo>
                <a:cubicBezTo>
                  <a:pt x="-19778" y="295537"/>
                  <a:pt x="-1186" y="190747"/>
                  <a:pt x="0" y="0"/>
                </a:cubicBezTo>
                <a:close/>
              </a:path>
              <a:path w="18288" h="1601482" stroke="0" extrusionOk="0">
                <a:moveTo>
                  <a:pt x="0" y="0"/>
                </a:moveTo>
                <a:cubicBezTo>
                  <a:pt x="5341" y="9"/>
                  <a:pt x="11148" y="-611"/>
                  <a:pt x="18288" y="0"/>
                </a:cubicBezTo>
                <a:cubicBezTo>
                  <a:pt x="28591" y="163128"/>
                  <a:pt x="29410" y="353165"/>
                  <a:pt x="18288" y="485783"/>
                </a:cubicBezTo>
                <a:cubicBezTo>
                  <a:pt x="7166" y="618401"/>
                  <a:pt x="-625" y="808120"/>
                  <a:pt x="18288" y="1051640"/>
                </a:cubicBezTo>
                <a:cubicBezTo>
                  <a:pt x="37201" y="1295160"/>
                  <a:pt x="-225" y="1354107"/>
                  <a:pt x="18288" y="1601482"/>
                </a:cubicBezTo>
                <a:cubicBezTo>
                  <a:pt x="12642" y="1601712"/>
                  <a:pt x="3803" y="1601151"/>
                  <a:pt x="0" y="1601482"/>
                </a:cubicBezTo>
                <a:cubicBezTo>
                  <a:pt x="20846" y="1460490"/>
                  <a:pt x="16548" y="1224222"/>
                  <a:pt x="0" y="1035625"/>
                </a:cubicBezTo>
                <a:cubicBezTo>
                  <a:pt x="-16548" y="847028"/>
                  <a:pt x="24571" y="662668"/>
                  <a:pt x="0" y="469768"/>
                </a:cubicBezTo>
                <a:cubicBezTo>
                  <a:pt x="-24571" y="276868"/>
                  <a:pt x="-22089" y="172464"/>
                  <a:pt x="0" y="0"/>
                </a:cubicBezTo>
                <a:close/>
              </a:path>
            </a:pathLst>
          </a:custGeom>
          <a:solidFill>
            <a:srgbClr val="FF9F09"/>
          </a:solidFill>
          <a:ln w="34925">
            <a:solidFill>
              <a:srgbClr val="FF9F0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40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470B9D-601F-4F9F-BB11-071FC2939105}"/>
              </a:ext>
            </a:extLst>
          </p:cNvPr>
          <p:cNvSpPr>
            <a:spLocks noGrp="1"/>
          </p:cNvSpPr>
          <p:nvPr>
            <p:ph type="title"/>
          </p:nvPr>
        </p:nvSpPr>
        <p:spPr>
          <a:xfrm>
            <a:off x="630936" y="639520"/>
            <a:ext cx="3429000" cy="1719072"/>
          </a:xfrm>
        </p:spPr>
        <p:txBody>
          <a:bodyPr anchor="b">
            <a:normAutofit/>
          </a:bodyPr>
          <a:lstStyle/>
          <a:p>
            <a:pPr>
              <a:lnSpc>
                <a:spcPct val="90000"/>
              </a:lnSpc>
            </a:pPr>
            <a:r>
              <a:rPr lang="en-IN" sz="3400" b="1" i="0">
                <a:effectLst/>
                <a:latin typeface="Inter"/>
              </a:rPr>
              <a:t>Distributed Builds Architecture</a:t>
            </a:r>
            <a:br>
              <a:rPr lang="en-IN" sz="3400" b="1" i="0">
                <a:effectLst/>
                <a:latin typeface="Inter"/>
              </a:rPr>
            </a:br>
            <a:endParaRPr lang="en-IN" sz="3400"/>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0CD0FE"/>
          </a:solidFill>
          <a:ln w="38100" cap="rnd">
            <a:solidFill>
              <a:srgbClr val="0CD0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E4E3BB-1696-4AA9-8C09-778CD6F6954D}"/>
              </a:ext>
            </a:extLst>
          </p:cNvPr>
          <p:cNvSpPr>
            <a:spLocks noGrp="1"/>
          </p:cNvSpPr>
          <p:nvPr>
            <p:ph idx="1"/>
          </p:nvPr>
        </p:nvSpPr>
        <p:spPr>
          <a:xfrm>
            <a:off x="101600" y="2807208"/>
            <a:ext cx="5140960" cy="3410712"/>
          </a:xfrm>
        </p:spPr>
        <p:txBody>
          <a:bodyPr anchor="t">
            <a:normAutofit/>
          </a:bodyPr>
          <a:lstStyle/>
          <a:p>
            <a:pPr>
              <a:lnSpc>
                <a:spcPct val="100000"/>
              </a:lnSpc>
            </a:pPr>
            <a:r>
              <a:rPr lang="en-US" sz="1200" b="0" i="0" dirty="0">
                <a:effectLst/>
                <a:latin typeface="Inter"/>
              </a:rPr>
              <a:t>In a distributed environment, all the Jenkins jobs are configured centrally on the Jenkins master. The Jenkins master accepts all the requests for builds and manages the build environment but offloads the bulk of work (execution of the builds) to the configured agents.</a:t>
            </a:r>
          </a:p>
          <a:p>
            <a:pPr>
              <a:lnSpc>
                <a:spcPct val="100000"/>
              </a:lnSpc>
            </a:pPr>
            <a:r>
              <a:rPr lang="en-US" sz="1200" b="0" i="0" dirty="0">
                <a:effectLst/>
                <a:latin typeface="Inter"/>
              </a:rPr>
              <a:t>There are many advantages to this approach:</a:t>
            </a:r>
          </a:p>
          <a:p>
            <a:pPr marL="1143000" lvl="2" indent="-228600">
              <a:lnSpc>
                <a:spcPct val="100000"/>
              </a:lnSpc>
              <a:buFont typeface="Arial" panose="020B0604020202020204" pitchFamily="34" charset="0"/>
              <a:buChar char="•"/>
            </a:pPr>
            <a:r>
              <a:rPr lang="en-US" sz="1200" b="0" i="0" dirty="0">
                <a:effectLst/>
                <a:latin typeface="Inter"/>
              </a:rPr>
              <a:t>It allows you to run builds for multiple OS platforms. For example, if you need to run a build on Windows platform, all you need to do is add a new Windows agent and connect it to your Jenkins master.</a:t>
            </a:r>
          </a:p>
          <a:p>
            <a:pPr marL="1143000" lvl="2" indent="-228600">
              <a:lnSpc>
                <a:spcPct val="100000"/>
              </a:lnSpc>
              <a:buFont typeface="Arial" panose="020B0604020202020204" pitchFamily="34" charset="0"/>
              <a:buChar char="•"/>
            </a:pPr>
            <a:r>
              <a:rPr lang="en-US" sz="1200" b="0" i="0" dirty="0">
                <a:effectLst/>
                <a:latin typeface="Inter"/>
              </a:rPr>
              <a:t>It lets you scale your build infrastructure on demand by adding more build agents.</a:t>
            </a:r>
          </a:p>
          <a:p>
            <a:pPr marL="1143000" lvl="2" indent="-228600">
              <a:lnSpc>
                <a:spcPct val="100000"/>
              </a:lnSpc>
              <a:buFont typeface="Arial" panose="020B0604020202020204" pitchFamily="34" charset="0"/>
              <a:buChar char="•"/>
            </a:pPr>
            <a:r>
              <a:rPr lang="en-US" sz="1200" b="0" i="0" dirty="0">
                <a:effectLst/>
                <a:latin typeface="Inter"/>
              </a:rPr>
              <a:t>It helps you mitigate security risk by restricting the information that an agent can request from the Jenkins master.</a:t>
            </a:r>
          </a:p>
          <a:p>
            <a:pPr>
              <a:lnSpc>
                <a:spcPct val="100000"/>
              </a:lnSpc>
            </a:pPr>
            <a:endParaRPr lang="en-IN" sz="1000" dirty="0"/>
          </a:p>
        </p:txBody>
      </p:sp>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9" name="Ink 1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6" descr="Distributed Builds Architecture">
            <a:extLst>
              <a:ext uri="{FF2B5EF4-FFF2-40B4-BE49-F238E27FC236}">
                <a16:creationId xmlns:a16="http://schemas.microsoft.com/office/drawing/2014/main" id="{CD730582-E34C-40CD-A1C9-32AB669C406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762438"/>
            <a:ext cx="7436104" cy="533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01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6D7993FA-482D-40A2-BD7B-EBB6AE1CA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3B986-D76C-435C-8F1F-6FE316E7E8AA}"/>
              </a:ext>
            </a:extLst>
          </p:cNvPr>
          <p:cNvSpPr>
            <a:spLocks noGrp="1"/>
          </p:cNvSpPr>
          <p:nvPr>
            <p:ph type="title"/>
          </p:nvPr>
        </p:nvSpPr>
        <p:spPr>
          <a:xfrm>
            <a:off x="7470647" y="643467"/>
            <a:ext cx="4081273" cy="5571066"/>
          </a:xfrm>
        </p:spPr>
        <p:txBody>
          <a:bodyPr anchor="ctr">
            <a:normAutofit/>
          </a:bodyPr>
          <a:lstStyle/>
          <a:p>
            <a:r>
              <a:rPr lang="en-IN" sz="2800" b="1" i="0" dirty="0">
                <a:solidFill>
                  <a:schemeClr val="accent1"/>
                </a:solidFill>
                <a:effectLst/>
                <a:latin typeface="Inter"/>
              </a:rPr>
              <a:t>Distributed Builds </a:t>
            </a:r>
            <a:r>
              <a:rPr lang="en-IN" sz="2800" b="1" i="0" dirty="0" err="1">
                <a:solidFill>
                  <a:schemeClr val="accent1"/>
                </a:solidFill>
                <a:effectLst/>
                <a:latin typeface="Inter"/>
              </a:rPr>
              <a:t>Architecture..Continued</a:t>
            </a:r>
            <a:r>
              <a:rPr lang="en-IN" sz="2800" b="1" i="0" dirty="0">
                <a:solidFill>
                  <a:schemeClr val="accent1"/>
                </a:solidFill>
                <a:effectLst/>
                <a:latin typeface="Inter"/>
              </a:rPr>
              <a:t>..</a:t>
            </a:r>
            <a:endParaRPr lang="en-IN" sz="2800" dirty="0">
              <a:solidFill>
                <a:schemeClr val="accent1"/>
              </a:solidFill>
            </a:endParaRPr>
          </a:p>
        </p:txBody>
      </p:sp>
      <p:sp>
        <p:nvSpPr>
          <p:cNvPr id="80" name="Freeform: Shape 79">
            <a:extLst>
              <a:ext uri="{FF2B5EF4-FFF2-40B4-BE49-F238E27FC236}">
                <a16:creationId xmlns:a16="http://schemas.microsoft.com/office/drawing/2014/main" id="{3AE8634F-51AB-499B-BC73-009FB463E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84987" cy="6858000"/>
          </a:xfrm>
          <a:custGeom>
            <a:avLst/>
            <a:gdLst>
              <a:gd name="connsiteX0" fmla="*/ 0 w 7384987"/>
              <a:gd name="connsiteY0" fmla="*/ 0 h 6858000"/>
              <a:gd name="connsiteX1" fmla="*/ 7366172 w 7384987"/>
              <a:gd name="connsiteY1" fmla="*/ 0 h 6858000"/>
              <a:gd name="connsiteX2" fmla="*/ 7359733 w 7384987"/>
              <a:gd name="connsiteY2" fmla="*/ 160754 h 6858000"/>
              <a:gd name="connsiteX3" fmla="*/ 7363789 w 7384987"/>
              <a:gd name="connsiteY3" fmla="*/ 350870 h 6858000"/>
              <a:gd name="connsiteX4" fmla="*/ 7364804 w 7384987"/>
              <a:gd name="connsiteY4" fmla="*/ 738248 h 6858000"/>
              <a:gd name="connsiteX5" fmla="*/ 7363917 w 7384987"/>
              <a:gd name="connsiteY5" fmla="*/ 1051329 h 6858000"/>
              <a:gd name="connsiteX6" fmla="*/ 7369069 w 7384987"/>
              <a:gd name="connsiteY6" fmla="*/ 1216617 h 6858000"/>
              <a:gd name="connsiteX7" fmla="*/ 7370433 w 7384987"/>
              <a:gd name="connsiteY7" fmla="*/ 1216617 h 6858000"/>
              <a:gd name="connsiteX8" fmla="*/ 7370810 w 7384987"/>
              <a:gd name="connsiteY8" fmla="*/ 1241159 h 6858000"/>
              <a:gd name="connsiteX9" fmla="*/ 7368946 w 7384987"/>
              <a:gd name="connsiteY9" fmla="*/ 1298998 h 6858000"/>
              <a:gd name="connsiteX10" fmla="*/ 7368583 w 7384987"/>
              <a:gd name="connsiteY10" fmla="*/ 1314450 h 6858000"/>
              <a:gd name="connsiteX11" fmla="*/ 7368448 w 7384987"/>
              <a:gd name="connsiteY11" fmla="*/ 1314450 h 6858000"/>
              <a:gd name="connsiteX12" fmla="*/ 7364030 w 7384987"/>
              <a:gd name="connsiteY12" fmla="*/ 1451529 h 6858000"/>
              <a:gd name="connsiteX13" fmla="*/ 7372921 w 7384987"/>
              <a:gd name="connsiteY13" fmla="*/ 1777349 h 6858000"/>
              <a:gd name="connsiteX14" fmla="*/ 7360218 w 7384987"/>
              <a:gd name="connsiteY14" fmla="*/ 2237181 h 6858000"/>
              <a:gd name="connsiteX15" fmla="*/ 7363394 w 7384987"/>
              <a:gd name="connsiteY15" fmla="*/ 2901271 h 6858000"/>
              <a:gd name="connsiteX16" fmla="*/ 7384987 w 7384987"/>
              <a:gd name="connsiteY16" fmla="*/ 3385366 h 6858000"/>
              <a:gd name="connsiteX17" fmla="*/ 7362505 w 7384987"/>
              <a:gd name="connsiteY17" fmla="*/ 3749928 h 6858000"/>
              <a:gd name="connsiteX18" fmla="*/ 7361488 w 7384987"/>
              <a:gd name="connsiteY18" fmla="*/ 4167080 h 6858000"/>
              <a:gd name="connsiteX19" fmla="*/ 7366315 w 7384987"/>
              <a:gd name="connsiteY19" fmla="*/ 4538757 h 6858000"/>
              <a:gd name="connsiteX20" fmla="*/ 7373684 w 7384987"/>
              <a:gd name="connsiteY20" fmla="*/ 4950193 h 6858000"/>
              <a:gd name="connsiteX21" fmla="*/ 7356280 w 7384987"/>
              <a:gd name="connsiteY21" fmla="*/ 5366074 h 6858000"/>
              <a:gd name="connsiteX22" fmla="*/ 7356280 w 7384987"/>
              <a:gd name="connsiteY22" fmla="*/ 5739911 h 6858000"/>
              <a:gd name="connsiteX23" fmla="*/ 7376478 w 7384987"/>
              <a:gd name="connsiteY23" fmla="*/ 6321306 h 6858000"/>
              <a:gd name="connsiteX24" fmla="*/ 7367793 w 7384987"/>
              <a:gd name="connsiteY24" fmla="*/ 6858000 h 6858000"/>
              <a:gd name="connsiteX25" fmla="*/ 0 w 7384987"/>
              <a:gd name="connsiteY2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84987" h="6858000">
                <a:moveTo>
                  <a:pt x="0" y="0"/>
                </a:moveTo>
                <a:lnTo>
                  <a:pt x="7366172" y="0"/>
                </a:lnTo>
                <a:lnTo>
                  <a:pt x="7359733" y="160754"/>
                </a:lnTo>
                <a:cubicBezTo>
                  <a:pt x="7359139" y="224139"/>
                  <a:pt x="7360491" y="287545"/>
                  <a:pt x="7363789" y="350870"/>
                </a:cubicBezTo>
                <a:cubicBezTo>
                  <a:pt x="7372315" y="479826"/>
                  <a:pt x="7372646" y="609245"/>
                  <a:pt x="7364804" y="738248"/>
                </a:cubicBezTo>
                <a:cubicBezTo>
                  <a:pt x="7358232" y="842483"/>
                  <a:pt x="7357929" y="947053"/>
                  <a:pt x="7363917" y="1051329"/>
                </a:cubicBezTo>
                <a:lnTo>
                  <a:pt x="7369069" y="1216617"/>
                </a:lnTo>
                <a:lnTo>
                  <a:pt x="7370433" y="1216617"/>
                </a:lnTo>
                <a:lnTo>
                  <a:pt x="7370810" y="1241159"/>
                </a:lnTo>
                <a:lnTo>
                  <a:pt x="7368946" y="1298998"/>
                </a:lnTo>
                <a:lnTo>
                  <a:pt x="7368583" y="1314450"/>
                </a:lnTo>
                <a:lnTo>
                  <a:pt x="7368448" y="1314450"/>
                </a:lnTo>
                <a:lnTo>
                  <a:pt x="7364030" y="1451529"/>
                </a:lnTo>
                <a:cubicBezTo>
                  <a:pt x="7358313" y="1560263"/>
                  <a:pt x="7366950" y="1668870"/>
                  <a:pt x="7372921" y="1777349"/>
                </a:cubicBezTo>
                <a:cubicBezTo>
                  <a:pt x="7381432" y="1931051"/>
                  <a:pt x="7371270" y="2084116"/>
                  <a:pt x="7360218" y="2237181"/>
                </a:cubicBezTo>
                <a:cubicBezTo>
                  <a:pt x="7344975" y="2458587"/>
                  <a:pt x="7353486" y="2679992"/>
                  <a:pt x="7363394" y="2901271"/>
                </a:cubicBezTo>
                <a:cubicBezTo>
                  <a:pt x="7370635" y="3062594"/>
                  <a:pt x="7383210" y="3223789"/>
                  <a:pt x="7384987" y="3385366"/>
                </a:cubicBezTo>
                <a:cubicBezTo>
                  <a:pt x="7385051" y="3507234"/>
                  <a:pt x="7377544" y="3628988"/>
                  <a:pt x="7362505" y="3749928"/>
                </a:cubicBezTo>
                <a:cubicBezTo>
                  <a:pt x="7346880" y="3888895"/>
                  <a:pt x="7353613" y="4027988"/>
                  <a:pt x="7361488" y="4167080"/>
                </a:cubicBezTo>
                <a:cubicBezTo>
                  <a:pt x="7368348" y="4290930"/>
                  <a:pt x="7368729" y="4414907"/>
                  <a:pt x="7366315" y="4538757"/>
                </a:cubicBezTo>
                <a:cubicBezTo>
                  <a:pt x="7363648" y="4676072"/>
                  <a:pt x="7364283" y="4813259"/>
                  <a:pt x="7373684" y="4950193"/>
                </a:cubicBezTo>
                <a:cubicBezTo>
                  <a:pt x="7384416" y="5089018"/>
                  <a:pt x="7378574" y="5228633"/>
                  <a:pt x="7356280" y="5366074"/>
                </a:cubicBezTo>
                <a:cubicBezTo>
                  <a:pt x="7335448" y="5490178"/>
                  <a:pt x="7341165" y="5615552"/>
                  <a:pt x="7356280" y="5739911"/>
                </a:cubicBezTo>
                <a:cubicBezTo>
                  <a:pt x="7379526" y="5933243"/>
                  <a:pt x="7379526" y="6127211"/>
                  <a:pt x="7376478" y="6321306"/>
                </a:cubicBezTo>
                <a:lnTo>
                  <a:pt x="736779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7293708-1508-46AA-B723-5E3FA63FB669}"/>
              </a:ext>
            </a:extLst>
          </p:cNvPr>
          <p:cNvSpPr>
            <a:spLocks noGrp="1"/>
          </p:cNvSpPr>
          <p:nvPr>
            <p:ph idx="1"/>
          </p:nvPr>
        </p:nvSpPr>
        <p:spPr>
          <a:xfrm>
            <a:off x="841248" y="643467"/>
            <a:ext cx="5788152" cy="5571066"/>
          </a:xfrm>
        </p:spPr>
        <p:txBody>
          <a:bodyPr anchor="ctr">
            <a:normAutofit/>
          </a:bodyPr>
          <a:lstStyle/>
          <a:p>
            <a:pPr>
              <a:lnSpc>
                <a:spcPct val="100000"/>
              </a:lnSpc>
            </a:pPr>
            <a:r>
              <a:rPr lang="en-US" sz="1800" b="0" i="0" dirty="0">
                <a:solidFill>
                  <a:schemeClr val="bg1"/>
                </a:solidFill>
                <a:effectLst/>
                <a:latin typeface="Inter"/>
              </a:rPr>
              <a:t>Please note that there are some requirements for this setup.</a:t>
            </a:r>
          </a:p>
          <a:p>
            <a:pPr>
              <a:lnSpc>
                <a:spcPct val="100000"/>
              </a:lnSpc>
            </a:pPr>
            <a:r>
              <a:rPr lang="en-US" sz="1800" b="0" i="0" dirty="0">
                <a:solidFill>
                  <a:schemeClr val="bg1"/>
                </a:solidFill>
                <a:effectLst/>
                <a:latin typeface="Inter"/>
              </a:rPr>
              <a:t>The Jenkins master needs to be able to communicate with the agent to offload the build job. The agent executes all the tasks, and passes information (artifacts, build log, etc.) back to the Jenkins master which essentially requires a bi-directional communication between the Jenkins master and the agents.</a:t>
            </a:r>
          </a:p>
          <a:p>
            <a:pPr>
              <a:lnSpc>
                <a:spcPct val="100000"/>
              </a:lnSpc>
            </a:pPr>
            <a:r>
              <a:rPr lang="en-US" sz="1800" b="0" i="0" dirty="0">
                <a:solidFill>
                  <a:schemeClr val="bg1"/>
                </a:solidFill>
                <a:effectLst/>
                <a:latin typeface="Inter"/>
              </a:rPr>
              <a:t>All Jenkins agents require Java to be installed as there is a </a:t>
            </a:r>
            <a:r>
              <a:rPr lang="en-US" sz="1800" b="1" i="0" dirty="0">
                <a:solidFill>
                  <a:schemeClr val="bg1"/>
                </a:solidFill>
                <a:effectLst/>
                <a:latin typeface="courier new" panose="02070309020205020404" pitchFamily="49" charset="0"/>
              </a:rPr>
              <a:t>slave.jar</a:t>
            </a:r>
            <a:r>
              <a:rPr lang="en-US" sz="1800" b="0" i="0" dirty="0">
                <a:solidFill>
                  <a:schemeClr val="bg1"/>
                </a:solidFill>
                <a:effectLst/>
                <a:latin typeface="Inter"/>
              </a:rPr>
              <a:t> file that needs to be run on all the agents. The Java version of the agent must be the same as the Java version installed on the Jenkins master.</a:t>
            </a:r>
          </a:p>
          <a:p>
            <a:pPr>
              <a:lnSpc>
                <a:spcPct val="100000"/>
              </a:lnSpc>
            </a:pPr>
            <a:r>
              <a:rPr lang="en-US" sz="1800" b="0" i="0" dirty="0">
                <a:solidFill>
                  <a:schemeClr val="bg1"/>
                </a:solidFill>
                <a:effectLst/>
                <a:latin typeface="Inter"/>
              </a:rPr>
              <a:t>The </a:t>
            </a:r>
            <a:r>
              <a:rPr lang="en-US" sz="1800" b="1" i="0" dirty="0">
                <a:solidFill>
                  <a:schemeClr val="bg1"/>
                </a:solidFill>
                <a:effectLst/>
                <a:latin typeface="courier new" panose="02070309020205020404" pitchFamily="49" charset="0"/>
              </a:rPr>
              <a:t>slave.jar</a:t>
            </a:r>
            <a:r>
              <a:rPr lang="en-US" sz="1800" b="0" i="0" dirty="0">
                <a:solidFill>
                  <a:schemeClr val="bg1"/>
                </a:solidFill>
                <a:effectLst/>
                <a:latin typeface="Inter"/>
              </a:rPr>
              <a:t> file is located at </a:t>
            </a:r>
            <a:r>
              <a:rPr lang="en-US" sz="1800" b="1" i="0" dirty="0">
                <a:solidFill>
                  <a:schemeClr val="bg1"/>
                </a:solidFill>
                <a:effectLst/>
                <a:latin typeface="Inter"/>
              </a:rPr>
              <a:t>&lt;Your Jenkins URL&gt;/</a:t>
            </a:r>
            <a:r>
              <a:rPr lang="en-US" sz="1800" b="1" i="0" dirty="0" err="1">
                <a:solidFill>
                  <a:schemeClr val="bg1"/>
                </a:solidFill>
                <a:effectLst/>
                <a:latin typeface="Inter"/>
              </a:rPr>
              <a:t>jnlpJars</a:t>
            </a:r>
            <a:r>
              <a:rPr lang="en-US" sz="1800" b="1" i="0" dirty="0">
                <a:solidFill>
                  <a:schemeClr val="bg1"/>
                </a:solidFill>
                <a:effectLst/>
                <a:latin typeface="Inter"/>
              </a:rPr>
              <a:t>/slave.jar</a:t>
            </a:r>
            <a:r>
              <a:rPr lang="en-US" sz="1800" b="0" i="0" dirty="0">
                <a:solidFill>
                  <a:schemeClr val="bg1"/>
                </a:solidFill>
                <a:effectLst/>
                <a:latin typeface="Inter"/>
              </a:rPr>
              <a:t>.</a:t>
            </a:r>
          </a:p>
          <a:p>
            <a:pPr>
              <a:lnSpc>
                <a:spcPct val="100000"/>
              </a:lnSpc>
            </a:pPr>
            <a:r>
              <a:rPr lang="en-US" sz="1800" b="0" i="0" dirty="0">
                <a:solidFill>
                  <a:schemeClr val="bg1"/>
                </a:solidFill>
                <a:effectLst/>
                <a:latin typeface="Inter"/>
              </a:rPr>
              <a:t>Other than these requirements, there is no </a:t>
            </a:r>
            <a:r>
              <a:rPr lang="en-US" sz="1800" b="0" i="0" dirty="0" err="1">
                <a:solidFill>
                  <a:schemeClr val="bg1"/>
                </a:solidFill>
                <a:effectLst/>
                <a:latin typeface="Inter"/>
              </a:rPr>
              <a:t>eed</a:t>
            </a:r>
            <a:r>
              <a:rPr lang="en-US" sz="1800" b="0" i="0" dirty="0">
                <a:solidFill>
                  <a:schemeClr val="bg1"/>
                </a:solidFill>
                <a:effectLst/>
                <a:latin typeface="Inter"/>
              </a:rPr>
              <a:t> for a shared file system, a shared subnet, etc.</a:t>
            </a:r>
          </a:p>
          <a:p>
            <a:pPr>
              <a:lnSpc>
                <a:spcPct val="100000"/>
              </a:lnSpc>
            </a:pPr>
            <a:endParaRPr lang="en-IN" sz="1800" dirty="0">
              <a:solidFill>
                <a:schemeClr val="bg1"/>
              </a:solidFill>
            </a:endParaRPr>
          </a:p>
        </p:txBody>
      </p:sp>
    </p:spTree>
    <p:extLst>
      <p:ext uri="{BB962C8B-B14F-4D97-AF65-F5344CB8AC3E}">
        <p14:creationId xmlns:p14="http://schemas.microsoft.com/office/powerpoint/2010/main" val="272564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157EE4E-8388-4895-A741-2D8502B8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590FC-1EEA-4C6A-976B-A11DDD2A325E}"/>
              </a:ext>
            </a:extLst>
          </p:cNvPr>
          <p:cNvSpPr>
            <a:spLocks noGrp="1"/>
          </p:cNvSpPr>
          <p:nvPr>
            <p:ph type="title"/>
          </p:nvPr>
        </p:nvSpPr>
        <p:spPr>
          <a:xfrm>
            <a:off x="6342320" y="365125"/>
            <a:ext cx="5295015" cy="2063808"/>
          </a:xfrm>
        </p:spPr>
        <p:txBody>
          <a:bodyPr anchor="b">
            <a:normAutofit/>
          </a:bodyPr>
          <a:lstStyle/>
          <a:p>
            <a:pPr>
              <a:lnSpc>
                <a:spcPct val="90000"/>
              </a:lnSpc>
            </a:pPr>
            <a:r>
              <a:rPr lang="en-IN" sz="4400" b="1" i="0">
                <a:effectLst/>
                <a:latin typeface="Inter"/>
              </a:rPr>
              <a:t>Connect a Build Agent</a:t>
            </a:r>
            <a:br>
              <a:rPr lang="en-IN" sz="4400" b="1" i="0">
                <a:effectLst/>
                <a:latin typeface="Inter"/>
              </a:rPr>
            </a:br>
            <a:endParaRPr lang="en-IN" sz="4400"/>
          </a:p>
        </p:txBody>
      </p:sp>
      <p:pic>
        <p:nvPicPr>
          <p:cNvPr id="1026" name="Picture 2" descr="Navigate to Manage Nodes and Clouds">
            <a:extLst>
              <a:ext uri="{FF2B5EF4-FFF2-40B4-BE49-F238E27FC236}">
                <a16:creationId xmlns:a16="http://schemas.microsoft.com/office/drawing/2014/main" id="{CC0DB3BC-7B85-4C9E-A3A4-74DE2A6674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600" y="301424"/>
            <a:ext cx="2604607" cy="28844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d New Node">
            <a:extLst>
              <a:ext uri="{FF2B5EF4-FFF2-40B4-BE49-F238E27FC236}">
                <a16:creationId xmlns:a16="http://schemas.microsoft.com/office/drawing/2014/main" id="{10C92BA1-4F86-4957-AF54-275529D57E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34975" y="608571"/>
            <a:ext cx="2961025" cy="2656273"/>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6">
            <a:extLst>
              <a:ext uri="{FF2B5EF4-FFF2-40B4-BE49-F238E27FC236}">
                <a16:creationId xmlns:a16="http://schemas.microsoft.com/office/drawing/2014/main" id="{35AD8443-F80F-481A-A3DE-89A2D0BA7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320" y="265475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AFD30"/>
          </a:solidFill>
          <a:ln w="38100" cap="rnd">
            <a:solidFill>
              <a:srgbClr val="FAFD3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Name the new node">
            <a:extLst>
              <a:ext uri="{FF2B5EF4-FFF2-40B4-BE49-F238E27FC236}">
                <a16:creationId xmlns:a16="http://schemas.microsoft.com/office/drawing/2014/main" id="{E781A7A6-F53E-44D6-B50B-7B0C2438DCF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2949" y="3878398"/>
            <a:ext cx="5754570" cy="184916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D390F4F-1A14-4559-8E29-1DB61EC715AC}"/>
              </a:ext>
            </a:extLst>
          </p:cNvPr>
          <p:cNvSpPr>
            <a:spLocks noGrp="1"/>
          </p:cNvSpPr>
          <p:nvPr>
            <p:ph idx="1"/>
          </p:nvPr>
        </p:nvSpPr>
        <p:spPr>
          <a:xfrm>
            <a:off x="6342320" y="2908005"/>
            <a:ext cx="5849680" cy="3268957"/>
          </a:xfrm>
        </p:spPr>
        <p:txBody>
          <a:bodyPr>
            <a:normAutofit/>
          </a:bodyPr>
          <a:lstStyle/>
          <a:p>
            <a:pPr>
              <a:lnSpc>
                <a:spcPct val="100000"/>
              </a:lnSpc>
            </a:pPr>
            <a:r>
              <a:rPr lang="en-US" sz="2200" b="0" i="0">
                <a:effectLst/>
                <a:latin typeface="Inter"/>
              </a:rPr>
              <a:t>To connect a new Jenkins agent, you will need to navigate to </a:t>
            </a:r>
            <a:r>
              <a:rPr lang="en-US" sz="2200" b="0" i="1">
                <a:effectLst/>
                <a:latin typeface="Inter"/>
              </a:rPr>
              <a:t>Jenkins</a:t>
            </a:r>
            <a:r>
              <a:rPr lang="en-US" sz="2200" b="0" i="0">
                <a:effectLst/>
                <a:latin typeface="Inter"/>
              </a:rPr>
              <a:t> &gt; </a:t>
            </a:r>
            <a:r>
              <a:rPr lang="en-US" sz="2200" b="0" i="1">
                <a:effectLst/>
                <a:latin typeface="Inter"/>
              </a:rPr>
              <a:t>Manage Jenkins</a:t>
            </a:r>
            <a:r>
              <a:rPr lang="en-US" sz="2200" b="0" i="0">
                <a:effectLst/>
                <a:latin typeface="Inter"/>
              </a:rPr>
              <a:t> &gt; </a:t>
            </a:r>
            <a:r>
              <a:rPr lang="en-US" sz="2200" b="0" i="1">
                <a:effectLst/>
                <a:latin typeface="Inter"/>
              </a:rPr>
              <a:t>Manage Nodes and Clouds</a:t>
            </a:r>
            <a:r>
              <a:rPr lang="en-US" sz="2200" b="0" i="0">
                <a:effectLst/>
                <a:latin typeface="Inter"/>
              </a:rPr>
              <a:t>.</a:t>
            </a:r>
          </a:p>
          <a:p>
            <a:pPr>
              <a:lnSpc>
                <a:spcPct val="100000"/>
              </a:lnSpc>
            </a:pPr>
            <a:r>
              <a:rPr lang="en-IN" sz="2200" b="0" i="0">
                <a:effectLst/>
                <a:latin typeface="Inter"/>
              </a:rPr>
              <a:t>Next, select </a:t>
            </a:r>
            <a:r>
              <a:rPr lang="en-IN" sz="2200" b="0" i="1">
                <a:effectLst/>
                <a:latin typeface="Inter"/>
              </a:rPr>
              <a:t>New Node</a:t>
            </a:r>
            <a:r>
              <a:rPr lang="en-IN" sz="2200" b="0" i="0">
                <a:effectLst/>
                <a:latin typeface="Inter"/>
              </a:rPr>
              <a:t>.</a:t>
            </a:r>
            <a:endParaRPr lang="en-US" sz="2200">
              <a:latin typeface="Inter"/>
            </a:endParaRPr>
          </a:p>
          <a:p>
            <a:pPr>
              <a:lnSpc>
                <a:spcPct val="100000"/>
              </a:lnSpc>
            </a:pPr>
            <a:r>
              <a:rPr lang="en-US" sz="2200" b="0" i="0">
                <a:effectLst/>
                <a:latin typeface="Inter"/>
              </a:rPr>
              <a:t>Enter </a:t>
            </a:r>
            <a:r>
              <a:rPr lang="en-US" sz="2200" b="0" i="1">
                <a:effectLst/>
                <a:latin typeface="Inter"/>
              </a:rPr>
              <a:t>Node name</a:t>
            </a:r>
            <a:r>
              <a:rPr lang="en-US" sz="2200" b="0" i="0">
                <a:effectLst/>
                <a:latin typeface="Inter"/>
              </a:rPr>
              <a:t>, select </a:t>
            </a:r>
            <a:r>
              <a:rPr lang="en-US" sz="2200" b="0" i="1">
                <a:effectLst/>
                <a:latin typeface="Inter"/>
              </a:rPr>
              <a:t>Permanent Agent</a:t>
            </a:r>
            <a:r>
              <a:rPr lang="en-US" sz="2200" b="0" i="0">
                <a:effectLst/>
                <a:latin typeface="Inter"/>
              </a:rPr>
              <a:t> and click </a:t>
            </a:r>
            <a:r>
              <a:rPr lang="en-US" sz="2200" b="0" i="1">
                <a:effectLst/>
                <a:latin typeface="Inter"/>
              </a:rPr>
              <a:t>OK</a:t>
            </a:r>
            <a:r>
              <a:rPr lang="en-US" sz="2200" b="0" i="0">
                <a:effectLst/>
                <a:latin typeface="Inter"/>
              </a:rPr>
              <a:t> to proceed to the configuration screen.</a:t>
            </a:r>
            <a:endParaRPr lang="en-IN" sz="2200"/>
          </a:p>
        </p:txBody>
      </p:sp>
    </p:spTree>
    <p:extLst>
      <p:ext uri="{BB962C8B-B14F-4D97-AF65-F5344CB8AC3E}">
        <p14:creationId xmlns:p14="http://schemas.microsoft.com/office/powerpoint/2010/main" val="200667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7993FA-482D-40A2-BD7B-EBB6AE1CA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28D0F-28B1-4EF0-85D4-EAD84359E4BB}"/>
              </a:ext>
            </a:extLst>
          </p:cNvPr>
          <p:cNvSpPr>
            <a:spLocks noGrp="1"/>
          </p:cNvSpPr>
          <p:nvPr>
            <p:ph type="title"/>
          </p:nvPr>
        </p:nvSpPr>
        <p:spPr>
          <a:xfrm>
            <a:off x="7903464" y="643467"/>
            <a:ext cx="3447288" cy="5571066"/>
          </a:xfrm>
        </p:spPr>
        <p:txBody>
          <a:bodyPr anchor="ctr">
            <a:normAutofit/>
          </a:bodyPr>
          <a:lstStyle/>
          <a:p>
            <a:r>
              <a:rPr lang="en-IN" sz="6100" b="1" i="0">
                <a:solidFill>
                  <a:schemeClr val="accent1"/>
                </a:solidFill>
                <a:effectLst/>
                <a:latin typeface="Inter"/>
              </a:rPr>
              <a:t>Configure a Build Agent</a:t>
            </a:r>
            <a:br>
              <a:rPr lang="en-IN" sz="6100" b="1" i="0">
                <a:solidFill>
                  <a:schemeClr val="accent1"/>
                </a:solidFill>
                <a:effectLst/>
                <a:latin typeface="Inter"/>
              </a:rPr>
            </a:br>
            <a:endParaRPr lang="en-IN" sz="6100">
              <a:solidFill>
                <a:schemeClr val="accent1"/>
              </a:solidFill>
            </a:endParaRPr>
          </a:p>
        </p:txBody>
      </p:sp>
      <p:sp>
        <p:nvSpPr>
          <p:cNvPr id="10" name="Freeform: Shape 9">
            <a:extLst>
              <a:ext uri="{FF2B5EF4-FFF2-40B4-BE49-F238E27FC236}">
                <a16:creationId xmlns:a16="http://schemas.microsoft.com/office/drawing/2014/main" id="{3AE8634F-51AB-499B-BC73-009FB463E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84987" cy="6858000"/>
          </a:xfrm>
          <a:custGeom>
            <a:avLst/>
            <a:gdLst>
              <a:gd name="connsiteX0" fmla="*/ 0 w 7384987"/>
              <a:gd name="connsiteY0" fmla="*/ 0 h 6858000"/>
              <a:gd name="connsiteX1" fmla="*/ 7366172 w 7384987"/>
              <a:gd name="connsiteY1" fmla="*/ 0 h 6858000"/>
              <a:gd name="connsiteX2" fmla="*/ 7359733 w 7384987"/>
              <a:gd name="connsiteY2" fmla="*/ 160754 h 6858000"/>
              <a:gd name="connsiteX3" fmla="*/ 7363789 w 7384987"/>
              <a:gd name="connsiteY3" fmla="*/ 350870 h 6858000"/>
              <a:gd name="connsiteX4" fmla="*/ 7364804 w 7384987"/>
              <a:gd name="connsiteY4" fmla="*/ 738248 h 6858000"/>
              <a:gd name="connsiteX5" fmla="*/ 7363917 w 7384987"/>
              <a:gd name="connsiteY5" fmla="*/ 1051329 h 6858000"/>
              <a:gd name="connsiteX6" fmla="*/ 7369069 w 7384987"/>
              <a:gd name="connsiteY6" fmla="*/ 1216617 h 6858000"/>
              <a:gd name="connsiteX7" fmla="*/ 7370433 w 7384987"/>
              <a:gd name="connsiteY7" fmla="*/ 1216617 h 6858000"/>
              <a:gd name="connsiteX8" fmla="*/ 7370810 w 7384987"/>
              <a:gd name="connsiteY8" fmla="*/ 1241159 h 6858000"/>
              <a:gd name="connsiteX9" fmla="*/ 7368946 w 7384987"/>
              <a:gd name="connsiteY9" fmla="*/ 1298998 h 6858000"/>
              <a:gd name="connsiteX10" fmla="*/ 7368583 w 7384987"/>
              <a:gd name="connsiteY10" fmla="*/ 1314450 h 6858000"/>
              <a:gd name="connsiteX11" fmla="*/ 7368448 w 7384987"/>
              <a:gd name="connsiteY11" fmla="*/ 1314450 h 6858000"/>
              <a:gd name="connsiteX12" fmla="*/ 7364030 w 7384987"/>
              <a:gd name="connsiteY12" fmla="*/ 1451529 h 6858000"/>
              <a:gd name="connsiteX13" fmla="*/ 7372921 w 7384987"/>
              <a:gd name="connsiteY13" fmla="*/ 1777349 h 6858000"/>
              <a:gd name="connsiteX14" fmla="*/ 7360218 w 7384987"/>
              <a:gd name="connsiteY14" fmla="*/ 2237181 h 6858000"/>
              <a:gd name="connsiteX15" fmla="*/ 7363394 w 7384987"/>
              <a:gd name="connsiteY15" fmla="*/ 2901271 h 6858000"/>
              <a:gd name="connsiteX16" fmla="*/ 7384987 w 7384987"/>
              <a:gd name="connsiteY16" fmla="*/ 3385366 h 6858000"/>
              <a:gd name="connsiteX17" fmla="*/ 7362505 w 7384987"/>
              <a:gd name="connsiteY17" fmla="*/ 3749928 h 6858000"/>
              <a:gd name="connsiteX18" fmla="*/ 7361488 w 7384987"/>
              <a:gd name="connsiteY18" fmla="*/ 4167080 h 6858000"/>
              <a:gd name="connsiteX19" fmla="*/ 7366315 w 7384987"/>
              <a:gd name="connsiteY19" fmla="*/ 4538757 h 6858000"/>
              <a:gd name="connsiteX20" fmla="*/ 7373684 w 7384987"/>
              <a:gd name="connsiteY20" fmla="*/ 4950193 h 6858000"/>
              <a:gd name="connsiteX21" fmla="*/ 7356280 w 7384987"/>
              <a:gd name="connsiteY21" fmla="*/ 5366074 h 6858000"/>
              <a:gd name="connsiteX22" fmla="*/ 7356280 w 7384987"/>
              <a:gd name="connsiteY22" fmla="*/ 5739911 h 6858000"/>
              <a:gd name="connsiteX23" fmla="*/ 7376478 w 7384987"/>
              <a:gd name="connsiteY23" fmla="*/ 6321306 h 6858000"/>
              <a:gd name="connsiteX24" fmla="*/ 7367793 w 7384987"/>
              <a:gd name="connsiteY24" fmla="*/ 6858000 h 6858000"/>
              <a:gd name="connsiteX25" fmla="*/ 0 w 7384987"/>
              <a:gd name="connsiteY2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84987" h="6858000">
                <a:moveTo>
                  <a:pt x="0" y="0"/>
                </a:moveTo>
                <a:lnTo>
                  <a:pt x="7366172" y="0"/>
                </a:lnTo>
                <a:lnTo>
                  <a:pt x="7359733" y="160754"/>
                </a:lnTo>
                <a:cubicBezTo>
                  <a:pt x="7359139" y="224139"/>
                  <a:pt x="7360491" y="287545"/>
                  <a:pt x="7363789" y="350870"/>
                </a:cubicBezTo>
                <a:cubicBezTo>
                  <a:pt x="7372315" y="479826"/>
                  <a:pt x="7372646" y="609245"/>
                  <a:pt x="7364804" y="738248"/>
                </a:cubicBezTo>
                <a:cubicBezTo>
                  <a:pt x="7358232" y="842483"/>
                  <a:pt x="7357929" y="947053"/>
                  <a:pt x="7363917" y="1051329"/>
                </a:cubicBezTo>
                <a:lnTo>
                  <a:pt x="7369069" y="1216617"/>
                </a:lnTo>
                <a:lnTo>
                  <a:pt x="7370433" y="1216617"/>
                </a:lnTo>
                <a:lnTo>
                  <a:pt x="7370810" y="1241159"/>
                </a:lnTo>
                <a:lnTo>
                  <a:pt x="7368946" y="1298998"/>
                </a:lnTo>
                <a:lnTo>
                  <a:pt x="7368583" y="1314450"/>
                </a:lnTo>
                <a:lnTo>
                  <a:pt x="7368448" y="1314450"/>
                </a:lnTo>
                <a:lnTo>
                  <a:pt x="7364030" y="1451529"/>
                </a:lnTo>
                <a:cubicBezTo>
                  <a:pt x="7358313" y="1560263"/>
                  <a:pt x="7366950" y="1668870"/>
                  <a:pt x="7372921" y="1777349"/>
                </a:cubicBezTo>
                <a:cubicBezTo>
                  <a:pt x="7381432" y="1931051"/>
                  <a:pt x="7371270" y="2084116"/>
                  <a:pt x="7360218" y="2237181"/>
                </a:cubicBezTo>
                <a:cubicBezTo>
                  <a:pt x="7344975" y="2458587"/>
                  <a:pt x="7353486" y="2679992"/>
                  <a:pt x="7363394" y="2901271"/>
                </a:cubicBezTo>
                <a:cubicBezTo>
                  <a:pt x="7370635" y="3062594"/>
                  <a:pt x="7383210" y="3223789"/>
                  <a:pt x="7384987" y="3385366"/>
                </a:cubicBezTo>
                <a:cubicBezTo>
                  <a:pt x="7385051" y="3507234"/>
                  <a:pt x="7377544" y="3628988"/>
                  <a:pt x="7362505" y="3749928"/>
                </a:cubicBezTo>
                <a:cubicBezTo>
                  <a:pt x="7346880" y="3888895"/>
                  <a:pt x="7353613" y="4027988"/>
                  <a:pt x="7361488" y="4167080"/>
                </a:cubicBezTo>
                <a:cubicBezTo>
                  <a:pt x="7368348" y="4290930"/>
                  <a:pt x="7368729" y="4414907"/>
                  <a:pt x="7366315" y="4538757"/>
                </a:cubicBezTo>
                <a:cubicBezTo>
                  <a:pt x="7363648" y="4676072"/>
                  <a:pt x="7364283" y="4813259"/>
                  <a:pt x="7373684" y="4950193"/>
                </a:cubicBezTo>
                <a:cubicBezTo>
                  <a:pt x="7384416" y="5089018"/>
                  <a:pt x="7378574" y="5228633"/>
                  <a:pt x="7356280" y="5366074"/>
                </a:cubicBezTo>
                <a:cubicBezTo>
                  <a:pt x="7335448" y="5490178"/>
                  <a:pt x="7341165" y="5615552"/>
                  <a:pt x="7356280" y="5739911"/>
                </a:cubicBezTo>
                <a:cubicBezTo>
                  <a:pt x="7379526" y="5933243"/>
                  <a:pt x="7379526" y="6127211"/>
                  <a:pt x="7376478" y="6321306"/>
                </a:cubicBezTo>
                <a:lnTo>
                  <a:pt x="736779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0A4E25C-8568-4F0C-AA80-CF44B5980224}"/>
              </a:ext>
            </a:extLst>
          </p:cNvPr>
          <p:cNvSpPr>
            <a:spLocks noGrp="1"/>
          </p:cNvSpPr>
          <p:nvPr>
            <p:ph idx="1"/>
          </p:nvPr>
        </p:nvSpPr>
        <p:spPr>
          <a:xfrm>
            <a:off x="841248" y="643467"/>
            <a:ext cx="5788152" cy="5571066"/>
          </a:xfrm>
        </p:spPr>
        <p:txBody>
          <a:bodyPr anchor="ctr">
            <a:normAutofit/>
          </a:bodyPr>
          <a:lstStyle/>
          <a:p>
            <a:r>
              <a:rPr lang="en-US" b="0" i="0" dirty="0">
                <a:solidFill>
                  <a:schemeClr val="bg1"/>
                </a:solidFill>
                <a:effectLst/>
                <a:latin typeface="Inter"/>
              </a:rPr>
              <a:t>On the configuration screen, you are required to enter the following:</a:t>
            </a:r>
          </a:p>
          <a:p>
            <a:pPr marL="1143000" lvl="2" indent="-228600">
              <a:buFont typeface="Arial" panose="020B0604020202020204" pitchFamily="34" charset="0"/>
              <a:buChar char="•"/>
            </a:pPr>
            <a:r>
              <a:rPr lang="en-US" b="0" i="0" dirty="0">
                <a:solidFill>
                  <a:schemeClr val="bg1"/>
                </a:solidFill>
                <a:effectLst/>
                <a:latin typeface="Inter"/>
              </a:rPr>
              <a:t>Description</a:t>
            </a:r>
            <a:br>
              <a:rPr lang="en-US" b="1" i="0" dirty="0">
                <a:solidFill>
                  <a:schemeClr val="bg1"/>
                </a:solidFill>
                <a:effectLst/>
                <a:latin typeface="Inter"/>
              </a:rPr>
            </a:br>
            <a:r>
              <a:rPr lang="en-US" b="0" i="0" dirty="0">
                <a:solidFill>
                  <a:schemeClr val="bg1"/>
                </a:solidFill>
                <a:effectLst/>
                <a:latin typeface="Inter"/>
              </a:rPr>
              <a:t>A meaningful description of the agent.</a:t>
            </a:r>
          </a:p>
          <a:p>
            <a:pPr marL="1143000" lvl="2" indent="-228600">
              <a:buFont typeface="Arial" panose="020B0604020202020204" pitchFamily="34" charset="0"/>
              <a:buChar char="•"/>
            </a:pPr>
            <a:r>
              <a:rPr lang="en-US" b="0" i="0" dirty="0">
                <a:solidFill>
                  <a:schemeClr val="bg1"/>
                </a:solidFill>
                <a:effectLst/>
                <a:latin typeface="Inter"/>
              </a:rPr>
              <a:t>Number of executors</a:t>
            </a:r>
            <a:br>
              <a:rPr lang="en-US" b="1" i="0" dirty="0">
                <a:solidFill>
                  <a:schemeClr val="bg1"/>
                </a:solidFill>
                <a:effectLst/>
                <a:latin typeface="Inter"/>
              </a:rPr>
            </a:br>
            <a:r>
              <a:rPr lang="en-US" b="0" i="0" dirty="0">
                <a:solidFill>
                  <a:schemeClr val="bg1"/>
                </a:solidFill>
                <a:effectLst/>
                <a:latin typeface="Inter"/>
              </a:rPr>
              <a:t>Set this number based on the CPU cores on the agent.</a:t>
            </a:r>
          </a:p>
          <a:p>
            <a:pPr marL="1143000" lvl="2" indent="-228600">
              <a:buFont typeface="Arial" panose="020B0604020202020204" pitchFamily="34" charset="0"/>
              <a:buChar char="•"/>
            </a:pPr>
            <a:r>
              <a:rPr lang="en-US" b="0" i="0" dirty="0">
                <a:solidFill>
                  <a:schemeClr val="bg1"/>
                </a:solidFill>
                <a:effectLst/>
                <a:latin typeface="Inter"/>
              </a:rPr>
              <a:t>Remote root directory</a:t>
            </a:r>
            <a:br>
              <a:rPr lang="en-US" b="0" i="0" dirty="0">
                <a:solidFill>
                  <a:schemeClr val="bg1"/>
                </a:solidFill>
                <a:effectLst/>
                <a:latin typeface="Inter"/>
              </a:rPr>
            </a:br>
            <a:r>
              <a:rPr lang="en-US" b="0" i="0" dirty="0">
                <a:solidFill>
                  <a:schemeClr val="bg1"/>
                </a:solidFill>
                <a:effectLst/>
                <a:latin typeface="Inter"/>
              </a:rPr>
              <a:t>An absolute path to a root directory on the agent. This directory will be used as a temporary root directory for building jobs.</a:t>
            </a:r>
          </a:p>
          <a:p>
            <a:pPr marL="0" indent="0">
              <a:buNone/>
            </a:pPr>
            <a:endParaRPr lang="en-IN" dirty="0">
              <a:solidFill>
                <a:schemeClr val="bg1"/>
              </a:solidFill>
            </a:endParaRPr>
          </a:p>
        </p:txBody>
      </p:sp>
    </p:spTree>
    <p:extLst>
      <p:ext uri="{BB962C8B-B14F-4D97-AF65-F5344CB8AC3E}">
        <p14:creationId xmlns:p14="http://schemas.microsoft.com/office/powerpoint/2010/main" val="311038057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7</TotalTime>
  <Words>2105</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courier new</vt:lpstr>
      <vt:lpstr>Inter</vt:lpstr>
      <vt:lpstr>Modern Love</vt:lpstr>
      <vt:lpstr>Open Sans</vt:lpstr>
      <vt:lpstr>The Hand</vt:lpstr>
      <vt:lpstr>SketchyVTI</vt:lpstr>
      <vt:lpstr>Jenkins Distributed Build</vt:lpstr>
      <vt:lpstr>Why Distributed Build Architecture? </vt:lpstr>
      <vt:lpstr> Distributed Builds Terminology  </vt:lpstr>
      <vt:lpstr>Jenkins Distributed Architecture </vt:lpstr>
      <vt:lpstr>How Jenkins Master and Slave Architecture works? </vt:lpstr>
      <vt:lpstr>Distributed Builds Architecture </vt:lpstr>
      <vt:lpstr>Distributed Builds Architecture..Continued..</vt:lpstr>
      <vt:lpstr>Connect a Build Agent </vt:lpstr>
      <vt:lpstr>Configure a Build Agent </vt:lpstr>
      <vt:lpstr>Configure a Build Agent: Labels </vt:lpstr>
      <vt:lpstr>PowerPoint Presentation</vt:lpstr>
      <vt:lpstr>Configure a Build Agent: Usage </vt:lpstr>
      <vt:lpstr>Configure a Build Agent: Launch Method </vt:lpstr>
      <vt:lpstr>Launch Agents via SSH </vt:lpstr>
      <vt:lpstr>Launch Agent by Connecting It to the Master </vt:lpstr>
      <vt:lpstr>Launch Agent via Execution of Command on the Master </vt:lpstr>
      <vt:lpstr>Configure a Build Agent: Availability </vt:lpstr>
      <vt:lpstr>View and Manage Jenkins Agents </vt:lpstr>
      <vt:lpstr>Verify Job Execution on an Agent </vt:lpstr>
      <vt:lpstr>Load Statistics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Distributed Build</dc:title>
  <dc:creator>jagdish modi</dc:creator>
  <cp:lastModifiedBy>jagdish modi</cp:lastModifiedBy>
  <cp:revision>2</cp:revision>
  <dcterms:created xsi:type="dcterms:W3CDTF">2021-01-17T03:44:02Z</dcterms:created>
  <dcterms:modified xsi:type="dcterms:W3CDTF">2021-01-17T03:51:12Z</dcterms:modified>
</cp:coreProperties>
</file>