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4466-0948-4058-85EA-F8D155A3B3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C7EB80-9636-4654-9D11-878E04190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48AA3E-D70C-48E2-A319-26D7DC1B075C}"/>
              </a:ext>
            </a:extLst>
          </p:cNvPr>
          <p:cNvSpPr>
            <a:spLocks noGrp="1"/>
          </p:cNvSpPr>
          <p:nvPr>
            <p:ph type="dt" sz="half" idx="10"/>
          </p:nvPr>
        </p:nvSpPr>
        <p:spPr/>
        <p:txBody>
          <a:bodyPr/>
          <a:lstStyle/>
          <a:p>
            <a:fld id="{2394D3B4-0BC5-402E-93F6-E543F97855CE}" type="datetimeFigureOut">
              <a:rPr lang="en-IN" smtClean="0"/>
              <a:t>17-01-2021</a:t>
            </a:fld>
            <a:endParaRPr lang="en-IN"/>
          </a:p>
        </p:txBody>
      </p:sp>
      <p:sp>
        <p:nvSpPr>
          <p:cNvPr id="5" name="Footer Placeholder 4">
            <a:extLst>
              <a:ext uri="{FF2B5EF4-FFF2-40B4-BE49-F238E27FC236}">
                <a16:creationId xmlns:a16="http://schemas.microsoft.com/office/drawing/2014/main" id="{88370A82-8310-4D9E-8F82-4ABD91CA22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CA29A4-273B-4832-A0AF-372701292F5D}"/>
              </a:ext>
            </a:extLst>
          </p:cNvPr>
          <p:cNvSpPr>
            <a:spLocks noGrp="1"/>
          </p:cNvSpPr>
          <p:nvPr>
            <p:ph type="sldNum" sz="quarter" idx="12"/>
          </p:nvPr>
        </p:nvSpPr>
        <p:spPr/>
        <p:txBody>
          <a:bodyPr/>
          <a:lstStyle/>
          <a:p>
            <a:fld id="{D90F015E-B2DF-456D-B827-947362032CB1}" type="slidenum">
              <a:rPr lang="en-IN" smtClean="0"/>
              <a:t>‹#›</a:t>
            </a:fld>
            <a:endParaRPr lang="en-IN"/>
          </a:p>
        </p:txBody>
      </p:sp>
    </p:spTree>
    <p:extLst>
      <p:ext uri="{BB962C8B-B14F-4D97-AF65-F5344CB8AC3E}">
        <p14:creationId xmlns:p14="http://schemas.microsoft.com/office/powerpoint/2010/main" val="174692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C8A9-AA49-40F9-8658-A8F50C386C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ADB131-DF32-41D3-B1B1-FD0AB0DF76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4B23F6-2380-46C5-A32A-2B906FAD2DFC}"/>
              </a:ext>
            </a:extLst>
          </p:cNvPr>
          <p:cNvSpPr>
            <a:spLocks noGrp="1"/>
          </p:cNvSpPr>
          <p:nvPr>
            <p:ph type="dt" sz="half" idx="10"/>
          </p:nvPr>
        </p:nvSpPr>
        <p:spPr/>
        <p:txBody>
          <a:bodyPr/>
          <a:lstStyle/>
          <a:p>
            <a:fld id="{2394D3B4-0BC5-402E-93F6-E543F97855CE}" type="datetimeFigureOut">
              <a:rPr lang="en-IN" smtClean="0"/>
              <a:t>17-01-2021</a:t>
            </a:fld>
            <a:endParaRPr lang="en-IN"/>
          </a:p>
        </p:txBody>
      </p:sp>
      <p:sp>
        <p:nvSpPr>
          <p:cNvPr id="5" name="Footer Placeholder 4">
            <a:extLst>
              <a:ext uri="{FF2B5EF4-FFF2-40B4-BE49-F238E27FC236}">
                <a16:creationId xmlns:a16="http://schemas.microsoft.com/office/drawing/2014/main" id="{7FB89828-603C-46B2-9E0F-919A081705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05A0F-75DC-4878-B229-BB8A20EB62BA}"/>
              </a:ext>
            </a:extLst>
          </p:cNvPr>
          <p:cNvSpPr>
            <a:spLocks noGrp="1"/>
          </p:cNvSpPr>
          <p:nvPr>
            <p:ph type="sldNum" sz="quarter" idx="12"/>
          </p:nvPr>
        </p:nvSpPr>
        <p:spPr/>
        <p:txBody>
          <a:bodyPr/>
          <a:lstStyle/>
          <a:p>
            <a:fld id="{D90F015E-B2DF-456D-B827-947362032CB1}" type="slidenum">
              <a:rPr lang="en-IN" smtClean="0"/>
              <a:t>‹#›</a:t>
            </a:fld>
            <a:endParaRPr lang="en-IN"/>
          </a:p>
        </p:txBody>
      </p:sp>
    </p:spTree>
    <p:extLst>
      <p:ext uri="{BB962C8B-B14F-4D97-AF65-F5344CB8AC3E}">
        <p14:creationId xmlns:p14="http://schemas.microsoft.com/office/powerpoint/2010/main" val="277034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62347-DB28-4F14-9F26-BC4CEFA68C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D184D7-8C45-4956-A790-B90B4D83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FD472C-99CC-44D6-8B4F-A94AEBBED06F}"/>
              </a:ext>
            </a:extLst>
          </p:cNvPr>
          <p:cNvSpPr>
            <a:spLocks noGrp="1"/>
          </p:cNvSpPr>
          <p:nvPr>
            <p:ph type="dt" sz="half" idx="10"/>
          </p:nvPr>
        </p:nvSpPr>
        <p:spPr/>
        <p:txBody>
          <a:bodyPr/>
          <a:lstStyle/>
          <a:p>
            <a:fld id="{2394D3B4-0BC5-402E-93F6-E543F97855CE}" type="datetimeFigureOut">
              <a:rPr lang="en-IN" smtClean="0"/>
              <a:t>17-01-2021</a:t>
            </a:fld>
            <a:endParaRPr lang="en-IN"/>
          </a:p>
        </p:txBody>
      </p:sp>
      <p:sp>
        <p:nvSpPr>
          <p:cNvPr id="5" name="Footer Placeholder 4">
            <a:extLst>
              <a:ext uri="{FF2B5EF4-FFF2-40B4-BE49-F238E27FC236}">
                <a16:creationId xmlns:a16="http://schemas.microsoft.com/office/drawing/2014/main" id="{05DD158E-13F2-4A1B-96E8-234E35E849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558D0-4A05-4076-A815-19A433968697}"/>
              </a:ext>
            </a:extLst>
          </p:cNvPr>
          <p:cNvSpPr>
            <a:spLocks noGrp="1"/>
          </p:cNvSpPr>
          <p:nvPr>
            <p:ph type="sldNum" sz="quarter" idx="12"/>
          </p:nvPr>
        </p:nvSpPr>
        <p:spPr/>
        <p:txBody>
          <a:bodyPr/>
          <a:lstStyle/>
          <a:p>
            <a:fld id="{D90F015E-B2DF-456D-B827-947362032CB1}" type="slidenum">
              <a:rPr lang="en-IN" smtClean="0"/>
              <a:t>‹#›</a:t>
            </a:fld>
            <a:endParaRPr lang="en-IN"/>
          </a:p>
        </p:txBody>
      </p:sp>
    </p:spTree>
    <p:extLst>
      <p:ext uri="{BB962C8B-B14F-4D97-AF65-F5344CB8AC3E}">
        <p14:creationId xmlns:p14="http://schemas.microsoft.com/office/powerpoint/2010/main" val="268410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C4FF-3342-467C-98CF-89714D8916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6F0223-F21B-43BB-8FEF-B54B536670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498C6A-E319-4F9B-BE0A-ACA476450503}"/>
              </a:ext>
            </a:extLst>
          </p:cNvPr>
          <p:cNvSpPr>
            <a:spLocks noGrp="1"/>
          </p:cNvSpPr>
          <p:nvPr>
            <p:ph type="dt" sz="half" idx="10"/>
          </p:nvPr>
        </p:nvSpPr>
        <p:spPr/>
        <p:txBody>
          <a:bodyPr/>
          <a:lstStyle/>
          <a:p>
            <a:fld id="{2394D3B4-0BC5-402E-93F6-E543F97855CE}" type="datetimeFigureOut">
              <a:rPr lang="en-IN" smtClean="0"/>
              <a:t>17-01-2021</a:t>
            </a:fld>
            <a:endParaRPr lang="en-IN"/>
          </a:p>
        </p:txBody>
      </p:sp>
      <p:sp>
        <p:nvSpPr>
          <p:cNvPr id="5" name="Footer Placeholder 4">
            <a:extLst>
              <a:ext uri="{FF2B5EF4-FFF2-40B4-BE49-F238E27FC236}">
                <a16:creationId xmlns:a16="http://schemas.microsoft.com/office/drawing/2014/main" id="{0D86BA25-CCAF-4ADF-87FB-333EB6E9B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2B8B91-00CD-4629-8DB8-28D71489873D}"/>
              </a:ext>
            </a:extLst>
          </p:cNvPr>
          <p:cNvSpPr>
            <a:spLocks noGrp="1"/>
          </p:cNvSpPr>
          <p:nvPr>
            <p:ph type="sldNum" sz="quarter" idx="12"/>
          </p:nvPr>
        </p:nvSpPr>
        <p:spPr/>
        <p:txBody>
          <a:bodyPr/>
          <a:lstStyle/>
          <a:p>
            <a:fld id="{D90F015E-B2DF-456D-B827-947362032CB1}" type="slidenum">
              <a:rPr lang="en-IN" smtClean="0"/>
              <a:t>‹#›</a:t>
            </a:fld>
            <a:endParaRPr lang="en-IN"/>
          </a:p>
        </p:txBody>
      </p:sp>
    </p:spTree>
    <p:extLst>
      <p:ext uri="{BB962C8B-B14F-4D97-AF65-F5344CB8AC3E}">
        <p14:creationId xmlns:p14="http://schemas.microsoft.com/office/powerpoint/2010/main" val="300336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91F2-E999-44C6-A131-379602462E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72CEF0-D089-4CE9-8B57-493999BA7A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5C608D-27B0-4BFA-A9AA-D94156A74D77}"/>
              </a:ext>
            </a:extLst>
          </p:cNvPr>
          <p:cNvSpPr>
            <a:spLocks noGrp="1"/>
          </p:cNvSpPr>
          <p:nvPr>
            <p:ph type="dt" sz="half" idx="10"/>
          </p:nvPr>
        </p:nvSpPr>
        <p:spPr/>
        <p:txBody>
          <a:bodyPr/>
          <a:lstStyle/>
          <a:p>
            <a:fld id="{2394D3B4-0BC5-402E-93F6-E543F97855CE}" type="datetimeFigureOut">
              <a:rPr lang="en-IN" smtClean="0"/>
              <a:t>17-01-2021</a:t>
            </a:fld>
            <a:endParaRPr lang="en-IN"/>
          </a:p>
        </p:txBody>
      </p:sp>
      <p:sp>
        <p:nvSpPr>
          <p:cNvPr id="5" name="Footer Placeholder 4">
            <a:extLst>
              <a:ext uri="{FF2B5EF4-FFF2-40B4-BE49-F238E27FC236}">
                <a16:creationId xmlns:a16="http://schemas.microsoft.com/office/drawing/2014/main" id="{121AB54A-704F-43DC-A986-C8487B0DE2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6AC82-FEB3-4E1D-B7E9-ECC747ACCFA2}"/>
              </a:ext>
            </a:extLst>
          </p:cNvPr>
          <p:cNvSpPr>
            <a:spLocks noGrp="1"/>
          </p:cNvSpPr>
          <p:nvPr>
            <p:ph type="sldNum" sz="quarter" idx="12"/>
          </p:nvPr>
        </p:nvSpPr>
        <p:spPr/>
        <p:txBody>
          <a:bodyPr/>
          <a:lstStyle/>
          <a:p>
            <a:fld id="{D90F015E-B2DF-456D-B827-947362032CB1}" type="slidenum">
              <a:rPr lang="en-IN" smtClean="0"/>
              <a:t>‹#›</a:t>
            </a:fld>
            <a:endParaRPr lang="en-IN"/>
          </a:p>
        </p:txBody>
      </p:sp>
    </p:spTree>
    <p:extLst>
      <p:ext uri="{BB962C8B-B14F-4D97-AF65-F5344CB8AC3E}">
        <p14:creationId xmlns:p14="http://schemas.microsoft.com/office/powerpoint/2010/main" val="3825450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1C27-92CE-4DB2-944A-D3F6EBF06B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67D944-98BC-4D2E-8D58-5DF2CC248D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BF5125-BBA0-462C-AEAF-C0BE202417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48960F-FE16-4D56-935B-7204825AB00F}"/>
              </a:ext>
            </a:extLst>
          </p:cNvPr>
          <p:cNvSpPr>
            <a:spLocks noGrp="1"/>
          </p:cNvSpPr>
          <p:nvPr>
            <p:ph type="dt" sz="half" idx="10"/>
          </p:nvPr>
        </p:nvSpPr>
        <p:spPr/>
        <p:txBody>
          <a:bodyPr/>
          <a:lstStyle/>
          <a:p>
            <a:fld id="{2394D3B4-0BC5-402E-93F6-E543F97855CE}" type="datetimeFigureOut">
              <a:rPr lang="en-IN" smtClean="0"/>
              <a:t>17-01-2021</a:t>
            </a:fld>
            <a:endParaRPr lang="en-IN"/>
          </a:p>
        </p:txBody>
      </p:sp>
      <p:sp>
        <p:nvSpPr>
          <p:cNvPr id="6" name="Footer Placeholder 5">
            <a:extLst>
              <a:ext uri="{FF2B5EF4-FFF2-40B4-BE49-F238E27FC236}">
                <a16:creationId xmlns:a16="http://schemas.microsoft.com/office/drawing/2014/main" id="{F78174B7-1107-4716-A82F-6ECF8B24B8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EA870C-9AE3-4069-A31A-18553F6E2C91}"/>
              </a:ext>
            </a:extLst>
          </p:cNvPr>
          <p:cNvSpPr>
            <a:spLocks noGrp="1"/>
          </p:cNvSpPr>
          <p:nvPr>
            <p:ph type="sldNum" sz="quarter" idx="12"/>
          </p:nvPr>
        </p:nvSpPr>
        <p:spPr/>
        <p:txBody>
          <a:bodyPr/>
          <a:lstStyle/>
          <a:p>
            <a:fld id="{D90F015E-B2DF-456D-B827-947362032CB1}" type="slidenum">
              <a:rPr lang="en-IN" smtClean="0"/>
              <a:t>‹#›</a:t>
            </a:fld>
            <a:endParaRPr lang="en-IN"/>
          </a:p>
        </p:txBody>
      </p:sp>
    </p:spTree>
    <p:extLst>
      <p:ext uri="{BB962C8B-B14F-4D97-AF65-F5344CB8AC3E}">
        <p14:creationId xmlns:p14="http://schemas.microsoft.com/office/powerpoint/2010/main" val="426104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17ED-4B3A-4814-8A94-9D66A36030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9C5D2E-862D-4C7D-9773-41E9F0BDA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F00D3-7854-46D2-9E47-E8D762EA98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901A2A-41BF-4B16-BBAC-EDF017C6DB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8FDAD-066D-420B-AE4C-D8EDAE819C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438E79-BA06-4C68-B4EF-2F8A90B8D8CD}"/>
              </a:ext>
            </a:extLst>
          </p:cNvPr>
          <p:cNvSpPr>
            <a:spLocks noGrp="1"/>
          </p:cNvSpPr>
          <p:nvPr>
            <p:ph type="dt" sz="half" idx="10"/>
          </p:nvPr>
        </p:nvSpPr>
        <p:spPr/>
        <p:txBody>
          <a:bodyPr/>
          <a:lstStyle/>
          <a:p>
            <a:fld id="{2394D3B4-0BC5-402E-93F6-E543F97855CE}" type="datetimeFigureOut">
              <a:rPr lang="en-IN" smtClean="0"/>
              <a:t>17-01-2021</a:t>
            </a:fld>
            <a:endParaRPr lang="en-IN"/>
          </a:p>
        </p:txBody>
      </p:sp>
      <p:sp>
        <p:nvSpPr>
          <p:cNvPr id="8" name="Footer Placeholder 7">
            <a:extLst>
              <a:ext uri="{FF2B5EF4-FFF2-40B4-BE49-F238E27FC236}">
                <a16:creationId xmlns:a16="http://schemas.microsoft.com/office/drawing/2014/main" id="{60E2E189-A484-4E00-BCF9-9304E1C947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1AEF48-5740-4ED4-9FB2-34850AD19474}"/>
              </a:ext>
            </a:extLst>
          </p:cNvPr>
          <p:cNvSpPr>
            <a:spLocks noGrp="1"/>
          </p:cNvSpPr>
          <p:nvPr>
            <p:ph type="sldNum" sz="quarter" idx="12"/>
          </p:nvPr>
        </p:nvSpPr>
        <p:spPr/>
        <p:txBody>
          <a:bodyPr/>
          <a:lstStyle/>
          <a:p>
            <a:fld id="{D90F015E-B2DF-456D-B827-947362032CB1}" type="slidenum">
              <a:rPr lang="en-IN" smtClean="0"/>
              <a:t>‹#›</a:t>
            </a:fld>
            <a:endParaRPr lang="en-IN"/>
          </a:p>
        </p:txBody>
      </p:sp>
    </p:spTree>
    <p:extLst>
      <p:ext uri="{BB962C8B-B14F-4D97-AF65-F5344CB8AC3E}">
        <p14:creationId xmlns:p14="http://schemas.microsoft.com/office/powerpoint/2010/main" val="246634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3945-3E88-4BFE-B957-EFAA48F1EF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663DD4-2B0C-4880-B9A9-77B0C469B14E}"/>
              </a:ext>
            </a:extLst>
          </p:cNvPr>
          <p:cNvSpPr>
            <a:spLocks noGrp="1"/>
          </p:cNvSpPr>
          <p:nvPr>
            <p:ph type="dt" sz="half" idx="10"/>
          </p:nvPr>
        </p:nvSpPr>
        <p:spPr/>
        <p:txBody>
          <a:bodyPr/>
          <a:lstStyle/>
          <a:p>
            <a:fld id="{2394D3B4-0BC5-402E-93F6-E543F97855CE}" type="datetimeFigureOut">
              <a:rPr lang="en-IN" smtClean="0"/>
              <a:t>17-01-2021</a:t>
            </a:fld>
            <a:endParaRPr lang="en-IN"/>
          </a:p>
        </p:txBody>
      </p:sp>
      <p:sp>
        <p:nvSpPr>
          <p:cNvPr id="4" name="Footer Placeholder 3">
            <a:extLst>
              <a:ext uri="{FF2B5EF4-FFF2-40B4-BE49-F238E27FC236}">
                <a16:creationId xmlns:a16="http://schemas.microsoft.com/office/drawing/2014/main" id="{C1DCA7D7-8D25-4A9B-9AFE-BF82BB65C2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0B3FA6-E9B5-402F-826A-71ADA5C567E3}"/>
              </a:ext>
            </a:extLst>
          </p:cNvPr>
          <p:cNvSpPr>
            <a:spLocks noGrp="1"/>
          </p:cNvSpPr>
          <p:nvPr>
            <p:ph type="sldNum" sz="quarter" idx="12"/>
          </p:nvPr>
        </p:nvSpPr>
        <p:spPr/>
        <p:txBody>
          <a:bodyPr/>
          <a:lstStyle/>
          <a:p>
            <a:fld id="{D90F015E-B2DF-456D-B827-947362032CB1}" type="slidenum">
              <a:rPr lang="en-IN" smtClean="0"/>
              <a:t>‹#›</a:t>
            </a:fld>
            <a:endParaRPr lang="en-IN"/>
          </a:p>
        </p:txBody>
      </p:sp>
    </p:spTree>
    <p:extLst>
      <p:ext uri="{BB962C8B-B14F-4D97-AF65-F5344CB8AC3E}">
        <p14:creationId xmlns:p14="http://schemas.microsoft.com/office/powerpoint/2010/main" val="418978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8A7A9-B652-4BC3-840F-ED5EDA2140F6}"/>
              </a:ext>
            </a:extLst>
          </p:cNvPr>
          <p:cNvSpPr>
            <a:spLocks noGrp="1"/>
          </p:cNvSpPr>
          <p:nvPr>
            <p:ph type="dt" sz="half" idx="10"/>
          </p:nvPr>
        </p:nvSpPr>
        <p:spPr/>
        <p:txBody>
          <a:bodyPr/>
          <a:lstStyle/>
          <a:p>
            <a:fld id="{2394D3B4-0BC5-402E-93F6-E543F97855CE}" type="datetimeFigureOut">
              <a:rPr lang="en-IN" smtClean="0"/>
              <a:t>17-01-2021</a:t>
            </a:fld>
            <a:endParaRPr lang="en-IN"/>
          </a:p>
        </p:txBody>
      </p:sp>
      <p:sp>
        <p:nvSpPr>
          <p:cNvPr id="3" name="Footer Placeholder 2">
            <a:extLst>
              <a:ext uri="{FF2B5EF4-FFF2-40B4-BE49-F238E27FC236}">
                <a16:creationId xmlns:a16="http://schemas.microsoft.com/office/drawing/2014/main" id="{898705C3-78A4-48C6-805C-5A15495826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F7E0CF-1358-4891-9E19-6932E422EC4C}"/>
              </a:ext>
            </a:extLst>
          </p:cNvPr>
          <p:cNvSpPr>
            <a:spLocks noGrp="1"/>
          </p:cNvSpPr>
          <p:nvPr>
            <p:ph type="sldNum" sz="quarter" idx="12"/>
          </p:nvPr>
        </p:nvSpPr>
        <p:spPr/>
        <p:txBody>
          <a:bodyPr/>
          <a:lstStyle/>
          <a:p>
            <a:fld id="{D90F015E-B2DF-456D-B827-947362032CB1}" type="slidenum">
              <a:rPr lang="en-IN" smtClean="0"/>
              <a:t>‹#›</a:t>
            </a:fld>
            <a:endParaRPr lang="en-IN"/>
          </a:p>
        </p:txBody>
      </p:sp>
    </p:spTree>
    <p:extLst>
      <p:ext uri="{BB962C8B-B14F-4D97-AF65-F5344CB8AC3E}">
        <p14:creationId xmlns:p14="http://schemas.microsoft.com/office/powerpoint/2010/main" val="1729696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06EF-6916-4E67-9797-9CDEEDD3B3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EEE499-0397-4B07-ADDB-84208DF975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CEC9FE-6797-4C3F-B25F-4232EC4DF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0899A8-07AC-4AE8-B0C9-F8F9FAB5A2E5}"/>
              </a:ext>
            </a:extLst>
          </p:cNvPr>
          <p:cNvSpPr>
            <a:spLocks noGrp="1"/>
          </p:cNvSpPr>
          <p:nvPr>
            <p:ph type="dt" sz="half" idx="10"/>
          </p:nvPr>
        </p:nvSpPr>
        <p:spPr/>
        <p:txBody>
          <a:bodyPr/>
          <a:lstStyle/>
          <a:p>
            <a:fld id="{2394D3B4-0BC5-402E-93F6-E543F97855CE}" type="datetimeFigureOut">
              <a:rPr lang="en-IN" smtClean="0"/>
              <a:t>17-01-2021</a:t>
            </a:fld>
            <a:endParaRPr lang="en-IN"/>
          </a:p>
        </p:txBody>
      </p:sp>
      <p:sp>
        <p:nvSpPr>
          <p:cNvPr id="6" name="Footer Placeholder 5">
            <a:extLst>
              <a:ext uri="{FF2B5EF4-FFF2-40B4-BE49-F238E27FC236}">
                <a16:creationId xmlns:a16="http://schemas.microsoft.com/office/drawing/2014/main" id="{08FFD7E1-8B92-4DB8-BC67-8F2D8103E5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1514F3-9219-4433-A570-64197372CE21}"/>
              </a:ext>
            </a:extLst>
          </p:cNvPr>
          <p:cNvSpPr>
            <a:spLocks noGrp="1"/>
          </p:cNvSpPr>
          <p:nvPr>
            <p:ph type="sldNum" sz="quarter" idx="12"/>
          </p:nvPr>
        </p:nvSpPr>
        <p:spPr/>
        <p:txBody>
          <a:bodyPr/>
          <a:lstStyle/>
          <a:p>
            <a:fld id="{D90F015E-B2DF-456D-B827-947362032CB1}" type="slidenum">
              <a:rPr lang="en-IN" smtClean="0"/>
              <a:t>‹#›</a:t>
            </a:fld>
            <a:endParaRPr lang="en-IN"/>
          </a:p>
        </p:txBody>
      </p:sp>
    </p:spTree>
    <p:extLst>
      <p:ext uri="{BB962C8B-B14F-4D97-AF65-F5344CB8AC3E}">
        <p14:creationId xmlns:p14="http://schemas.microsoft.com/office/powerpoint/2010/main" val="5445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3536-FE24-4C1D-881A-7C6175BFB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91E045-C1CB-4158-A6C9-9BF9A82F20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1A2183-1A4D-4E95-AFD5-D63F6B749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0EAFC-726D-401C-AAE4-9F07F6190B4D}"/>
              </a:ext>
            </a:extLst>
          </p:cNvPr>
          <p:cNvSpPr>
            <a:spLocks noGrp="1"/>
          </p:cNvSpPr>
          <p:nvPr>
            <p:ph type="dt" sz="half" idx="10"/>
          </p:nvPr>
        </p:nvSpPr>
        <p:spPr/>
        <p:txBody>
          <a:bodyPr/>
          <a:lstStyle/>
          <a:p>
            <a:fld id="{2394D3B4-0BC5-402E-93F6-E543F97855CE}" type="datetimeFigureOut">
              <a:rPr lang="en-IN" smtClean="0"/>
              <a:t>17-01-2021</a:t>
            </a:fld>
            <a:endParaRPr lang="en-IN"/>
          </a:p>
        </p:txBody>
      </p:sp>
      <p:sp>
        <p:nvSpPr>
          <p:cNvPr id="6" name="Footer Placeholder 5">
            <a:extLst>
              <a:ext uri="{FF2B5EF4-FFF2-40B4-BE49-F238E27FC236}">
                <a16:creationId xmlns:a16="http://schemas.microsoft.com/office/drawing/2014/main" id="{B4BC5B00-363B-4294-B913-99B4EFDFE3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1585D0-6962-4AF9-9574-5C21D3748451}"/>
              </a:ext>
            </a:extLst>
          </p:cNvPr>
          <p:cNvSpPr>
            <a:spLocks noGrp="1"/>
          </p:cNvSpPr>
          <p:nvPr>
            <p:ph type="sldNum" sz="quarter" idx="12"/>
          </p:nvPr>
        </p:nvSpPr>
        <p:spPr/>
        <p:txBody>
          <a:bodyPr/>
          <a:lstStyle/>
          <a:p>
            <a:fld id="{D90F015E-B2DF-456D-B827-947362032CB1}" type="slidenum">
              <a:rPr lang="en-IN" smtClean="0"/>
              <a:t>‹#›</a:t>
            </a:fld>
            <a:endParaRPr lang="en-IN"/>
          </a:p>
        </p:txBody>
      </p:sp>
    </p:spTree>
    <p:extLst>
      <p:ext uri="{BB962C8B-B14F-4D97-AF65-F5344CB8AC3E}">
        <p14:creationId xmlns:p14="http://schemas.microsoft.com/office/powerpoint/2010/main" val="63753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CD1C6-A704-42FA-9B2F-DA21DFC737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D88C7B-0AAB-4552-8EE3-5BAC608EF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65541-7E2A-4F57-A524-19534B42FF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94D3B4-0BC5-402E-93F6-E543F97855CE}" type="datetimeFigureOut">
              <a:rPr lang="en-IN" smtClean="0"/>
              <a:t>17-01-2021</a:t>
            </a:fld>
            <a:endParaRPr lang="en-IN"/>
          </a:p>
        </p:txBody>
      </p:sp>
      <p:sp>
        <p:nvSpPr>
          <p:cNvPr id="5" name="Footer Placeholder 4">
            <a:extLst>
              <a:ext uri="{FF2B5EF4-FFF2-40B4-BE49-F238E27FC236}">
                <a16:creationId xmlns:a16="http://schemas.microsoft.com/office/drawing/2014/main" id="{15AAAE2C-F1DE-4FC1-A15C-014F6C31A2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193FA9-F806-49DB-9F12-AC87C17A1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F015E-B2DF-456D-B827-947362032CB1}" type="slidenum">
              <a:rPr lang="en-IN" smtClean="0"/>
              <a:t>‹#›</a:t>
            </a:fld>
            <a:endParaRPr lang="en-IN"/>
          </a:p>
        </p:txBody>
      </p:sp>
    </p:spTree>
    <p:extLst>
      <p:ext uri="{BB962C8B-B14F-4D97-AF65-F5344CB8AC3E}">
        <p14:creationId xmlns:p14="http://schemas.microsoft.com/office/powerpoint/2010/main" val="62523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41EBC3-3DB7-4EC8-AD46-3C0C976EFA5C}"/>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Jenkins Jobs</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46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373F2-1F37-40B0-8160-CA119F2C351E}"/>
              </a:ext>
            </a:extLst>
          </p:cNvPr>
          <p:cNvSpPr>
            <a:spLocks noGrp="1"/>
          </p:cNvSpPr>
          <p:nvPr>
            <p:ph type="title"/>
          </p:nvPr>
        </p:nvSpPr>
        <p:spPr>
          <a:xfrm>
            <a:off x="808638" y="386930"/>
            <a:ext cx="9236700" cy="1188950"/>
          </a:xfrm>
        </p:spPr>
        <p:txBody>
          <a:bodyPr anchor="b">
            <a:normAutofit/>
          </a:bodyPr>
          <a:lstStyle/>
          <a:p>
            <a:r>
              <a:rPr lang="en-IN" sz="3800" b="0" i="0" u="none" strike="noStrike" dirty="0">
                <a:effectLst/>
                <a:latin typeface="-apple-system"/>
              </a:rPr>
              <a:t>Parameterized Build</a:t>
            </a:r>
            <a:br>
              <a:rPr lang="en-IN" sz="3800" b="0" i="0" dirty="0">
                <a:effectLst/>
                <a:latin typeface="-apple-system"/>
              </a:rPr>
            </a:br>
            <a:endParaRPr lang="en-IN" sz="38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B5DE0E-32EA-4E0E-9B60-7C4EF2560362}"/>
              </a:ext>
            </a:extLst>
          </p:cNvPr>
          <p:cNvSpPr>
            <a:spLocks noGrp="1"/>
          </p:cNvSpPr>
          <p:nvPr>
            <p:ph idx="1"/>
          </p:nvPr>
        </p:nvSpPr>
        <p:spPr>
          <a:xfrm>
            <a:off x="142240" y="2397760"/>
            <a:ext cx="10795088" cy="4073309"/>
          </a:xfrm>
        </p:spPr>
        <p:txBody>
          <a:bodyPr anchor="ctr">
            <a:normAutofit/>
          </a:bodyPr>
          <a:lstStyle/>
          <a:p>
            <a:r>
              <a:rPr lang="en-US" sz="1600" b="1" i="0" dirty="0">
                <a:effectLst/>
              </a:rPr>
              <a:t>A build parameter allows us to pass data into our Jenkins jobs</a:t>
            </a:r>
            <a:r>
              <a:rPr lang="en-US" sz="1600" b="0" i="0" dirty="0">
                <a:effectLst/>
              </a:rPr>
              <a:t>. Using build parameters, we can pass any data we want git branch name, secret credentials, hostnames and ports, and so on.</a:t>
            </a:r>
          </a:p>
          <a:p>
            <a:r>
              <a:rPr lang="en-US" sz="1600" b="0" i="0" dirty="0">
                <a:effectLst/>
              </a:rPr>
              <a:t>Any Jenkins job or </a:t>
            </a:r>
            <a:r>
              <a:rPr lang="en-US" sz="1600" b="0" i="0" u="none" strike="noStrike" dirty="0">
                <a:effectLst/>
              </a:rPr>
              <a:t>pipeline</a:t>
            </a:r>
            <a:r>
              <a:rPr lang="en-US" sz="1600" b="0" i="0" dirty="0">
                <a:effectLst/>
              </a:rPr>
              <a:t> can be parameterized. All we have to do is check the box on the General settings tab that says </a:t>
            </a:r>
            <a:r>
              <a:rPr lang="en-US" sz="1600" b="0" i="1" dirty="0">
                <a:effectLst/>
              </a:rPr>
              <a:t>This project is parameterized</a:t>
            </a:r>
            <a:r>
              <a:rPr lang="en-US" sz="1600" b="0" i="0" dirty="0">
                <a:effectLst/>
              </a:rPr>
              <a:t>:</a:t>
            </a:r>
          </a:p>
          <a:p>
            <a:endParaRPr lang="en-US" sz="1600" b="0" i="0" dirty="0">
              <a:effectLst/>
            </a:endParaRPr>
          </a:p>
          <a:p>
            <a:r>
              <a:rPr lang="en-US" sz="1600" b="0" i="0" dirty="0">
                <a:effectLst/>
              </a:rPr>
              <a:t>Sometimes, it is useful/necessary to have your builds take several "parameters." Consider the following use case:</a:t>
            </a:r>
          </a:p>
          <a:p>
            <a:pPr>
              <a:buFont typeface="Arial" panose="020B0604020202020204" pitchFamily="34" charset="0"/>
              <a:buChar char="•"/>
            </a:pPr>
            <a:r>
              <a:rPr lang="en-US" sz="1600" b="0" i="0" dirty="0">
                <a:effectLst/>
              </a:rPr>
              <a:t>You set up a test job on Jenkins, and it accepts a distribution bundle as a parameter and perform tests against it. You want to have developers do local builds and let them submit builds for test execution on Jenkins. In such a case, your parameter is a zip file that contains a distribution.</a:t>
            </a:r>
          </a:p>
          <a:p>
            <a:pPr>
              <a:buFont typeface="Arial" panose="020B0604020202020204" pitchFamily="34" charset="0"/>
              <a:buChar char="•"/>
            </a:pPr>
            <a:r>
              <a:rPr lang="en-US" sz="1600" b="0" i="0" dirty="0">
                <a:effectLst/>
              </a:rPr>
              <a:t>Your test suite takes so much time to run that in normal execution you can't afford to run the entire test cycle. So you want to control the portion of the test to be executed. In such a case, your parameter is perhaps a string token that indicates that test suite to be run.</a:t>
            </a:r>
          </a:p>
          <a:p>
            <a:r>
              <a:rPr lang="en-US" sz="1600" b="0" i="0" dirty="0">
                <a:effectLst/>
              </a:rPr>
              <a:t>The parameters are available as environment variables. So e.g., a shell (</a:t>
            </a:r>
            <a:r>
              <a:rPr lang="en-US" sz="1600" b="0" i="1" dirty="0">
                <a:effectLst/>
              </a:rPr>
              <a:t>$FOO</a:t>
            </a:r>
            <a:r>
              <a:rPr lang="en-US" sz="1600" b="0" i="0" dirty="0">
                <a:effectLst/>
              </a:rPr>
              <a:t>, </a:t>
            </a:r>
            <a:r>
              <a:rPr lang="en-US" sz="1600" b="0" i="1" dirty="0">
                <a:effectLst/>
              </a:rPr>
              <a:t>%FOO%</a:t>
            </a:r>
            <a:r>
              <a:rPr lang="en-US" sz="1600" b="0" i="0" dirty="0">
                <a:effectLst/>
              </a:rPr>
              <a:t>) or Ant ( ${</a:t>
            </a:r>
            <a:r>
              <a:rPr lang="en-US" sz="1600" b="0" i="0" dirty="0" err="1">
                <a:effectLst/>
              </a:rPr>
              <a:t>env.FOO</a:t>
            </a:r>
            <a:r>
              <a:rPr lang="en-US" sz="1600" b="0" i="0" dirty="0">
                <a:effectLst/>
              </a:rPr>
              <a:t>} ) can access these values.</a:t>
            </a:r>
          </a:p>
          <a:p>
            <a:endParaRPr lang="en-IN" sz="1300" dirty="0"/>
          </a:p>
        </p:txBody>
      </p:sp>
    </p:spTree>
    <p:extLst>
      <p:ext uri="{BB962C8B-B14F-4D97-AF65-F5344CB8AC3E}">
        <p14:creationId xmlns:p14="http://schemas.microsoft.com/office/powerpoint/2010/main" val="396881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BE95F-4906-439D-A998-E556807FFD69}"/>
              </a:ext>
            </a:extLst>
          </p:cNvPr>
          <p:cNvSpPr>
            <a:spLocks noGrp="1"/>
          </p:cNvSpPr>
          <p:nvPr>
            <p:ph type="title"/>
          </p:nvPr>
        </p:nvSpPr>
        <p:spPr>
          <a:xfrm>
            <a:off x="793662" y="386930"/>
            <a:ext cx="10066122" cy="984670"/>
          </a:xfrm>
        </p:spPr>
        <p:txBody>
          <a:bodyPr anchor="b">
            <a:normAutofit fontScale="90000"/>
          </a:bodyPr>
          <a:lstStyle/>
          <a:p>
            <a:r>
              <a:rPr lang="en-IN" b="1" i="0" dirty="0">
                <a:effectLst/>
                <a:latin typeface="raleway"/>
              </a:rPr>
              <a:t>Defining Build Parameters</a:t>
            </a:r>
            <a:br>
              <a:rPr lang="en-IN" b="1" i="0" dirty="0">
                <a:effectLst/>
                <a:latin typeface="raleway"/>
              </a:rPr>
            </a:br>
            <a:endParaRPr lang="en-IN" dirty="0"/>
          </a:p>
        </p:txBody>
      </p:sp>
      <p:sp>
        <p:nvSpPr>
          <p:cNvPr id="1029"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D5CAAE-FD8F-478C-B505-5312346C5A9F}"/>
              </a:ext>
            </a:extLst>
          </p:cNvPr>
          <p:cNvSpPr>
            <a:spLocks noGrp="1"/>
          </p:cNvSpPr>
          <p:nvPr>
            <p:ph idx="1"/>
          </p:nvPr>
        </p:nvSpPr>
        <p:spPr>
          <a:xfrm>
            <a:off x="295275" y="2371725"/>
            <a:ext cx="5029284" cy="3867234"/>
          </a:xfrm>
        </p:spPr>
        <p:txBody>
          <a:bodyPr anchor="ctr">
            <a:normAutofit fontScale="85000" lnSpcReduction="10000"/>
          </a:bodyPr>
          <a:lstStyle/>
          <a:p>
            <a:r>
              <a:rPr lang="en-US" sz="1500" b="1" i="0" dirty="0">
                <a:effectLst/>
                <a:latin typeface="raleway"/>
              </a:rPr>
              <a:t>A build parameter allows us to pass data into our Jenkins jobs</a:t>
            </a:r>
            <a:r>
              <a:rPr lang="en-US" sz="1500" b="0" i="0" dirty="0">
                <a:effectLst/>
                <a:latin typeface="raleway"/>
              </a:rPr>
              <a:t>. Using build parameters, we can pass any data we want git branch name, secret credentials, hostnames and ports, and so on.</a:t>
            </a:r>
          </a:p>
          <a:p>
            <a:r>
              <a:rPr lang="en-US" sz="1500" b="0" i="0" dirty="0">
                <a:effectLst/>
                <a:latin typeface="raleway"/>
              </a:rPr>
              <a:t>Any Jenkins job or </a:t>
            </a:r>
            <a:r>
              <a:rPr lang="en-US" sz="1500" b="0" i="0" u="none" strike="noStrike" dirty="0">
                <a:effectLst/>
                <a:latin typeface="raleway"/>
              </a:rPr>
              <a:t>pipeline</a:t>
            </a:r>
            <a:r>
              <a:rPr lang="en-US" sz="1500" b="0" i="0" dirty="0">
                <a:effectLst/>
                <a:latin typeface="raleway"/>
              </a:rPr>
              <a:t> can be parameterized. All we must do is check the box on the General settings tab that says </a:t>
            </a:r>
            <a:r>
              <a:rPr lang="en-US" sz="1500" b="0" i="1" dirty="0">
                <a:effectLst/>
                <a:latin typeface="raleway"/>
              </a:rPr>
              <a:t>This project is parameterized</a:t>
            </a:r>
            <a:r>
              <a:rPr lang="en-US" sz="1500" b="0" i="0" dirty="0">
                <a:effectLst/>
                <a:latin typeface="raleway"/>
              </a:rPr>
              <a:t>:</a:t>
            </a:r>
          </a:p>
          <a:p>
            <a:pPr marL="0" indent="0" algn="l">
              <a:buNone/>
            </a:pPr>
            <a:r>
              <a:rPr lang="en-US" sz="1500" b="0" i="0" dirty="0">
                <a:solidFill>
                  <a:srgbClr val="000000"/>
                </a:solidFill>
                <a:effectLst/>
                <a:latin typeface="raleway"/>
              </a:rPr>
              <a:t>Then we click the </a:t>
            </a:r>
            <a:r>
              <a:rPr lang="en-US" sz="1500" b="0" i="1" dirty="0">
                <a:solidFill>
                  <a:srgbClr val="000000"/>
                </a:solidFill>
                <a:effectLst/>
                <a:latin typeface="raleway"/>
              </a:rPr>
              <a:t>Add Parameter</a:t>
            </a:r>
            <a:r>
              <a:rPr lang="en-US" sz="1500" b="0" i="0" dirty="0">
                <a:solidFill>
                  <a:srgbClr val="000000"/>
                </a:solidFill>
                <a:effectLst/>
                <a:latin typeface="raleway"/>
              </a:rPr>
              <a:t> button. From here, we must specify several pieces of information:</a:t>
            </a:r>
          </a:p>
          <a:p>
            <a:pPr algn="l">
              <a:buFont typeface="Arial" panose="020B0604020202020204" pitchFamily="34" charset="0"/>
              <a:buChar char="•"/>
            </a:pPr>
            <a:r>
              <a:rPr lang="en-US" sz="1500" b="0" i="1" dirty="0">
                <a:solidFill>
                  <a:srgbClr val="000000"/>
                </a:solidFill>
                <a:effectLst/>
                <a:latin typeface="raleway"/>
              </a:rPr>
              <a:t>Type</a:t>
            </a:r>
            <a:r>
              <a:rPr lang="en-US" sz="1500" b="0" i="0" dirty="0">
                <a:solidFill>
                  <a:srgbClr val="000000"/>
                </a:solidFill>
                <a:effectLst/>
                <a:latin typeface="raleway"/>
              </a:rPr>
              <a:t>: the data type for the parameter (string, </a:t>
            </a:r>
            <a:r>
              <a:rPr lang="en-US" sz="1500" b="0" i="0" dirty="0" err="1">
                <a:solidFill>
                  <a:srgbClr val="000000"/>
                </a:solidFill>
                <a:effectLst/>
                <a:latin typeface="raleway"/>
              </a:rPr>
              <a:t>boolean</a:t>
            </a:r>
            <a:r>
              <a:rPr lang="en-US" sz="1500" b="0" i="0" dirty="0">
                <a:solidFill>
                  <a:srgbClr val="000000"/>
                </a:solidFill>
                <a:effectLst/>
                <a:latin typeface="raleway"/>
              </a:rPr>
              <a:t>, etc.)</a:t>
            </a:r>
          </a:p>
          <a:p>
            <a:pPr algn="l">
              <a:buFont typeface="Arial" panose="020B0604020202020204" pitchFamily="34" charset="0"/>
              <a:buChar char="•"/>
            </a:pPr>
            <a:r>
              <a:rPr lang="en-US" sz="1500" b="0" i="1" dirty="0">
                <a:solidFill>
                  <a:srgbClr val="000000"/>
                </a:solidFill>
                <a:effectLst/>
                <a:latin typeface="raleway"/>
              </a:rPr>
              <a:t>Name</a:t>
            </a:r>
            <a:r>
              <a:rPr lang="en-US" sz="1500" b="0" i="0" dirty="0">
                <a:solidFill>
                  <a:srgbClr val="000000"/>
                </a:solidFill>
                <a:effectLst/>
                <a:latin typeface="raleway"/>
              </a:rPr>
              <a:t>: the name by which the parameter will be identified</a:t>
            </a:r>
          </a:p>
          <a:p>
            <a:pPr algn="l">
              <a:buFont typeface="Arial" panose="020B0604020202020204" pitchFamily="34" charset="0"/>
              <a:buChar char="•"/>
            </a:pPr>
            <a:r>
              <a:rPr lang="en-US" sz="1500" b="0" i="1" dirty="0">
                <a:solidFill>
                  <a:srgbClr val="000000"/>
                </a:solidFill>
                <a:effectLst/>
                <a:latin typeface="raleway"/>
              </a:rPr>
              <a:t>Default value</a:t>
            </a:r>
            <a:r>
              <a:rPr lang="en-US" sz="1500" b="0" i="0" dirty="0">
                <a:solidFill>
                  <a:srgbClr val="000000"/>
                </a:solidFill>
                <a:effectLst/>
                <a:latin typeface="raleway"/>
              </a:rPr>
              <a:t>: an optional value that will be used when a user does not specify one</a:t>
            </a:r>
          </a:p>
          <a:p>
            <a:pPr algn="l">
              <a:buFont typeface="Arial" panose="020B0604020202020204" pitchFamily="34" charset="0"/>
              <a:buChar char="•"/>
            </a:pPr>
            <a:r>
              <a:rPr lang="en-US" sz="1500" b="0" i="1" dirty="0">
                <a:solidFill>
                  <a:srgbClr val="000000"/>
                </a:solidFill>
                <a:effectLst/>
                <a:latin typeface="raleway"/>
              </a:rPr>
              <a:t>Description</a:t>
            </a:r>
            <a:r>
              <a:rPr lang="en-US" sz="1500" b="0" i="0" dirty="0">
                <a:solidFill>
                  <a:srgbClr val="000000"/>
                </a:solidFill>
                <a:effectLst/>
                <a:latin typeface="raleway"/>
              </a:rPr>
              <a:t>: optional text that describes how the parameter is used</a:t>
            </a:r>
          </a:p>
          <a:p>
            <a:pPr algn="l"/>
            <a:r>
              <a:rPr lang="en-US" sz="1500" b="1" i="0" dirty="0">
                <a:solidFill>
                  <a:srgbClr val="000000"/>
                </a:solidFill>
                <a:effectLst/>
                <a:latin typeface="raleway"/>
              </a:rPr>
              <a:t>A single Jenkins job or pipeline can have multiple parameters</a:t>
            </a:r>
            <a:r>
              <a:rPr lang="en-US" sz="1500" b="0" i="0" dirty="0">
                <a:solidFill>
                  <a:srgbClr val="000000"/>
                </a:solidFill>
                <a:effectLst/>
                <a:latin typeface="raleway"/>
              </a:rPr>
              <a:t>. The only restriction is the parameter name must be unique.</a:t>
            </a:r>
          </a:p>
          <a:p>
            <a:endParaRPr lang="en-IN" sz="2000" dirty="0"/>
          </a:p>
        </p:txBody>
      </p:sp>
      <p:pic>
        <p:nvPicPr>
          <p:cNvPr id="1026" name="Picture 2">
            <a:extLst>
              <a:ext uri="{FF2B5EF4-FFF2-40B4-BE49-F238E27FC236}">
                <a16:creationId xmlns:a16="http://schemas.microsoft.com/office/drawing/2014/main" id="{6F26B8E9-DF02-4703-B60C-FABF0E19D2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1363" b="1"/>
          <a:stretch/>
        </p:blipFill>
        <p:spPr bwMode="auto">
          <a:xfrm>
            <a:off x="5911532" y="248425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54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E3C8E-46FE-427B-B9B0-4C7974EFF894}"/>
              </a:ext>
            </a:extLst>
          </p:cNvPr>
          <p:cNvSpPr>
            <a:spLocks noGrp="1"/>
          </p:cNvSpPr>
          <p:nvPr>
            <p:ph type="title"/>
          </p:nvPr>
        </p:nvSpPr>
        <p:spPr>
          <a:xfrm>
            <a:off x="808638" y="386930"/>
            <a:ext cx="9236700" cy="1188950"/>
          </a:xfrm>
        </p:spPr>
        <p:txBody>
          <a:bodyPr anchor="b">
            <a:normAutofit/>
          </a:bodyPr>
          <a:lstStyle/>
          <a:p>
            <a:r>
              <a:rPr lang="en-IN" sz="3800" b="1" i="0">
                <a:effectLst/>
                <a:latin typeface="raleway"/>
              </a:rPr>
              <a:t> Types of Parameters</a:t>
            </a:r>
            <a:br>
              <a:rPr lang="en-IN" sz="3800" b="1" i="0">
                <a:effectLst/>
                <a:latin typeface="raleway"/>
              </a:rPr>
            </a:br>
            <a:endParaRPr lang="en-IN"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789F2-3022-4C81-8CA9-1B9E4E532683}"/>
              </a:ext>
            </a:extLst>
          </p:cNvPr>
          <p:cNvSpPr>
            <a:spLocks noGrp="1"/>
          </p:cNvSpPr>
          <p:nvPr>
            <p:ph idx="1"/>
          </p:nvPr>
        </p:nvSpPr>
        <p:spPr>
          <a:xfrm>
            <a:off x="793660" y="2428241"/>
            <a:ext cx="10143668" cy="3606800"/>
          </a:xfrm>
        </p:spPr>
        <p:txBody>
          <a:bodyPr anchor="ctr">
            <a:normAutofit/>
          </a:bodyPr>
          <a:lstStyle/>
          <a:p>
            <a:pPr marL="0" indent="0">
              <a:buNone/>
            </a:pPr>
            <a:r>
              <a:rPr lang="en-US" sz="1700" b="0" i="0" dirty="0">
                <a:effectLst/>
                <a:latin typeface="raleway"/>
              </a:rPr>
              <a:t>Jenkins supports several parameter types. Below is a list of the most common ones, but keep in mind that different plugins may add new parameter types:</a:t>
            </a:r>
          </a:p>
          <a:p>
            <a:pPr>
              <a:buFont typeface="Arial" panose="020B0604020202020204" pitchFamily="34" charset="0"/>
              <a:buChar char="•"/>
            </a:pPr>
            <a:r>
              <a:rPr lang="en-US" sz="1700" b="0" i="1" dirty="0">
                <a:effectLst/>
                <a:latin typeface="raleway"/>
              </a:rPr>
              <a:t>String</a:t>
            </a:r>
            <a:r>
              <a:rPr lang="en-US" sz="1700" b="0" i="0" dirty="0">
                <a:effectLst/>
                <a:latin typeface="raleway"/>
              </a:rPr>
              <a:t>: any combination of characters and numbers</a:t>
            </a:r>
          </a:p>
          <a:p>
            <a:pPr>
              <a:buFont typeface="Arial" panose="020B0604020202020204" pitchFamily="34" charset="0"/>
              <a:buChar char="•"/>
            </a:pPr>
            <a:r>
              <a:rPr lang="en-US" sz="1700" b="0" i="1" dirty="0">
                <a:effectLst/>
                <a:latin typeface="raleway"/>
              </a:rPr>
              <a:t>Choice</a:t>
            </a:r>
            <a:r>
              <a:rPr lang="en-US" sz="1700" b="0" i="0" dirty="0">
                <a:effectLst/>
                <a:latin typeface="raleway"/>
              </a:rPr>
              <a:t>: a pre-defined set of strings from which a user can pick a value</a:t>
            </a:r>
          </a:p>
          <a:p>
            <a:pPr>
              <a:buFont typeface="Arial" panose="020B0604020202020204" pitchFamily="34" charset="0"/>
              <a:buChar char="•"/>
            </a:pPr>
            <a:r>
              <a:rPr lang="en-US" sz="1700" b="0" i="1" dirty="0">
                <a:effectLst/>
                <a:latin typeface="raleway"/>
              </a:rPr>
              <a:t>Credentials</a:t>
            </a:r>
            <a:r>
              <a:rPr lang="en-US" sz="1700" b="0" i="0" dirty="0">
                <a:effectLst/>
                <a:latin typeface="raleway"/>
              </a:rPr>
              <a:t>: a pre-defined Jenkins credential</a:t>
            </a:r>
          </a:p>
          <a:p>
            <a:pPr>
              <a:buFont typeface="Arial" panose="020B0604020202020204" pitchFamily="34" charset="0"/>
              <a:buChar char="•"/>
            </a:pPr>
            <a:r>
              <a:rPr lang="en-US" sz="1700" b="0" i="1" dirty="0">
                <a:effectLst/>
                <a:latin typeface="raleway"/>
              </a:rPr>
              <a:t>File</a:t>
            </a:r>
            <a:r>
              <a:rPr lang="en-US" sz="1700" b="0" i="0" dirty="0">
                <a:effectLst/>
                <a:latin typeface="raleway"/>
              </a:rPr>
              <a:t>: the full path to a file on the filesystem</a:t>
            </a:r>
          </a:p>
          <a:p>
            <a:pPr>
              <a:buFont typeface="Arial" panose="020B0604020202020204" pitchFamily="34" charset="0"/>
              <a:buChar char="•"/>
            </a:pPr>
            <a:r>
              <a:rPr lang="en-US" sz="1700" b="0" i="1" dirty="0">
                <a:effectLst/>
                <a:latin typeface="raleway"/>
              </a:rPr>
              <a:t>Multi-line String</a:t>
            </a:r>
            <a:r>
              <a:rPr lang="en-US" sz="1700" b="0" i="0" dirty="0">
                <a:effectLst/>
                <a:latin typeface="raleway"/>
              </a:rPr>
              <a:t>: same as </a:t>
            </a:r>
            <a:r>
              <a:rPr lang="en-US" sz="1700" b="0" i="1" dirty="0">
                <a:effectLst/>
                <a:latin typeface="raleway"/>
              </a:rPr>
              <a:t>String</a:t>
            </a:r>
            <a:r>
              <a:rPr lang="en-US" sz="1700" b="0" i="0" dirty="0">
                <a:effectLst/>
                <a:latin typeface="raleway"/>
              </a:rPr>
              <a:t>, but allows newline characters</a:t>
            </a:r>
          </a:p>
          <a:p>
            <a:pPr>
              <a:buFont typeface="Arial" panose="020B0604020202020204" pitchFamily="34" charset="0"/>
              <a:buChar char="•"/>
            </a:pPr>
            <a:r>
              <a:rPr lang="en-US" sz="1700" b="0" i="1" dirty="0">
                <a:effectLst/>
                <a:latin typeface="raleway"/>
              </a:rPr>
              <a:t>Password</a:t>
            </a:r>
            <a:r>
              <a:rPr lang="en-US" sz="1700" b="0" i="0" dirty="0">
                <a:effectLst/>
                <a:latin typeface="raleway"/>
              </a:rPr>
              <a:t>: like the </a:t>
            </a:r>
            <a:r>
              <a:rPr lang="en-US" sz="1700" b="0" i="1" dirty="0">
                <a:effectLst/>
                <a:latin typeface="raleway"/>
              </a:rPr>
              <a:t>Credentials</a:t>
            </a:r>
            <a:r>
              <a:rPr lang="en-US" sz="1700" b="0" i="0" dirty="0">
                <a:effectLst/>
                <a:latin typeface="raleway"/>
              </a:rPr>
              <a:t> type, but allows us to pass a plain text parameter specific to the job or pipeline</a:t>
            </a:r>
          </a:p>
          <a:p>
            <a:pPr>
              <a:buFont typeface="Arial" panose="020B0604020202020204" pitchFamily="34" charset="0"/>
              <a:buChar char="•"/>
            </a:pPr>
            <a:r>
              <a:rPr lang="en-US" sz="1700" b="0" i="1" dirty="0">
                <a:effectLst/>
                <a:latin typeface="raleway"/>
              </a:rPr>
              <a:t>Run</a:t>
            </a:r>
            <a:r>
              <a:rPr lang="en-US" sz="1700" b="0" i="0" dirty="0">
                <a:effectLst/>
                <a:latin typeface="raleway"/>
              </a:rPr>
              <a:t>: an absolute URL to a single run of another job</a:t>
            </a:r>
          </a:p>
          <a:p>
            <a:endParaRPr lang="en-IN" sz="1700" dirty="0"/>
          </a:p>
        </p:txBody>
      </p:sp>
    </p:spTree>
    <p:extLst>
      <p:ext uri="{BB962C8B-B14F-4D97-AF65-F5344CB8AC3E}">
        <p14:creationId xmlns:p14="http://schemas.microsoft.com/office/powerpoint/2010/main" val="47660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3554B3-67D5-40ED-9A09-6143C9849420}"/>
              </a:ext>
            </a:extLst>
          </p:cNvPr>
          <p:cNvSpPr>
            <a:spLocks noGrp="1"/>
          </p:cNvSpPr>
          <p:nvPr>
            <p:ph type="title"/>
          </p:nvPr>
        </p:nvSpPr>
        <p:spPr>
          <a:xfrm>
            <a:off x="5297762" y="329184"/>
            <a:ext cx="6251110" cy="1783080"/>
          </a:xfrm>
        </p:spPr>
        <p:txBody>
          <a:bodyPr anchor="b">
            <a:normAutofit/>
          </a:bodyPr>
          <a:lstStyle/>
          <a:p>
            <a:r>
              <a:rPr lang="en-IN" sz="4200" b="1" i="0">
                <a:effectLst/>
                <a:latin typeface="raleway"/>
              </a:rPr>
              <a:t>Using Build Parameters</a:t>
            </a:r>
            <a:br>
              <a:rPr lang="en-IN" sz="4200" b="1" i="0">
                <a:effectLst/>
                <a:latin typeface="raleway"/>
              </a:rPr>
            </a:br>
            <a:endParaRPr lang="en-IN" sz="4200"/>
          </a:p>
        </p:txBody>
      </p:sp>
      <p:pic>
        <p:nvPicPr>
          <p:cNvPr id="6" name="Picture 5">
            <a:extLst>
              <a:ext uri="{FF2B5EF4-FFF2-40B4-BE49-F238E27FC236}">
                <a16:creationId xmlns:a16="http://schemas.microsoft.com/office/drawing/2014/main" id="{8A15322D-C913-421D-9C7F-95B880B144A3}"/>
              </a:ext>
            </a:extLst>
          </p:cNvPr>
          <p:cNvPicPr>
            <a:picLocks noChangeAspect="1"/>
          </p:cNvPicPr>
          <p:nvPr/>
        </p:nvPicPr>
        <p:blipFill rotWithShape="1">
          <a:blip r:embed="rId2"/>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7AA25D-B459-4A4C-84C2-A94B05D3C3E2}"/>
              </a:ext>
            </a:extLst>
          </p:cNvPr>
          <p:cNvSpPr>
            <a:spLocks noGrp="1"/>
          </p:cNvSpPr>
          <p:nvPr>
            <p:ph idx="1"/>
          </p:nvPr>
        </p:nvSpPr>
        <p:spPr>
          <a:xfrm>
            <a:off x="5297593" y="2722834"/>
            <a:ext cx="6251110" cy="3483864"/>
          </a:xfrm>
        </p:spPr>
        <p:txBody>
          <a:bodyPr>
            <a:normAutofit/>
          </a:bodyPr>
          <a:lstStyle/>
          <a:p>
            <a:pPr marL="0" indent="0">
              <a:buNone/>
            </a:pPr>
            <a:r>
              <a:rPr lang="en-IN" sz="2200" b="1" i="0" dirty="0">
                <a:effectLst/>
                <a:latin typeface="raleway"/>
              </a:rPr>
              <a:t>Traditional Jobs</a:t>
            </a:r>
          </a:p>
          <a:p>
            <a:endParaRPr lang="en-IN" sz="2200" dirty="0"/>
          </a:p>
        </p:txBody>
      </p:sp>
      <p:sp>
        <p:nvSpPr>
          <p:cNvPr id="4" name="Rectangle 1">
            <a:extLst>
              <a:ext uri="{FF2B5EF4-FFF2-40B4-BE49-F238E27FC236}">
                <a16:creationId xmlns:a16="http://schemas.microsoft.com/office/drawing/2014/main" id="{7808A363-D4F9-4062-B845-1420EE68AAAC}"/>
              </a:ext>
            </a:extLst>
          </p:cNvPr>
          <p:cNvSpPr>
            <a:spLocks noChangeArrowheads="1"/>
          </p:cNvSpPr>
          <p:nvPr/>
        </p:nvSpPr>
        <p:spPr bwMode="auto">
          <a:xfrm>
            <a:off x="4869339" y="3097346"/>
            <a:ext cx="7396480" cy="21852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solidFill>
                  <a:srgbClr val="000000"/>
                </a:solidFill>
                <a:effectLst/>
                <a:latin typeface="raleway"/>
              </a:rPr>
              <a:t>With a traditional Jenkins job, we define one or more build </a:t>
            </a:r>
            <a:r>
              <a:rPr kumimoji="0" lang="en-US" altLang="en-US" sz="1300" b="0" i="1" u="none" strike="noStrike" cap="none" normalizeH="0" baseline="0" dirty="0">
                <a:ln>
                  <a:noFill/>
                </a:ln>
                <a:solidFill>
                  <a:srgbClr val="000000"/>
                </a:solidFill>
                <a:effectLst/>
                <a:latin typeface="raleway"/>
              </a:rPr>
              <a:t>steps</a:t>
            </a:r>
            <a:r>
              <a:rPr kumimoji="0" lang="en-US" altLang="en-US" sz="1300" b="0" i="0" u="none" strike="noStrike" cap="none" normalizeH="0" baseline="0" dirty="0">
                <a:ln>
                  <a:noFill/>
                </a:ln>
                <a:solidFill>
                  <a:srgbClr val="000000"/>
                </a:solidFill>
                <a:effectLst/>
                <a:latin typeface="raleway"/>
              </a:rPr>
              <a:t>. </a:t>
            </a:r>
            <a:r>
              <a:rPr kumimoji="0" lang="en-US" altLang="en-US" sz="1300" b="1" i="0" u="none" strike="noStrike" cap="none" normalizeH="0" baseline="0" dirty="0">
                <a:ln>
                  <a:noFill/>
                </a:ln>
                <a:solidFill>
                  <a:srgbClr val="000000"/>
                </a:solidFill>
                <a:effectLst/>
                <a:latin typeface="raleway"/>
              </a:rPr>
              <a:t>The most common build step is executing a shell script or Windows batch commands</a:t>
            </a:r>
            <a:r>
              <a:rPr kumimoji="0" lang="en-US" altLang="en-US" sz="1300" b="0" i="0" u="none" strike="noStrike" cap="none" normalizeH="0" baseline="0" dirty="0">
                <a:ln>
                  <a:noFill/>
                </a:ln>
                <a:solidFill>
                  <a:srgbClr val="000000"/>
                </a:solidFill>
                <a:effectLst/>
                <a:latin typeface="raleway"/>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solidFill>
                  <a:srgbClr val="000000"/>
                </a:solidFill>
                <a:effectLst/>
                <a:latin typeface="raleway"/>
              </a:rPr>
              <a:t>Let's say we have a build parameter named </a:t>
            </a:r>
            <a:r>
              <a:rPr kumimoji="0" lang="en-US" altLang="en-US" sz="1300" b="0" i="1" u="none" strike="noStrike" cap="none" normalizeH="0" baseline="0" dirty="0" err="1">
                <a:ln>
                  <a:noFill/>
                </a:ln>
                <a:solidFill>
                  <a:srgbClr val="000000"/>
                </a:solidFill>
                <a:effectLst/>
                <a:latin typeface="raleway"/>
              </a:rPr>
              <a:t>packageType</a:t>
            </a:r>
            <a:r>
              <a:rPr kumimoji="0" lang="en-US" altLang="en-US" sz="1300" b="0" i="0" u="none" strike="noStrike" cap="none" normalizeH="0" baseline="0" dirty="0">
                <a:ln>
                  <a:noFill/>
                </a:ln>
                <a:solidFill>
                  <a:srgbClr val="000000"/>
                </a:solidFill>
                <a:effectLst/>
                <a:latin typeface="raleway"/>
              </a:rPr>
              <a:t>. Inside a shell script, we can access build parameters just like any other environment variable using the shell syntax:</a:t>
            </a:r>
            <a:endParaRPr kumimoji="0" lang="en-US" altLang="en-US" sz="1000" b="0" i="0" u="none" strike="noStrike" cap="none" normalizeH="0" baseline="0" dirty="0">
              <a:ln>
                <a:noFill/>
              </a:ln>
              <a:solidFill>
                <a:srgbClr val="BC6060"/>
              </a:solidFill>
              <a:effectLst/>
              <a:latin typeface="source code pro"/>
              <a:cs typeface="Courier New" panose="02070309020205020404" pitchFamily="49" charset="0"/>
            </a:endParaRPr>
          </a:p>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rgbClr val="BC6060"/>
                </a:solidFill>
                <a:effectLst/>
                <a:latin typeface="source code pro"/>
                <a:cs typeface="Courier New" panose="02070309020205020404" pitchFamily="49" charset="0"/>
              </a:rPr>
              <a:t>${</a:t>
            </a:r>
            <a:r>
              <a:rPr kumimoji="0" lang="en-US" altLang="en-US" sz="1000" b="0" i="0" u="none" strike="noStrike" cap="none" normalizeH="0" baseline="0" dirty="0" err="1">
                <a:ln>
                  <a:noFill/>
                </a:ln>
                <a:solidFill>
                  <a:srgbClr val="BC6060"/>
                </a:solidFill>
                <a:effectLst/>
                <a:latin typeface="source code pro"/>
                <a:cs typeface="Courier New" panose="02070309020205020404" pitchFamily="49" charset="0"/>
              </a:rPr>
              <a:t>packageType</a:t>
            </a:r>
            <a:r>
              <a:rPr kumimoji="0" lang="en-US" altLang="en-US" sz="1000" b="0" i="0" u="none" strike="noStrike" cap="none" normalizeH="0" baseline="0" dirty="0">
                <a:ln>
                  <a:noFill/>
                </a:ln>
                <a:solidFill>
                  <a:srgbClr val="BC6060"/>
                </a:solidFill>
                <a:effectLst/>
                <a:latin typeface="source code pro"/>
                <a:cs typeface="Courier New" panose="020703090202050204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solidFill>
                  <a:srgbClr val="000000"/>
                </a:solidFill>
                <a:effectLst/>
                <a:latin typeface="raleway"/>
              </a:rPr>
              <a:t>And with batch commands, we use the native Windows syntax:</a:t>
            </a:r>
            <a:endParaRPr kumimoji="0" lang="en-US" altLang="en-US" sz="1000" b="0" i="0" u="none" strike="noStrike" cap="none" normalizeH="0" baseline="0" dirty="0">
              <a:ln>
                <a:noFill/>
              </a:ln>
              <a:solidFill>
                <a:srgbClr val="444444"/>
              </a:solidFill>
              <a:effectLst/>
              <a:latin typeface="source code pro"/>
              <a:cs typeface="Courier New" panose="02070309020205020404" pitchFamily="49" charset="0"/>
            </a:endParaRPr>
          </a:p>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rgbClr val="444444"/>
                </a:solidFill>
                <a:effectLst/>
                <a:latin typeface="source code pro"/>
                <a:cs typeface="Courier New" panose="02070309020205020404" pitchFamily="49" charset="0"/>
              </a:rPr>
              <a:t>%</a:t>
            </a:r>
            <a:r>
              <a:rPr kumimoji="0" lang="en-US" altLang="en-US" sz="1000" b="0" i="0" u="none" strike="noStrike" cap="none" normalizeH="0" baseline="0" dirty="0" err="1">
                <a:ln>
                  <a:noFill/>
                </a:ln>
                <a:solidFill>
                  <a:srgbClr val="444444"/>
                </a:solidFill>
                <a:effectLst/>
                <a:latin typeface="source code pro"/>
                <a:cs typeface="Courier New" panose="02070309020205020404" pitchFamily="49" charset="0"/>
              </a:rPr>
              <a:t>packageType</a:t>
            </a:r>
            <a:r>
              <a:rPr kumimoji="0" lang="en-US" altLang="en-US" sz="1000" b="0" i="0" u="none" strike="noStrike" cap="none" normalizeH="0" baseline="0" dirty="0">
                <a:ln>
                  <a:noFill/>
                </a:ln>
                <a:solidFill>
                  <a:srgbClr val="444444"/>
                </a:solidFill>
                <a:effectLst/>
                <a:latin typeface="source code pro"/>
                <a:cs typeface="Courier New" panose="020703090202050204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solidFill>
                  <a:srgbClr val="000000"/>
                </a:solidFill>
                <a:effectLst/>
                <a:latin typeface="raleway"/>
              </a:rPr>
              <a:t>We can also create build steps that execute Gradle tasks or Maven goals. </a:t>
            </a:r>
            <a:r>
              <a:rPr kumimoji="0" lang="en-US" altLang="en-US" sz="1300" b="1" i="0" u="none" strike="noStrike" cap="none" normalizeH="0" baseline="0" dirty="0">
                <a:ln>
                  <a:noFill/>
                </a:ln>
                <a:solidFill>
                  <a:srgbClr val="000000"/>
                </a:solidFill>
                <a:effectLst/>
                <a:latin typeface="raleway"/>
              </a:rPr>
              <a:t>Both step types can access build parameters just like they would any other environment variable.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647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AA59D-1B54-455C-97C0-AF5683197CAB}"/>
              </a:ext>
            </a:extLst>
          </p:cNvPr>
          <p:cNvSpPr>
            <a:spLocks noGrp="1"/>
          </p:cNvSpPr>
          <p:nvPr>
            <p:ph type="title"/>
          </p:nvPr>
        </p:nvSpPr>
        <p:spPr>
          <a:xfrm>
            <a:off x="831988" y="385474"/>
            <a:ext cx="6356606" cy="1843283"/>
          </a:xfrm>
        </p:spPr>
        <p:txBody>
          <a:bodyPr>
            <a:normAutofit/>
          </a:bodyPr>
          <a:lstStyle/>
          <a:p>
            <a:r>
              <a:rPr lang="en-IN" sz="4000" b="0" i="0">
                <a:effectLst/>
                <a:latin typeface="-apple-system"/>
              </a:rPr>
              <a:t>Defining Parameters</a:t>
            </a:r>
            <a:br>
              <a:rPr lang="en-IN" sz="4000" b="0" i="0">
                <a:effectLst/>
                <a:latin typeface="-apple-system"/>
              </a:rPr>
            </a:br>
            <a:endParaRPr lang="en-IN" sz="4000"/>
          </a:p>
        </p:txBody>
      </p:sp>
      <p:sp>
        <p:nvSpPr>
          <p:cNvPr id="3" name="Content Placeholder 2">
            <a:extLst>
              <a:ext uri="{FF2B5EF4-FFF2-40B4-BE49-F238E27FC236}">
                <a16:creationId xmlns:a16="http://schemas.microsoft.com/office/drawing/2014/main" id="{57BF2B70-7960-455F-8116-71BE03355AC8}"/>
              </a:ext>
            </a:extLst>
          </p:cNvPr>
          <p:cNvSpPr>
            <a:spLocks noGrp="1"/>
          </p:cNvSpPr>
          <p:nvPr>
            <p:ph idx="1"/>
          </p:nvPr>
        </p:nvSpPr>
        <p:spPr>
          <a:xfrm>
            <a:off x="831987" y="2400472"/>
            <a:ext cx="6358432" cy="3728615"/>
          </a:xfrm>
        </p:spPr>
        <p:txBody>
          <a:bodyPr>
            <a:normAutofit/>
          </a:bodyPr>
          <a:lstStyle/>
          <a:p>
            <a:r>
              <a:rPr lang="en-US" sz="2000" b="0" i="0">
                <a:effectLst/>
                <a:latin typeface="-apple-system"/>
              </a:rPr>
              <a:t>First, you need to define parameters for your job by selecting "This build is parameterized", then using the drop-down button to add as many parameters as you need.</a:t>
            </a:r>
          </a:p>
          <a:p>
            <a:r>
              <a:rPr lang="en-US" sz="2000" b="0" i="0">
                <a:effectLst/>
                <a:latin typeface="-apple-system"/>
              </a:rPr>
              <a:t>There are different parameter types available, and it is extensible, too. The way parameters take effect is also different depending on the parameter type you choose.</a:t>
            </a:r>
            <a:endParaRPr lang="en-IN" sz="2000"/>
          </a:p>
        </p:txBody>
      </p:sp>
      <p:pic>
        <p:nvPicPr>
          <p:cNvPr id="3074" name="Picture 2">
            <a:extLst>
              <a:ext uri="{FF2B5EF4-FFF2-40B4-BE49-F238E27FC236}">
                <a16:creationId xmlns:a16="http://schemas.microsoft.com/office/drawing/2014/main" id="{B637CBF6-A390-451B-BCCE-941337A802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56" b="-3"/>
          <a:stretch/>
        </p:blipFill>
        <p:spPr bwMode="auto">
          <a:xfrm>
            <a:off x="7556409" y="557190"/>
            <a:ext cx="3995928" cy="557189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939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713</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Calibri</vt:lpstr>
      <vt:lpstr>Calibri Light</vt:lpstr>
      <vt:lpstr>raleway</vt:lpstr>
      <vt:lpstr>source code pro</vt:lpstr>
      <vt:lpstr>Office Theme</vt:lpstr>
      <vt:lpstr>Jenkins Jobs</vt:lpstr>
      <vt:lpstr>Parameterized Build </vt:lpstr>
      <vt:lpstr>Defining Build Parameters </vt:lpstr>
      <vt:lpstr> Types of Parameters </vt:lpstr>
      <vt:lpstr>Using Build Parameters </vt:lpstr>
      <vt:lpstr>Defining Parameters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Jobs</dc:title>
  <dc:creator>jagdish modi</dc:creator>
  <cp:lastModifiedBy>jagdish modi</cp:lastModifiedBy>
  <cp:revision>3</cp:revision>
  <dcterms:created xsi:type="dcterms:W3CDTF">2021-01-17T04:33:07Z</dcterms:created>
  <dcterms:modified xsi:type="dcterms:W3CDTF">2021-01-17T05:26:30Z</dcterms:modified>
</cp:coreProperties>
</file>