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5"/>
  </p:sldMasterIdLst>
  <p:notesMasterIdLst>
    <p:notesMasterId r:id="rId11"/>
  </p:notesMasterIdLst>
  <p:sldIdLst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4C211-F008-4343-A7E9-C2A6DBE86D45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2A1D3-4206-49CE-B223-2322D932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43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2A1D3-4206-49CE-B223-2322D932C14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0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2A1D3-4206-49CE-B223-2322D932C14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55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2A1D3-4206-49CE-B223-2322D932C14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001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2A1D3-4206-49CE-B223-2322D932C14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19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2A1D3-4206-49CE-B223-2322D932C14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2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AI in Networking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Future  of  networking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expertsource_Lsetting_footer">
            <a:extLst>
              <a:ext uri="{FF2B5EF4-FFF2-40B4-BE49-F238E27FC236}">
                <a16:creationId xmlns:a16="http://schemas.microsoft.com/office/drawing/2014/main" id="{D499C421-D62A-69A4-8813-1BFCC9D03038}"/>
              </a:ext>
            </a:extLst>
          </p:cNvPr>
          <p:cNvSpPr txBox="1"/>
          <p:nvPr/>
        </p:nvSpPr>
        <p:spPr>
          <a:xfrm>
            <a:off x="304800" y="6477000"/>
            <a:ext cx="1832553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IN" sz="1000">
                <a:solidFill>
                  <a:srgbClr val="FF9800"/>
                </a:solidFill>
                <a:latin typeface="Verdana" panose="020B0604030504040204" pitchFamily="34" charset="0"/>
              </a:rPr>
              <a:t>Classification | INTERNAL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00" y="463825"/>
            <a:ext cx="11029616" cy="737937"/>
          </a:xfrm>
        </p:spPr>
        <p:txBody>
          <a:bodyPr/>
          <a:lstStyle/>
          <a:p>
            <a:r>
              <a:rPr lang="en-IN" sz="2800" b="1" spc="21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AGENDA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4F626-4409-F51D-4CB0-EC745C255638}"/>
              </a:ext>
            </a:extLst>
          </p:cNvPr>
          <p:cNvSpPr txBox="1"/>
          <p:nvPr/>
        </p:nvSpPr>
        <p:spPr>
          <a:xfrm>
            <a:off x="329400" y="1378226"/>
            <a:ext cx="11425278" cy="7139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17314B"/>
                </a:solidFill>
                <a:latin typeface="Bariol"/>
              </a:rPr>
              <a:t>What is artificial intelligence (AI) in networking?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17314B"/>
                </a:solidFill>
                <a:latin typeface="Bariol"/>
              </a:rPr>
              <a:t>What are the advantages of AI and ML in networking?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17314B"/>
                </a:solidFill>
                <a:latin typeface="Bariol"/>
              </a:rPr>
              <a:t>How does AI transform networking?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17314B"/>
                </a:solidFill>
                <a:latin typeface="Bariol"/>
              </a:rPr>
              <a:t>How important are AI and ML technologies in managing and monitoring today’s networks?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200" dirty="0">
                <a:solidFill>
                  <a:srgbClr val="17314B"/>
                </a:solidFill>
                <a:latin typeface="Bariol"/>
              </a:rPr>
              <a:t>AI/ML and telemetry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200" dirty="0">
                <a:solidFill>
                  <a:srgbClr val="17314B"/>
                </a:solidFill>
                <a:latin typeface="Bariol"/>
              </a:rPr>
              <a:t>AI-enabled networking use cases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17314B"/>
                </a:solidFill>
                <a:latin typeface="Bariol"/>
              </a:rPr>
              <a:t>AI/ML for tracking IoT endpoints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17314B"/>
                </a:solidFill>
                <a:latin typeface="Bariol"/>
              </a:rPr>
              <a:t>Machine learning for policy automation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200" dirty="0">
                <a:solidFill>
                  <a:srgbClr val="17314B"/>
                </a:solidFill>
                <a:latin typeface="Bariol"/>
              </a:rPr>
              <a:t>Lifecycle Management:</a:t>
            </a:r>
            <a:endParaRPr lang="en-US" sz="2200" dirty="0">
              <a:solidFill>
                <a:srgbClr val="17314B"/>
              </a:solidFill>
              <a:latin typeface="Bariol"/>
            </a:endParaRPr>
          </a:p>
          <a:p>
            <a:pPr algn="l" fontAlgn="base">
              <a:lnSpc>
                <a:spcPct val="150000"/>
              </a:lnSpc>
            </a:pPr>
            <a:endParaRPr lang="en-US" sz="2200" b="0" i="0" dirty="0">
              <a:solidFill>
                <a:srgbClr val="4D4C4C"/>
              </a:solidFill>
              <a:effectLst/>
              <a:latin typeface="inherit"/>
            </a:endParaRPr>
          </a:p>
          <a:p>
            <a:pPr>
              <a:lnSpc>
                <a:spcPct val="150000"/>
              </a:lnSpc>
            </a:pPr>
            <a:br>
              <a:rPr lang="en-US" sz="2200" b="0" i="0" dirty="0">
                <a:solidFill>
                  <a:srgbClr val="4D4C4C"/>
                </a:solidFill>
                <a:effectLst/>
                <a:latin typeface="CiscoSans"/>
              </a:rPr>
            </a:br>
            <a:endParaRPr lang="en-US" sz="2200" b="0" i="0" dirty="0">
              <a:solidFill>
                <a:srgbClr val="4D4C4C"/>
              </a:solidFill>
              <a:effectLst/>
              <a:latin typeface="CiscoSans"/>
            </a:endParaRPr>
          </a:p>
          <a:p>
            <a:pPr>
              <a:lnSpc>
                <a:spcPct val="150000"/>
              </a:lnSpc>
            </a:pPr>
            <a:br>
              <a:rPr lang="en-US" sz="2200" dirty="0"/>
            </a:br>
            <a:endParaRPr lang="en-IN" sz="2200" dirty="0"/>
          </a:p>
        </p:txBody>
      </p:sp>
      <p:sp>
        <p:nvSpPr>
          <p:cNvPr id="8" name="expertsource_Lsetting_footer">
            <a:extLst>
              <a:ext uri="{FF2B5EF4-FFF2-40B4-BE49-F238E27FC236}">
                <a16:creationId xmlns:a16="http://schemas.microsoft.com/office/drawing/2014/main" id="{3A42E4AF-5F2D-E6FB-F096-1A142089894D}"/>
              </a:ext>
            </a:extLst>
          </p:cNvPr>
          <p:cNvSpPr txBox="1"/>
          <p:nvPr/>
        </p:nvSpPr>
        <p:spPr>
          <a:xfrm>
            <a:off x="304800" y="6477000"/>
            <a:ext cx="1832553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IN" sz="1000">
                <a:solidFill>
                  <a:srgbClr val="FF9800"/>
                </a:solidFill>
                <a:latin typeface="Verdana" panose="020B0604030504040204" pitchFamily="34" charset="0"/>
              </a:rPr>
              <a:t>Classification | INTERNAL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00" y="463825"/>
            <a:ext cx="11029616" cy="737937"/>
          </a:xfrm>
        </p:spPr>
        <p:txBody>
          <a:bodyPr/>
          <a:lstStyle/>
          <a:p>
            <a:r>
              <a:rPr lang="en-US" sz="2800" dirty="0">
                <a:solidFill>
                  <a:srgbClr val="17314B"/>
                </a:solidFill>
                <a:latin typeface="Bariol"/>
              </a:rPr>
              <a:t>What is artificial intelligence (AI) in networking?</a:t>
            </a:r>
            <a:endParaRPr lang="en-IN" sz="2800" b="1" spc="21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4F626-4409-F51D-4CB0-EC745C255638}"/>
              </a:ext>
            </a:extLst>
          </p:cNvPr>
          <p:cNvSpPr txBox="1"/>
          <p:nvPr/>
        </p:nvSpPr>
        <p:spPr>
          <a:xfrm>
            <a:off x="329400" y="1378226"/>
            <a:ext cx="11425278" cy="307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7314B"/>
                </a:solidFill>
                <a:latin typeface="Bariol"/>
              </a:rPr>
              <a:t>AI is software that performs a task on par with a human expert.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17314B"/>
                </a:solidFill>
                <a:latin typeface="Bariol"/>
              </a:rPr>
              <a:t>     AI plays an increasingly critical role in taming complexity for growing IT networks.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17314B"/>
                </a:solidFill>
                <a:latin typeface="Bariol"/>
              </a:rPr>
              <a:t>Like -&gt;  Network optimization 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17314B"/>
                </a:solidFill>
                <a:latin typeface="Bariol"/>
              </a:rPr>
              <a:t>              predictive maintenance ,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17314B"/>
                </a:solidFill>
                <a:latin typeface="Bariol"/>
              </a:rPr>
              <a:t>	security . </a:t>
            </a:r>
            <a:r>
              <a:rPr lang="en-US" sz="2200" dirty="0" err="1">
                <a:solidFill>
                  <a:srgbClr val="17314B"/>
                </a:solidFill>
                <a:latin typeface="Bariol"/>
              </a:rPr>
              <a:t>Etc</a:t>
            </a:r>
            <a:r>
              <a:rPr lang="en-US" sz="2200" dirty="0">
                <a:solidFill>
                  <a:srgbClr val="17314B"/>
                </a:solidFill>
                <a:latin typeface="Bariol"/>
              </a:rPr>
              <a:t> </a:t>
            </a:r>
          </a:p>
          <a:p>
            <a:pPr>
              <a:lnSpc>
                <a:spcPct val="150000"/>
              </a:lnSpc>
            </a:pPr>
            <a:endParaRPr lang="en-IN" sz="2200" dirty="0"/>
          </a:p>
        </p:txBody>
      </p:sp>
      <p:sp>
        <p:nvSpPr>
          <p:cNvPr id="3" name="expertsource_Lsetting_footer">
            <a:extLst>
              <a:ext uri="{FF2B5EF4-FFF2-40B4-BE49-F238E27FC236}">
                <a16:creationId xmlns:a16="http://schemas.microsoft.com/office/drawing/2014/main" id="{EB6810C5-35F4-8DCF-7FB3-74E4CCA66DC1}"/>
              </a:ext>
            </a:extLst>
          </p:cNvPr>
          <p:cNvSpPr txBox="1"/>
          <p:nvPr/>
        </p:nvSpPr>
        <p:spPr>
          <a:xfrm>
            <a:off x="304800" y="6477000"/>
            <a:ext cx="1832553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IN" sz="1000">
                <a:solidFill>
                  <a:srgbClr val="FF9800"/>
                </a:solidFill>
                <a:latin typeface="Verdana" panose="020B0604030504040204" pitchFamily="34" charset="0"/>
              </a:rPr>
              <a:t>Classification | INTERNAL</a:t>
            </a:r>
          </a:p>
        </p:txBody>
      </p:sp>
    </p:spTree>
    <p:extLst>
      <p:ext uri="{BB962C8B-B14F-4D97-AF65-F5344CB8AC3E}">
        <p14:creationId xmlns:p14="http://schemas.microsoft.com/office/powerpoint/2010/main" val="393664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00" y="463825"/>
            <a:ext cx="11029616" cy="737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17314B"/>
                </a:solidFill>
                <a:latin typeface="Bariol"/>
              </a:rPr>
              <a:t>What are the advantages of AI and ML in networking?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4F626-4409-F51D-4CB0-EC745C255638}"/>
              </a:ext>
            </a:extLst>
          </p:cNvPr>
          <p:cNvSpPr txBox="1"/>
          <p:nvPr/>
        </p:nvSpPr>
        <p:spPr>
          <a:xfrm>
            <a:off x="329400" y="1378226"/>
            <a:ext cx="11425278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7314B"/>
                </a:solidFill>
                <a:latin typeface="Bariol"/>
              </a:rPr>
              <a:t>Automation :-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17314B"/>
                </a:solidFill>
                <a:latin typeface="Bariol"/>
              </a:rPr>
              <a:t>     *  Ai and ml can automate routing task such as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17314B"/>
                </a:solidFill>
                <a:latin typeface="Bariol"/>
              </a:rPr>
              <a:t>           </a:t>
            </a:r>
            <a:r>
              <a:rPr lang="en-US" sz="2200" dirty="0">
                <a:solidFill>
                  <a:srgbClr val="FF0000"/>
                </a:solidFill>
                <a:latin typeface="Bariol"/>
              </a:rPr>
              <a:t>network monitoring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Bariol"/>
              </a:rPr>
              <a:t>           configuration management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Bariol"/>
              </a:rPr>
              <a:t>           troubleshooting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Bariol"/>
              </a:rPr>
              <a:t>           reducing manual effort and human error </a:t>
            </a:r>
            <a:endParaRPr lang="en-IN" sz="2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B3D89-07CE-B034-33FC-93FC4C513AB1}"/>
              </a:ext>
            </a:extLst>
          </p:cNvPr>
          <p:cNvSpPr txBox="1"/>
          <p:nvPr/>
        </p:nvSpPr>
        <p:spPr>
          <a:xfrm>
            <a:off x="383361" y="4830798"/>
            <a:ext cx="11425278" cy="1563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7314B"/>
                </a:solidFill>
                <a:latin typeface="Bariol"/>
              </a:rPr>
              <a:t>Predictive maintenance   :-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17314B"/>
                </a:solidFill>
                <a:latin typeface="Bariol"/>
              </a:rPr>
              <a:t>     *  </a:t>
            </a:r>
            <a:r>
              <a:rPr lang="en-US" sz="2200" dirty="0" err="1">
                <a:solidFill>
                  <a:srgbClr val="17314B"/>
                </a:solidFill>
                <a:latin typeface="Bariol"/>
              </a:rPr>
              <a:t>Ml</a:t>
            </a:r>
            <a:r>
              <a:rPr lang="en-US" sz="2200" dirty="0">
                <a:solidFill>
                  <a:srgbClr val="17314B"/>
                </a:solidFill>
                <a:latin typeface="Bariol"/>
              </a:rPr>
              <a:t> algorithm  can historical network data to predict potential failures or performance issues ,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17314B"/>
                </a:solidFill>
                <a:latin typeface="Bariol"/>
              </a:rPr>
              <a:t>         allowing for proactive maintenance and minimizing downtime  </a:t>
            </a:r>
          </a:p>
        </p:txBody>
      </p:sp>
      <p:sp>
        <p:nvSpPr>
          <p:cNvPr id="4" name="expertsource_Lsetting_footer">
            <a:extLst>
              <a:ext uri="{FF2B5EF4-FFF2-40B4-BE49-F238E27FC236}">
                <a16:creationId xmlns:a16="http://schemas.microsoft.com/office/drawing/2014/main" id="{C6D91494-E463-83C4-BEDF-D261B4504846}"/>
              </a:ext>
            </a:extLst>
          </p:cNvPr>
          <p:cNvSpPr txBox="1"/>
          <p:nvPr/>
        </p:nvSpPr>
        <p:spPr>
          <a:xfrm>
            <a:off x="304800" y="6477000"/>
            <a:ext cx="1832553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IN" sz="1000">
                <a:solidFill>
                  <a:srgbClr val="FF9800"/>
                </a:solidFill>
                <a:latin typeface="Verdana" panose="020B0604030504040204" pitchFamily="34" charset="0"/>
              </a:rPr>
              <a:t>Classification | INTERNAL</a:t>
            </a:r>
          </a:p>
        </p:txBody>
      </p:sp>
    </p:spTree>
    <p:extLst>
      <p:ext uri="{BB962C8B-B14F-4D97-AF65-F5344CB8AC3E}">
        <p14:creationId xmlns:p14="http://schemas.microsoft.com/office/powerpoint/2010/main" val="317440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What are the advantages of AI and ML in networking?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4F626-4409-F51D-4CB0-EC745C255638}"/>
              </a:ext>
            </a:extLst>
          </p:cNvPr>
          <p:cNvSpPr txBox="1"/>
          <p:nvPr/>
        </p:nvSpPr>
        <p:spPr>
          <a:xfrm>
            <a:off x="609906" y="2340864"/>
            <a:ext cx="356866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Network optimization  :- 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  *  Ai can analyze network traffic patterns and dynamically adjust configuration to optimize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       performance , resources utilization  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5849158C-9845-0943-F4F6-D680806B8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276076"/>
            <a:ext cx="6735272" cy="4125354"/>
          </a:xfrm>
          <a:prstGeom prst="rect">
            <a:avLst/>
          </a:prstGeom>
        </p:spPr>
      </p:pic>
      <p:sp>
        <p:nvSpPr>
          <p:cNvPr id="6" name="expertsource_Lsetting_footer">
            <a:extLst>
              <a:ext uri="{FF2B5EF4-FFF2-40B4-BE49-F238E27FC236}">
                <a16:creationId xmlns:a16="http://schemas.microsoft.com/office/drawing/2014/main" id="{DDF40257-8343-AA29-FA30-3F4A8BBC750C}"/>
              </a:ext>
            </a:extLst>
          </p:cNvPr>
          <p:cNvSpPr txBox="1"/>
          <p:nvPr/>
        </p:nvSpPr>
        <p:spPr>
          <a:xfrm>
            <a:off x="304800" y="6477000"/>
            <a:ext cx="1832553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IN" sz="1000">
                <a:solidFill>
                  <a:srgbClr val="FF9800"/>
                </a:solidFill>
                <a:latin typeface="Verdana" panose="020B0604030504040204" pitchFamily="34" charset="0"/>
              </a:rPr>
              <a:t>Classification | INTERNAL</a:t>
            </a:r>
          </a:p>
        </p:txBody>
      </p:sp>
    </p:spTree>
    <p:extLst>
      <p:ext uri="{BB962C8B-B14F-4D97-AF65-F5344CB8AC3E}">
        <p14:creationId xmlns:p14="http://schemas.microsoft.com/office/powerpoint/2010/main" val="38022043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Klassify>
  <SNO>1</SNO>
  <KDate>2024-03-13 13:45:38</KDate>
  <Classification>INTERNAL</Classification>
  <Subclassification/>
  <HostName>IFT-MUM-DT-011</HostName>
  <Domain_User>IFTAS/Prasad.Yadav</Domain_User>
  <IPAdd>172.31.201.80</IPAdd>
  <FilePath>Future forward</FilePath>
  <KID>D89EF303D475638459343382248711</KID>
  <UniqueName/>
  <Suggested/>
  <Justification/>
</Klassify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EC5537A-75F0-423E-BCAB-3F9E756CB63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{8D2C5559-A76A-47EE-82A9-7568CD32D532}tf33552983_win32</Template>
  <TotalTime>70</TotalTime>
  <Words>247</Words>
  <Application>Microsoft Office PowerPoint</Application>
  <PresentationFormat>Widescreen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Aptos</vt:lpstr>
      <vt:lpstr>Arial</vt:lpstr>
      <vt:lpstr>Bariol</vt:lpstr>
      <vt:lpstr>CiscoSans</vt:lpstr>
      <vt:lpstr>Franklin Gothic Book</vt:lpstr>
      <vt:lpstr>Franklin Gothic Demi</vt:lpstr>
      <vt:lpstr>inherit</vt:lpstr>
      <vt:lpstr>Verdana</vt:lpstr>
      <vt:lpstr>Wingdings 2</vt:lpstr>
      <vt:lpstr>DividendVTI</vt:lpstr>
      <vt:lpstr>AI in Networking </vt:lpstr>
      <vt:lpstr>AGENDA : </vt:lpstr>
      <vt:lpstr>What is artificial intelligence (AI) in networking?</vt:lpstr>
      <vt:lpstr>What are the advantages of AI and ML in networking?</vt:lpstr>
      <vt:lpstr>What are the advantages of AI and ML in networking?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Networking </dc:title>
  <dc:creator>Prasad Yadav</dc:creator>
  <cp:lastModifiedBy>Prasad Yadav</cp:lastModifiedBy>
  <cp:revision>1</cp:revision>
  <dcterms:created xsi:type="dcterms:W3CDTF">2024-03-13T07:05:34Z</dcterms:created>
  <dcterms:modified xsi:type="dcterms:W3CDTF">2024-03-13T08:15:52Z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Classification">
    <vt:lpwstr>INTERNAL</vt:lpwstr>
  </property>
  <property fmtid="{D5CDD505-2E9C-101B-9397-08002B2CF9AE}" pid="4" name="Rules">
    <vt:lpwstr/>
  </property>
  <property fmtid="{D5CDD505-2E9C-101B-9397-08002B2CF9AE}" pid="5" name="KID">
    <vt:lpwstr>D89EF303D475638459343382248711</vt:lpwstr>
  </property>
</Properties>
</file>