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45"/>
  </p:normalViewPr>
  <p:slideViewPr>
    <p:cSldViewPr snapToGrid="0">
      <p:cViewPr varScale="1">
        <p:scale>
          <a:sx n="126" d="100"/>
          <a:sy n="126" d="100"/>
        </p:scale>
        <p:origin x="232"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3BD6-F048-731B-3BA4-A0D152225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849C3E-DDEB-7AC7-860C-D4C18FC19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16BC5-829D-C50C-8B55-B12E6692ED25}"/>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A27BB365-1CD4-3763-11FF-CD826714E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78EF16-621D-D768-F716-B2207397BB64}"/>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49984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FD1E-854F-126B-671A-2F47BF7E53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28CBA-AFD3-F3EB-879E-3624C7526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007DF-F070-892C-862E-F2F51268ADDD}"/>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E8148AC6-D15E-AD75-17AD-664F9C8DD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95249-9704-632F-DE88-862EF3AC5F5A}"/>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288447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11EB3-654A-79D9-ABA0-BBF8B2E67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79401C-93D9-7A2B-8385-EACDB32274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D1B52-2B90-7200-C172-D0C85B3A912A}"/>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B73DDBAF-CB55-13FF-EB9B-AD37D784F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18F4A-2080-CBAB-F596-4E3F8692D4F8}"/>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328670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1E6E-14C0-8D9C-ACBB-7ABB67EAD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D355CE-CAA1-9464-8EEC-4F54468EA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4BC71-0C52-F197-557A-769D7ABF8F88}"/>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62C3A8ED-A1AE-970F-6FAC-EE5BCD857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982D2-F155-A2A3-FE72-DFAD6E57779C}"/>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136625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70344-1480-D169-3104-1AF74B7FA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D12556-3E70-B039-C2A9-745B378B5A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A07958-0E4D-4E98-E467-461C62087FB4}"/>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C7348562-5CD4-9623-E075-27E65E3C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6D4C5-4CB5-08B5-3531-59E45703E454}"/>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330897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E17C-7319-3CAC-0E9D-7E866504E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B3473B-F7C4-72C3-1BB7-5CC125449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96474E-6C54-D241-3243-72AB9C4FE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13C706-BB2C-052A-B428-CA998F5E1398}"/>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6" name="Footer Placeholder 5">
            <a:extLst>
              <a:ext uri="{FF2B5EF4-FFF2-40B4-BE49-F238E27FC236}">
                <a16:creationId xmlns:a16="http://schemas.microsoft.com/office/drawing/2014/main" id="{11598F76-8C78-E07C-6459-F4C180D0B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E7533-564B-31DA-9BFB-47DAD584BC46}"/>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311459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BD93-23FE-3628-9567-BDC8B3F569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693B4E-BCFF-D651-A3AF-DD65D9E25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9D8673-9579-2C82-4407-EA569BBD42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183811-E1C6-1DC4-C2C7-B8A679CDA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5C7F4-D6D7-FC18-8005-19139F3B30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E2DB74-6639-EF82-E1A6-ADEE3E85BC6A}"/>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8" name="Footer Placeholder 7">
            <a:extLst>
              <a:ext uri="{FF2B5EF4-FFF2-40B4-BE49-F238E27FC236}">
                <a16:creationId xmlns:a16="http://schemas.microsoft.com/office/drawing/2014/main" id="{CFC73CA5-FBF1-1474-32F2-9645D8E173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64D82B-DC31-D685-EA8E-A7234B1DBB4D}"/>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3454509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C4063-8257-A5F7-2B18-A77B1A68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498507-357A-C989-E51B-878E70F6034B}"/>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4" name="Footer Placeholder 3">
            <a:extLst>
              <a:ext uri="{FF2B5EF4-FFF2-40B4-BE49-F238E27FC236}">
                <a16:creationId xmlns:a16="http://schemas.microsoft.com/office/drawing/2014/main" id="{66893EC6-53F3-4362-9DDE-1BA1CC420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CA0639-C222-AF18-D146-37C970890F7E}"/>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29866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0B7FC-9E42-32FC-0B93-3A66D97EC44D}"/>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3" name="Footer Placeholder 2">
            <a:extLst>
              <a:ext uri="{FF2B5EF4-FFF2-40B4-BE49-F238E27FC236}">
                <a16:creationId xmlns:a16="http://schemas.microsoft.com/office/drawing/2014/main" id="{DE8169FA-EBDE-BCA4-EA4D-A7F28C10F4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CF6150-AE56-608C-5539-79A01EC7D499}"/>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302739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170E-A34D-67E3-7B05-D5071B9333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E6E33-EA52-9014-FEF4-C60688B7A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024292-7BB4-DE80-24A7-A5CB514FB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F6354E-B94B-AEF1-A513-2D5A5229BDDA}"/>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6" name="Footer Placeholder 5">
            <a:extLst>
              <a:ext uri="{FF2B5EF4-FFF2-40B4-BE49-F238E27FC236}">
                <a16:creationId xmlns:a16="http://schemas.microsoft.com/office/drawing/2014/main" id="{E110AAF7-B9C0-E91B-A29D-150C8E319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A69D6-1DD9-D3EF-075D-59EB2E868DB9}"/>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16670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4545-39D1-9A31-0F60-7D67634C5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811612-F023-3A6F-87D3-1EC021090E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DB1A2-62B9-407D-E9F8-E2BE3E4DB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03C0E1-6119-6BC0-27A7-B833167497EA}"/>
              </a:ext>
            </a:extLst>
          </p:cNvPr>
          <p:cNvSpPr>
            <a:spLocks noGrp="1"/>
          </p:cNvSpPr>
          <p:nvPr>
            <p:ph type="dt" sz="half" idx="10"/>
          </p:nvPr>
        </p:nvSpPr>
        <p:spPr/>
        <p:txBody>
          <a:bodyPr/>
          <a:lstStyle/>
          <a:p>
            <a:fld id="{E8BE3EB0-15D5-2B4E-BA22-47DEE5C14390}" type="datetimeFigureOut">
              <a:rPr lang="en-US" smtClean="0"/>
              <a:t>10/14/25</a:t>
            </a:fld>
            <a:endParaRPr lang="en-US"/>
          </a:p>
        </p:txBody>
      </p:sp>
      <p:sp>
        <p:nvSpPr>
          <p:cNvPr id="6" name="Footer Placeholder 5">
            <a:extLst>
              <a:ext uri="{FF2B5EF4-FFF2-40B4-BE49-F238E27FC236}">
                <a16:creationId xmlns:a16="http://schemas.microsoft.com/office/drawing/2014/main" id="{5BACDC48-8D9B-3E20-71DB-2647B20E9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B6B60E-97A4-924B-D1F2-1973716B0B8F}"/>
              </a:ext>
            </a:extLst>
          </p:cNvPr>
          <p:cNvSpPr>
            <a:spLocks noGrp="1"/>
          </p:cNvSpPr>
          <p:nvPr>
            <p:ph type="sldNum" sz="quarter" idx="12"/>
          </p:nvPr>
        </p:nvSpPr>
        <p:spPr/>
        <p:txBody>
          <a:bodyPr/>
          <a:lstStyle/>
          <a:p>
            <a:fld id="{73395A73-D73D-DE4E-BE78-D4C8E5311F55}" type="slidenum">
              <a:rPr lang="en-US" smtClean="0"/>
              <a:t>‹#›</a:t>
            </a:fld>
            <a:endParaRPr lang="en-US"/>
          </a:p>
        </p:txBody>
      </p:sp>
    </p:spTree>
    <p:extLst>
      <p:ext uri="{BB962C8B-B14F-4D97-AF65-F5344CB8AC3E}">
        <p14:creationId xmlns:p14="http://schemas.microsoft.com/office/powerpoint/2010/main" val="409164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0D43A0-74D8-8839-A2CE-11ED0B04F2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553BBA-E513-4DBD-4489-31C37FFE5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6E0D7-02DD-213E-2F05-C768A28D2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BE3EB0-15D5-2B4E-BA22-47DEE5C14390}" type="datetimeFigureOut">
              <a:rPr lang="en-US" smtClean="0"/>
              <a:t>10/14/25</a:t>
            </a:fld>
            <a:endParaRPr lang="en-US"/>
          </a:p>
        </p:txBody>
      </p:sp>
      <p:sp>
        <p:nvSpPr>
          <p:cNvPr id="5" name="Footer Placeholder 4">
            <a:extLst>
              <a:ext uri="{FF2B5EF4-FFF2-40B4-BE49-F238E27FC236}">
                <a16:creationId xmlns:a16="http://schemas.microsoft.com/office/drawing/2014/main" id="{C9F4A121-91AE-ECF9-625E-C46C246C16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980660-454B-A26A-D574-06094967EB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395A73-D73D-DE4E-BE78-D4C8E5311F55}" type="slidenum">
              <a:rPr lang="en-US" smtClean="0"/>
              <a:t>‹#›</a:t>
            </a:fld>
            <a:endParaRPr lang="en-US"/>
          </a:p>
        </p:txBody>
      </p:sp>
    </p:spTree>
    <p:extLst>
      <p:ext uri="{BB962C8B-B14F-4D97-AF65-F5344CB8AC3E}">
        <p14:creationId xmlns:p14="http://schemas.microsoft.com/office/powerpoint/2010/main" val="3334842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781D1EC-7EE9-A0E7-C084-6FC43C277B43}"/>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Model Selection – Detect Insurance Fraud Claim</a:t>
            </a:r>
          </a:p>
        </p:txBody>
      </p:sp>
      <p:sp>
        <p:nvSpPr>
          <p:cNvPr id="3" name="Subtitle 2">
            <a:extLst>
              <a:ext uri="{FF2B5EF4-FFF2-40B4-BE49-F238E27FC236}">
                <a16:creationId xmlns:a16="http://schemas.microsoft.com/office/drawing/2014/main" id="{27F32E7E-9559-ED07-8DFC-5AB04E7470FF}"/>
              </a:ext>
            </a:extLst>
          </p:cNvPr>
          <p:cNvSpPr>
            <a:spLocks noGrp="1"/>
          </p:cNvSpPr>
          <p:nvPr>
            <p:ph type="subTitle" idx="1"/>
          </p:nvPr>
        </p:nvSpPr>
        <p:spPr>
          <a:xfrm>
            <a:off x="1350682" y="4870824"/>
            <a:ext cx="10005951" cy="1458258"/>
          </a:xfrm>
        </p:spPr>
        <p:txBody>
          <a:bodyPr anchor="ctr">
            <a:normAutofit/>
          </a:bodyPr>
          <a:lstStyle/>
          <a:p>
            <a:pPr marL="342900" indent="-342900" algn="l">
              <a:buFontTx/>
              <a:buChar char="-"/>
            </a:pPr>
            <a:r>
              <a:rPr lang="en-US"/>
              <a:t>Nisarg Shah</a:t>
            </a:r>
          </a:p>
          <a:p>
            <a:pPr marL="342900" indent="-342900" algn="l">
              <a:buFontTx/>
              <a:buChar char="-"/>
            </a:pPr>
            <a:r>
              <a:rPr lang="en-US"/>
              <a:t>Jagdsh Chand</a:t>
            </a:r>
          </a:p>
        </p:txBody>
      </p:sp>
    </p:spTree>
    <p:extLst>
      <p:ext uri="{BB962C8B-B14F-4D97-AF65-F5344CB8AC3E}">
        <p14:creationId xmlns:p14="http://schemas.microsoft.com/office/powerpoint/2010/main" val="66754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DA02-F8F0-9554-2F63-CCD9BA0C0E04}"/>
              </a:ext>
            </a:extLst>
          </p:cNvPr>
          <p:cNvSpPr>
            <a:spLocks noGrp="1"/>
          </p:cNvSpPr>
          <p:nvPr>
            <p:ph type="title"/>
          </p:nvPr>
        </p:nvSpPr>
        <p:spPr/>
        <p:txBody>
          <a:bodyPr/>
          <a:lstStyle/>
          <a:p>
            <a:r>
              <a:rPr lang="en-US" dirty="0"/>
              <a:t>Problem Statement &amp; Business Objective</a:t>
            </a:r>
          </a:p>
        </p:txBody>
      </p:sp>
      <p:sp>
        <p:nvSpPr>
          <p:cNvPr id="3" name="Content Placeholder 2">
            <a:extLst>
              <a:ext uri="{FF2B5EF4-FFF2-40B4-BE49-F238E27FC236}">
                <a16:creationId xmlns:a16="http://schemas.microsoft.com/office/drawing/2014/main" id="{C7CE6286-24FA-23BC-C8BE-CEF53CE582AC}"/>
              </a:ext>
            </a:extLst>
          </p:cNvPr>
          <p:cNvSpPr>
            <a:spLocks noGrp="1"/>
          </p:cNvSpPr>
          <p:nvPr>
            <p:ph idx="1"/>
          </p:nvPr>
        </p:nvSpPr>
        <p:spPr/>
        <p:txBody>
          <a:bodyPr>
            <a:normAutofit fontScale="70000" lnSpcReduction="20000"/>
          </a:bodyPr>
          <a:lstStyle/>
          <a:p>
            <a:pPr marL="0" indent="0">
              <a:buNone/>
            </a:pPr>
            <a:br>
              <a:rPr lang="en-US" dirty="0"/>
            </a:br>
            <a:r>
              <a:rPr lang="en-US" dirty="0"/>
              <a:t>- 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a:t>
            </a:r>
            <a:r>
              <a:rPr lang="en-US" dirty="0" err="1"/>
              <a:t>minimise</a:t>
            </a:r>
            <a:r>
              <a:rPr lang="en-US" dirty="0"/>
              <a:t> financial losses and </a:t>
            </a:r>
            <a:r>
              <a:rPr lang="en-US" dirty="0" err="1"/>
              <a:t>optimise</a:t>
            </a:r>
            <a:r>
              <a:rPr lang="en-US" dirty="0"/>
              <a:t> the overall claims handling process.</a:t>
            </a:r>
            <a:br>
              <a:rPr lang="en-US" dirty="0"/>
            </a:br>
            <a:br>
              <a:rPr lang="en-US" dirty="0"/>
            </a:br>
            <a:endParaRPr lang="en-US" dirty="0"/>
          </a:p>
          <a:p>
            <a:pPr marL="0" indent="0">
              <a:buNone/>
            </a:pPr>
            <a:r>
              <a:rPr lang="en-US" dirty="0"/>
              <a:t>## Business Objective</a:t>
            </a:r>
          </a:p>
          <a:p>
            <a:pPr marL="0" indent="0">
              <a:buNone/>
            </a:pPr>
            <a:br>
              <a:rPr lang="en-US" dirty="0"/>
            </a:br>
            <a:r>
              <a:rPr lang="en-US" dirty="0"/>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br>
              <a:rPr lang="en-US" dirty="0"/>
            </a:br>
            <a:endParaRPr lang="en-US" dirty="0"/>
          </a:p>
          <a:p>
            <a:endParaRPr lang="en-US" dirty="0"/>
          </a:p>
        </p:txBody>
      </p:sp>
    </p:spTree>
    <p:extLst>
      <p:ext uri="{BB962C8B-B14F-4D97-AF65-F5344CB8AC3E}">
        <p14:creationId xmlns:p14="http://schemas.microsoft.com/office/powerpoint/2010/main" val="454585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2B1D6-761C-0CCE-68F6-340F099D987F}"/>
              </a:ext>
            </a:extLst>
          </p:cNvPr>
          <p:cNvSpPr>
            <a:spLocks noGrp="1"/>
          </p:cNvSpPr>
          <p:nvPr>
            <p:ph type="title"/>
          </p:nvPr>
        </p:nvSpPr>
        <p:spPr/>
        <p:txBody>
          <a:bodyPr>
            <a:normAutofit fontScale="90000"/>
          </a:bodyPr>
          <a:lstStyle/>
          <a:p>
            <a:r>
              <a:rPr lang="en-US" dirty="0"/>
              <a:t>How can we </a:t>
            </a:r>
            <a:r>
              <a:rPr lang="en-US" dirty="0" err="1"/>
              <a:t>analyse</a:t>
            </a:r>
            <a:r>
              <a:rPr lang="en-US" dirty="0"/>
              <a:t> historical claim data to detect patterns that indicate fraudulent claims?</a:t>
            </a:r>
          </a:p>
        </p:txBody>
      </p:sp>
      <p:sp>
        <p:nvSpPr>
          <p:cNvPr id="3" name="Content Placeholder 2">
            <a:extLst>
              <a:ext uri="{FF2B5EF4-FFF2-40B4-BE49-F238E27FC236}">
                <a16:creationId xmlns:a16="http://schemas.microsoft.com/office/drawing/2014/main" id="{23D9388C-DA24-7F86-B4CE-3C01FC30D37A}"/>
              </a:ext>
            </a:extLst>
          </p:cNvPr>
          <p:cNvSpPr>
            <a:spLocks noGrp="1"/>
          </p:cNvSpPr>
          <p:nvPr>
            <p:ph idx="1"/>
          </p:nvPr>
        </p:nvSpPr>
        <p:spPr/>
        <p:txBody>
          <a:bodyPr>
            <a:normAutofit/>
          </a:bodyPr>
          <a:lstStyle/>
          <a:p>
            <a:pPr marL="0" indent="0">
              <a:buNone/>
            </a:pPr>
            <a:r>
              <a:rPr lang="en-US" sz="1800" b="1" dirty="0"/>
              <a:t>1. Descriptive Pattern Analysis (EDA)</a:t>
            </a:r>
          </a:p>
          <a:p>
            <a:pPr lvl="1"/>
            <a:r>
              <a:rPr lang="en-US" sz="1400" dirty="0"/>
              <a:t>Visualization and aggregation on the raw and engineered data to reveal characteristic differences between fraud and non-fraud claims.</a:t>
            </a:r>
          </a:p>
          <a:p>
            <a:pPr lvl="1"/>
            <a:r>
              <a:rPr lang="en-US" sz="1400" dirty="0"/>
              <a:t>Visualizing the distribution of numerical and categorical features using appropriate plots revealed that as claim increases fraud reported also increased with concentration in the middle range</a:t>
            </a:r>
          </a:p>
          <a:p>
            <a:pPr lvl="1"/>
            <a:r>
              <a:rPr kumimoji="0" lang="en-US" altLang="en-US" sz="1400" b="0" i="0" u="none" strike="noStrike" cap="none" normalizeH="0" baseline="0" dirty="0">
                <a:ln>
                  <a:noFill/>
                </a:ln>
                <a:solidFill>
                  <a:srgbClr val="000000"/>
                </a:solidFill>
                <a:effectLst/>
              </a:rPr>
              <a:t>Analyzing features like the </a:t>
            </a:r>
            <a:r>
              <a:rPr kumimoji="0" lang="en-US" altLang="en-US" sz="1400" b="1" i="0" u="none" strike="noStrike" cap="none" normalizeH="0" baseline="0" dirty="0">
                <a:ln>
                  <a:noFill/>
                </a:ln>
                <a:solidFill>
                  <a:srgbClr val="000000"/>
                </a:solidFill>
                <a:effectLst/>
              </a:rPr>
              <a:t>Claim Consistency Ratio</a:t>
            </a:r>
            <a:r>
              <a:rPr kumimoji="0" lang="en-US" altLang="en-US" sz="1400" b="0" i="0" u="none" strike="noStrike" cap="none" normalizeH="0" baseline="0" dirty="0">
                <a:ln>
                  <a:noFill/>
                </a:ln>
                <a:solidFill>
                  <a:srgbClr val="000000"/>
                </a:solidFill>
                <a:effectLst/>
              </a:rPr>
              <a:t> (Policy Annual Premium / Total Claim Amount​) reveals if fraudulent claims statistically involve a much higher payoff relative to the customer's premium investment</a:t>
            </a:r>
          </a:p>
          <a:p>
            <a:pPr lvl="1"/>
            <a:r>
              <a:rPr lang="en-US" sz="1400" dirty="0">
                <a:solidFill>
                  <a:srgbClr val="000000"/>
                </a:solidFill>
              </a:rPr>
              <a:t>Applying correlations showed that claims are always correlated and </a:t>
            </a:r>
            <a:r>
              <a:rPr lang="en-US" sz="1400" dirty="0" err="1">
                <a:solidFill>
                  <a:srgbClr val="000000"/>
                </a:solidFill>
              </a:rPr>
              <a:t>incident_of_the_hour</a:t>
            </a:r>
            <a:r>
              <a:rPr lang="en-US" sz="1400" dirty="0">
                <a:solidFill>
                  <a:srgbClr val="000000"/>
                </a:solidFill>
              </a:rPr>
              <a:t> is correlated with claim amount.</a:t>
            </a:r>
            <a:endParaRPr lang="en-US" sz="1400" dirty="0"/>
          </a:p>
          <a:p>
            <a:pPr marL="0" indent="0">
              <a:buNone/>
            </a:pPr>
            <a:r>
              <a:rPr lang="en-US" sz="1800" b="1" dirty="0"/>
              <a:t>2. Feature Engineering:</a:t>
            </a:r>
          </a:p>
          <a:p>
            <a:pPr lvl="1"/>
            <a:r>
              <a:rPr lang="en-US" sz="1500" dirty="0"/>
              <a:t>By applying dummy variables and scaler we ensures that all features contribute equally to the pattern detection process, preventing mathematical bias.</a:t>
            </a:r>
          </a:p>
          <a:p>
            <a:pPr lvl="1"/>
            <a:r>
              <a:rPr lang="en-US" sz="1500" dirty="0"/>
              <a:t>We can use StandardScaler or </a:t>
            </a:r>
            <a:r>
              <a:rPr lang="en-US" sz="1500" dirty="0" err="1"/>
              <a:t>MinMax</a:t>
            </a:r>
            <a:r>
              <a:rPr lang="en-US" sz="1500" dirty="0"/>
              <a:t> scaler according to the data.</a:t>
            </a:r>
          </a:p>
          <a:p>
            <a:pPr marL="0" indent="0">
              <a:buNone/>
            </a:pPr>
            <a:r>
              <a:rPr lang="en-US" sz="1800" b="1" dirty="0"/>
              <a:t>3. Predictive Modeling and Feature Importance</a:t>
            </a:r>
          </a:p>
          <a:p>
            <a:pPr lvl="1"/>
            <a:r>
              <a:rPr kumimoji="0" lang="en-US" altLang="en-US" sz="1400" b="1" i="0" u="none" strike="noStrike" cap="none" normalizeH="0" baseline="0" dirty="0">
                <a:ln>
                  <a:noFill/>
                </a:ln>
                <a:solidFill>
                  <a:srgbClr val="000000"/>
                </a:solidFill>
                <a:effectLst/>
              </a:rPr>
              <a:t>Feature Importance Ranking (RFECV):</a:t>
            </a:r>
            <a:r>
              <a:rPr kumimoji="0" lang="en-US" altLang="en-US" sz="1400" b="0" i="0" u="none" strike="noStrike" cap="none" normalizeH="0" baseline="0" dirty="0">
                <a:ln>
                  <a:noFill/>
                </a:ln>
                <a:solidFill>
                  <a:srgbClr val="000000"/>
                </a:solidFill>
                <a:effectLst/>
              </a:rPr>
              <a:t> The final model's built-in </a:t>
            </a:r>
            <a:r>
              <a:rPr kumimoji="0" lang="en-US" altLang="en-US" sz="1400" b="1" i="0" u="none" strike="noStrike" cap="none" normalizeH="0" baseline="0" dirty="0">
                <a:ln>
                  <a:noFill/>
                </a:ln>
                <a:solidFill>
                  <a:srgbClr val="000000"/>
                </a:solidFill>
                <a:effectLst/>
              </a:rPr>
              <a:t>Feature Importance</a:t>
            </a:r>
            <a:r>
              <a:rPr kumimoji="0" lang="en-US" altLang="en-US" sz="1400" b="0" i="0" u="none" strike="noStrike" cap="none" normalizeH="0" baseline="0" dirty="0">
                <a:ln>
                  <a:noFill/>
                </a:ln>
                <a:solidFill>
                  <a:srgbClr val="000000"/>
                </a:solidFill>
                <a:effectLst/>
              </a:rPr>
              <a:t> output reveals the variables that were most instrumental in separating fraud from non-fraud. The highest ranked features (e.g., Claim Consistency Ratio, Vehicle Claim) are the strongest indicators of fraud</a:t>
            </a:r>
          </a:p>
          <a:p>
            <a:pPr lvl="1"/>
            <a:endParaRPr lang="en-US" sz="1400" dirty="0"/>
          </a:p>
          <a:p>
            <a:pPr marL="0" indent="0">
              <a:buNone/>
            </a:pPr>
            <a:endParaRPr lang="en-US" dirty="0"/>
          </a:p>
        </p:txBody>
      </p:sp>
    </p:spTree>
    <p:extLst>
      <p:ext uri="{BB962C8B-B14F-4D97-AF65-F5344CB8AC3E}">
        <p14:creationId xmlns:p14="http://schemas.microsoft.com/office/powerpoint/2010/main" val="352968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871F-BDC4-D914-A5C3-2BEB73F8CDD3}"/>
              </a:ext>
            </a:extLst>
          </p:cNvPr>
          <p:cNvSpPr>
            <a:spLocks noGrp="1"/>
          </p:cNvSpPr>
          <p:nvPr>
            <p:ph type="title"/>
          </p:nvPr>
        </p:nvSpPr>
        <p:spPr/>
        <p:txBody>
          <a:bodyPr>
            <a:normAutofit/>
          </a:bodyPr>
          <a:lstStyle/>
          <a:p>
            <a:r>
              <a:rPr lang="en-US" dirty="0"/>
              <a:t>Which features are most predictive of fraudulent </a:t>
            </a:r>
            <a:r>
              <a:rPr lang="en-US" dirty="0" err="1"/>
              <a:t>behaviour</a:t>
            </a:r>
            <a:r>
              <a:rPr lang="en-US" dirty="0"/>
              <a:t>?</a:t>
            </a:r>
          </a:p>
        </p:txBody>
      </p:sp>
      <p:sp>
        <p:nvSpPr>
          <p:cNvPr id="10" name="Content Placeholder 2">
            <a:extLst>
              <a:ext uri="{FF2B5EF4-FFF2-40B4-BE49-F238E27FC236}">
                <a16:creationId xmlns:a16="http://schemas.microsoft.com/office/drawing/2014/main" id="{407EB2DC-C7ED-8C25-3EB3-89582EDF14E5}"/>
              </a:ext>
            </a:extLst>
          </p:cNvPr>
          <p:cNvSpPr>
            <a:spLocks noGrp="1"/>
          </p:cNvSpPr>
          <p:nvPr>
            <p:ph idx="1"/>
          </p:nvPr>
        </p:nvSpPr>
        <p:spPr>
          <a:xfrm>
            <a:off x="838200" y="1825625"/>
            <a:ext cx="10515600" cy="4351338"/>
          </a:xfrm>
        </p:spPr>
        <p:txBody>
          <a:bodyPr>
            <a:noAutofit/>
          </a:bodyPr>
          <a:lstStyle/>
          <a:p>
            <a:pPr marL="0" indent="0">
              <a:lnSpc>
                <a:spcPct val="100000"/>
              </a:lnSpc>
              <a:buNone/>
            </a:pPr>
            <a:r>
              <a:rPr lang="en-US" sz="1300" b="1" dirty="0"/>
              <a:t>1. Claim Components:</a:t>
            </a:r>
            <a:endParaRPr lang="en-US" sz="1300" dirty="0"/>
          </a:p>
          <a:p>
            <a:pPr lvl="1">
              <a:lnSpc>
                <a:spcPct val="100000"/>
              </a:lnSpc>
            </a:pPr>
            <a:r>
              <a:rPr lang="en-US" sz="1000" b="1" dirty="0" err="1"/>
              <a:t>property_claim</a:t>
            </a:r>
            <a:r>
              <a:rPr lang="en-US" sz="1000" b="1" dirty="0"/>
              <a:t> (0.155):</a:t>
            </a:r>
            <a:r>
              <a:rPr lang="en-US" sz="1000" dirty="0"/>
              <a:t> This is the single most predictive feature, suggesting that the amount claimed for property damage is a primary indicator used by the model. Fraudsters may inflate these values or target scenarios where property damage is hard to verify.</a:t>
            </a:r>
          </a:p>
          <a:p>
            <a:pPr lvl="1">
              <a:lnSpc>
                <a:spcPct val="100000"/>
              </a:lnSpc>
            </a:pPr>
            <a:r>
              <a:rPr lang="en-US" sz="1000" b="1" dirty="0" err="1"/>
              <a:t>Claim_component_balance</a:t>
            </a:r>
            <a:r>
              <a:rPr lang="en-US" sz="1000" b="1" dirty="0"/>
              <a:t> (0.123):</a:t>
            </a:r>
            <a:r>
              <a:rPr lang="en-US" sz="1000" dirty="0"/>
              <a:t> This engineered feature (likely the sum of </a:t>
            </a:r>
            <a:r>
              <a:rPr lang="en-US" sz="1000" dirty="0" err="1"/>
              <a:t>injury_claim</a:t>
            </a:r>
            <a:r>
              <a:rPr lang="en-US" sz="1000" dirty="0"/>
              <a:t> and </a:t>
            </a:r>
            <a:r>
              <a:rPr lang="en-US" sz="1000" dirty="0" err="1"/>
              <a:t>property_claim</a:t>
            </a:r>
            <a:r>
              <a:rPr lang="en-US" sz="1000" dirty="0"/>
              <a:t>) is the </a:t>
            </a:r>
            <a:r>
              <a:rPr lang="en-US" sz="1000" u="sng" dirty="0"/>
              <a:t>second most predictive</a:t>
            </a:r>
            <a:r>
              <a:rPr lang="en-US" sz="1000" dirty="0"/>
              <a:t>. Its high rank shows that the model relies heavily on the combined non-vehicle loss amount, often associated with exaggerated soft-tissue injury claims.</a:t>
            </a:r>
          </a:p>
          <a:p>
            <a:pPr marL="0" indent="0">
              <a:lnSpc>
                <a:spcPct val="100000"/>
              </a:lnSpc>
              <a:buNone/>
            </a:pPr>
            <a:r>
              <a:rPr lang="en-US" sz="1300" b="1" dirty="0"/>
              <a:t>2. Financial Stress and Inconsistency (The Motive):</a:t>
            </a:r>
          </a:p>
          <a:p>
            <a:pPr lvl="1">
              <a:lnSpc>
                <a:spcPct val="100000"/>
              </a:lnSpc>
            </a:pPr>
            <a:r>
              <a:rPr lang="en-US" sz="1000" b="1" dirty="0" err="1"/>
              <a:t>Claim_consistency_ratio</a:t>
            </a:r>
            <a:r>
              <a:rPr lang="en-US" sz="1000" b="1" dirty="0"/>
              <a:t> (0.079):</a:t>
            </a:r>
            <a:r>
              <a:rPr lang="en-US" sz="1000" dirty="0"/>
              <a:t> This is a key fraud indicator. Its high score confirms that claims that are disproportionately large compared to the low Policy Annual Premium are highly predictive of fraud.</a:t>
            </a:r>
          </a:p>
          <a:p>
            <a:pPr lvl="1">
              <a:lnSpc>
                <a:spcPct val="100000"/>
              </a:lnSpc>
            </a:pPr>
            <a:r>
              <a:rPr lang="en-US" sz="1000" b="1" dirty="0" err="1"/>
              <a:t>Capital_activity</a:t>
            </a:r>
            <a:r>
              <a:rPr lang="en-US" sz="1000" b="1" dirty="0"/>
              <a:t> (0.069):</a:t>
            </a:r>
            <a:r>
              <a:rPr lang="en-US" sz="1000" dirty="0"/>
              <a:t> This feature (likely derived from capital-gains and capital-loss) measures customer financial dist</a:t>
            </a:r>
            <a:r>
              <a:rPr lang="en-US" sz="1000" b="1" dirty="0"/>
              <a:t>ress</a:t>
            </a:r>
            <a:r>
              <a:rPr lang="en-US" sz="1000" dirty="0"/>
              <a:t>. Its rank confirms that the customer's financial motive is a strong predictor of fraud.</a:t>
            </a:r>
          </a:p>
          <a:p>
            <a:pPr marL="0" indent="0">
              <a:lnSpc>
                <a:spcPct val="100000"/>
              </a:lnSpc>
              <a:buNone/>
            </a:pPr>
            <a:r>
              <a:rPr lang="en-US" sz="1300" b="1" dirty="0"/>
              <a:t>3. Time, Tenure, and Stability (The Context):</a:t>
            </a:r>
            <a:endParaRPr lang="en-US" sz="1300" dirty="0"/>
          </a:p>
          <a:p>
            <a:pPr lvl="1">
              <a:lnSpc>
                <a:spcPct val="100000"/>
              </a:lnSpc>
            </a:pPr>
            <a:r>
              <a:rPr lang="en-US" sz="1000" b="1" dirty="0" err="1"/>
              <a:t>months_as_customer</a:t>
            </a:r>
            <a:r>
              <a:rPr lang="en-US" sz="1000" b="1" dirty="0"/>
              <a:t> (0.082) and </a:t>
            </a:r>
            <a:r>
              <a:rPr lang="en-US" sz="1000" b="1" dirty="0" err="1"/>
              <a:t>Policy_Tenure</a:t>
            </a:r>
            <a:r>
              <a:rPr lang="en-US" sz="1000" b="1" dirty="0"/>
              <a:t> (0.058):</a:t>
            </a:r>
            <a:r>
              <a:rPr lang="en-US" sz="1000" dirty="0"/>
              <a:t> The presence of both original and engineered tenure features confirms that claims filed early in the policy's life (low tenure) or by newer customers are strongly indicative of fraud risk.</a:t>
            </a:r>
          </a:p>
          <a:p>
            <a:pPr lvl="1">
              <a:lnSpc>
                <a:spcPct val="100000"/>
              </a:lnSpc>
            </a:pPr>
            <a:r>
              <a:rPr lang="en-US" sz="1000" b="1" dirty="0" err="1"/>
              <a:t>incident_hour_of_the_day</a:t>
            </a:r>
            <a:r>
              <a:rPr lang="en-US" sz="1000" b="1" dirty="0"/>
              <a:t> (0.055):</a:t>
            </a:r>
            <a:r>
              <a:rPr lang="en-US" sz="1000" dirty="0"/>
              <a:t> This temporal feature confirms that claims clustering at suspicious times (e.g., late night/early morning) are predictive, as these times minimize witnesses.</a:t>
            </a:r>
          </a:p>
          <a:p>
            <a:pPr marL="0" indent="0">
              <a:lnSpc>
                <a:spcPct val="100000"/>
              </a:lnSpc>
              <a:buNone/>
            </a:pPr>
            <a:r>
              <a:rPr lang="en-US" sz="1300" b="1" dirty="0"/>
              <a:t>4. Categorical and Geographic Indicators</a:t>
            </a:r>
            <a:endParaRPr lang="en-US" sz="1300" dirty="0"/>
          </a:p>
          <a:p>
            <a:pPr lvl="1">
              <a:lnSpc>
                <a:spcPct val="100000"/>
              </a:lnSpc>
            </a:pPr>
            <a:r>
              <a:rPr lang="en-US" sz="1000" b="1" dirty="0" err="1"/>
              <a:t>valid_single_collision_damage</a:t>
            </a:r>
            <a:r>
              <a:rPr lang="en-US" sz="1000" b="1" dirty="0"/>
              <a:t> (0.068):</a:t>
            </a:r>
            <a:r>
              <a:rPr lang="en-US" sz="1000" dirty="0"/>
              <a:t> This binary feature (likely flagging a specific, easy-to-stage incident type) shows that the mechanics of the incident are important.</a:t>
            </a:r>
          </a:p>
          <a:p>
            <a:pPr lvl="1">
              <a:lnSpc>
                <a:spcPct val="100000"/>
              </a:lnSpc>
            </a:pPr>
            <a:r>
              <a:rPr lang="en-US" sz="1000" b="1" dirty="0" err="1"/>
              <a:t>incident_state_WV</a:t>
            </a:r>
            <a:r>
              <a:rPr lang="en-US" sz="1000" b="1" dirty="0"/>
              <a:t> (0.041):</a:t>
            </a:r>
            <a:r>
              <a:rPr lang="en-US" sz="1000" dirty="0"/>
              <a:t> The fact that a specific state WV is a top predictor suggests that fraud is geographically concentrated, potentially due to organized rings, local laws, or economic distress unique to that region.</a:t>
            </a:r>
          </a:p>
        </p:txBody>
      </p:sp>
    </p:spTree>
    <p:extLst>
      <p:ext uri="{BB962C8B-B14F-4D97-AF65-F5344CB8AC3E}">
        <p14:creationId xmlns:p14="http://schemas.microsoft.com/office/powerpoint/2010/main" val="327076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8D000-9025-2CB6-C6FB-DEFD3E8F4549}"/>
              </a:ext>
            </a:extLst>
          </p:cNvPr>
          <p:cNvSpPr>
            <a:spLocks noGrp="1"/>
          </p:cNvSpPr>
          <p:nvPr>
            <p:ph type="title"/>
          </p:nvPr>
        </p:nvSpPr>
        <p:spPr/>
        <p:txBody>
          <a:bodyPr>
            <a:normAutofit/>
          </a:bodyPr>
          <a:lstStyle/>
          <a:p>
            <a:r>
              <a:rPr lang="en-US" dirty="0"/>
              <a:t>Can we predict the likelihood of fraud for an incoming claim, based on past data?</a:t>
            </a:r>
          </a:p>
        </p:txBody>
      </p:sp>
      <p:sp>
        <p:nvSpPr>
          <p:cNvPr id="5" name="Content Placeholder 2">
            <a:extLst>
              <a:ext uri="{FF2B5EF4-FFF2-40B4-BE49-F238E27FC236}">
                <a16:creationId xmlns:a16="http://schemas.microsoft.com/office/drawing/2014/main" id="{14B02D2A-3139-DD48-1A02-159D3975AA22}"/>
              </a:ext>
            </a:extLst>
          </p:cNvPr>
          <p:cNvSpPr txBox="1">
            <a:spLocks/>
          </p:cNvSpPr>
          <p:nvPr/>
        </p:nvSpPr>
        <p:spPr>
          <a:xfrm>
            <a:off x="838200" y="1825625"/>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Arial" panose="020B0604020202020204" pitchFamily="34" charset="0"/>
              <a:buAutoNum type="arabicPeriod"/>
            </a:pPr>
            <a:endParaRPr lang="en-US" sz="1000" dirty="0"/>
          </a:p>
        </p:txBody>
      </p:sp>
      <p:sp>
        <p:nvSpPr>
          <p:cNvPr id="9" name="Content Placeholder 2">
            <a:extLst>
              <a:ext uri="{FF2B5EF4-FFF2-40B4-BE49-F238E27FC236}">
                <a16:creationId xmlns:a16="http://schemas.microsoft.com/office/drawing/2014/main" id="{59FBB2F1-8C1D-6E38-9C9A-2F66DB738C8C}"/>
              </a:ext>
            </a:extLst>
          </p:cNvPr>
          <p:cNvSpPr>
            <a:spLocks noGrp="1"/>
          </p:cNvSpPr>
          <p:nvPr>
            <p:ph idx="1"/>
          </p:nvPr>
        </p:nvSpPr>
        <p:spPr>
          <a:xfrm>
            <a:off x="990600" y="1978025"/>
            <a:ext cx="10515600" cy="4351338"/>
          </a:xfrm>
        </p:spPr>
        <p:txBody>
          <a:bodyPr>
            <a:normAutofit fontScale="55000" lnSpcReduction="20000"/>
          </a:bodyPr>
          <a:lstStyle/>
          <a:p>
            <a:pPr marL="0" indent="0">
              <a:buNone/>
            </a:pPr>
            <a:r>
              <a:rPr lang="en-US" dirty="0"/>
              <a:t>Yes, absolutely. Predicting the likelihood of fraud for an incoming claim is the primary objective of the machine learning process. The Machine Learning model acts as a highly specialized filter, using the statistical patterns from the past to identify suspicious claims in the present.</a:t>
            </a:r>
          </a:p>
          <a:p>
            <a:pPr marL="0" indent="0">
              <a:buNone/>
            </a:pPr>
            <a:r>
              <a:rPr lang="en-US" b="1" dirty="0"/>
              <a:t>1. Training Phase (Learning Patterns):</a:t>
            </a:r>
          </a:p>
          <a:p>
            <a:r>
              <a:rPr lang="en-US" sz="2500" dirty="0"/>
              <a:t>The model was trained on historical data where the outcome was known (labeled as 'Fraud' or 'Not Fraud'). The model will learn the complex, non-linear relationships that distinguish a fraudulent claim by observing the top predictive features.</a:t>
            </a:r>
          </a:p>
          <a:p>
            <a:r>
              <a:rPr lang="en-US" sz="2500" dirty="0"/>
              <a:t>High-Risk Signature: We learned that if a claim has a high Claim Consistency Ratio, low Policy Tenure, and involves a high Property Claim amount, the likelihood of fraud is statistically high.</a:t>
            </a:r>
          </a:p>
          <a:p>
            <a:pPr marL="0" indent="0">
              <a:buNone/>
            </a:pPr>
            <a:r>
              <a:rPr lang="en-US" b="1" dirty="0"/>
              <a:t>2. Prediction Phase (Generating Likelihood):</a:t>
            </a:r>
          </a:p>
          <a:p>
            <a:r>
              <a:rPr lang="en-US" sz="2500" dirty="0"/>
              <a:t>Feature Extraction: The new claim's details are preprocessed and transformed using categorical encoding, numerical scaling, and creation of engineered features like Claim Consistency Ratio for the training data.</a:t>
            </a:r>
          </a:p>
          <a:p>
            <a:r>
              <a:rPr lang="en-US" sz="2500" dirty="0"/>
              <a:t>Probability Output: The model uses its learned rules (the "forest" of decision trees) to score the new claim. Instead of outputting a simple 'Yes' or 'No', the model outputs a probability score between 0 and 1 (e.g., 0.85)</a:t>
            </a:r>
          </a:p>
          <a:p>
            <a:pPr marL="0" indent="0">
              <a:buNone/>
            </a:pPr>
            <a:r>
              <a:rPr lang="en-US" b="1" dirty="0"/>
              <a:t>3. Decision Phase (Threshold Application):</a:t>
            </a:r>
          </a:p>
          <a:p>
            <a:r>
              <a:rPr lang="en-US" sz="2500" dirty="0"/>
              <a:t>Standard Prediction: If Likelihood&gt;0.50, the claim is flagged as "Fraud.”, The default which we applied in the assignment.</a:t>
            </a:r>
          </a:p>
          <a:p>
            <a:r>
              <a:rPr lang="en-US" sz="2500" dirty="0"/>
              <a:t>Optimized Prediction: If Likelihood&gt;T (where T is your business-optimized threshold, often 0.65 or 0.70 to reduce false alarms), the claim is routed for immediate investigation.</a:t>
            </a:r>
          </a:p>
        </p:txBody>
      </p:sp>
    </p:spTree>
    <p:extLst>
      <p:ext uri="{BB962C8B-B14F-4D97-AF65-F5344CB8AC3E}">
        <p14:creationId xmlns:p14="http://schemas.microsoft.com/office/powerpoint/2010/main" val="216161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4D5B-271D-E8F1-4401-AC1E1DFA89A9}"/>
              </a:ext>
            </a:extLst>
          </p:cNvPr>
          <p:cNvSpPr>
            <a:spLocks noGrp="1"/>
          </p:cNvSpPr>
          <p:nvPr>
            <p:ph type="title"/>
          </p:nvPr>
        </p:nvSpPr>
        <p:spPr/>
        <p:txBody>
          <a:bodyPr>
            <a:normAutofit fontScale="90000"/>
          </a:bodyPr>
          <a:lstStyle/>
          <a:p>
            <a:r>
              <a:rPr lang="en-US" dirty="0"/>
              <a:t>What insights can be drawn from the model that can help in improving the fraud detection process?</a:t>
            </a:r>
          </a:p>
        </p:txBody>
      </p:sp>
      <p:sp>
        <p:nvSpPr>
          <p:cNvPr id="3" name="Content Placeholder 2">
            <a:extLst>
              <a:ext uri="{FF2B5EF4-FFF2-40B4-BE49-F238E27FC236}">
                <a16:creationId xmlns:a16="http://schemas.microsoft.com/office/drawing/2014/main" id="{4F702AA0-DD66-B786-AA82-AE4BEF36A3BB}"/>
              </a:ext>
            </a:extLst>
          </p:cNvPr>
          <p:cNvSpPr>
            <a:spLocks noGrp="1"/>
          </p:cNvSpPr>
          <p:nvPr>
            <p:ph idx="1"/>
          </p:nvPr>
        </p:nvSpPr>
        <p:spPr/>
        <p:txBody>
          <a:bodyPr>
            <a:normAutofit fontScale="62500" lnSpcReduction="20000"/>
          </a:bodyPr>
          <a:lstStyle/>
          <a:p>
            <a:pPr marL="514350" indent="-514350">
              <a:buAutoNum type="arabicPeriod"/>
            </a:pPr>
            <a:r>
              <a:rPr lang="en-US" b="1" dirty="0"/>
              <a:t>Investigative Focus (Prioritizing Features)</a:t>
            </a:r>
          </a:p>
          <a:p>
            <a:pPr lvl="1"/>
            <a:r>
              <a:rPr lang="en-US" b="1" dirty="0" err="1"/>
              <a:t>Claim_consistency_ratio</a:t>
            </a:r>
            <a:r>
              <a:rPr lang="en-US" b="1" dirty="0"/>
              <a:t>: </a:t>
            </a:r>
            <a:r>
              <a:rPr lang="en-US" dirty="0"/>
              <a:t>show that the model is primarily exploiting financial inconsistencies.</a:t>
            </a:r>
          </a:p>
          <a:p>
            <a:pPr lvl="2"/>
            <a:r>
              <a:rPr lang="en-US" b="1" dirty="0"/>
              <a:t>Action:</a:t>
            </a:r>
            <a:r>
              <a:rPr lang="en-US" dirty="0"/>
              <a:t> Investigate claims where the ratio of </a:t>
            </a:r>
            <a:r>
              <a:rPr lang="en-US" b="1" dirty="0"/>
              <a:t>Total Claim Amount to Annual Premium</a:t>
            </a:r>
            <a:r>
              <a:rPr lang="en-US" dirty="0"/>
              <a:t> is abnormally high, as this is the most common financial red flag. </a:t>
            </a:r>
          </a:p>
          <a:p>
            <a:pPr lvl="1"/>
            <a:r>
              <a:rPr lang="en-US" b="1" dirty="0"/>
              <a:t>Tenure Risk:</a:t>
            </a:r>
            <a:r>
              <a:rPr lang="en-US" dirty="0"/>
              <a:t> The high importance of </a:t>
            </a:r>
            <a:r>
              <a:rPr lang="en-US" dirty="0" err="1"/>
              <a:t>months_as_customer</a:t>
            </a:r>
            <a:r>
              <a:rPr lang="en-US" dirty="0"/>
              <a:t> and </a:t>
            </a:r>
            <a:r>
              <a:rPr lang="en-US" dirty="0" err="1"/>
              <a:t>incident_hour_of_the_day</a:t>
            </a:r>
            <a:r>
              <a:rPr lang="en-US" dirty="0"/>
              <a:t> suggests that simple filters should be applied to new claims.</a:t>
            </a:r>
          </a:p>
          <a:p>
            <a:pPr lvl="2"/>
            <a:r>
              <a:rPr lang="en-US" b="1" dirty="0"/>
              <a:t>Action:</a:t>
            </a:r>
            <a:r>
              <a:rPr lang="en-US" dirty="0"/>
              <a:t> Claims filed by customers with low policy tenure (e.g., &lt;6 months) and those occurring during unusual hours (e.g., 2 AM to 5 AM) should automatically receive an initial high-risk score.</a:t>
            </a:r>
          </a:p>
          <a:p>
            <a:pPr marL="514350" indent="-514350">
              <a:buFont typeface="+mj-lt"/>
              <a:buAutoNum type="arabicPeriod"/>
            </a:pPr>
            <a:r>
              <a:rPr lang="en-US" b="1" dirty="0"/>
              <a:t>Operational Improvement</a:t>
            </a:r>
          </a:p>
          <a:p>
            <a:pPr lvl="1"/>
            <a:r>
              <a:rPr lang="en-US" b="1" dirty="0"/>
              <a:t>Geographic Risk Allocation:</a:t>
            </a:r>
            <a:r>
              <a:rPr lang="en-US" dirty="0"/>
              <a:t> The importance of features like </a:t>
            </a:r>
            <a:r>
              <a:rPr lang="en-US" dirty="0" err="1"/>
              <a:t>incident_state_WV</a:t>
            </a:r>
            <a:r>
              <a:rPr lang="en-US" dirty="0"/>
              <a:t> suggests that fraud risk is not evenly distributed.</a:t>
            </a:r>
          </a:p>
          <a:p>
            <a:pPr lvl="2"/>
            <a:r>
              <a:rPr lang="en-US" b="1" dirty="0"/>
              <a:t>Action:</a:t>
            </a:r>
            <a:r>
              <a:rPr lang="en-US" dirty="0"/>
              <a:t> Allocate more investigative resources (e.g., assign more experienced adjusters or implement mandatory on-site inspections) to regions identified as statistically high-risk by the model.</a:t>
            </a:r>
            <a:endParaRPr lang="en-US" b="1" dirty="0"/>
          </a:p>
          <a:p>
            <a:pPr marL="514350" indent="-514350">
              <a:buFont typeface="+mj-lt"/>
              <a:buAutoNum type="arabicPeriod"/>
            </a:pPr>
            <a:r>
              <a:rPr lang="en-US" b="1" dirty="0"/>
              <a:t>Data Integrity and Future Modeling</a:t>
            </a:r>
          </a:p>
          <a:p>
            <a:pPr lvl="1"/>
            <a:r>
              <a:rPr lang="en-US" b="1" dirty="0"/>
              <a:t>Data Quality Feedback:</a:t>
            </a:r>
            <a:r>
              <a:rPr lang="en-US" dirty="0"/>
              <a:t> The model highlighted the need to clean problematic placeholder values (like '?') and handle outliers (inf VIF). This process to ensure cleaner data for future models.</a:t>
            </a:r>
          </a:p>
          <a:p>
            <a:pPr lvl="1"/>
            <a:r>
              <a:rPr lang="en-US" b="1" dirty="0"/>
              <a:t>Feature Engineering Value:</a:t>
            </a:r>
            <a:r>
              <a:rPr lang="en-US" dirty="0"/>
              <a:t> The high predictive power of engineered features (</a:t>
            </a:r>
            <a:r>
              <a:rPr lang="en-US" dirty="0" err="1"/>
              <a:t>Claim_consistency_ratio</a:t>
            </a:r>
            <a:r>
              <a:rPr lang="en-US" dirty="0"/>
              <a:t>, </a:t>
            </a:r>
            <a:r>
              <a:rPr lang="en-US" dirty="0" err="1"/>
              <a:t>Claim_component_balance</a:t>
            </a:r>
            <a:r>
              <a:rPr lang="en-US" dirty="0"/>
              <a:t>) proves that simple raw data is insufficient.</a:t>
            </a:r>
          </a:p>
          <a:p>
            <a:pPr lvl="2"/>
            <a:r>
              <a:rPr lang="en-US" b="1" dirty="0"/>
              <a:t>Action:</a:t>
            </a:r>
            <a:r>
              <a:rPr lang="en-US" dirty="0"/>
              <a:t> The claims database should be modified to pre-calculate and store these derivative risk ratios to allow for real-time risk assessment and improve future model training speed and accuracy.</a:t>
            </a:r>
          </a:p>
          <a:p>
            <a:pPr marL="971550" lvl="1" indent="-514350">
              <a:buFont typeface="+mj-lt"/>
              <a:buAutoNum type="arabicPeriod"/>
            </a:pPr>
            <a:endParaRPr lang="en-US" dirty="0"/>
          </a:p>
          <a:p>
            <a:endParaRPr lang="en-US" dirty="0"/>
          </a:p>
        </p:txBody>
      </p:sp>
    </p:spTree>
    <p:extLst>
      <p:ext uri="{BB962C8B-B14F-4D97-AF65-F5344CB8AC3E}">
        <p14:creationId xmlns:p14="http://schemas.microsoft.com/office/powerpoint/2010/main" val="2115364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143</TotalTime>
  <Words>1402</Words>
  <Application>Microsoft Macintosh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Model Selection – Detect Insurance Fraud Claim</vt:lpstr>
      <vt:lpstr>Problem Statement &amp; Business Objective</vt:lpstr>
      <vt:lpstr>How can we analyse historical claim data to detect patterns that indicate fraudulent claims?</vt:lpstr>
      <vt:lpstr>Which features are most predictive of fraudulent behaviour?</vt:lpstr>
      <vt:lpstr>Can we predict the likelihood of fraud for an incoming claim, based on past data?</vt:lpstr>
      <vt:lpstr>What insights can be drawn from the model that can help in improving the fraud detection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Jagdsh Chand</dc:creator>
  <cp:lastModifiedBy>Jagdsh Chand</cp:lastModifiedBy>
  <cp:revision>2</cp:revision>
  <dcterms:created xsi:type="dcterms:W3CDTF">2025-10-14T19:03:56Z</dcterms:created>
  <dcterms:modified xsi:type="dcterms:W3CDTF">2025-10-14T21:27:32Z</dcterms:modified>
</cp:coreProperties>
</file>