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75" r:id="rId5"/>
    <p:sldId id="277" r:id="rId6"/>
    <p:sldId id="276" r:id="rId7"/>
    <p:sldId id="278" r:id="rId8"/>
    <p:sldId id="261" r:id="rId9"/>
    <p:sldId id="258" r:id="rId10"/>
    <p:sldId id="318" r:id="rId11"/>
    <p:sldId id="319" r:id="rId12"/>
    <p:sldId id="290" r:id="rId13"/>
    <p:sldId id="292" r:id="rId14"/>
    <p:sldId id="267" r:id="rId15"/>
    <p:sldId id="281" r:id="rId16"/>
    <p:sldId id="282" r:id="rId17"/>
    <p:sldId id="280" r:id="rId18"/>
    <p:sldId id="284" r:id="rId19"/>
    <p:sldId id="287" r:id="rId20"/>
    <p:sldId id="265" r:id="rId21"/>
    <p:sldId id="266" r:id="rId22"/>
    <p:sldId id="268" r:id="rId23"/>
    <p:sldId id="291" r:id="rId24"/>
    <p:sldId id="293" r:id="rId25"/>
    <p:sldId id="294" r:id="rId26"/>
    <p:sldId id="295" r:id="rId27"/>
    <p:sldId id="312" r:id="rId28"/>
    <p:sldId id="320" r:id="rId29"/>
    <p:sldId id="298" r:id="rId30"/>
    <p:sldId id="283" r:id="rId31"/>
    <p:sldId id="285" r:id="rId32"/>
    <p:sldId id="286" r:id="rId33"/>
    <p:sldId id="288" r:id="rId34"/>
    <p:sldId id="264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7" r:id="rId46"/>
    <p:sldId id="311" r:id="rId47"/>
    <p:sldId id="316" r:id="rId48"/>
    <p:sldId id="300" r:id="rId49"/>
    <p:sldId id="270" r:id="rId50"/>
    <p:sldId id="310" r:id="rId51"/>
    <p:sldId id="313" r:id="rId52"/>
    <p:sldId id="271" r:id="rId53"/>
    <p:sldId id="272" r:id="rId54"/>
    <p:sldId id="314" r:id="rId55"/>
    <p:sldId id="297" r:id="rId56"/>
    <p:sldId id="273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5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1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1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6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5615-8415-45E5-AEB1-D3805177057B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DEEE-9228-4ADD-A77F-B8E68EFD9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1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jageall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Consensus in a distributed world</a:t>
            </a:r>
          </a:p>
        </p:txBody>
      </p:sp>
    </p:spTree>
    <p:extLst>
      <p:ext uri="{BB962C8B-B14F-4D97-AF65-F5344CB8AC3E}">
        <p14:creationId xmlns:p14="http://schemas.microsoft.com/office/powerpoint/2010/main" val="41761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States that a distributed systems need to pick 2 of Consistent, Available, Partition Tolerant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…but…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Network partitions happen, so you can only choose Consistent or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48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Raft is CP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Raft is designed to be consistent, if the system can no longer be consistent it  becomes unavailable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06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626708" y="2050815"/>
            <a:ext cx="7158892" cy="4329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474308" y="1898415"/>
            <a:ext cx="7158892" cy="4329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3608" y="2180502"/>
            <a:ext cx="1070708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9358" y="2121882"/>
            <a:ext cx="1070708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Replicated state machine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92923" y="2063262"/>
            <a:ext cx="1070708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21908" y="1746015"/>
            <a:ext cx="7158892" cy="4329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98709" y="1984205"/>
            <a:ext cx="1856480" cy="2557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State 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2676" y="4653339"/>
            <a:ext cx="4403331" cy="1079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2677" y="2050816"/>
            <a:ext cx="2301527" cy="12123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Consensus Module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6563" y="5192889"/>
            <a:ext cx="774441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=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3442" y="5195993"/>
            <a:ext cx="774441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 = 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7214" y="5192889"/>
            <a:ext cx="774441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=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4762" y="5195993"/>
            <a:ext cx="774441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 =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1641" y="5192889"/>
            <a:ext cx="774441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13168" y="2532199"/>
            <a:ext cx="933062" cy="170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X:4</a:t>
            </a:r>
          </a:p>
          <a:p>
            <a:pPr algn="ctr"/>
            <a:r>
              <a:rPr lang="en-GB" dirty="0"/>
              <a:t>Y:8</a:t>
            </a:r>
          </a:p>
          <a:p>
            <a:pPr algn="ctr"/>
            <a:r>
              <a:rPr lang="en-GB" dirty="0"/>
              <a:t>Z:2</a:t>
            </a:r>
          </a:p>
        </p:txBody>
      </p:sp>
      <p:cxnSp>
        <p:nvCxnSpPr>
          <p:cNvPr id="19" name="Curved Connector 18"/>
          <p:cNvCxnSpPr>
            <a:stCxn id="4" idx="3"/>
            <a:endCxn id="8" idx="1"/>
          </p:cNvCxnSpPr>
          <p:nvPr/>
        </p:nvCxnSpPr>
        <p:spPr>
          <a:xfrm>
            <a:off x="3063631" y="2364154"/>
            <a:ext cx="1649046" cy="2928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2"/>
            <a:endCxn id="7" idx="0"/>
          </p:cNvCxnSpPr>
          <p:nvPr/>
        </p:nvCxnSpPr>
        <p:spPr>
          <a:xfrm rot="16200000" flipH="1">
            <a:off x="5693791" y="3432787"/>
            <a:ext cx="1390201" cy="10509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498647" y="3263136"/>
            <a:ext cx="2003383" cy="3107466"/>
          </a:xfrm>
          <a:custGeom>
            <a:avLst/>
            <a:gdLst>
              <a:gd name="connsiteX0" fmla="*/ 2644144 w 3433498"/>
              <a:gd name="connsiteY0" fmla="*/ 0 h 3658664"/>
              <a:gd name="connsiteX1" fmla="*/ 2544 w 3433498"/>
              <a:gd name="connsiteY1" fmla="*/ 1750647 h 3658664"/>
              <a:gd name="connsiteX2" fmla="*/ 2183036 w 3433498"/>
              <a:gd name="connsiteY2" fmla="*/ 3501293 h 3658664"/>
              <a:gd name="connsiteX3" fmla="*/ 3433498 w 3433498"/>
              <a:gd name="connsiteY3" fmla="*/ 3524739 h 365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498" h="3658664">
                <a:moveTo>
                  <a:pt x="2644144" y="0"/>
                </a:moveTo>
                <a:cubicBezTo>
                  <a:pt x="1361769" y="583549"/>
                  <a:pt x="79395" y="1167098"/>
                  <a:pt x="2544" y="1750647"/>
                </a:cubicBezTo>
                <a:cubicBezTo>
                  <a:pt x="-74307" y="2334196"/>
                  <a:pt x="1611210" y="3205611"/>
                  <a:pt x="2183036" y="3501293"/>
                </a:cubicBezTo>
                <a:cubicBezTo>
                  <a:pt x="2754862" y="3796975"/>
                  <a:pt x="3096134" y="3598985"/>
                  <a:pt x="3433498" y="352473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3270499" y="3263136"/>
            <a:ext cx="2305781" cy="3259866"/>
          </a:xfrm>
          <a:custGeom>
            <a:avLst/>
            <a:gdLst>
              <a:gd name="connsiteX0" fmla="*/ 2644144 w 3433498"/>
              <a:gd name="connsiteY0" fmla="*/ 0 h 3658664"/>
              <a:gd name="connsiteX1" fmla="*/ 2544 w 3433498"/>
              <a:gd name="connsiteY1" fmla="*/ 1750647 h 3658664"/>
              <a:gd name="connsiteX2" fmla="*/ 2183036 w 3433498"/>
              <a:gd name="connsiteY2" fmla="*/ 3501293 h 3658664"/>
              <a:gd name="connsiteX3" fmla="*/ 3433498 w 3433498"/>
              <a:gd name="connsiteY3" fmla="*/ 3524739 h 365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498" h="3658664">
                <a:moveTo>
                  <a:pt x="2644144" y="0"/>
                </a:moveTo>
                <a:cubicBezTo>
                  <a:pt x="1361769" y="583549"/>
                  <a:pt x="79395" y="1167098"/>
                  <a:pt x="2544" y="1750647"/>
                </a:cubicBezTo>
                <a:cubicBezTo>
                  <a:pt x="-74307" y="2334196"/>
                  <a:pt x="1611210" y="3205611"/>
                  <a:pt x="2183036" y="3501293"/>
                </a:cubicBezTo>
                <a:cubicBezTo>
                  <a:pt x="2754862" y="3796975"/>
                  <a:pt x="3096134" y="3598985"/>
                  <a:pt x="3433498" y="352473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urved Connector 35"/>
          <p:cNvCxnSpPr>
            <a:endCxn id="6" idx="2"/>
          </p:cNvCxnSpPr>
          <p:nvPr/>
        </p:nvCxnSpPr>
        <p:spPr>
          <a:xfrm flipV="1">
            <a:off x="9116007" y="4542071"/>
            <a:ext cx="1010942" cy="6508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9954" y="6178062"/>
            <a:ext cx="334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duplicated from Raft 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1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algorithm-episode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Leader election</a:t>
            </a:r>
          </a:p>
        </p:txBody>
      </p:sp>
    </p:spTree>
    <p:extLst>
      <p:ext uri="{BB962C8B-B14F-4D97-AF65-F5344CB8AC3E}">
        <p14:creationId xmlns:p14="http://schemas.microsoft.com/office/powerpoint/2010/main" val="24222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Raft is a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Raft is implemented as a state machine</a:t>
            </a:r>
          </a:p>
          <a:p>
            <a:r>
              <a:rPr lang="en-GB" dirty="0"/>
              <a:t>There are 3 states:</a:t>
            </a:r>
          </a:p>
          <a:p>
            <a:pPr lvl="1"/>
            <a:r>
              <a:rPr lang="en-GB" dirty="0"/>
              <a:t>Follower</a:t>
            </a:r>
          </a:p>
          <a:p>
            <a:pPr lvl="1"/>
            <a:r>
              <a:rPr lang="en-GB" dirty="0"/>
              <a:t>Candidate</a:t>
            </a:r>
          </a:p>
          <a:p>
            <a:pPr lvl="1"/>
            <a:r>
              <a:rPr lang="en-GB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2491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durable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CurrentTerm</a:t>
            </a:r>
            <a:endParaRPr lang="en-GB" dirty="0"/>
          </a:p>
          <a:p>
            <a:pPr lvl="1"/>
            <a:r>
              <a:rPr lang="en-GB" dirty="0"/>
              <a:t>The last term the node has seen, increased monotonically</a:t>
            </a:r>
          </a:p>
          <a:p>
            <a:r>
              <a:rPr lang="en-GB" dirty="0" err="1"/>
              <a:t>VotedFor</a:t>
            </a:r>
            <a:endParaRPr lang="en-GB" dirty="0"/>
          </a:p>
          <a:p>
            <a:pPr lvl="1"/>
            <a:r>
              <a:rPr lang="en-GB" dirty="0"/>
              <a:t>Which node was voted for in the current term (or null if none)</a:t>
            </a:r>
          </a:p>
          <a:p>
            <a:r>
              <a:rPr lang="en-GB" dirty="0"/>
              <a:t>Log[]</a:t>
            </a:r>
          </a:p>
          <a:p>
            <a:pPr lvl="1"/>
            <a:r>
              <a:rPr lang="en-GB" dirty="0"/>
              <a:t>A list of entries including the term the entry was received by the leader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6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volatile state – All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CommitIndex</a:t>
            </a:r>
            <a:endParaRPr lang="en-GB" dirty="0"/>
          </a:p>
          <a:p>
            <a:pPr lvl="1"/>
            <a:r>
              <a:rPr lang="en-GB" dirty="0"/>
              <a:t>Index of highest log entry known to be committed</a:t>
            </a:r>
          </a:p>
          <a:p>
            <a:pPr lvl="1"/>
            <a:r>
              <a:rPr lang="en-GB" dirty="0"/>
              <a:t>Initialized to zero, increases monotonically</a:t>
            </a:r>
          </a:p>
          <a:p>
            <a:r>
              <a:rPr lang="en-GB" dirty="0" err="1"/>
              <a:t>LastApplied</a:t>
            </a:r>
            <a:endParaRPr lang="en-GB" dirty="0"/>
          </a:p>
          <a:p>
            <a:pPr lvl="1"/>
            <a:r>
              <a:rPr lang="en-GB" dirty="0"/>
              <a:t>Index of the highest log entry to have been applied</a:t>
            </a:r>
          </a:p>
          <a:p>
            <a:pPr lvl="1"/>
            <a:r>
              <a:rPr lang="en-GB" dirty="0"/>
              <a:t>Initialized to zero, increases monotonically</a:t>
            </a:r>
          </a:p>
        </p:txBody>
      </p:sp>
    </p:spTree>
    <p:extLst>
      <p:ext uri="{BB962C8B-B14F-4D97-AF65-F5344CB8AC3E}">
        <p14:creationId xmlns:p14="http://schemas.microsoft.com/office/powerpoint/2010/main" val="24852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only RPCs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RequestVote</a:t>
            </a:r>
            <a:endParaRPr lang="en-GB" dirty="0"/>
          </a:p>
          <a:p>
            <a:r>
              <a:rPr lang="en-GB" dirty="0" err="1"/>
              <a:t>AppendEntries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RequestVote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Request:</a:t>
            </a:r>
          </a:p>
          <a:p>
            <a:r>
              <a:rPr lang="en-GB" dirty="0"/>
              <a:t>Term</a:t>
            </a:r>
          </a:p>
          <a:p>
            <a:pPr lvl="1"/>
            <a:r>
              <a:rPr lang="en-GB" dirty="0"/>
              <a:t>Candidates current term</a:t>
            </a:r>
          </a:p>
          <a:p>
            <a:r>
              <a:rPr lang="en-GB" dirty="0" err="1"/>
              <a:t>CandidateId</a:t>
            </a:r>
            <a:endParaRPr lang="en-GB" dirty="0"/>
          </a:p>
          <a:p>
            <a:pPr lvl="1"/>
            <a:r>
              <a:rPr lang="en-GB" dirty="0"/>
              <a:t>The candidate requesting the vote</a:t>
            </a:r>
          </a:p>
          <a:p>
            <a:r>
              <a:rPr lang="en-GB" dirty="0" err="1"/>
              <a:t>LastLogIndex</a:t>
            </a:r>
            <a:endParaRPr lang="en-GB" dirty="0"/>
          </a:p>
          <a:p>
            <a:pPr lvl="1"/>
            <a:r>
              <a:rPr lang="en-GB" dirty="0"/>
              <a:t>The index of the candidates last log entry</a:t>
            </a:r>
          </a:p>
          <a:p>
            <a:r>
              <a:rPr lang="en-GB" dirty="0" err="1"/>
              <a:t>LastLogTerm</a:t>
            </a:r>
            <a:endParaRPr lang="en-GB" dirty="0"/>
          </a:p>
          <a:p>
            <a:pPr lvl="1"/>
            <a:r>
              <a:rPr lang="en-GB" dirty="0"/>
              <a:t>The term of the candidates last log entry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Response:</a:t>
            </a:r>
          </a:p>
          <a:p>
            <a:r>
              <a:rPr lang="en-GB" dirty="0"/>
              <a:t>Term</a:t>
            </a:r>
          </a:p>
          <a:p>
            <a:pPr lvl="1"/>
            <a:r>
              <a:rPr lang="en-GB" dirty="0"/>
              <a:t>The current term</a:t>
            </a:r>
          </a:p>
          <a:p>
            <a:r>
              <a:rPr lang="en-GB" dirty="0" err="1"/>
              <a:t>VoteGranted</a:t>
            </a:r>
            <a:endParaRPr lang="en-GB" dirty="0"/>
          </a:p>
          <a:p>
            <a:pPr lvl="1"/>
            <a:r>
              <a:rPr lang="en-GB" dirty="0"/>
              <a:t>True if voted for, false if not</a:t>
            </a:r>
          </a:p>
        </p:txBody>
      </p:sp>
    </p:spTree>
    <p:extLst>
      <p:ext uri="{BB962C8B-B14F-4D97-AF65-F5344CB8AC3E}">
        <p14:creationId xmlns:p14="http://schemas.microsoft.com/office/powerpoint/2010/main" val="29637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RequestVote</a:t>
            </a:r>
            <a:r>
              <a:rPr lang="en-GB" dirty="0"/>
              <a:t> Receiver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Reply false if term &lt; </a:t>
            </a:r>
            <a:r>
              <a:rPr lang="en-GB" dirty="0" err="1"/>
              <a:t>currentTerm</a:t>
            </a:r>
            <a:endParaRPr lang="en-GB" dirty="0"/>
          </a:p>
          <a:p>
            <a:r>
              <a:rPr lang="en-GB" dirty="0"/>
              <a:t>Reply true if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votedFor</a:t>
            </a:r>
            <a:r>
              <a:rPr lang="en-GB" dirty="0"/>
              <a:t> is null or the </a:t>
            </a:r>
            <a:r>
              <a:rPr lang="en-GB" dirty="0" err="1"/>
              <a:t>candidateId</a:t>
            </a:r>
            <a:endParaRPr lang="en-GB" dirty="0"/>
          </a:p>
          <a:p>
            <a:pPr lvl="1"/>
            <a:r>
              <a:rPr lang="en-GB" dirty="0"/>
              <a:t>Candidate log is at least as up-to-date as receivers log	</a:t>
            </a:r>
          </a:p>
          <a:p>
            <a:r>
              <a:rPr lang="en-GB" dirty="0"/>
              <a:t>Otherwise reply false</a:t>
            </a:r>
          </a:p>
        </p:txBody>
      </p:sp>
    </p:spTree>
    <p:extLst>
      <p:ext uri="{BB962C8B-B14F-4D97-AF65-F5344CB8AC3E}">
        <p14:creationId xmlns:p14="http://schemas.microsoft.com/office/powerpoint/2010/main" val="13648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Raft?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distributed consensus algorithm written by Diego </a:t>
            </a:r>
            <a:r>
              <a:rPr lang="en-GB" dirty="0" err="1"/>
              <a:t>Ongaro</a:t>
            </a:r>
            <a:r>
              <a:rPr lang="en-GB" dirty="0"/>
              <a:t> and John </a:t>
            </a:r>
            <a:r>
              <a:rPr lang="en-GB" dirty="0" err="1"/>
              <a:t>Ouserhout</a:t>
            </a:r>
            <a:endParaRPr lang="en-GB" dirty="0"/>
          </a:p>
          <a:p>
            <a:r>
              <a:rPr lang="en-GB" dirty="0"/>
              <a:t>Designed to be understood</a:t>
            </a:r>
          </a:p>
          <a:p>
            <a:r>
              <a:rPr lang="en-GB" dirty="0"/>
              <a:t>Designed for real world implementations</a:t>
            </a:r>
          </a:p>
          <a:p>
            <a:r>
              <a:rPr lang="en-GB" dirty="0"/>
              <a:t>Promotes simple solutions </a:t>
            </a:r>
            <a:r>
              <a:rPr lang="en-GB" dirty="0" smtClean="0"/>
              <a:t>* by comparison to algorithms like </a:t>
            </a:r>
            <a:r>
              <a:rPr lang="en-GB" dirty="0" err="1" smtClean="0"/>
              <a:t>Paxos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* We will look at some code later and you can decide how 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nodes start in this state</a:t>
            </a:r>
          </a:p>
          <a:p>
            <a:r>
              <a:rPr lang="en-GB" dirty="0"/>
              <a:t>Followers can only </a:t>
            </a:r>
          </a:p>
          <a:p>
            <a:pPr lvl="1"/>
            <a:r>
              <a:rPr lang="en-GB" dirty="0"/>
              <a:t>Respond to RPC calls from Leaders and Candidates</a:t>
            </a:r>
          </a:p>
          <a:p>
            <a:pPr lvl="1"/>
            <a:r>
              <a:rPr lang="en-GB" dirty="0"/>
              <a:t>Timeout if no </a:t>
            </a:r>
            <a:r>
              <a:rPr lang="en-GB" dirty="0" err="1"/>
              <a:t>AppendEntries</a:t>
            </a:r>
            <a:r>
              <a:rPr lang="en-GB" dirty="0"/>
              <a:t> or </a:t>
            </a:r>
            <a:r>
              <a:rPr lang="en-GB" dirty="0" err="1"/>
              <a:t>RequestVote</a:t>
            </a:r>
            <a:r>
              <a:rPr lang="en-GB" dirty="0"/>
              <a:t> calls are received</a:t>
            </a:r>
          </a:p>
          <a:p>
            <a:r>
              <a:rPr lang="en-GB" dirty="0"/>
              <a:t>If a timeout occurs a follower transitions to Candidate state</a:t>
            </a:r>
          </a:p>
          <a:p>
            <a:r>
              <a:rPr lang="en-GB" dirty="0"/>
              <a:t>This timeout is called an election timeout</a:t>
            </a:r>
          </a:p>
        </p:txBody>
      </p:sp>
    </p:spTree>
    <p:extLst>
      <p:ext uri="{BB962C8B-B14F-4D97-AF65-F5344CB8AC3E}">
        <p14:creationId xmlns:p14="http://schemas.microsoft.com/office/powerpoint/2010/main" val="38870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new election:</a:t>
            </a:r>
          </a:p>
          <a:p>
            <a:pPr lvl="1"/>
            <a:r>
              <a:rPr lang="en-GB" dirty="0"/>
              <a:t>Increment current term</a:t>
            </a:r>
          </a:p>
          <a:p>
            <a:pPr lvl="1"/>
            <a:r>
              <a:rPr lang="en-GB" dirty="0"/>
              <a:t>Vote for self</a:t>
            </a:r>
          </a:p>
          <a:p>
            <a:pPr lvl="1"/>
            <a:r>
              <a:rPr lang="en-GB" dirty="0"/>
              <a:t>Reset election timeout</a:t>
            </a:r>
          </a:p>
          <a:p>
            <a:pPr lvl="1"/>
            <a:r>
              <a:rPr lang="en-GB" dirty="0"/>
              <a:t>Send </a:t>
            </a:r>
            <a:r>
              <a:rPr lang="en-GB" dirty="0" err="1"/>
              <a:t>RequestVote</a:t>
            </a:r>
            <a:r>
              <a:rPr lang="en-GB" dirty="0"/>
              <a:t> to all other servers</a:t>
            </a:r>
          </a:p>
          <a:p>
            <a:r>
              <a:rPr lang="en-GB" dirty="0"/>
              <a:t>If majority votes received become leader</a:t>
            </a:r>
          </a:p>
          <a:p>
            <a:r>
              <a:rPr lang="en-GB" dirty="0"/>
              <a:t>If </a:t>
            </a:r>
            <a:r>
              <a:rPr lang="en-GB" dirty="0" err="1"/>
              <a:t>AppendEntries</a:t>
            </a:r>
            <a:r>
              <a:rPr lang="en-GB" dirty="0"/>
              <a:t> received from new leader, become follower</a:t>
            </a:r>
          </a:p>
          <a:p>
            <a:r>
              <a:rPr lang="en-GB" dirty="0"/>
              <a:t>If election timeout elapses, start new election</a:t>
            </a:r>
          </a:p>
        </p:txBody>
      </p:sp>
    </p:spTree>
    <p:extLst>
      <p:ext uri="{BB962C8B-B14F-4D97-AF65-F5344CB8AC3E}">
        <p14:creationId xmlns:p14="http://schemas.microsoft.com/office/powerpoint/2010/main" val="14157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that all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me some </a:t>
            </a:r>
            <a:r>
              <a:rPr lang="en-GB" dirty="0" smtClean="0"/>
              <a:t>pictures</a:t>
            </a:r>
          </a:p>
          <a:p>
            <a:endParaRPr lang="en-GB" dirty="0"/>
          </a:p>
          <a:p>
            <a:r>
              <a:rPr lang="en-GB" dirty="0" smtClean="0"/>
              <a:t>Sequence based on </a:t>
            </a:r>
            <a:r>
              <a:rPr lang="en-GB" dirty="0"/>
              <a:t>http://thesecretlivesofdata.com/raft/</a:t>
            </a:r>
          </a:p>
        </p:txBody>
      </p:sp>
    </p:spTree>
    <p:extLst>
      <p:ext uri="{BB962C8B-B14F-4D97-AF65-F5344CB8AC3E}">
        <p14:creationId xmlns:p14="http://schemas.microsoft.com/office/powerpoint/2010/main" val="38770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nodes start in follower state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Followers become candidates after election timeouts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74124" y="4857261"/>
            <a:ext cx="156308" cy="1563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93662" y="5013569"/>
            <a:ext cx="156308" cy="1563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request vote from other nodes (</a:t>
            </a:r>
            <a:r>
              <a:rPr lang="en-GB" dirty="0" err="1"/>
              <a:t>requestVote</a:t>
            </a:r>
            <a:r>
              <a:rPr lang="en-GB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469 0.01134 L 0.10807 -0.3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638 -0.01134 L 0.23594 -0.011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74124" y="4857261"/>
            <a:ext cx="156308" cy="1563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93662" y="5013569"/>
            <a:ext cx="156308" cy="1563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Nodes reply with their vote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1134 L 0.10807 -0.34144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134 L 0.23594 -0.01134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704490" y="4724395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the majority vote the leader is elected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Majority Voting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Called a quorum</a:t>
            </a:r>
          </a:p>
          <a:p>
            <a:r>
              <a:rPr lang="en-GB" dirty="0" smtClean="0"/>
              <a:t>Minimum number of votes is (N/2) +1 where N is the number of nodes in the cluster</a:t>
            </a:r>
          </a:p>
          <a:p>
            <a:r>
              <a:rPr lang="en-GB" dirty="0" smtClean="0"/>
              <a:t>Best to choose an odd number &gt; 1</a:t>
            </a:r>
          </a:p>
          <a:p>
            <a:r>
              <a:rPr lang="en-GB" dirty="0" smtClean="0"/>
              <a:t>Best not to choose too high a number as it requires more messages to reach a consensus</a:t>
            </a:r>
          </a:p>
          <a:p>
            <a:pPr lvl="1"/>
            <a:r>
              <a:rPr lang="en-GB" dirty="0" smtClean="0"/>
              <a:t>More messages == more latency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796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 – episode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replication</a:t>
            </a:r>
          </a:p>
        </p:txBody>
      </p:sp>
    </p:spTree>
    <p:extLst>
      <p:ext uri="{BB962C8B-B14F-4D97-AF65-F5344CB8AC3E}">
        <p14:creationId xmlns:p14="http://schemas.microsoft.com/office/powerpoint/2010/main" val="33949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on earth is distributed consensus?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example from http://thesecretlivesofdata.com/raft/</a:t>
            </a:r>
          </a:p>
        </p:txBody>
      </p:sp>
    </p:spTree>
    <p:extLst>
      <p:ext uri="{BB962C8B-B14F-4D97-AF65-F5344CB8AC3E}">
        <p14:creationId xmlns:p14="http://schemas.microsoft.com/office/powerpoint/2010/main" val="23687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volatile state –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NextIndex</a:t>
            </a:r>
            <a:r>
              <a:rPr lang="en-GB" dirty="0"/>
              <a:t>[]</a:t>
            </a:r>
          </a:p>
          <a:p>
            <a:pPr lvl="1"/>
            <a:r>
              <a:rPr lang="en-GB" dirty="0"/>
              <a:t>For each node, the index of the next log entry to send to that server</a:t>
            </a:r>
          </a:p>
          <a:p>
            <a:pPr lvl="1"/>
            <a:r>
              <a:rPr lang="en-GB" dirty="0"/>
              <a:t>Initialized to leader last log index + 1</a:t>
            </a:r>
          </a:p>
          <a:p>
            <a:r>
              <a:rPr lang="en-GB" dirty="0" err="1"/>
              <a:t>MatchIndex</a:t>
            </a:r>
            <a:r>
              <a:rPr lang="en-GB" dirty="0"/>
              <a:t>[]</a:t>
            </a:r>
          </a:p>
          <a:p>
            <a:pPr lvl="1"/>
            <a:r>
              <a:rPr lang="en-GB" dirty="0"/>
              <a:t>For each node, the index of the highest log entry known to be replicated</a:t>
            </a:r>
          </a:p>
          <a:p>
            <a:pPr lvl="1"/>
            <a:r>
              <a:rPr lang="en-GB" dirty="0"/>
              <a:t>Initialized to zero, increases monotonically</a:t>
            </a:r>
          </a:p>
        </p:txBody>
      </p:sp>
    </p:spTree>
    <p:extLst>
      <p:ext uri="{BB962C8B-B14F-4D97-AF65-F5344CB8AC3E}">
        <p14:creationId xmlns:p14="http://schemas.microsoft.com/office/powerpoint/2010/main" val="27185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AppendEntries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Request:</a:t>
            </a:r>
          </a:p>
          <a:p>
            <a:r>
              <a:rPr lang="en-GB" dirty="0"/>
              <a:t>Term</a:t>
            </a:r>
          </a:p>
          <a:p>
            <a:pPr lvl="1"/>
            <a:r>
              <a:rPr lang="en-GB" dirty="0"/>
              <a:t>The leaders term</a:t>
            </a:r>
          </a:p>
          <a:p>
            <a:r>
              <a:rPr lang="en-GB" dirty="0"/>
              <a:t>Leader Id</a:t>
            </a:r>
          </a:p>
          <a:p>
            <a:pPr lvl="1"/>
            <a:r>
              <a:rPr lang="en-GB" dirty="0"/>
              <a:t>So followers can redirect clients</a:t>
            </a:r>
          </a:p>
          <a:p>
            <a:r>
              <a:rPr lang="en-GB" dirty="0" err="1"/>
              <a:t>PreviousLogIndex</a:t>
            </a:r>
            <a:endParaRPr lang="en-GB" dirty="0"/>
          </a:p>
          <a:p>
            <a:pPr lvl="1"/>
            <a:r>
              <a:rPr lang="en-GB" dirty="0"/>
              <a:t>The index of the log entry preceding the new entries</a:t>
            </a:r>
          </a:p>
          <a:p>
            <a:r>
              <a:rPr lang="en-GB" dirty="0" err="1"/>
              <a:t>PreviousLogTerm</a:t>
            </a:r>
            <a:endParaRPr lang="en-GB" dirty="0"/>
          </a:p>
          <a:p>
            <a:pPr lvl="1"/>
            <a:r>
              <a:rPr lang="en-GB" dirty="0"/>
              <a:t>The term of the log entry preceding the new entries</a:t>
            </a:r>
          </a:p>
          <a:p>
            <a:r>
              <a:rPr lang="en-GB" dirty="0"/>
              <a:t>Entries[]</a:t>
            </a:r>
          </a:p>
          <a:p>
            <a:pPr lvl="1"/>
            <a:r>
              <a:rPr lang="en-GB" dirty="0"/>
              <a:t>New log entries</a:t>
            </a:r>
          </a:p>
          <a:p>
            <a:r>
              <a:rPr lang="en-GB" dirty="0" err="1"/>
              <a:t>LeaderCommit</a:t>
            </a:r>
            <a:endParaRPr lang="en-GB" dirty="0"/>
          </a:p>
          <a:p>
            <a:pPr lvl="1"/>
            <a:r>
              <a:rPr lang="en-GB" dirty="0"/>
              <a:t>The leader commit index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Response:</a:t>
            </a:r>
          </a:p>
          <a:p>
            <a:r>
              <a:rPr lang="en-GB" dirty="0"/>
              <a:t>Term</a:t>
            </a:r>
          </a:p>
          <a:p>
            <a:pPr lvl="1"/>
            <a:r>
              <a:rPr lang="en-GB" dirty="0"/>
              <a:t>The followers current term</a:t>
            </a:r>
          </a:p>
          <a:p>
            <a:r>
              <a:rPr lang="en-GB" dirty="0"/>
              <a:t>Success</a:t>
            </a:r>
          </a:p>
          <a:p>
            <a:pPr lvl="1"/>
            <a:r>
              <a:rPr lang="en-GB" dirty="0"/>
              <a:t>True if follower contained log entry matching </a:t>
            </a:r>
            <a:r>
              <a:rPr lang="en-GB" dirty="0" err="1"/>
              <a:t>previousLogIndex</a:t>
            </a:r>
            <a:r>
              <a:rPr lang="en-GB" dirty="0"/>
              <a:t> and </a:t>
            </a:r>
            <a:r>
              <a:rPr lang="en-GB" dirty="0" err="1"/>
              <a:t>previousLogTerm</a:t>
            </a:r>
            <a:endParaRPr lang="en-GB" dirty="0"/>
          </a:p>
          <a:p>
            <a:pPr lvl="1"/>
            <a:r>
              <a:rPr lang="en-GB" dirty="0"/>
              <a:t>Otherwise false</a:t>
            </a:r>
          </a:p>
        </p:txBody>
      </p:sp>
    </p:spTree>
    <p:extLst>
      <p:ext uri="{BB962C8B-B14F-4D97-AF65-F5344CB8AC3E}">
        <p14:creationId xmlns:p14="http://schemas.microsoft.com/office/powerpoint/2010/main" val="42289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AppendEntries</a:t>
            </a:r>
            <a:r>
              <a:rPr lang="en-GB" dirty="0"/>
              <a:t> Receiver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Reply false if term &lt; </a:t>
            </a:r>
            <a:r>
              <a:rPr lang="en-GB" dirty="0" err="1"/>
              <a:t>currentTerm</a:t>
            </a:r>
            <a:endParaRPr lang="en-GB" dirty="0"/>
          </a:p>
          <a:p>
            <a:r>
              <a:rPr lang="en-GB" dirty="0"/>
              <a:t>Reply false if log does not contain entry at </a:t>
            </a:r>
            <a:r>
              <a:rPr lang="en-GB" dirty="0" err="1"/>
              <a:t>previousLogIndex</a:t>
            </a:r>
            <a:r>
              <a:rPr lang="en-GB" dirty="0"/>
              <a:t> matching </a:t>
            </a:r>
            <a:r>
              <a:rPr lang="en-GB" dirty="0" err="1"/>
              <a:t>previousLogTerm</a:t>
            </a:r>
            <a:endParaRPr lang="en-GB" dirty="0"/>
          </a:p>
          <a:p>
            <a:r>
              <a:rPr lang="en-GB" dirty="0"/>
              <a:t>If existing entry conflicts (same index, different term) with new entry, delete the existing entry and all that follow it</a:t>
            </a:r>
          </a:p>
          <a:p>
            <a:r>
              <a:rPr lang="en-GB" dirty="0"/>
              <a:t>Append any new entries not in the log</a:t>
            </a:r>
          </a:p>
          <a:p>
            <a:r>
              <a:rPr lang="en-GB" dirty="0"/>
              <a:t>If </a:t>
            </a:r>
            <a:r>
              <a:rPr lang="en-GB" dirty="0" err="1"/>
              <a:t>leaderCommit</a:t>
            </a:r>
            <a:r>
              <a:rPr lang="en-GB" dirty="0"/>
              <a:t> &gt; </a:t>
            </a:r>
            <a:r>
              <a:rPr lang="en-GB" dirty="0" err="1"/>
              <a:t>commitIndex</a:t>
            </a:r>
            <a:r>
              <a:rPr lang="en-GB" dirty="0"/>
              <a:t> set </a:t>
            </a:r>
            <a:r>
              <a:rPr lang="en-GB" dirty="0" err="1"/>
              <a:t>commitIndex</a:t>
            </a:r>
            <a:r>
              <a:rPr lang="en-GB" dirty="0"/>
              <a:t> = min(</a:t>
            </a:r>
            <a:r>
              <a:rPr lang="en-GB" dirty="0" err="1"/>
              <a:t>leaderCommit</a:t>
            </a:r>
            <a:r>
              <a:rPr lang="en-GB" dirty="0"/>
              <a:t>, index of last new entry)</a:t>
            </a:r>
          </a:p>
        </p:txBody>
      </p:sp>
    </p:spTree>
    <p:extLst>
      <p:ext uri="{BB962C8B-B14F-4D97-AF65-F5344CB8AC3E}">
        <p14:creationId xmlns:p14="http://schemas.microsoft.com/office/powerpoint/2010/main" val="3738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dirty="0" err="1"/>
              <a:t>commitIndex</a:t>
            </a:r>
            <a:r>
              <a:rPr lang="en-GB" dirty="0"/>
              <a:t> &gt; </a:t>
            </a:r>
            <a:r>
              <a:rPr lang="en-GB" dirty="0" err="1"/>
              <a:t>lastApplied</a:t>
            </a:r>
            <a:r>
              <a:rPr lang="en-GB" dirty="0"/>
              <a:t> increment </a:t>
            </a:r>
            <a:r>
              <a:rPr lang="en-GB" dirty="0" err="1"/>
              <a:t>lastApplied</a:t>
            </a:r>
            <a:r>
              <a:rPr lang="en-GB" dirty="0"/>
              <a:t> and apply log[</a:t>
            </a:r>
            <a:r>
              <a:rPr lang="en-GB" dirty="0" err="1"/>
              <a:t>lastApplied</a:t>
            </a:r>
            <a:r>
              <a:rPr lang="en-GB" dirty="0"/>
              <a:t>] to state machine</a:t>
            </a:r>
          </a:p>
          <a:p>
            <a:r>
              <a:rPr lang="en-GB" dirty="0"/>
              <a:t>If RPC request/response contains term &gt; </a:t>
            </a:r>
            <a:r>
              <a:rPr lang="en-GB" dirty="0" err="1"/>
              <a:t>currentTerm</a:t>
            </a:r>
            <a:r>
              <a:rPr lang="en-GB" dirty="0"/>
              <a:t>, set </a:t>
            </a:r>
            <a:r>
              <a:rPr lang="en-GB" dirty="0" err="1"/>
              <a:t>currentTerm</a:t>
            </a:r>
            <a:r>
              <a:rPr lang="en-GB" dirty="0"/>
              <a:t> = term and transition to follower</a:t>
            </a:r>
          </a:p>
        </p:txBody>
      </p:sp>
    </p:spTree>
    <p:extLst>
      <p:ext uri="{BB962C8B-B14F-4D97-AF65-F5344CB8AC3E}">
        <p14:creationId xmlns:p14="http://schemas.microsoft.com/office/powerpoint/2010/main" val="33151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Upon election – send initial empty </a:t>
            </a:r>
            <a:r>
              <a:rPr lang="en-GB" dirty="0" err="1"/>
              <a:t>AppendEntries</a:t>
            </a:r>
            <a:r>
              <a:rPr lang="en-GB" dirty="0"/>
              <a:t> to each node</a:t>
            </a:r>
          </a:p>
          <a:p>
            <a:r>
              <a:rPr lang="en-GB" dirty="0"/>
              <a:t>Upon Idle – send empty </a:t>
            </a:r>
            <a:r>
              <a:rPr lang="en-GB" dirty="0" err="1"/>
              <a:t>AppendEntries</a:t>
            </a:r>
            <a:r>
              <a:rPr lang="en-GB" dirty="0"/>
              <a:t> to each node as heartbeat</a:t>
            </a:r>
          </a:p>
          <a:p>
            <a:r>
              <a:rPr lang="en-GB" dirty="0"/>
              <a:t>If last log index &gt;= </a:t>
            </a:r>
            <a:r>
              <a:rPr lang="en-GB" dirty="0" err="1"/>
              <a:t>nextIndex</a:t>
            </a:r>
            <a:r>
              <a:rPr lang="en-GB" dirty="0"/>
              <a:t> send </a:t>
            </a:r>
            <a:r>
              <a:rPr lang="en-GB" dirty="0" err="1"/>
              <a:t>AppendEntries</a:t>
            </a:r>
            <a:r>
              <a:rPr lang="en-GB" dirty="0"/>
              <a:t> with log entries starting at </a:t>
            </a:r>
            <a:r>
              <a:rPr lang="en-GB" dirty="0" err="1"/>
              <a:t>nextIndex</a:t>
            </a:r>
            <a:endParaRPr lang="en-GB" dirty="0"/>
          </a:p>
          <a:p>
            <a:pPr lvl="1"/>
            <a:r>
              <a:rPr lang="en-GB" dirty="0"/>
              <a:t>If successful, update </a:t>
            </a:r>
            <a:r>
              <a:rPr lang="en-GB" dirty="0" err="1"/>
              <a:t>nextIndex</a:t>
            </a:r>
            <a:r>
              <a:rPr lang="en-GB" dirty="0"/>
              <a:t>/</a:t>
            </a:r>
            <a:r>
              <a:rPr lang="en-GB" dirty="0" err="1"/>
              <a:t>matchIndex</a:t>
            </a:r>
            <a:r>
              <a:rPr lang="en-GB" dirty="0"/>
              <a:t> for follower</a:t>
            </a:r>
          </a:p>
          <a:p>
            <a:pPr lvl="1"/>
            <a:r>
              <a:rPr lang="en-GB" dirty="0"/>
              <a:t>If fails, decrement </a:t>
            </a:r>
            <a:r>
              <a:rPr lang="en-GB" dirty="0" err="1"/>
              <a:t>nextIndex</a:t>
            </a:r>
            <a:r>
              <a:rPr lang="en-GB" dirty="0"/>
              <a:t> for follower and try again</a:t>
            </a:r>
          </a:p>
          <a:p>
            <a:r>
              <a:rPr lang="en-GB" dirty="0"/>
              <a:t>Update </a:t>
            </a:r>
            <a:r>
              <a:rPr lang="en-GB" dirty="0" err="1"/>
              <a:t>commitIndex</a:t>
            </a:r>
            <a:r>
              <a:rPr lang="en-GB" dirty="0"/>
              <a:t> to N where</a:t>
            </a:r>
          </a:p>
          <a:p>
            <a:pPr lvl="1"/>
            <a:r>
              <a:rPr lang="en-GB" dirty="0"/>
              <a:t>N &gt; </a:t>
            </a:r>
            <a:r>
              <a:rPr lang="en-GB" dirty="0" err="1"/>
              <a:t>commitIndex</a:t>
            </a:r>
            <a:endParaRPr lang="en-GB" dirty="0"/>
          </a:p>
          <a:p>
            <a:pPr lvl="1"/>
            <a:r>
              <a:rPr lang="en-GB" dirty="0"/>
              <a:t>Majority of </a:t>
            </a:r>
            <a:r>
              <a:rPr lang="en-GB" dirty="0" err="1"/>
              <a:t>matchIndex</a:t>
            </a:r>
            <a:r>
              <a:rPr lang="en-GB" dirty="0"/>
              <a:t> &gt; N</a:t>
            </a:r>
          </a:p>
          <a:p>
            <a:pPr lvl="1"/>
            <a:r>
              <a:rPr lang="en-GB" dirty="0"/>
              <a:t>Log[N].Term == </a:t>
            </a:r>
            <a:r>
              <a:rPr lang="en-GB" dirty="0" err="1"/>
              <a:t>currentTerm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5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that all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me some </a:t>
            </a:r>
            <a:r>
              <a:rPr lang="en-GB" dirty="0" smtClean="0"/>
              <a:t>pictures</a:t>
            </a:r>
          </a:p>
          <a:p>
            <a:endParaRPr lang="en-GB" dirty="0"/>
          </a:p>
          <a:p>
            <a:r>
              <a:rPr lang="en-GB"/>
              <a:t>Sequence based on http://thesecretlivesofdata.com/raft/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6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to play follow the leader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04516" y="3692576"/>
            <a:ext cx="179294" cy="165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request to change state goes to the leader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46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3164 0.18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Each change is added to the nodes log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739" y="5304445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16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 is uncommitted so the nodes value does not change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304445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13517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start with a single node system</a:t>
            </a:r>
          </a:p>
        </p:txBody>
      </p:sp>
      <p:sp>
        <p:nvSpPr>
          <p:cNvPr id="4" name="Oval 3"/>
          <p:cNvSpPr/>
          <p:nvPr/>
        </p:nvSpPr>
        <p:spPr>
          <a:xfrm>
            <a:off x="5185124" y="3213614"/>
            <a:ext cx="983112" cy="9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444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904015" y="4917485"/>
            <a:ext cx="179294" cy="192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904015" y="4917485"/>
            <a:ext cx="179294" cy="192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leader replicates to the followers (</a:t>
            </a:r>
            <a:r>
              <a:rPr lang="en-GB" dirty="0" err="1"/>
              <a:t>appendEntries</a:t>
            </a:r>
            <a:r>
              <a:rPr lang="en-GB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6739" y="5304445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34376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24831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1732 -0.35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914547" y="4910475"/>
            <a:ext cx="215152" cy="206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leader waits until the majority of nodes have written the entry</a:t>
            </a:r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11" name="Oval 10"/>
          <p:cNvSpPr/>
          <p:nvPr/>
        </p:nvSpPr>
        <p:spPr>
          <a:xfrm>
            <a:off x="5312393" y="2472075"/>
            <a:ext cx="215152" cy="206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24792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11588 0.35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commits it. Leader node state is now “4”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292571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10715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889763" y="4899931"/>
            <a:ext cx="207798" cy="227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can now acknowledge the client request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292571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15071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12968 -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</a:t>
            </a:r>
            <a:r>
              <a:rPr lang="en-GB" dirty="0" err="1"/>
              <a:t>appendEntries</a:t>
            </a:r>
            <a:r>
              <a:rPr lang="en-GB" dirty="0"/>
              <a:t> will update the </a:t>
            </a:r>
            <a:r>
              <a:rPr lang="en-GB" dirty="0" err="1"/>
              <a:t>commitIndex</a:t>
            </a:r>
            <a:r>
              <a:rPr lang="en-GB" dirty="0"/>
              <a:t> on the other nodes</a:t>
            </a:r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292571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4</a:t>
            </a:r>
          </a:p>
        </p:txBody>
      </p:sp>
      <p:sp>
        <p:nvSpPr>
          <p:cNvPr id="10" name="Oval 9"/>
          <p:cNvSpPr/>
          <p:nvPr/>
        </p:nvSpPr>
        <p:spPr>
          <a:xfrm>
            <a:off x="3880232" y="4897027"/>
            <a:ext cx="226859" cy="233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880232" y="4911052"/>
            <a:ext cx="226859" cy="233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3278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24 L 0.1155 -0.3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17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24753 0.0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 the cluster has reached consensus</a:t>
            </a:r>
          </a:p>
        </p:txBody>
      </p:sp>
      <p:sp>
        <p:nvSpPr>
          <p:cNvPr id="4" name="Oval 3"/>
          <p:cNvSpPr/>
          <p:nvPr/>
        </p:nvSpPr>
        <p:spPr>
          <a:xfrm>
            <a:off x="5126892" y="22820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700585" y="4720492"/>
            <a:ext cx="586154" cy="5861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6729046" y="4720492"/>
            <a:ext cx="586154" cy="58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101086" y="3482057"/>
            <a:ext cx="586154" cy="5861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739" y="5292571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922" y="2868246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5292571"/>
            <a:ext cx="798991" cy="2752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4</a:t>
            </a:r>
          </a:p>
        </p:txBody>
      </p:sp>
    </p:spTree>
    <p:extLst>
      <p:ext uri="{BB962C8B-B14F-4D97-AF65-F5344CB8AC3E}">
        <p14:creationId xmlns:p14="http://schemas.microsoft.com/office/powerpoint/2010/main" val="5795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Hashicorp</a:t>
            </a:r>
            <a:r>
              <a:rPr lang="en-GB" dirty="0"/>
              <a:t> Raft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the implementation really look like the protocol?</a:t>
            </a:r>
          </a:p>
        </p:txBody>
      </p:sp>
    </p:spTree>
    <p:extLst>
      <p:ext uri="{BB962C8B-B14F-4D97-AF65-F5344CB8AC3E}">
        <p14:creationId xmlns:p14="http://schemas.microsoft.com/office/powerpoint/2010/main" val="7534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 raft code is from github.com/</a:t>
            </a:r>
            <a:r>
              <a:rPr lang="en-GB" dirty="0" err="1"/>
              <a:t>hashicorp</a:t>
            </a:r>
            <a:r>
              <a:rPr lang="en-GB" dirty="0"/>
              <a:t>/raft in </a:t>
            </a:r>
            <a:r>
              <a:rPr lang="en-GB" dirty="0" err="1"/>
              <a:t>raft.go</a:t>
            </a:r>
            <a:r>
              <a:rPr lang="en-GB" dirty="0"/>
              <a:t> </a:t>
            </a:r>
          </a:p>
          <a:p>
            <a:r>
              <a:rPr lang="en-GB" dirty="0"/>
              <a:t>Main loop - L597</a:t>
            </a:r>
          </a:p>
          <a:p>
            <a:r>
              <a:rPr lang="en-GB" dirty="0"/>
              <a:t>Follower – L621</a:t>
            </a:r>
          </a:p>
          <a:p>
            <a:r>
              <a:rPr lang="en-GB" dirty="0"/>
              <a:t>Candidate – L677</a:t>
            </a:r>
          </a:p>
          <a:p>
            <a:r>
              <a:rPr lang="en-GB" dirty="0"/>
              <a:t>Leader – L748</a:t>
            </a:r>
          </a:p>
          <a:p>
            <a:r>
              <a:rPr lang="en-GB" dirty="0" err="1"/>
              <a:t>AppendEntries</a:t>
            </a:r>
            <a:r>
              <a:rPr lang="en-GB" dirty="0"/>
              <a:t> – L1318</a:t>
            </a:r>
          </a:p>
          <a:p>
            <a:r>
              <a:rPr lang="en-GB" dirty="0" err="1"/>
              <a:t>RequestVote</a:t>
            </a:r>
            <a:r>
              <a:rPr lang="en-GB" dirty="0"/>
              <a:t> – L1419</a:t>
            </a:r>
          </a:p>
        </p:txBody>
      </p:sp>
    </p:spTree>
    <p:extLst>
      <p:ext uri="{BB962C8B-B14F-4D97-AF65-F5344CB8AC3E}">
        <p14:creationId xmlns:p14="http://schemas.microsoft.com/office/powerpoint/2010/main" val="27263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Nice theory, what else do you need to consider when building something?</a:t>
            </a:r>
          </a:p>
        </p:txBody>
      </p:sp>
    </p:spTree>
    <p:extLst>
      <p:ext uri="{BB962C8B-B14F-4D97-AF65-F5344CB8AC3E}">
        <p14:creationId xmlns:p14="http://schemas.microsoft.com/office/powerpoint/2010/main" val="5195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Consuls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 discovery</a:t>
            </a:r>
          </a:p>
          <a:p>
            <a:r>
              <a:rPr lang="en-GB" dirty="0"/>
              <a:t>Failure detection</a:t>
            </a:r>
          </a:p>
          <a:p>
            <a:r>
              <a:rPr lang="en-GB" dirty="0"/>
              <a:t>Multi </a:t>
            </a:r>
            <a:r>
              <a:rPr lang="en-GB" dirty="0" err="1"/>
              <a:t>datacenter</a:t>
            </a:r>
            <a:endParaRPr lang="en-GB" dirty="0"/>
          </a:p>
          <a:p>
            <a:r>
              <a:rPr lang="en-GB" dirty="0"/>
              <a:t>Key/Value storage</a:t>
            </a:r>
          </a:p>
        </p:txBody>
      </p:sp>
    </p:spTree>
    <p:extLst>
      <p:ext uri="{BB962C8B-B14F-4D97-AF65-F5344CB8AC3E}">
        <p14:creationId xmlns:p14="http://schemas.microsoft.com/office/powerpoint/2010/main" val="16698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a client</a:t>
            </a:r>
          </a:p>
        </p:txBody>
      </p:sp>
      <p:sp>
        <p:nvSpPr>
          <p:cNvPr id="4" name="Oval 3"/>
          <p:cNvSpPr/>
          <p:nvPr/>
        </p:nvSpPr>
        <p:spPr>
          <a:xfrm>
            <a:off x="7309664" y="3213612"/>
            <a:ext cx="983112" cy="9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99619" y="3213613"/>
            <a:ext cx="983112" cy="946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</a:t>
            </a:r>
          </a:p>
        </p:txBody>
      </p:sp>
      <p:cxnSp>
        <p:nvCxnSpPr>
          <p:cNvPr id="6" name="Elbow Connector 5"/>
          <p:cNvCxnSpPr>
            <a:stCxn id="5" idx="6"/>
            <a:endCxn id="4" idx="2"/>
          </p:cNvCxnSpPr>
          <p:nvPr/>
        </p:nvCxnSpPr>
        <p:spPr>
          <a:xfrm flipV="1">
            <a:off x="4382731" y="3686669"/>
            <a:ext cx="2926933" cy="1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328" y="1877300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28" y="3340943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9328" y="4804586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9102" y="1877300"/>
            <a:ext cx="1562470" cy="79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9860" y="3335180"/>
            <a:ext cx="1562470" cy="7950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algn="ctr"/>
            <a:r>
              <a:rPr lang="en-GB" dirty="0"/>
              <a:t>(Leader)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9102" y="4804586"/>
            <a:ext cx="1562470" cy="79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10" name="Cloud 9"/>
          <p:cNvSpPr/>
          <p:nvPr/>
        </p:nvSpPr>
        <p:spPr>
          <a:xfrm>
            <a:off x="5188876" y="2955914"/>
            <a:ext cx="2041864" cy="155359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31073" y="1811180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31073" y="3335180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31073" y="4804586"/>
            <a:ext cx="1562470" cy="795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98044" y="1811180"/>
            <a:ext cx="1562470" cy="79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8044" y="3335180"/>
            <a:ext cx="1562470" cy="7950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algn="ctr"/>
            <a:r>
              <a:rPr lang="en-GB" dirty="0"/>
              <a:t>(Leader)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8044" y="4804586"/>
            <a:ext cx="1562470" cy="79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1510563" y="2672360"/>
            <a:ext cx="0" cy="6685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1510563" y="4136003"/>
            <a:ext cx="0" cy="6685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flipH="1">
            <a:off x="3740337" y="4130240"/>
            <a:ext cx="10758" cy="67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7" idx="2"/>
          </p:cNvCxnSpPr>
          <p:nvPr/>
        </p:nvCxnSpPr>
        <p:spPr>
          <a:xfrm flipH="1" flipV="1">
            <a:off x="3740337" y="2672360"/>
            <a:ext cx="10758" cy="66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2291798" y="2274830"/>
            <a:ext cx="667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>
            <a:off x="2291798" y="5202116"/>
            <a:ext cx="667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2"/>
          </p:cNvCxnSpPr>
          <p:nvPr/>
        </p:nvCxnSpPr>
        <p:spPr>
          <a:xfrm>
            <a:off x="4521572" y="2274830"/>
            <a:ext cx="673638" cy="145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9" idx="3"/>
          </p:cNvCxnSpPr>
          <p:nvPr/>
        </p:nvCxnSpPr>
        <p:spPr>
          <a:xfrm flipH="1">
            <a:off x="4521572" y="3732710"/>
            <a:ext cx="673638" cy="146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14" idx="2"/>
          </p:cNvCxnSpPr>
          <p:nvPr/>
        </p:nvCxnSpPr>
        <p:spPr>
          <a:xfrm flipV="1">
            <a:off x="8679279" y="2606240"/>
            <a:ext cx="0" cy="728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6" idx="0"/>
          </p:cNvCxnSpPr>
          <p:nvPr/>
        </p:nvCxnSpPr>
        <p:spPr>
          <a:xfrm>
            <a:off x="8679279" y="4130240"/>
            <a:ext cx="0" cy="67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7" idx="1"/>
          </p:cNvCxnSpPr>
          <p:nvPr/>
        </p:nvCxnSpPr>
        <p:spPr>
          <a:xfrm flipV="1">
            <a:off x="2291798" y="2274830"/>
            <a:ext cx="667304" cy="1463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1"/>
            <a:endCxn id="8" idx="1"/>
          </p:cNvCxnSpPr>
          <p:nvPr/>
        </p:nvCxnSpPr>
        <p:spPr>
          <a:xfrm rot="10800000" flipH="1">
            <a:off x="2959102" y="3732710"/>
            <a:ext cx="10758" cy="1469406"/>
          </a:xfrm>
          <a:prstGeom prst="curvedConnector3">
            <a:avLst>
              <a:gd name="adj1" fmla="val -2124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4" idx="3"/>
            <a:endCxn id="15" idx="3"/>
          </p:cNvCxnSpPr>
          <p:nvPr/>
        </p:nvCxnSpPr>
        <p:spPr>
          <a:xfrm>
            <a:off x="9460514" y="2208710"/>
            <a:ext cx="12700" cy="15240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2" idx="0"/>
          </p:cNvCxnSpPr>
          <p:nvPr/>
        </p:nvCxnSpPr>
        <p:spPr>
          <a:xfrm>
            <a:off x="10812308" y="2606240"/>
            <a:ext cx="0" cy="7289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  <a:endCxn id="13" idx="0"/>
          </p:cNvCxnSpPr>
          <p:nvPr/>
        </p:nvCxnSpPr>
        <p:spPr>
          <a:xfrm>
            <a:off x="10812308" y="4130240"/>
            <a:ext cx="0" cy="674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 flipV="1">
            <a:off x="7229038" y="2208710"/>
            <a:ext cx="66900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6" idx="1"/>
          </p:cNvCxnSpPr>
          <p:nvPr/>
        </p:nvCxnSpPr>
        <p:spPr>
          <a:xfrm>
            <a:off x="7229038" y="3732710"/>
            <a:ext cx="669006" cy="146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1"/>
            <a:endCxn id="14" idx="3"/>
          </p:cNvCxnSpPr>
          <p:nvPr/>
        </p:nvCxnSpPr>
        <p:spPr>
          <a:xfrm flipH="1">
            <a:off x="9460514" y="2208710"/>
            <a:ext cx="570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16" idx="3"/>
          </p:cNvCxnSpPr>
          <p:nvPr/>
        </p:nvCxnSpPr>
        <p:spPr>
          <a:xfrm flipH="1">
            <a:off x="9460514" y="5202116"/>
            <a:ext cx="570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9537" y="278604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 Gossip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2961" y="2770314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WAN Gossip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61140" y="2235218"/>
            <a:ext cx="1565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  <a:p>
            <a:r>
              <a:rPr lang="en-GB" dirty="0"/>
              <a:t>DC Forwarding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86067" y="4248699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Leader Forwarding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49573" y="191671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27060" y="2870611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4053" y="1426592"/>
            <a:ext cx="4373539" cy="4461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Datacenter</a:t>
            </a:r>
            <a:r>
              <a:rPr lang="en-GB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02528" y="1421146"/>
            <a:ext cx="4152298" cy="446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Datacenter</a:t>
            </a:r>
            <a:r>
              <a:rPr lang="en-GB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798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Clients and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datacenter</a:t>
            </a:r>
            <a:r>
              <a:rPr lang="en-GB" dirty="0"/>
              <a:t> has a mix of clients and servers</a:t>
            </a:r>
          </a:p>
          <a:p>
            <a:r>
              <a:rPr lang="en-GB" dirty="0"/>
              <a:t>General guidelines are for 3 to 5 servers</a:t>
            </a:r>
          </a:p>
          <a:p>
            <a:pPr lvl="1"/>
            <a:r>
              <a:rPr lang="en-GB" dirty="0"/>
              <a:t>This is because consensus gets slower the more processes involved</a:t>
            </a:r>
          </a:p>
          <a:p>
            <a:r>
              <a:rPr lang="en-GB" dirty="0"/>
              <a:t>There is no limit to the number of clients</a:t>
            </a:r>
          </a:p>
          <a:p>
            <a:r>
              <a:rPr lang="en-GB" dirty="0"/>
              <a:t>All clients and servers within a </a:t>
            </a:r>
            <a:r>
              <a:rPr lang="en-GB" dirty="0" err="1"/>
              <a:t>datacenter</a:t>
            </a:r>
            <a:r>
              <a:rPr lang="en-GB" dirty="0"/>
              <a:t> use a gossip protocol</a:t>
            </a:r>
          </a:p>
          <a:p>
            <a:pPr lvl="1"/>
            <a:r>
              <a:rPr lang="en-GB" dirty="0"/>
              <a:t>No need to configure server addresses</a:t>
            </a:r>
          </a:p>
          <a:p>
            <a:pPr lvl="1"/>
            <a:r>
              <a:rPr lang="en-GB" dirty="0"/>
              <a:t>Failure detection is distributed which is more scalable than heartbeats</a:t>
            </a:r>
          </a:p>
          <a:p>
            <a:pPr lvl="1"/>
            <a:r>
              <a:rPr lang="en-GB" dirty="0"/>
              <a:t>Used as a messaging layer when leader election takes place</a:t>
            </a:r>
          </a:p>
        </p:txBody>
      </p:sp>
    </p:spTree>
    <p:extLst>
      <p:ext uri="{BB962C8B-B14F-4D97-AF65-F5344CB8AC3E}">
        <p14:creationId xmlns:p14="http://schemas.microsoft.com/office/powerpoint/2010/main" val="41345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Datacenters</a:t>
            </a:r>
            <a:r>
              <a:rPr lang="en-GB" dirty="0"/>
              <a:t> and the 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Servers in a </a:t>
            </a:r>
            <a:r>
              <a:rPr lang="en-GB" dirty="0" err="1"/>
              <a:t>datacenter</a:t>
            </a:r>
            <a:r>
              <a:rPr lang="en-GB" dirty="0"/>
              <a:t> are part of a single Raft peer </a:t>
            </a:r>
            <a:r>
              <a:rPr lang="en-GB" dirty="0" smtClean="0"/>
              <a:t>set</a:t>
            </a:r>
          </a:p>
          <a:p>
            <a:r>
              <a:rPr lang="en-GB" dirty="0" smtClean="0"/>
              <a:t>Designed for use in cloud environments where nodes may come and go</a:t>
            </a:r>
            <a:endParaRPr lang="en-GB" dirty="0"/>
          </a:p>
          <a:p>
            <a:r>
              <a:rPr lang="en-GB" dirty="0"/>
              <a:t>When a non-leader receives a request it forwards it to the leader</a:t>
            </a:r>
          </a:p>
          <a:p>
            <a:pPr lvl="1"/>
            <a:r>
              <a:rPr lang="en-GB" dirty="0"/>
              <a:t>This is different from vanilla Raft</a:t>
            </a:r>
          </a:p>
          <a:p>
            <a:r>
              <a:rPr lang="en-GB" dirty="0"/>
              <a:t>When a request is received for a different </a:t>
            </a:r>
            <a:r>
              <a:rPr lang="en-GB" dirty="0" err="1"/>
              <a:t>datacenter</a:t>
            </a:r>
            <a:r>
              <a:rPr lang="en-GB" dirty="0"/>
              <a:t> it is forwarded to a random server in the correct </a:t>
            </a:r>
            <a:r>
              <a:rPr lang="en-GB" dirty="0" err="1"/>
              <a:t>datacenter</a:t>
            </a:r>
            <a:endParaRPr lang="en-GB" dirty="0"/>
          </a:p>
          <a:p>
            <a:r>
              <a:rPr lang="en-GB" dirty="0"/>
              <a:t>The WAN gossip protocol is optimized for higher latency</a:t>
            </a:r>
          </a:p>
        </p:txBody>
      </p:sp>
    </p:spTree>
    <p:extLst>
      <p:ext uri="{BB962C8B-B14F-4D97-AF65-F5344CB8AC3E}">
        <p14:creationId xmlns:p14="http://schemas.microsoft.com/office/powerpoint/2010/main" val="23712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on how consul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consistency modes</a:t>
            </a:r>
          </a:p>
          <a:p>
            <a:pPr lvl="1"/>
            <a:r>
              <a:rPr lang="en-GB" dirty="0"/>
              <a:t>Default – uses leader leasing, fast reads, usually strongly consistent, may be stale</a:t>
            </a:r>
          </a:p>
          <a:p>
            <a:pPr lvl="1"/>
            <a:r>
              <a:rPr lang="en-GB" dirty="0"/>
              <a:t>Consistent – Strong consistency with no caveats, all reads go through cluster leader</a:t>
            </a:r>
          </a:p>
          <a:p>
            <a:pPr lvl="1"/>
            <a:r>
              <a:rPr lang="en-GB" dirty="0"/>
              <a:t>Stale – Very fast reads with possibly stale values, generally 50ms latency on value updates</a:t>
            </a:r>
          </a:p>
        </p:txBody>
      </p:sp>
    </p:spTree>
    <p:extLst>
      <p:ext uri="{BB962C8B-B14F-4D97-AF65-F5344CB8AC3E}">
        <p14:creationId xmlns:p14="http://schemas.microsoft.com/office/powerpoint/2010/main" val="37024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Distributed consensus is an important building block for fault tolerant systems</a:t>
            </a:r>
          </a:p>
          <a:p>
            <a:r>
              <a:rPr lang="en-GB" dirty="0"/>
              <a:t>Raft is relatively simple</a:t>
            </a:r>
          </a:p>
          <a:p>
            <a:pPr lvl="1"/>
            <a:r>
              <a:rPr lang="en-GB" dirty="0"/>
              <a:t>The protocol code closely matches the specification</a:t>
            </a:r>
          </a:p>
          <a:p>
            <a:pPr lvl="1"/>
            <a:r>
              <a:rPr lang="en-GB" dirty="0"/>
              <a:t>But it is still fairly complicated</a:t>
            </a:r>
          </a:p>
          <a:p>
            <a:pPr lvl="1"/>
            <a:r>
              <a:rPr lang="en-GB" dirty="0"/>
              <a:t>Did not cover snapshotting or cluster membership </a:t>
            </a:r>
            <a:r>
              <a:rPr lang="en-GB" dirty="0" smtClean="0"/>
              <a:t>changes</a:t>
            </a:r>
          </a:p>
          <a:p>
            <a:pPr lvl="1"/>
            <a:r>
              <a:rPr lang="en-GB" dirty="0" smtClean="0"/>
              <a:t>Cloud environments can make cluster membership change</a:t>
            </a:r>
            <a:endParaRPr lang="en-GB" dirty="0"/>
          </a:p>
          <a:p>
            <a:r>
              <a:rPr lang="en-GB" dirty="0"/>
              <a:t>Understanding the protocol allows trade offs in consistency</a:t>
            </a:r>
          </a:p>
          <a:p>
            <a:pPr lvl="1"/>
            <a:r>
              <a:rPr lang="en-GB" dirty="0"/>
              <a:t>Applies to both services such as Consul and clients of those services</a:t>
            </a:r>
          </a:p>
        </p:txBody>
      </p:sp>
    </p:spTree>
    <p:extLst>
      <p:ext uri="{BB962C8B-B14F-4D97-AF65-F5344CB8AC3E}">
        <p14:creationId xmlns:p14="http://schemas.microsoft.com/office/powerpoint/2010/main" val="6747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thesecretlivesofdata.com/raft</a:t>
            </a:r>
          </a:p>
          <a:p>
            <a:r>
              <a:rPr lang="en-GB" dirty="0"/>
              <a:t>raft.github.io</a:t>
            </a:r>
          </a:p>
          <a:p>
            <a:r>
              <a:rPr lang="en-GB" dirty="0"/>
              <a:t>github.com/</a:t>
            </a:r>
            <a:r>
              <a:rPr lang="en-GB" dirty="0" err="1"/>
              <a:t>hashicorp</a:t>
            </a:r>
            <a:r>
              <a:rPr lang="en-GB" dirty="0"/>
              <a:t>/raft</a:t>
            </a:r>
          </a:p>
          <a:p>
            <a:r>
              <a:rPr lang="en-GB" dirty="0"/>
              <a:t>github.com/</a:t>
            </a:r>
            <a:r>
              <a:rPr lang="en-GB" dirty="0" err="1"/>
              <a:t>hashicorp</a:t>
            </a:r>
            <a:r>
              <a:rPr lang="en-GB" dirty="0"/>
              <a:t>/consul</a:t>
            </a:r>
          </a:p>
          <a:p>
            <a:r>
              <a:rPr lang="en-GB" dirty="0"/>
              <a:t>consul.io</a:t>
            </a:r>
          </a:p>
          <a:p>
            <a:r>
              <a:rPr lang="en-GB" dirty="0" smtClean="0"/>
              <a:t>Part-time Parliament – Leslie </a:t>
            </a:r>
            <a:r>
              <a:rPr lang="en-GB" dirty="0" err="1" smtClean="0"/>
              <a:t>Lamport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0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</a:t>
            </a:r>
            <a:r>
              <a:rPr lang="en-GB" dirty="0" err="1"/>
              <a:t>Infomation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jageall@gmail.com</a:t>
            </a:r>
            <a:endParaRPr lang="en-GB" dirty="0"/>
          </a:p>
          <a:p>
            <a:r>
              <a:rPr lang="en-GB" dirty="0"/>
              <a:t>Twitter: @</a:t>
            </a:r>
            <a:r>
              <a:rPr lang="en-GB" dirty="0" err="1"/>
              <a:t>jageall</a:t>
            </a:r>
            <a:endParaRPr lang="en-GB" dirty="0"/>
          </a:p>
          <a:p>
            <a:r>
              <a:rPr lang="en-GB" dirty="0"/>
              <a:t>Slides: github.com/</a:t>
            </a:r>
            <a:r>
              <a:rPr lang="en-GB" dirty="0" err="1"/>
              <a:t>jageall</a:t>
            </a:r>
            <a:r>
              <a:rPr lang="en-GB" dirty="0"/>
              <a:t>/raft-dc-talk</a:t>
            </a:r>
          </a:p>
        </p:txBody>
      </p:sp>
    </p:spTree>
    <p:extLst>
      <p:ext uri="{BB962C8B-B14F-4D97-AF65-F5344CB8AC3E}">
        <p14:creationId xmlns:p14="http://schemas.microsoft.com/office/powerpoint/2010/main" val="17590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happens with multiple nodes?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992741" y="4460521"/>
            <a:ext cx="983112" cy="9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99619" y="3213613"/>
            <a:ext cx="983112" cy="946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8927182" y="4460521"/>
            <a:ext cx="983112" cy="9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?</a:t>
            </a:r>
          </a:p>
        </p:txBody>
      </p:sp>
      <p:sp>
        <p:nvSpPr>
          <p:cNvPr id="7" name="Oval 6"/>
          <p:cNvSpPr/>
          <p:nvPr/>
        </p:nvSpPr>
        <p:spPr>
          <a:xfrm>
            <a:off x="8087250" y="2655967"/>
            <a:ext cx="983112" cy="9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5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Solving the problem of getting a set of nodes to agree a value</a:t>
            </a:r>
          </a:p>
        </p:txBody>
      </p:sp>
    </p:spTree>
    <p:extLst>
      <p:ext uri="{BB962C8B-B14F-4D97-AF65-F5344CB8AC3E}">
        <p14:creationId xmlns:p14="http://schemas.microsoft.com/office/powerpoint/2010/main" val="26982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Consensus –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agreement of a set of processes on a value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Validity – If a process decides some value then that value was proposed by some process</a:t>
            </a:r>
          </a:p>
          <a:p>
            <a:r>
              <a:rPr lang="en-GB" dirty="0"/>
              <a:t>Integrity – A process decides at most once</a:t>
            </a:r>
          </a:p>
          <a:p>
            <a:r>
              <a:rPr lang="en-GB" dirty="0"/>
              <a:t>Agreement – No two processes decide different values</a:t>
            </a:r>
          </a:p>
          <a:p>
            <a:r>
              <a:rPr lang="en-GB" dirty="0"/>
              <a:t>Termination – Each correct process decides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 – the secret sauce of fault-tolerant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allows a collection of machines to work as a coherent group that can survive the failure of some of its members</a:t>
            </a:r>
          </a:p>
        </p:txBody>
      </p:sp>
    </p:spTree>
    <p:extLst>
      <p:ext uri="{BB962C8B-B14F-4D97-AF65-F5344CB8AC3E}">
        <p14:creationId xmlns:p14="http://schemas.microsoft.com/office/powerpoint/2010/main" val="35109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1523</Words>
  <Application>Microsoft Office PowerPoint</Application>
  <PresentationFormat>Widescreen</PresentationFormat>
  <Paragraphs>325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Raft</vt:lpstr>
      <vt:lpstr>What is Raft?</vt:lpstr>
      <vt:lpstr>What on earth is distributed consensus?</vt:lpstr>
      <vt:lpstr>Lets start with a single node system</vt:lpstr>
      <vt:lpstr>With a client</vt:lpstr>
      <vt:lpstr>But what happens with multiple nodes?</vt:lpstr>
      <vt:lpstr>Distributed Consensus</vt:lpstr>
      <vt:lpstr>Distributed Consensus – Formal definition</vt:lpstr>
      <vt:lpstr>Consensus – the secret sauce of fault-tolerant systems</vt:lpstr>
      <vt:lpstr>CAP theorem</vt:lpstr>
      <vt:lpstr>Raft is CP</vt:lpstr>
      <vt:lpstr>Replicated state machine architecture</vt:lpstr>
      <vt:lpstr>The algorithm-episode 1</vt:lpstr>
      <vt:lpstr>Raft is a State machine</vt:lpstr>
      <vt:lpstr>Some durable state</vt:lpstr>
      <vt:lpstr>Some volatile state – All servers</vt:lpstr>
      <vt:lpstr>There are only RPCs</vt:lpstr>
      <vt:lpstr>RequestVote</vt:lpstr>
      <vt:lpstr>RequestVote Receiver Implementation</vt:lpstr>
      <vt:lpstr>Follower</vt:lpstr>
      <vt:lpstr>Candidate</vt:lpstr>
      <vt:lpstr>How does that all work?</vt:lpstr>
      <vt:lpstr>All nodes start in follower state</vt:lpstr>
      <vt:lpstr>Followers become candidates after election timeouts</vt:lpstr>
      <vt:lpstr>And request vote from other nodes (requestVote)</vt:lpstr>
      <vt:lpstr>Nodes reply with their vote</vt:lpstr>
      <vt:lpstr>With the majority vote the leader is elected</vt:lpstr>
      <vt:lpstr>Majority Voting</vt:lpstr>
      <vt:lpstr>The algorithm – episode 2</vt:lpstr>
      <vt:lpstr>Some volatile state – Leader</vt:lpstr>
      <vt:lpstr>AppendEntries</vt:lpstr>
      <vt:lpstr>AppendEntries Receiver Implementation</vt:lpstr>
      <vt:lpstr>Rules</vt:lpstr>
      <vt:lpstr>Leader</vt:lpstr>
      <vt:lpstr>How does that all work?</vt:lpstr>
      <vt:lpstr>Time to play follow the leader</vt:lpstr>
      <vt:lpstr>Client request to change state goes to the leader</vt:lpstr>
      <vt:lpstr>Each change is added to the nodes log</vt:lpstr>
      <vt:lpstr>The log is uncommitted so the nodes value does not change</vt:lpstr>
      <vt:lpstr>The leader replicates to the followers (appendEntries)</vt:lpstr>
      <vt:lpstr>The leader waits until the majority of nodes have written the entry</vt:lpstr>
      <vt:lpstr>… and commits it. Leader node state is now “4”</vt:lpstr>
      <vt:lpstr>Leader can now acknowledge the client request</vt:lpstr>
      <vt:lpstr>The next appendEntries will update the commitIndex on the other nodes</vt:lpstr>
      <vt:lpstr>And now the cluster has reached consensus</vt:lpstr>
      <vt:lpstr>Hashicorp Raft</vt:lpstr>
      <vt:lpstr>Code time</vt:lpstr>
      <vt:lpstr>Consul</vt:lpstr>
      <vt:lpstr>What are Consuls features?</vt:lpstr>
      <vt:lpstr>Architectural Overview</vt:lpstr>
      <vt:lpstr>Clients and servers</vt:lpstr>
      <vt:lpstr>Datacenters and the WAN</vt:lpstr>
      <vt:lpstr>Effects on how consul works</vt:lpstr>
      <vt:lpstr>In Conclusion</vt:lpstr>
      <vt:lpstr>Resources</vt:lpstr>
      <vt:lpstr>Questions</vt:lpstr>
      <vt:lpstr>Contact Infomation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water rafting</dc:title>
  <dc:creator>James Geall</dc:creator>
  <cp:lastModifiedBy>James Geall</cp:lastModifiedBy>
  <cp:revision>77</cp:revision>
  <dcterms:created xsi:type="dcterms:W3CDTF">2016-05-28T10:42:44Z</dcterms:created>
  <dcterms:modified xsi:type="dcterms:W3CDTF">2016-06-08T16:40:53Z</dcterms:modified>
</cp:coreProperties>
</file>