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12e260c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12e260c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12e260c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12e260c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12e260c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12e260c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Follower Growth</a:t>
            </a:r>
            <a:endParaRPr sz="1400">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Continuous &amp; Positive</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Engagement Rate</a:t>
            </a:r>
            <a:endParaRPr sz="1400">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Peak Points located either at beginning of school year or key school breaks</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Top posts </a:t>
            </a:r>
            <a:endParaRPr sz="1400">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All related to the dean’s list as it draws the largest audience, what other posts could draw similar audiences?</a:t>
            </a:r>
            <a:endParaRPr sz="14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12e260c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12e260c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 followers are also trending in a positive direction, but more chaotic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Instagram followers trending in a positive direction as well but still not as stable as facebook fans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Engagement rate for instagram shows a boost right before school starts during the </a:t>
            </a:r>
            <a:r>
              <a:rPr lang="en"/>
              <a:t>months of July-August</a:t>
            </a:r>
            <a:r>
              <a:rPr lang="en"/>
              <a:t>(2.4 rate) with a deadzone during </a:t>
            </a:r>
            <a:endParaRPr/>
          </a:p>
          <a:p>
            <a:pPr indent="0" lvl="0" marL="0" rtl="0" algn="l">
              <a:spcBef>
                <a:spcPts val="0"/>
              </a:spcBef>
              <a:spcAft>
                <a:spcPts val="0"/>
              </a:spcAft>
              <a:buNone/>
            </a:pPr>
            <a:r>
              <a:rPr lang="en"/>
              <a:t>Peak school time, September-December(~0.6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for twitter we see the same trend of high engagement rate right before school starts in August (1.9), but the rate doesn’t drop off too much like the Instagram account</a:t>
            </a:r>
            <a:endParaRPr/>
          </a:p>
          <a:p>
            <a:pPr indent="0" lvl="0" marL="0" rtl="0" algn="l">
              <a:spcBef>
                <a:spcPts val="0"/>
              </a:spcBef>
              <a:spcAft>
                <a:spcPts val="0"/>
              </a:spcAft>
              <a:buNone/>
            </a:pPr>
            <a:r>
              <a:rPr lang="en"/>
              <a:t>As you can see it stays above 1 almost the whole time before peaking again at 2 in April.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612e260c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612e260c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YOY </a:t>
            </a:r>
            <a:r>
              <a:rPr lang="en"/>
              <a:t>analysis of users and new users it is clear that 2020, represented in Blue, has been a much better year</a:t>
            </a:r>
            <a:endParaRPr/>
          </a:p>
          <a:p>
            <a:pPr indent="0" lvl="0" marL="0" rtl="0" algn="l">
              <a:spcBef>
                <a:spcPts val="0"/>
              </a:spcBef>
              <a:spcAft>
                <a:spcPts val="0"/>
              </a:spcAft>
              <a:buNone/>
            </a:pPr>
            <a:r>
              <a:rPr lang="en"/>
              <a:t>For the website as both users are up about 50% over a 7 day span and new users are up about 81% over a 7 day span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612e260c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612e260c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top 10 channels from which traffic comes into the website we see an interesting story.</a:t>
            </a:r>
            <a:endParaRPr/>
          </a:p>
          <a:p>
            <a:pPr indent="0" lvl="0" marL="0" rtl="0" algn="l">
              <a:spcBef>
                <a:spcPts val="0"/>
              </a:spcBef>
              <a:spcAft>
                <a:spcPts val="0"/>
              </a:spcAft>
              <a:buNone/>
            </a:pPr>
            <a:r>
              <a:rPr lang="en"/>
              <a:t>The majority of users visit the site from organic search via some sort of web browser (35.1%)  as well as putting in the direct url to the site (33.5%)</a:t>
            </a:r>
            <a:endParaRPr/>
          </a:p>
          <a:p>
            <a:pPr indent="0" lvl="0" marL="0" rtl="0" algn="l">
              <a:spcBef>
                <a:spcPts val="0"/>
              </a:spcBef>
              <a:spcAft>
                <a:spcPts val="0"/>
              </a:spcAft>
              <a:buNone/>
            </a:pPr>
            <a:r>
              <a:rPr lang="en"/>
              <a:t>However, the majority of new users visit the site from the direct url (%35) and only 33% enter the site from organic search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top of this we see that Paid searches only take up about 5.7-5.9% of the channel source of traffic for new or old users showcasing </a:t>
            </a:r>
            <a:endParaRPr/>
          </a:p>
          <a:p>
            <a:pPr indent="0" lvl="0" marL="0" rtl="0" algn="l">
              <a:spcBef>
                <a:spcPts val="0"/>
              </a:spcBef>
              <a:spcAft>
                <a:spcPts val="0"/>
              </a:spcAft>
              <a:buNone/>
            </a:pPr>
            <a:r>
              <a:rPr lang="en"/>
              <a:t>That a simplified url and investment in organic searches is more important for the sites success than paid advertisement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12e260c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612e260c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solely at page views we can see the most popular pages are the home page “/”, bookstore “/bsn”, academics page “/academics”, and admissions “admissions”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 homepage is the most viewed page it’s Bounce Rate is an indicator that it does a good job of capturing the </a:t>
            </a:r>
            <a:r>
              <a:rPr lang="en"/>
              <a:t>viewers attention and redirecting them to another site on the page</a:t>
            </a:r>
            <a:endParaRPr/>
          </a:p>
          <a:p>
            <a:pPr indent="0" lvl="0" marL="0" rtl="0" algn="l">
              <a:spcBef>
                <a:spcPts val="0"/>
              </a:spcBef>
              <a:spcAft>
                <a:spcPts val="0"/>
              </a:spcAft>
              <a:buNone/>
            </a:pPr>
            <a:r>
              <a:rPr lang="en"/>
              <a:t>As the bounce rate is 57% which is lower than the avg bounce rate for the whole site at 63%. As for the avg. time on page it is 2 minutes which is 45 seconds longer than the avg. time for the whole 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 bounce rate of the homepage is better than the avg. for the site it still is a case for improvement as lowering this means Rockhurst is doing a better job of capturing the users attention longer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12e260c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12e260c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desktop vs mobile data associated with the website we can see that the majority of new users and users come from the mobile device</a:t>
            </a:r>
            <a:endParaRPr/>
          </a:p>
          <a:p>
            <a:pPr indent="0" lvl="0" marL="0" rtl="0" algn="l">
              <a:spcBef>
                <a:spcPts val="0"/>
              </a:spcBef>
              <a:spcAft>
                <a:spcPts val="0"/>
              </a:spcAft>
              <a:buNone/>
            </a:pPr>
            <a:r>
              <a:rPr lang="en"/>
              <a:t>As there were more than 40k more new users and users from the mobile devices than desktop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there are more mobile users all around their bounce rate, pages per session and avg. session duration all are </a:t>
            </a:r>
            <a:r>
              <a:rPr lang="en"/>
              <a:t>sustainably</a:t>
            </a:r>
            <a:r>
              <a:rPr lang="en"/>
              <a:t> lower than their desktop </a:t>
            </a:r>
            <a:r>
              <a:rPr lang="en"/>
              <a:t>counterpart</a:t>
            </a:r>
            <a:endParaRPr/>
          </a:p>
          <a:p>
            <a:pPr indent="0" lvl="0" marL="0" rtl="0" algn="l">
              <a:spcBef>
                <a:spcPts val="0"/>
              </a:spcBef>
              <a:spcAft>
                <a:spcPts val="0"/>
              </a:spcAft>
              <a:buNone/>
            </a:pPr>
            <a:r>
              <a:rPr lang="en"/>
              <a:t>So, clearly there is some sort of attention issue with mobile users navigating the site, either information is too hidden, or not enough eye catching information is present on the landing page.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12e260c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12e260c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polls, stories, and giveaways would </a:t>
            </a:r>
            <a:r>
              <a:rPr lang="en"/>
              <a:t>continuously</a:t>
            </a:r>
            <a:r>
              <a:rPr lang="en"/>
              <a:t> bring the audience back to the social media page to engage with whatever Rockhurst put out</a:t>
            </a:r>
            <a:endParaRPr/>
          </a:p>
          <a:p>
            <a:pPr indent="0" lvl="0" marL="0" rtl="0" algn="l">
              <a:spcBef>
                <a:spcPts val="0"/>
              </a:spcBef>
              <a:spcAft>
                <a:spcPts val="0"/>
              </a:spcAft>
              <a:buNone/>
            </a:pPr>
            <a:r>
              <a:rPr lang="en"/>
              <a:t>In the instance of a giveaway it </a:t>
            </a:r>
            <a:r>
              <a:rPr lang="en"/>
              <a:t>could be as simply as “any follower who reposts this is entered into the drawing for …” where it could be anything ranging from</a:t>
            </a:r>
            <a:endParaRPr/>
          </a:p>
          <a:p>
            <a:pPr indent="0" lvl="0" marL="0" rtl="0" algn="l">
              <a:spcBef>
                <a:spcPts val="0"/>
              </a:spcBef>
              <a:spcAft>
                <a:spcPts val="0"/>
              </a:spcAft>
              <a:buNone/>
            </a:pPr>
            <a:r>
              <a:rPr lang="en"/>
              <a:t>A “walk &amp; talk” with father curran, rockhurst apparel, or coupons to a KC restaurant.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organic search methods seem to reign far superior in drawing in audiences on top of the simplified URL that allows for easy direct url entry.</a:t>
            </a:r>
            <a:endParaRPr/>
          </a:p>
          <a:p>
            <a:pPr indent="0" lvl="0" marL="0" rtl="0" algn="l">
              <a:spcBef>
                <a:spcPts val="0"/>
              </a:spcBef>
              <a:spcAft>
                <a:spcPts val="0"/>
              </a:spcAft>
              <a:buNone/>
            </a:pPr>
            <a:r>
              <a:rPr lang="en"/>
              <a:t>Investing more time and resources into improving the organic search method is more valuable than spending money on paid advertisements for the website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lot of the information on the mobile and desktop website is hidden behind a large amount of scrolling down the page. While this would be good to keep</a:t>
            </a:r>
            <a:endParaRPr/>
          </a:p>
          <a:p>
            <a:pPr indent="0" lvl="0" marL="0" rtl="0" algn="l">
              <a:spcBef>
                <a:spcPts val="0"/>
              </a:spcBef>
              <a:spcAft>
                <a:spcPts val="0"/>
              </a:spcAft>
              <a:buNone/>
            </a:pPr>
            <a:r>
              <a:rPr lang="en"/>
              <a:t>Users scrolling and seeing more, if they don’t see any of it at first glance then they won’t be interested enough to keep scrolling, especially on a mobile device.</a:t>
            </a:r>
            <a:endParaRPr/>
          </a:p>
          <a:p>
            <a:pPr indent="0" lvl="0" marL="0" rtl="0" algn="l">
              <a:spcBef>
                <a:spcPts val="0"/>
              </a:spcBef>
              <a:spcAft>
                <a:spcPts val="0"/>
              </a:spcAft>
              <a:buNone/>
            </a:pPr>
            <a:r>
              <a:rPr lang="en"/>
              <a:t>So, changing the website so that there’s a automatic side-scrolling display box which houses important information like newsworthy events, Rockhurst’s graduation statistics, </a:t>
            </a:r>
            <a:endParaRPr/>
          </a:p>
          <a:p>
            <a:pPr indent="0" lvl="0" marL="0" rtl="0" algn="l">
              <a:spcBef>
                <a:spcPts val="0"/>
              </a:spcBef>
              <a:spcAft>
                <a:spcPts val="0"/>
              </a:spcAft>
              <a:buNone/>
            </a:pPr>
            <a:r>
              <a:rPr lang="en"/>
              <a:t>And any other attention gathering information would keep the user on the page longer and give them more available site links without the user needing to do any scrolling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would allow for a much lower bounce rate and a higher avg. time on the site improving the sites analytics and helping reach some of the sites goals.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Final Project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Judge Greenberger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500">
                <a:solidFill>
                  <a:srgbClr val="333333"/>
                </a:solidFill>
                <a:latin typeface="Arial"/>
                <a:ea typeface="Arial"/>
                <a:cs typeface="Arial"/>
                <a:sym typeface="Arial"/>
              </a:rPr>
              <a:t>Who? </a:t>
            </a:r>
            <a:endParaRPr sz="1500">
              <a:solidFill>
                <a:srgbClr val="333333"/>
              </a:solidFill>
              <a:latin typeface="Arial"/>
              <a:ea typeface="Arial"/>
              <a:cs typeface="Arial"/>
              <a:sym typeface="Arial"/>
            </a:endParaRPr>
          </a:p>
          <a:p>
            <a:pPr indent="-317500" lvl="1" marL="914400" rtl="0" algn="l">
              <a:spcBef>
                <a:spcPts val="0"/>
              </a:spcBef>
              <a:spcAft>
                <a:spcPts val="0"/>
              </a:spcAft>
              <a:buSzPts val="1400"/>
              <a:buChar char="○"/>
            </a:pPr>
            <a:r>
              <a:rPr lang="en" sz="1500">
                <a:solidFill>
                  <a:srgbClr val="333333"/>
                </a:solidFill>
                <a:latin typeface="Arial"/>
                <a:ea typeface="Arial"/>
                <a:cs typeface="Arial"/>
                <a:sym typeface="Arial"/>
              </a:rPr>
              <a:t>Rockhurst University</a:t>
            </a:r>
            <a:endParaRPr sz="1500">
              <a:solidFill>
                <a:srgbClr val="333333"/>
              </a:solidFill>
              <a:latin typeface="Arial"/>
              <a:ea typeface="Arial"/>
              <a:cs typeface="Arial"/>
              <a:sym typeface="Arial"/>
            </a:endParaRPr>
          </a:p>
          <a:p>
            <a:pPr indent="-323850" lvl="0" marL="457200" rtl="0" algn="l">
              <a:spcBef>
                <a:spcPts val="0"/>
              </a:spcBef>
              <a:spcAft>
                <a:spcPts val="0"/>
              </a:spcAft>
              <a:buClr>
                <a:srgbClr val="333333"/>
              </a:buClr>
              <a:buSzPts val="1500"/>
              <a:buFont typeface="Arial"/>
              <a:buChar char="●"/>
            </a:pPr>
            <a:r>
              <a:rPr lang="en" sz="1500">
                <a:solidFill>
                  <a:srgbClr val="333333"/>
                </a:solidFill>
                <a:latin typeface="Arial"/>
                <a:ea typeface="Arial"/>
                <a:cs typeface="Arial"/>
                <a:sym typeface="Arial"/>
              </a:rPr>
              <a:t>What?</a:t>
            </a:r>
            <a:endParaRPr sz="1500">
              <a:solidFill>
                <a:srgbClr val="333333"/>
              </a:solidFill>
              <a:latin typeface="Arial"/>
              <a:ea typeface="Arial"/>
              <a:cs typeface="Arial"/>
              <a:sym typeface="Arial"/>
            </a:endParaRPr>
          </a:p>
          <a:p>
            <a:pPr indent="-323850" lvl="1" marL="914400" rtl="0" algn="l">
              <a:spcBef>
                <a:spcPts val="0"/>
              </a:spcBef>
              <a:spcAft>
                <a:spcPts val="0"/>
              </a:spcAft>
              <a:buClr>
                <a:srgbClr val="333333"/>
              </a:buClr>
              <a:buSzPts val="1500"/>
              <a:buFont typeface="Arial"/>
              <a:buChar char="○"/>
            </a:pPr>
            <a:r>
              <a:rPr lang="en" sz="1500">
                <a:solidFill>
                  <a:srgbClr val="333333"/>
                </a:solidFill>
                <a:latin typeface="Arial"/>
                <a:ea typeface="Arial"/>
                <a:cs typeface="Arial"/>
                <a:sym typeface="Arial"/>
              </a:rPr>
              <a:t>Social Media Data</a:t>
            </a:r>
            <a:endParaRPr sz="1500">
              <a:solidFill>
                <a:srgbClr val="333333"/>
              </a:solidFill>
              <a:latin typeface="Arial"/>
              <a:ea typeface="Arial"/>
              <a:cs typeface="Arial"/>
              <a:sym typeface="Arial"/>
            </a:endParaRPr>
          </a:p>
          <a:p>
            <a:pPr indent="-323850" lvl="2" marL="1371600" rtl="0" algn="l">
              <a:spcBef>
                <a:spcPts val="0"/>
              </a:spcBef>
              <a:spcAft>
                <a:spcPts val="0"/>
              </a:spcAft>
              <a:buClr>
                <a:srgbClr val="333333"/>
              </a:buClr>
              <a:buSzPts val="1500"/>
              <a:buFont typeface="Arial"/>
              <a:buChar char="■"/>
            </a:pPr>
            <a:r>
              <a:rPr lang="en" sz="1500">
                <a:solidFill>
                  <a:srgbClr val="333333"/>
                </a:solidFill>
                <a:latin typeface="Arial"/>
                <a:ea typeface="Arial"/>
                <a:cs typeface="Arial"/>
                <a:sym typeface="Arial"/>
              </a:rPr>
              <a:t>Twitter</a:t>
            </a:r>
            <a:endParaRPr sz="1500">
              <a:solidFill>
                <a:srgbClr val="333333"/>
              </a:solidFill>
              <a:latin typeface="Arial"/>
              <a:ea typeface="Arial"/>
              <a:cs typeface="Arial"/>
              <a:sym typeface="Arial"/>
            </a:endParaRPr>
          </a:p>
          <a:p>
            <a:pPr indent="-323850" lvl="2" marL="1371600" rtl="0" algn="l">
              <a:spcBef>
                <a:spcPts val="0"/>
              </a:spcBef>
              <a:spcAft>
                <a:spcPts val="0"/>
              </a:spcAft>
              <a:buClr>
                <a:srgbClr val="333333"/>
              </a:buClr>
              <a:buSzPts val="1500"/>
              <a:buFont typeface="Arial"/>
              <a:buChar char="■"/>
            </a:pPr>
            <a:r>
              <a:rPr lang="en" sz="1500">
                <a:solidFill>
                  <a:srgbClr val="333333"/>
                </a:solidFill>
                <a:latin typeface="Arial"/>
                <a:ea typeface="Arial"/>
                <a:cs typeface="Arial"/>
                <a:sym typeface="Arial"/>
              </a:rPr>
              <a:t>Instagram	</a:t>
            </a:r>
            <a:endParaRPr sz="1500">
              <a:solidFill>
                <a:srgbClr val="333333"/>
              </a:solidFill>
              <a:latin typeface="Arial"/>
              <a:ea typeface="Arial"/>
              <a:cs typeface="Arial"/>
              <a:sym typeface="Arial"/>
            </a:endParaRPr>
          </a:p>
          <a:p>
            <a:pPr indent="-323850" lvl="2" marL="1371600" rtl="0" algn="l">
              <a:spcBef>
                <a:spcPts val="0"/>
              </a:spcBef>
              <a:spcAft>
                <a:spcPts val="0"/>
              </a:spcAft>
              <a:buClr>
                <a:srgbClr val="333333"/>
              </a:buClr>
              <a:buSzPts val="1500"/>
              <a:buFont typeface="Arial"/>
              <a:buChar char="■"/>
            </a:pPr>
            <a:r>
              <a:rPr lang="en" sz="1500">
                <a:solidFill>
                  <a:srgbClr val="333333"/>
                </a:solidFill>
                <a:latin typeface="Arial"/>
                <a:ea typeface="Arial"/>
                <a:cs typeface="Arial"/>
                <a:sym typeface="Arial"/>
              </a:rPr>
              <a:t>Facebook</a:t>
            </a:r>
            <a:endParaRPr sz="1500">
              <a:solidFill>
                <a:srgbClr val="333333"/>
              </a:solidFill>
              <a:latin typeface="Arial"/>
              <a:ea typeface="Arial"/>
              <a:cs typeface="Arial"/>
              <a:sym typeface="Arial"/>
            </a:endParaRPr>
          </a:p>
          <a:p>
            <a:pPr indent="-323850" lvl="1" marL="914400" rtl="0" algn="l">
              <a:spcBef>
                <a:spcPts val="0"/>
              </a:spcBef>
              <a:spcAft>
                <a:spcPts val="0"/>
              </a:spcAft>
              <a:buClr>
                <a:srgbClr val="333333"/>
              </a:buClr>
              <a:buSzPts val="1500"/>
              <a:buFont typeface="Arial"/>
              <a:buChar char="○"/>
            </a:pPr>
            <a:r>
              <a:rPr lang="en" sz="1500">
                <a:solidFill>
                  <a:srgbClr val="333333"/>
                </a:solidFill>
                <a:latin typeface="Arial"/>
                <a:ea typeface="Arial"/>
                <a:cs typeface="Arial"/>
                <a:sym typeface="Arial"/>
              </a:rPr>
              <a:t>Website &amp; Mobile Analytics</a:t>
            </a:r>
            <a:endParaRPr sz="1500">
              <a:solidFill>
                <a:srgbClr val="333333"/>
              </a:solidFill>
              <a:latin typeface="Arial"/>
              <a:ea typeface="Arial"/>
              <a:cs typeface="Arial"/>
              <a:sym typeface="Arial"/>
            </a:endParaRPr>
          </a:p>
          <a:p>
            <a:pPr indent="-323850" lvl="2" marL="1371600" rtl="0" algn="l">
              <a:spcBef>
                <a:spcPts val="0"/>
              </a:spcBef>
              <a:spcAft>
                <a:spcPts val="0"/>
              </a:spcAft>
              <a:buClr>
                <a:srgbClr val="333333"/>
              </a:buClr>
              <a:buSzPts val="1500"/>
              <a:buFont typeface="Arial"/>
              <a:buChar char="■"/>
            </a:pPr>
            <a:r>
              <a:rPr lang="en" sz="1500">
                <a:solidFill>
                  <a:srgbClr val="333333"/>
                </a:solidFill>
                <a:latin typeface="Arial"/>
                <a:ea typeface="Arial"/>
                <a:cs typeface="Arial"/>
                <a:sym typeface="Arial"/>
              </a:rPr>
              <a:t>Google analytics</a:t>
            </a:r>
            <a:endParaRPr sz="1500">
              <a:solidFill>
                <a:srgbClr val="333333"/>
              </a:solidFill>
              <a:latin typeface="Arial"/>
              <a:ea typeface="Arial"/>
              <a:cs typeface="Arial"/>
              <a:sym typeface="Arial"/>
            </a:endParaRPr>
          </a:p>
          <a:p>
            <a:pPr indent="0" lvl="0" marL="0" rtl="0" algn="l">
              <a:spcBef>
                <a:spcPts val="1200"/>
              </a:spcBef>
              <a:spcAft>
                <a:spcPts val="1200"/>
              </a:spcAft>
              <a:buNone/>
            </a:pPr>
            <a:r>
              <a:t/>
            </a:r>
            <a:endParaRPr sz="1500">
              <a:solidFill>
                <a:srgbClr val="333333"/>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0" y="4621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Social Media Analytics</a:t>
            </a:r>
            <a:endParaRPr/>
          </a:p>
        </p:txBody>
      </p:sp>
      <p:pic>
        <p:nvPicPr>
          <p:cNvPr id="98" name="Google Shape;98;p15"/>
          <p:cNvPicPr preferRelativeResize="0"/>
          <p:nvPr/>
        </p:nvPicPr>
        <p:blipFill>
          <a:blip r:embed="rId3">
            <a:alphaModFix/>
          </a:blip>
          <a:stretch>
            <a:fillRect/>
          </a:stretch>
        </p:blipFill>
        <p:spPr>
          <a:xfrm>
            <a:off x="1622299" y="109263"/>
            <a:ext cx="5899400" cy="4435674"/>
          </a:xfrm>
          <a:prstGeom prst="rect">
            <a:avLst/>
          </a:prstGeom>
          <a:noFill/>
          <a:ln>
            <a:noFill/>
          </a:ln>
        </p:spPr>
      </p:pic>
      <p:sp>
        <p:nvSpPr>
          <p:cNvPr id="99" name="Google Shape;99;p15"/>
          <p:cNvSpPr txBox="1"/>
          <p:nvPr/>
        </p:nvSpPr>
        <p:spPr>
          <a:xfrm>
            <a:off x="114850" y="1383250"/>
            <a:ext cx="286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6525" y="45927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Social Media Analytics Continued</a:t>
            </a:r>
            <a:endParaRPr/>
          </a:p>
        </p:txBody>
      </p:sp>
      <p:pic>
        <p:nvPicPr>
          <p:cNvPr id="105" name="Google Shape;105;p16"/>
          <p:cNvPicPr preferRelativeResize="0"/>
          <p:nvPr/>
        </p:nvPicPr>
        <p:blipFill>
          <a:blip r:embed="rId3">
            <a:alphaModFix/>
          </a:blip>
          <a:stretch>
            <a:fillRect/>
          </a:stretch>
        </p:blipFill>
        <p:spPr>
          <a:xfrm>
            <a:off x="1276725" y="176050"/>
            <a:ext cx="6590549" cy="4479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448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Analytics</a:t>
            </a:r>
            <a:endParaRPr/>
          </a:p>
        </p:txBody>
      </p:sp>
      <p:pic>
        <p:nvPicPr>
          <p:cNvPr id="111" name="Google Shape;111;p17"/>
          <p:cNvPicPr preferRelativeResize="0"/>
          <p:nvPr/>
        </p:nvPicPr>
        <p:blipFill>
          <a:blip r:embed="rId3">
            <a:alphaModFix/>
          </a:blip>
          <a:stretch>
            <a:fillRect/>
          </a:stretch>
        </p:blipFill>
        <p:spPr>
          <a:xfrm>
            <a:off x="2308200" y="2811700"/>
            <a:ext cx="4527599" cy="1835202"/>
          </a:xfrm>
          <a:prstGeom prst="rect">
            <a:avLst/>
          </a:prstGeom>
          <a:noFill/>
          <a:ln>
            <a:noFill/>
          </a:ln>
        </p:spPr>
      </p:pic>
      <p:pic>
        <p:nvPicPr>
          <p:cNvPr id="112" name="Google Shape;112;p17"/>
          <p:cNvPicPr preferRelativeResize="0"/>
          <p:nvPr/>
        </p:nvPicPr>
        <p:blipFill>
          <a:blip r:embed="rId4">
            <a:alphaModFix/>
          </a:blip>
          <a:stretch>
            <a:fillRect/>
          </a:stretch>
        </p:blipFill>
        <p:spPr>
          <a:xfrm>
            <a:off x="2308200" y="768624"/>
            <a:ext cx="4527601" cy="1835051"/>
          </a:xfrm>
          <a:prstGeom prst="rect">
            <a:avLst/>
          </a:prstGeom>
          <a:noFill/>
          <a:ln>
            <a:noFill/>
          </a:ln>
        </p:spPr>
      </p:pic>
      <p:sp>
        <p:nvSpPr>
          <p:cNvPr id="113" name="Google Shape;113;p17"/>
          <p:cNvSpPr txBox="1"/>
          <p:nvPr>
            <p:ph idx="1" type="body"/>
          </p:nvPr>
        </p:nvSpPr>
        <p:spPr>
          <a:xfrm>
            <a:off x="2572050" y="121925"/>
            <a:ext cx="39999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a:t>Users YOY (2019-2020)</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0" rtl="0" algn="l">
              <a:spcBef>
                <a:spcPts val="1200"/>
              </a:spcBef>
              <a:spcAft>
                <a:spcPts val="1200"/>
              </a:spcAft>
              <a:buNone/>
            </a:pPr>
            <a:r>
              <a:rPr b="1" lang="en"/>
              <a:t>New Users YOY (2019-2020)</a:t>
            </a:r>
            <a:endParaRPr b="1"/>
          </a:p>
        </p:txBody>
      </p:sp>
      <p:sp>
        <p:nvSpPr>
          <p:cNvPr id="114" name="Google Shape;114;p17"/>
          <p:cNvSpPr txBox="1"/>
          <p:nvPr/>
        </p:nvSpPr>
        <p:spPr>
          <a:xfrm>
            <a:off x="6934825" y="3678675"/>
            <a:ext cx="142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2020 = Blue</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2019 = Orange</a:t>
            </a:r>
            <a:endParaRPr sz="12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448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Analytics</a:t>
            </a:r>
            <a:endParaRPr/>
          </a:p>
        </p:txBody>
      </p:sp>
      <p:pic>
        <p:nvPicPr>
          <p:cNvPr id="120" name="Google Shape;120;p18"/>
          <p:cNvPicPr preferRelativeResize="0"/>
          <p:nvPr/>
        </p:nvPicPr>
        <p:blipFill>
          <a:blip r:embed="rId3">
            <a:alphaModFix/>
          </a:blip>
          <a:stretch>
            <a:fillRect/>
          </a:stretch>
        </p:blipFill>
        <p:spPr>
          <a:xfrm>
            <a:off x="2529388" y="661300"/>
            <a:ext cx="4048877" cy="3820900"/>
          </a:xfrm>
          <a:prstGeom prst="rect">
            <a:avLst/>
          </a:prstGeom>
          <a:noFill/>
          <a:ln>
            <a:noFill/>
          </a:ln>
        </p:spPr>
      </p:pic>
      <p:sp>
        <p:nvSpPr>
          <p:cNvPr id="121" name="Google Shape;121;p18"/>
          <p:cNvSpPr txBox="1"/>
          <p:nvPr/>
        </p:nvSpPr>
        <p:spPr>
          <a:xfrm>
            <a:off x="2511263" y="287975"/>
            <a:ext cx="408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Channel Data</a:t>
            </a:r>
            <a:endParaRPr b="1">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48350" y="43554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Analytics</a:t>
            </a:r>
            <a:endParaRPr/>
          </a:p>
        </p:txBody>
      </p:sp>
      <p:pic>
        <p:nvPicPr>
          <p:cNvPr id="127" name="Google Shape;127;p19"/>
          <p:cNvPicPr preferRelativeResize="0"/>
          <p:nvPr/>
        </p:nvPicPr>
        <p:blipFill>
          <a:blip r:embed="rId3">
            <a:alphaModFix/>
          </a:blip>
          <a:stretch>
            <a:fillRect/>
          </a:stretch>
        </p:blipFill>
        <p:spPr>
          <a:xfrm>
            <a:off x="1514475" y="526400"/>
            <a:ext cx="6115050" cy="3829050"/>
          </a:xfrm>
          <a:prstGeom prst="rect">
            <a:avLst/>
          </a:prstGeom>
          <a:noFill/>
          <a:ln>
            <a:noFill/>
          </a:ln>
        </p:spPr>
      </p:pic>
      <p:sp>
        <p:nvSpPr>
          <p:cNvPr id="128" name="Google Shape;128;p19"/>
          <p:cNvSpPr txBox="1"/>
          <p:nvPr/>
        </p:nvSpPr>
        <p:spPr>
          <a:xfrm>
            <a:off x="1491800" y="184325"/>
            <a:ext cx="613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Bounce Rate &amp; Page Views</a:t>
            </a:r>
            <a:endParaRPr b="1">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196500" y="43093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Mobile Analytics</a:t>
            </a:r>
            <a:endParaRPr/>
          </a:p>
        </p:txBody>
      </p:sp>
      <p:pic>
        <p:nvPicPr>
          <p:cNvPr id="134" name="Google Shape;134;p20"/>
          <p:cNvPicPr preferRelativeResize="0"/>
          <p:nvPr/>
        </p:nvPicPr>
        <p:blipFill>
          <a:blip r:embed="rId3">
            <a:alphaModFix/>
          </a:blip>
          <a:stretch>
            <a:fillRect/>
          </a:stretch>
        </p:blipFill>
        <p:spPr>
          <a:xfrm>
            <a:off x="2462325" y="1083800"/>
            <a:ext cx="4248150" cy="2419350"/>
          </a:xfrm>
          <a:prstGeom prst="rect">
            <a:avLst/>
          </a:prstGeom>
          <a:noFill/>
          <a:ln>
            <a:noFill/>
          </a:ln>
        </p:spPr>
      </p:pic>
      <p:sp>
        <p:nvSpPr>
          <p:cNvPr id="135" name="Google Shape;135;p20"/>
          <p:cNvSpPr txBox="1"/>
          <p:nvPr/>
        </p:nvSpPr>
        <p:spPr>
          <a:xfrm>
            <a:off x="2433525" y="639325"/>
            <a:ext cx="424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Desktop Vs. Mobile</a:t>
            </a:r>
            <a:endParaRPr b="1">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1" name="Google Shape;141;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Keep Social Media Audience engaged all throughout the year!</a:t>
            </a:r>
            <a:endParaRPr/>
          </a:p>
          <a:p>
            <a:pPr indent="-317500" lvl="1" marL="914400" rtl="0" algn="l">
              <a:spcBef>
                <a:spcPts val="0"/>
              </a:spcBef>
              <a:spcAft>
                <a:spcPts val="0"/>
              </a:spcAft>
              <a:buSzPts val="1400"/>
              <a:buChar char="○"/>
            </a:pPr>
            <a:r>
              <a:rPr lang="en"/>
              <a:t>Stories</a:t>
            </a:r>
            <a:endParaRPr/>
          </a:p>
          <a:p>
            <a:pPr indent="-317500" lvl="1" marL="914400" rtl="0" algn="l">
              <a:spcBef>
                <a:spcPts val="0"/>
              </a:spcBef>
              <a:spcAft>
                <a:spcPts val="0"/>
              </a:spcAft>
              <a:buSzPts val="1400"/>
              <a:buChar char="○"/>
            </a:pPr>
            <a:r>
              <a:rPr lang="en"/>
              <a:t>Polls</a:t>
            </a:r>
            <a:endParaRPr/>
          </a:p>
          <a:p>
            <a:pPr indent="-317500" lvl="1" marL="914400" rtl="0" algn="l">
              <a:spcBef>
                <a:spcPts val="0"/>
              </a:spcBef>
              <a:spcAft>
                <a:spcPts val="0"/>
              </a:spcAft>
              <a:buSzPts val="1400"/>
              <a:buChar char="○"/>
            </a:pPr>
            <a:r>
              <a:rPr lang="en"/>
              <a:t>Giveaways</a:t>
            </a:r>
            <a:endParaRPr/>
          </a:p>
          <a:p>
            <a:pPr indent="-342900" lvl="0" marL="457200" rtl="0" algn="l">
              <a:spcBef>
                <a:spcPts val="0"/>
              </a:spcBef>
              <a:spcAft>
                <a:spcPts val="0"/>
              </a:spcAft>
              <a:buSzPts val="1800"/>
              <a:buChar char="●"/>
            </a:pPr>
            <a:r>
              <a:rPr lang="en"/>
              <a:t>Focus on already well-established organic search methods</a:t>
            </a:r>
            <a:endParaRPr/>
          </a:p>
          <a:p>
            <a:pPr indent="-342900" lvl="0" marL="457200" rtl="0" algn="l">
              <a:spcBef>
                <a:spcPts val="0"/>
              </a:spcBef>
              <a:spcAft>
                <a:spcPts val="0"/>
              </a:spcAft>
              <a:buSzPts val="1800"/>
              <a:buChar char="●"/>
            </a:pPr>
            <a:r>
              <a:rPr lang="en"/>
              <a:t>Reduce scrolltime!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