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72" r:id="rId8"/>
    <p:sldId id="263" r:id="rId9"/>
    <p:sldId id="264" r:id="rId10"/>
    <p:sldId id="268" r:id="rId11"/>
    <p:sldId id="265" r:id="rId12"/>
    <p:sldId id="269" r:id="rId13"/>
    <p:sldId id="257" r:id="rId14"/>
    <p:sldId id="266" r:id="rId15"/>
    <p:sldId id="260" r:id="rId16"/>
    <p:sldId id="259" r:id="rId17"/>
    <p:sldId id="271" r:id="rId18"/>
    <p:sldId id="261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urandal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github.io/typeahead.j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yframework.com/documentation/2.2.0/Anatom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0.x/Modules" TargetMode="External"/><Relationship Id="rId2" Type="http://schemas.openxmlformats.org/officeDocument/2006/relationships/hyperlink" Target="http://www.playframe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e.berger@nb-pralinen.ch" TargetMode="External"/><Relationship Id="rId2" Type="http://schemas.openxmlformats.org/officeDocument/2006/relationships/hyperlink" Target="http://localhost:9000/backe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</a:t>
            </a:r>
            <a:r>
              <a:rPr lang="de-CH" dirty="0" smtClean="0"/>
              <a:t>uf Basis des</a:t>
            </a:r>
            <a:endParaRPr lang="de-CH" dirty="0"/>
          </a:p>
        </p:txBody>
      </p:sp>
      <p:pic>
        <p:nvPicPr>
          <p:cNvPr id="3074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3941823" cy="13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716016" y="4869159"/>
            <a:ext cx="4442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0" dirty="0" smtClean="0">
                <a:latin typeface="+mj-lt"/>
              </a:rPr>
              <a:t>Frameworks</a:t>
            </a:r>
            <a:endParaRPr lang="de-CH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54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RequireJS</a:t>
            </a:r>
            <a:endParaRPr lang="de-CH" dirty="0" smtClean="0"/>
          </a:p>
          <a:p>
            <a:pPr lvl="1"/>
            <a:r>
              <a:rPr lang="de-CH" dirty="0" smtClean="0"/>
              <a:t>Dynamisches Nachladen benötigter JavaScript-Dateien</a:t>
            </a:r>
          </a:p>
          <a:p>
            <a:pPr lvl="1"/>
            <a:r>
              <a:rPr lang="de-CH" dirty="0" err="1" smtClean="0"/>
              <a:t>Dependency-Manangement</a:t>
            </a:r>
            <a:r>
              <a:rPr lang="de-CH" dirty="0" smtClean="0"/>
              <a:t>, um sicherzustellen, dass Ladereihenfolge der </a:t>
            </a:r>
            <a:r>
              <a:rPr lang="de-CH" dirty="0" err="1" smtClean="0"/>
              <a:t>Javascript</a:t>
            </a:r>
            <a:r>
              <a:rPr lang="de-CH" dirty="0" smtClean="0"/>
              <a:t>-Dateien korrekt ist</a:t>
            </a:r>
          </a:p>
          <a:p>
            <a:pPr lvl="1"/>
            <a:r>
              <a:rPr lang="de-CH" dirty="0" smtClean="0"/>
              <a:t>Dank </a:t>
            </a:r>
            <a:r>
              <a:rPr lang="de-CH" dirty="0" err="1" smtClean="0"/>
              <a:t>RequireJS</a:t>
            </a:r>
            <a:r>
              <a:rPr lang="de-CH" dirty="0" smtClean="0"/>
              <a:t> ist im effektiven HTML-Dokument nur noch ein Script-Tag nötig: Den auf RequireJS.js</a:t>
            </a:r>
            <a:endParaRPr lang="de-CH" dirty="0"/>
          </a:p>
          <a:p>
            <a:pPr lvl="1"/>
            <a:r>
              <a:rPr lang="de-CH" dirty="0">
                <a:hlinkClick r:id="rId2"/>
              </a:rPr>
              <a:t>http://requirejs.org/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7571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Durandal</a:t>
            </a:r>
            <a:endParaRPr lang="de-CH" dirty="0" smtClean="0"/>
          </a:p>
          <a:p>
            <a:pPr lvl="1"/>
            <a:r>
              <a:rPr lang="de-CH" dirty="0" smtClean="0"/>
              <a:t>Ermöglicht es, </a:t>
            </a:r>
            <a:r>
              <a:rPr lang="de-CH" dirty="0" err="1" smtClean="0"/>
              <a:t>OnePage</a:t>
            </a:r>
            <a:r>
              <a:rPr lang="de-CH" dirty="0" smtClean="0"/>
              <a:t>-Websites zu erstellen</a:t>
            </a:r>
          </a:p>
          <a:p>
            <a:pPr lvl="1"/>
            <a:r>
              <a:rPr lang="de-CH" dirty="0" smtClean="0"/>
              <a:t>Einzelne Seiten werden mittels Hashtag in der URL referenziert, </a:t>
            </a:r>
            <a:r>
              <a:rPr lang="de-CH" dirty="0" err="1" smtClean="0"/>
              <a:t>z.B</a:t>
            </a:r>
            <a:r>
              <a:rPr lang="de-CH" dirty="0" smtClean="0"/>
              <a:t>: http</a:t>
            </a:r>
            <a:r>
              <a:rPr lang="de-CH" dirty="0" smtClean="0">
                <a:sym typeface="Wingdings" panose="05000000000000000000" pitchFamily="2" charset="2"/>
              </a:rPr>
              <a:t>://localhost:9000/backend#adressen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Ist ein Zusammenzug von </a:t>
            </a:r>
            <a:r>
              <a:rPr lang="de-CH" dirty="0" err="1" smtClean="0">
                <a:sym typeface="Wingdings" panose="05000000000000000000" pitchFamily="2" charset="2"/>
              </a:rPr>
              <a:t>JQuery</a:t>
            </a:r>
            <a:r>
              <a:rPr lang="de-CH" dirty="0" smtClean="0">
                <a:sym typeface="Wingdings" panose="05000000000000000000" pitchFamily="2" charset="2"/>
              </a:rPr>
              <a:t>, Knockout, </a:t>
            </a:r>
            <a:r>
              <a:rPr lang="de-CH" dirty="0" err="1" smtClean="0">
                <a:sym typeface="Wingdings" panose="05000000000000000000" pitchFamily="2" charset="2"/>
              </a:rPr>
              <a:t>RequireJS</a:t>
            </a:r>
            <a:r>
              <a:rPr lang="de-CH" dirty="0" smtClean="0">
                <a:sym typeface="Wingdings" panose="05000000000000000000" pitchFamily="2" charset="2"/>
              </a:rPr>
              <a:t> und Teilen von Backbone</a:t>
            </a:r>
          </a:p>
          <a:p>
            <a:pPr lvl="1"/>
            <a:r>
              <a:rPr lang="de-CH" dirty="0">
                <a:hlinkClick r:id="rId2"/>
              </a:rPr>
              <a:t>http://durandaljs.com/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5391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TypeAhead</a:t>
            </a:r>
            <a:endParaRPr lang="de-CH" dirty="0" smtClean="0"/>
          </a:p>
          <a:p>
            <a:pPr lvl="1"/>
            <a:r>
              <a:rPr lang="de-CH" dirty="0" err="1" smtClean="0"/>
              <a:t>TypeAhead</a:t>
            </a:r>
            <a:r>
              <a:rPr lang="de-CH" dirty="0" smtClean="0"/>
              <a:t> Input-Feld von den Twitter Jungs</a:t>
            </a:r>
          </a:p>
          <a:p>
            <a:pPr lvl="1"/>
            <a:r>
              <a:rPr lang="de-CH" dirty="0" smtClean="0"/>
              <a:t>Demo siehe </a:t>
            </a:r>
            <a:r>
              <a:rPr lang="de-CH" dirty="0">
                <a:hlinkClick r:id="rId2"/>
              </a:rPr>
              <a:t>http://twitter.github.io/typeahead.js/</a:t>
            </a: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236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Play Framework (Java)</a:t>
            </a:r>
          </a:p>
          <a:p>
            <a:r>
              <a:rPr lang="de-CH" dirty="0" smtClean="0"/>
              <a:t>Der Framework besteht intern aus:</a:t>
            </a:r>
          </a:p>
          <a:p>
            <a:pPr lvl="1"/>
            <a:r>
              <a:rPr lang="de-CH" dirty="0" err="1" smtClean="0"/>
              <a:t>Jetty</a:t>
            </a:r>
            <a:r>
              <a:rPr lang="de-CH" dirty="0" smtClean="0"/>
              <a:t> HTTP-Server</a:t>
            </a:r>
          </a:p>
          <a:p>
            <a:pPr lvl="1"/>
            <a:r>
              <a:rPr lang="de-CH" dirty="0" err="1" smtClean="0"/>
              <a:t>Ebean</a:t>
            </a:r>
            <a:r>
              <a:rPr lang="de-CH" dirty="0" smtClean="0"/>
              <a:t> ORM </a:t>
            </a:r>
            <a:r>
              <a:rPr lang="de-CH" dirty="0" smtClean="0">
                <a:sym typeface="Wingdings" panose="05000000000000000000" pitchFamily="2" charset="2"/>
              </a:rPr>
              <a:t> JDBC  MySQL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SBT-</a:t>
            </a:r>
            <a:r>
              <a:rPr lang="de-CH" dirty="0" err="1" smtClean="0">
                <a:sym typeface="Wingdings" panose="05000000000000000000" pitchFamily="2" charset="2"/>
              </a:rPr>
              <a:t>Buildsystem</a:t>
            </a:r>
            <a:r>
              <a:rPr lang="de-CH" dirty="0" smtClean="0">
                <a:sym typeface="Wingdings" panose="05000000000000000000" pitchFamily="2" charset="2"/>
              </a:rPr>
              <a:t> (à la </a:t>
            </a:r>
            <a:r>
              <a:rPr lang="de-CH" dirty="0" err="1" smtClean="0">
                <a:sym typeface="Wingdings" panose="05000000000000000000" pitchFamily="2" charset="2"/>
              </a:rPr>
              <a:t>Maven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Jackson (</a:t>
            </a:r>
            <a:r>
              <a:rPr lang="de-CH" dirty="0" err="1" smtClean="0">
                <a:sym typeface="Wingdings" panose="05000000000000000000" pitchFamily="2" charset="2"/>
              </a:rPr>
              <a:t>Json</a:t>
            </a:r>
            <a:r>
              <a:rPr lang="de-CH" dirty="0" smtClean="0">
                <a:sym typeface="Wingdings" panose="05000000000000000000" pitchFamily="2" charset="2"/>
              </a:rPr>
              <a:t> Parser/</a:t>
            </a:r>
            <a:r>
              <a:rPr lang="de-CH" dirty="0" err="1" smtClean="0">
                <a:sym typeface="Wingdings" panose="05000000000000000000" pitchFamily="2" charset="2"/>
              </a:rPr>
              <a:t>Builder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Aufbau: </a:t>
            </a:r>
            <a:r>
              <a:rPr lang="de-CH" dirty="0">
                <a:hlinkClick r:id="rId2"/>
              </a:rPr>
              <a:t>http://www.playframework.com/documentation/2.2.0/Anatomy</a:t>
            </a:r>
            <a:endParaRPr lang="de-CH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829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Play Framework (Java) ist durch </a:t>
            </a:r>
            <a:r>
              <a:rPr lang="de-CH" dirty="0" err="1" smtClean="0"/>
              <a:t>Plugins</a:t>
            </a:r>
            <a:r>
              <a:rPr lang="de-CH" dirty="0" smtClean="0"/>
              <a:t> erweiterbar. Zum Beispiel:</a:t>
            </a:r>
          </a:p>
          <a:p>
            <a:pPr lvl="2"/>
            <a:r>
              <a:rPr lang="de-CH" dirty="0" err="1" smtClean="0">
                <a:sym typeface="Wingdings" panose="05000000000000000000" pitchFamily="2" charset="2"/>
              </a:rPr>
              <a:t>Deadbold</a:t>
            </a:r>
            <a:endParaRPr lang="de-CH" dirty="0" smtClean="0">
              <a:sym typeface="Wingdings" panose="05000000000000000000" pitchFamily="2" charset="2"/>
            </a:endParaRP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Play </a:t>
            </a:r>
            <a:r>
              <a:rPr lang="de-CH" dirty="0" err="1" smtClean="0">
                <a:sym typeface="Wingdings" panose="05000000000000000000" pitchFamily="2" charset="2"/>
              </a:rPr>
              <a:t>Authenticate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Play Framework unterstützt diverse Entwicklungsumgebungen wie </a:t>
            </a:r>
            <a:r>
              <a:rPr lang="de-CH" dirty="0" err="1" smtClean="0">
                <a:sym typeface="Wingdings" panose="05000000000000000000" pitchFamily="2" charset="2"/>
              </a:rPr>
              <a:t>Eclipse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Netbeans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Intellij</a:t>
            </a:r>
            <a:r>
              <a:rPr lang="de-CH" dirty="0" smtClean="0">
                <a:sym typeface="Wingdings" panose="05000000000000000000" pitchFamily="2" charset="2"/>
              </a:rPr>
              <a:t>, …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JetBrains’s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Intellij</a:t>
            </a:r>
            <a:r>
              <a:rPr lang="de-CH" dirty="0" smtClean="0">
                <a:sym typeface="Wingdings" panose="05000000000000000000" pitchFamily="2" charset="2"/>
              </a:rPr>
              <a:t> kam in diesem Projekt zum Einsatz und ist sehr empfehlenswert</a:t>
            </a:r>
          </a:p>
        </p:txBody>
      </p:sp>
    </p:spTree>
    <p:extLst>
      <p:ext uri="{BB962C8B-B14F-4D97-AF65-F5344CB8AC3E}">
        <p14:creationId xmlns:p14="http://schemas.microsoft.com/office/powerpoint/2010/main" val="298472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Highlights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Vereinheitlichte Fehlerausgabe</a:t>
            </a:r>
          </a:p>
          <a:p>
            <a:r>
              <a:rPr lang="de-CH" dirty="0" smtClean="0"/>
              <a:t>Typensicherheit, keine Var-Typen wie bei PHP</a:t>
            </a:r>
          </a:p>
          <a:p>
            <a:r>
              <a:rPr lang="de-CH" dirty="0" smtClean="0"/>
              <a:t>Reaktive Event-gesteuerte Verarbeitung</a:t>
            </a:r>
          </a:p>
          <a:p>
            <a:r>
              <a:rPr lang="de-CH" dirty="0" smtClean="0"/>
              <a:t>Debugging</a:t>
            </a:r>
          </a:p>
          <a:p>
            <a:r>
              <a:rPr lang="de-CH" dirty="0" smtClean="0"/>
              <a:t>Open Source </a:t>
            </a:r>
            <a:r>
              <a:rPr lang="de-CH" dirty="0" smtClean="0">
                <a:sym typeface="Wingdings" panose="05000000000000000000" pitchFamily="2" charset="2"/>
              </a:rPr>
              <a:t> Apache2 Lizenz</a:t>
            </a:r>
            <a:endParaRPr lang="de-CH" dirty="0" smtClean="0"/>
          </a:p>
          <a:p>
            <a:r>
              <a:rPr lang="de-CH" dirty="0" smtClean="0"/>
              <a:t>Viele klassische Java-Libraries verwendbar</a:t>
            </a:r>
          </a:p>
          <a:p>
            <a:r>
              <a:rPr lang="de-CH" dirty="0" smtClean="0"/>
              <a:t>URL Routing anhand einer </a:t>
            </a:r>
            <a:r>
              <a:rPr lang="de-CH" dirty="0" err="1" smtClean="0"/>
              <a:t>Routes</a:t>
            </a:r>
            <a:r>
              <a:rPr lang="de-CH" dirty="0" smtClean="0"/>
              <a:t>-Datei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13" y="2348880"/>
            <a:ext cx="1242070" cy="83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Play Framework – Typischer HTTP Request</a:t>
            </a:r>
            <a:endParaRPr lang="de-CH" sz="32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2204864"/>
            <a:ext cx="1300758" cy="650379"/>
          </a:xfrm>
        </p:spPr>
      </p:pic>
      <p:sp>
        <p:nvSpPr>
          <p:cNvPr id="4" name="AutoShape 2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941984" y="2420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62064" y="2132856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</a:t>
            </a:r>
            <a:br>
              <a:rPr lang="de-CH" sz="1400" dirty="0" smtClean="0"/>
            </a:br>
            <a:r>
              <a:rPr lang="de-CH" sz="1400" dirty="0" smtClean="0"/>
              <a:t>localhost:9000</a:t>
            </a:r>
            <a:endParaRPr lang="de-CH" sz="1400" dirty="0"/>
          </a:p>
        </p:txBody>
      </p:sp>
      <p:sp>
        <p:nvSpPr>
          <p:cNvPr id="10" name="AutoShape 4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22176" y="2573288"/>
            <a:ext cx="595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79512" y="3789040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URL Router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conf</a:t>
            </a:r>
            <a:r>
              <a:rPr lang="de-CH" sz="1400" dirty="0" smtClean="0"/>
              <a:t>/</a:t>
            </a:r>
            <a:r>
              <a:rPr lang="de-CH" sz="1400" dirty="0" err="1" smtClean="0"/>
              <a:t>routes</a:t>
            </a:r>
            <a:r>
              <a:rPr lang="de-CH" sz="1400" dirty="0" smtClean="0"/>
              <a:t> Datei)</a:t>
            </a:r>
            <a:endParaRPr lang="de-CH" sz="1400" dirty="0"/>
          </a:p>
        </p:txBody>
      </p:sp>
      <p:sp>
        <p:nvSpPr>
          <p:cNvPr id="17" name="Rechteck 16"/>
          <p:cNvSpPr/>
          <p:nvPr/>
        </p:nvSpPr>
        <p:spPr>
          <a:xfrm>
            <a:off x="2668596" y="3787407"/>
            <a:ext cx="3161819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/>
              <a:t>Static</a:t>
            </a:r>
            <a:r>
              <a:rPr lang="de-CH" sz="1400" dirty="0" smtClean="0"/>
              <a:t> </a:t>
            </a:r>
            <a:r>
              <a:rPr lang="de-CH" sz="1400" dirty="0" err="1" smtClean="0"/>
              <a:t>Method</a:t>
            </a:r>
            <a:r>
              <a:rPr lang="de-CH" sz="1400" dirty="0" smtClean="0"/>
              <a:t> einer Controller Klasse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app</a:t>
            </a:r>
            <a:r>
              <a:rPr lang="de-CH" sz="1400" dirty="0" smtClean="0"/>
              <a:t>/</a:t>
            </a:r>
            <a:r>
              <a:rPr lang="de-CH" sz="1400" dirty="0" err="1" smtClean="0"/>
              <a:t>controllers</a:t>
            </a:r>
            <a:r>
              <a:rPr lang="de-CH" sz="1400" dirty="0" smtClean="0"/>
              <a:t> Verzeichnis)</a:t>
            </a:r>
            <a:endParaRPr lang="de-CH" sz="1400" dirty="0"/>
          </a:p>
        </p:txBody>
      </p:sp>
      <p:sp>
        <p:nvSpPr>
          <p:cNvPr id="18" name="Rechteck 17"/>
          <p:cNvSpPr/>
          <p:nvPr/>
        </p:nvSpPr>
        <p:spPr>
          <a:xfrm>
            <a:off x="2668596" y="4941168"/>
            <a:ext cx="3161820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Ebean</a:t>
            </a:r>
            <a:r>
              <a:rPr lang="de-CH" sz="1400" dirty="0" smtClean="0"/>
              <a:t>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models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1797968" y="2996952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230016" y="41490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166120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4102224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450740" y="4949207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Datenbank </a:t>
            </a:r>
            <a:br>
              <a:rPr lang="de-CH" sz="1400" dirty="0" smtClean="0"/>
            </a:br>
            <a:r>
              <a:rPr lang="de-CH" sz="1400" dirty="0" smtClean="0"/>
              <a:t>(z.B. MySQL)</a:t>
            </a:r>
            <a:endParaRPr lang="de-CH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902424" y="5301208"/>
            <a:ext cx="469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450740" y="3789040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(Scala </a:t>
            </a:r>
            <a:r>
              <a:rPr lang="de-CH" sz="1400" dirty="0" err="1" smtClean="0"/>
              <a:t>Html</a:t>
            </a:r>
            <a:r>
              <a:rPr lang="de-CH" sz="1400" dirty="0" smtClean="0"/>
              <a:t> Templates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views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7707614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5902424" y="4147447"/>
            <a:ext cx="469776" cy="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03300"/>
            <a:ext cx="3941812" cy="810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Gerade Verbindung mit Pfeil 41"/>
          <p:cNvCxnSpPr/>
          <p:nvPr/>
        </p:nvCxnSpPr>
        <p:spPr>
          <a:xfrm>
            <a:off x="1115616" y="4581128"/>
            <a:ext cx="0" cy="1296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Play Framework – </a:t>
            </a:r>
            <a:r>
              <a:rPr lang="de-CH" sz="3200" dirty="0" err="1" smtClean="0"/>
              <a:t>Scale</a:t>
            </a:r>
            <a:r>
              <a:rPr lang="de-CH" sz="3200" dirty="0" smtClean="0"/>
              <a:t> out </a:t>
            </a:r>
            <a:r>
              <a:rPr lang="de-CH" sz="3200" dirty="0" err="1" smtClean="0"/>
              <a:t>Deployment</a:t>
            </a:r>
            <a:endParaRPr lang="de-CH" sz="32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7" y="2311722"/>
            <a:ext cx="1300758" cy="650379"/>
          </a:xfrm>
        </p:spPr>
      </p:pic>
      <p:sp>
        <p:nvSpPr>
          <p:cNvPr id="4" name="AutoShape 2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634144" y="2564904"/>
            <a:ext cx="8839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68596" y="2276872"/>
            <a:ext cx="23419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HTTP-</a:t>
            </a:r>
            <a:r>
              <a:rPr lang="de-CH" sz="1400" dirty="0" err="1" smtClean="0"/>
              <a:t>ReverseProxy</a:t>
            </a:r>
            <a:r>
              <a:rPr lang="de-CH" sz="1400" dirty="0" smtClean="0"/>
              <a:t> 1</a:t>
            </a:r>
            <a:br>
              <a:rPr lang="de-CH" sz="1400" dirty="0" smtClean="0"/>
            </a:br>
            <a:r>
              <a:rPr lang="de-CH" sz="1400" dirty="0" smtClean="0"/>
              <a:t> (z.B. </a:t>
            </a:r>
            <a:r>
              <a:rPr lang="de-CH" sz="1400" dirty="0" err="1" smtClean="0"/>
              <a:t>Nginx</a:t>
            </a:r>
            <a:r>
              <a:rPr lang="de-CH" sz="1400" dirty="0" smtClean="0"/>
              <a:t>, Apache, </a:t>
            </a:r>
            <a:r>
              <a:rPr lang="de-CH" sz="1400" dirty="0" err="1" smtClean="0"/>
              <a:t>etc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sp>
        <p:nvSpPr>
          <p:cNvPr id="10" name="AutoShape 4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5724128" y="2276872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 Instanz 1</a:t>
            </a:r>
            <a:endParaRPr lang="de-CH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0392" y="407707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155568" y="5877272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/>
              <a:t>Memcached</a:t>
            </a:r>
            <a:r>
              <a:rPr lang="de-CH" sz="1400" dirty="0" smtClean="0"/>
              <a:t>-Server</a:t>
            </a:r>
            <a:br>
              <a:rPr lang="de-CH" sz="1400" dirty="0" smtClean="0"/>
            </a:br>
            <a:r>
              <a:rPr lang="de-CH" sz="1400" dirty="0" smtClean="0"/>
              <a:t>(für Session bezogene Daten)</a:t>
            </a:r>
            <a:endParaRPr lang="de-CH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8316416" y="2852936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5113784" y="2636912"/>
            <a:ext cx="4663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68596" y="3284984"/>
            <a:ext cx="23419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HTTP-</a:t>
            </a:r>
            <a:r>
              <a:rPr lang="de-CH" sz="1400" dirty="0" err="1" smtClean="0"/>
              <a:t>ReverseProxy</a:t>
            </a:r>
            <a:r>
              <a:rPr lang="de-CH" sz="1400" dirty="0" smtClean="0"/>
              <a:t> x</a:t>
            </a:r>
            <a:br>
              <a:rPr lang="de-CH" sz="1400" dirty="0" smtClean="0"/>
            </a:br>
            <a:r>
              <a:rPr lang="de-CH" sz="1400" dirty="0" smtClean="0"/>
              <a:t> (z.B. </a:t>
            </a:r>
            <a:r>
              <a:rPr lang="de-CH" sz="1400" dirty="0" err="1" smtClean="0"/>
              <a:t>Nginx</a:t>
            </a:r>
            <a:r>
              <a:rPr lang="de-CH" sz="1400" dirty="0" smtClean="0"/>
              <a:t>, Apache, </a:t>
            </a:r>
            <a:r>
              <a:rPr lang="de-CH" sz="1400" dirty="0" err="1" smtClean="0"/>
              <a:t>etc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634144" y="2564904"/>
            <a:ext cx="8839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724128" y="3284984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 Instanz x</a:t>
            </a:r>
            <a:endParaRPr lang="de-CH" sz="1400" dirty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5117268" y="3645024"/>
            <a:ext cx="4663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108594" y="2708920"/>
            <a:ext cx="475002" cy="93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117268" y="2636913"/>
            <a:ext cx="466328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37764" y="4365104"/>
            <a:ext cx="4759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Reverse-</a:t>
            </a:r>
            <a:r>
              <a:rPr lang="de-CH" dirty="0" err="1" smtClean="0"/>
              <a:t>Proxy’s</a:t>
            </a:r>
            <a:r>
              <a:rPr lang="de-CH" dirty="0" smtClean="0"/>
              <a:t> dienen dazu, statische Seiten effizient zu </a:t>
            </a:r>
            <a:r>
              <a:rPr lang="de-CH" dirty="0" err="1" smtClean="0"/>
              <a:t>cachen</a:t>
            </a:r>
            <a:r>
              <a:rPr lang="de-CH" dirty="0" smtClean="0"/>
              <a:t> (anhand HTTP-Cache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Mehrere Play-Instanzen können die HTTP-Request abarbeiten (dank </a:t>
            </a:r>
            <a:r>
              <a:rPr lang="de-CH" dirty="0" err="1" smtClean="0"/>
              <a:t>stateless</a:t>
            </a:r>
            <a:r>
              <a:rPr lang="de-CH" dirty="0" smtClean="0"/>
              <a:t>-Eigenschaft)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Session-</a:t>
            </a:r>
            <a:r>
              <a:rPr lang="de-CH" dirty="0" err="1" smtClean="0"/>
              <a:t>bezogende</a:t>
            </a:r>
            <a:r>
              <a:rPr lang="de-CH" dirty="0" smtClean="0"/>
              <a:t> Daten können auf </a:t>
            </a:r>
            <a:r>
              <a:rPr lang="de-CH" dirty="0" err="1" smtClean="0"/>
              <a:t>Memcached</a:t>
            </a:r>
            <a:r>
              <a:rPr lang="de-CH" dirty="0" smtClean="0"/>
              <a:t> Server zentral abgelegt werden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040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Play Framework - Praxis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Angenehm schnelle Datenverarbeitung</a:t>
            </a:r>
          </a:p>
          <a:p>
            <a:r>
              <a:rPr lang="de-CH" dirty="0" smtClean="0"/>
              <a:t>Java ist eine sichere, stabile Wahl</a:t>
            </a:r>
          </a:p>
          <a:p>
            <a:pPr lvl="1"/>
            <a:r>
              <a:rPr lang="de-CH" dirty="0" smtClean="0"/>
              <a:t>Bis auf die Tatsache, dass während des Wartens auf einen kompilierten </a:t>
            </a:r>
            <a:r>
              <a:rPr lang="de-CH" dirty="0" err="1" smtClean="0"/>
              <a:t>Build</a:t>
            </a:r>
            <a:r>
              <a:rPr lang="de-CH" dirty="0" smtClean="0"/>
              <a:t> wohl mal einer sterben wird</a:t>
            </a:r>
          </a:p>
          <a:p>
            <a:r>
              <a:rPr lang="de-CH" dirty="0" smtClean="0"/>
              <a:t>Viele Play-Framework-Versionen mit inkompatibler API</a:t>
            </a:r>
          </a:p>
          <a:p>
            <a:r>
              <a:rPr lang="de-CH" dirty="0"/>
              <a:t>Viele Bibliotheken / </a:t>
            </a:r>
            <a:r>
              <a:rPr lang="de-CH" dirty="0" err="1"/>
              <a:t>Plugins</a:t>
            </a:r>
            <a:r>
              <a:rPr lang="de-CH" dirty="0"/>
              <a:t> </a:t>
            </a:r>
            <a:r>
              <a:rPr lang="de-CH" dirty="0" err="1" smtClean="0"/>
              <a:t>einbindbar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8400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Für Download, Installations-Guide und Dokumentation:</a:t>
            </a:r>
          </a:p>
          <a:p>
            <a:r>
              <a:rPr lang="de-CH" dirty="0">
                <a:hlinkClick r:id="rId2"/>
              </a:rPr>
              <a:t>http://www.playframework.com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Plugins</a:t>
            </a:r>
            <a:r>
              <a:rPr lang="de-CH" dirty="0" smtClean="0"/>
              <a:t>:</a:t>
            </a:r>
          </a:p>
          <a:p>
            <a:r>
              <a:rPr lang="de-CH" dirty="0">
                <a:hlinkClick r:id="rId3"/>
              </a:rPr>
              <a:t>http://www.playframework.com/documentation/2.0.x/Modules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11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Shop-Frontend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Statische mehrsprachig erfassbare Seiten</a:t>
            </a:r>
          </a:p>
          <a:p>
            <a:pPr lvl="1"/>
            <a:r>
              <a:rPr lang="de-CH" dirty="0" smtClean="0"/>
              <a:t>Z.B. für </a:t>
            </a:r>
            <a:r>
              <a:rPr lang="de-CH" dirty="0" err="1" smtClean="0"/>
              <a:t>Impressium</a:t>
            </a:r>
            <a:r>
              <a:rPr lang="de-CH" dirty="0" smtClean="0"/>
              <a:t>, etc.</a:t>
            </a:r>
            <a:endParaRPr lang="de-CH" dirty="0" smtClean="0"/>
          </a:p>
          <a:p>
            <a:r>
              <a:rPr lang="de-CH" dirty="0" smtClean="0"/>
              <a:t>Artikel-Kollektion</a:t>
            </a:r>
          </a:p>
          <a:p>
            <a:pPr lvl="1"/>
            <a:r>
              <a:rPr lang="de-CH" dirty="0" err="1" smtClean="0"/>
              <a:t>z.B</a:t>
            </a:r>
            <a:r>
              <a:rPr lang="de-CH" dirty="0" smtClean="0"/>
              <a:t> Praline, Marmeladen</a:t>
            </a:r>
          </a:p>
          <a:p>
            <a:r>
              <a:rPr lang="de-CH" dirty="0" smtClean="0"/>
              <a:t>Anzeige einzelner Artikel mit Bild</a:t>
            </a:r>
          </a:p>
          <a:p>
            <a:r>
              <a:rPr lang="de-CH" dirty="0" smtClean="0"/>
              <a:t>Warenkorb </a:t>
            </a:r>
          </a:p>
          <a:p>
            <a:pPr lvl="1"/>
            <a:r>
              <a:rPr lang="de-CH" dirty="0" smtClean="0"/>
              <a:t>Laden/Speichern per AJAX via REST-API</a:t>
            </a:r>
          </a:p>
          <a:p>
            <a:r>
              <a:rPr lang="de-CH" dirty="0" smtClean="0"/>
              <a:t>Unterstützung für beliebig viele Sprachen (zur Zeit Deutsch / English effektiv aktiviert)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639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Shop-Frontend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Registrierung inklusive </a:t>
            </a:r>
            <a:r>
              <a:rPr lang="de-CH" dirty="0" err="1" smtClean="0"/>
              <a:t>Verification</a:t>
            </a:r>
            <a:r>
              <a:rPr lang="de-CH" dirty="0" smtClean="0"/>
              <a:t>-Email</a:t>
            </a:r>
          </a:p>
          <a:p>
            <a:pPr lvl="1"/>
            <a:r>
              <a:rPr lang="de-CH" dirty="0" smtClean="0"/>
              <a:t>E-Mail wird in Demo einfach in Konsole ausgegeben, da kein SMTP hinterlegt in </a:t>
            </a:r>
            <a:r>
              <a:rPr lang="de-CH" dirty="0" err="1" smtClean="0"/>
              <a:t>Config</a:t>
            </a:r>
            <a:r>
              <a:rPr lang="de-CH" dirty="0" smtClean="0"/>
              <a:t>.</a:t>
            </a:r>
          </a:p>
          <a:p>
            <a:r>
              <a:rPr lang="de-CH" dirty="0" smtClean="0"/>
              <a:t>Login mit Passwort-Vergessen Funktion</a:t>
            </a:r>
          </a:p>
          <a:p>
            <a:r>
              <a:rPr lang="de-CH" dirty="0" err="1" smtClean="0"/>
              <a:t>Registierung</a:t>
            </a:r>
            <a:r>
              <a:rPr lang="de-CH" dirty="0" smtClean="0"/>
              <a:t>/Login ebenfalls über </a:t>
            </a:r>
            <a:r>
              <a:rPr lang="de-CH" dirty="0" err="1" smtClean="0"/>
              <a:t>Oauth</a:t>
            </a:r>
            <a:r>
              <a:rPr lang="de-CH" dirty="0" smtClean="0"/>
              <a:t>/</a:t>
            </a:r>
            <a:r>
              <a:rPr lang="de-CH" dirty="0" err="1" smtClean="0"/>
              <a:t>Oauth</a:t>
            </a:r>
            <a:r>
              <a:rPr lang="de-CH" dirty="0" smtClean="0"/>
              <a:t> 2.0 möglich</a:t>
            </a:r>
          </a:p>
          <a:p>
            <a:pPr lvl="1"/>
            <a:r>
              <a:rPr lang="de-CH" dirty="0" smtClean="0"/>
              <a:t>Derzeit ist bei Google und Facebook ein Client-Token gelöst für </a:t>
            </a:r>
            <a:r>
              <a:rPr lang="de-CH" dirty="0" err="1" smtClean="0"/>
              <a:t>localhost</a:t>
            </a:r>
            <a:r>
              <a:rPr lang="de-CH" dirty="0" smtClean="0"/>
              <a:t>-URL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343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Shop-Frontend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Bestellung des Warenkorbes auf Rechnung</a:t>
            </a:r>
          </a:p>
          <a:p>
            <a:pPr lvl="1"/>
            <a:r>
              <a:rPr lang="de-CH" dirty="0" smtClean="0"/>
              <a:t>Ort-Eingabe wird mit </a:t>
            </a:r>
            <a:r>
              <a:rPr lang="de-CH" dirty="0" err="1" smtClean="0"/>
              <a:t>TypeAhead</a:t>
            </a:r>
            <a:r>
              <a:rPr lang="de-CH" dirty="0" smtClean="0"/>
              <a:t> unterstützt</a:t>
            </a:r>
          </a:p>
          <a:p>
            <a:pPr lvl="1"/>
            <a:r>
              <a:rPr lang="de-CH" dirty="0" smtClean="0"/>
              <a:t>Bestellung als PDF abrufbar (ebenfalls in der Benutzersprache)</a:t>
            </a:r>
          </a:p>
          <a:p>
            <a:r>
              <a:rPr lang="de-CH" dirty="0" smtClean="0"/>
              <a:t>Bestellverlauf-Anzeige</a:t>
            </a:r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542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smtClean="0"/>
              <a:t>Backend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 eines Dashboard</a:t>
            </a:r>
          </a:p>
          <a:p>
            <a:pPr lvl="1"/>
            <a:r>
              <a:rPr lang="de-CH" dirty="0" smtClean="0"/>
              <a:t>Mit den neusten 5 registrieren Benutzer-Adressen</a:t>
            </a:r>
          </a:p>
          <a:p>
            <a:pPr lvl="1"/>
            <a:r>
              <a:rPr lang="de-CH" dirty="0" smtClean="0"/>
              <a:t>Mit den neusten 5 Bestellungen</a:t>
            </a:r>
          </a:p>
          <a:p>
            <a:r>
              <a:rPr lang="de-CH" dirty="0" smtClean="0"/>
              <a:t>Adress-Modul</a:t>
            </a:r>
          </a:p>
          <a:p>
            <a:pPr lvl="1"/>
            <a:r>
              <a:rPr lang="de-CH" dirty="0" smtClean="0"/>
              <a:t>Auflisten der Adressen</a:t>
            </a:r>
          </a:p>
          <a:p>
            <a:pPr lvl="1"/>
            <a:r>
              <a:rPr lang="de-CH" dirty="0" smtClean="0"/>
              <a:t>Erstellen/Editieren/Kopieren/Löschen einer Adresse</a:t>
            </a:r>
          </a:p>
          <a:p>
            <a:r>
              <a:rPr lang="de-CH" dirty="0" smtClean="0"/>
              <a:t>Artikel-Modul</a:t>
            </a:r>
          </a:p>
          <a:p>
            <a:pPr lvl="1"/>
            <a:r>
              <a:rPr lang="de-CH" dirty="0" smtClean="0"/>
              <a:t>Wie Adress-Modul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354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smtClean="0"/>
              <a:t>Backend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Backend ist mit </a:t>
            </a:r>
            <a:r>
              <a:rPr lang="de-CH" dirty="0" err="1" smtClean="0"/>
              <a:t>Durandal</a:t>
            </a:r>
            <a:r>
              <a:rPr lang="de-CH" dirty="0" smtClean="0"/>
              <a:t> als </a:t>
            </a:r>
            <a:r>
              <a:rPr lang="de-CH" dirty="0" err="1" smtClean="0"/>
              <a:t>OnePage</a:t>
            </a:r>
            <a:r>
              <a:rPr lang="de-CH" dirty="0" smtClean="0"/>
              <a:t>-Applikation umgesetzt</a:t>
            </a:r>
          </a:p>
          <a:p>
            <a:pPr lvl="1"/>
            <a:r>
              <a:rPr lang="de-CH" dirty="0" smtClean="0"/>
              <a:t>URL: </a:t>
            </a:r>
            <a:r>
              <a:rPr lang="de-CH" dirty="0" smtClean="0">
                <a:hlinkClick r:id="rId2"/>
              </a:rPr>
              <a:t>http://localhost:9000/backend</a:t>
            </a:r>
            <a:endParaRPr lang="de-CH" dirty="0" smtClean="0"/>
          </a:p>
          <a:p>
            <a:pPr lvl="1"/>
            <a:r>
              <a:rPr lang="de-CH" dirty="0" smtClean="0"/>
              <a:t>Zugriff nur durch Administrator-Benutzer möglich</a:t>
            </a:r>
          </a:p>
          <a:p>
            <a:pPr lvl="2"/>
            <a:r>
              <a:rPr lang="de-CH" dirty="0" err="1" smtClean="0"/>
              <a:t>Z.b.</a:t>
            </a:r>
            <a:r>
              <a:rPr lang="de-CH" dirty="0" smtClean="0"/>
              <a:t> </a:t>
            </a:r>
            <a:r>
              <a:rPr lang="de-CH" dirty="0" smtClean="0">
                <a:hlinkClick r:id="rId3"/>
              </a:rPr>
              <a:t>nicole.berger@nb-pralinen.ch</a:t>
            </a:r>
            <a:r>
              <a:rPr lang="de-CH" dirty="0" smtClean="0"/>
              <a:t> mit PW </a:t>
            </a:r>
            <a:r>
              <a:rPr lang="de-CH" dirty="0" err="1" smtClean="0"/>
              <a:t>praline</a:t>
            </a:r>
            <a:endParaRPr lang="de-CH" dirty="0" smtClean="0"/>
          </a:p>
          <a:p>
            <a:r>
              <a:rPr lang="de-CH" dirty="0" smtClean="0"/>
              <a:t>Laden/Speichern aller Daten erfolgt vollständig per AJAX via der eigenen REST-API http://localhost:9000/api</a:t>
            </a:r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111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Bootstrap CSS </a:t>
            </a:r>
            <a:r>
              <a:rPr lang="de-CH" dirty="0"/>
              <a:t>Framework + </a:t>
            </a:r>
            <a:r>
              <a:rPr lang="de-CH" dirty="0" err="1"/>
              <a:t>Javascript</a:t>
            </a:r>
            <a:r>
              <a:rPr lang="de-CH" dirty="0"/>
              <a:t> </a:t>
            </a:r>
            <a:r>
              <a:rPr lang="de-CH" dirty="0" smtClean="0"/>
              <a:t>Helpers</a:t>
            </a:r>
          </a:p>
          <a:p>
            <a:pPr lvl="1"/>
            <a:r>
              <a:rPr lang="de-CH" dirty="0" smtClean="0"/>
              <a:t>Für einfachere Implementation eines attraktiven, </a:t>
            </a:r>
            <a:r>
              <a:rPr lang="de-CH" dirty="0" err="1" smtClean="0"/>
              <a:t>responsive</a:t>
            </a:r>
            <a:r>
              <a:rPr lang="de-CH" dirty="0" smtClean="0"/>
              <a:t> Designs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getbootstrap.com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6313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JQuery</a:t>
            </a:r>
            <a:endParaRPr lang="de-CH" dirty="0" smtClean="0"/>
          </a:p>
          <a:p>
            <a:pPr lvl="1"/>
            <a:r>
              <a:rPr lang="de-CH" dirty="0" smtClean="0"/>
              <a:t>Vereinfachte DOM-Manipulationen</a:t>
            </a:r>
          </a:p>
          <a:p>
            <a:pPr lvl="1"/>
            <a:r>
              <a:rPr lang="de-CH" dirty="0" smtClean="0"/>
              <a:t>Einheitliche, browser</a:t>
            </a:r>
            <a:r>
              <a:rPr lang="de-CH" dirty="0"/>
              <a:t>-</a:t>
            </a:r>
            <a:r>
              <a:rPr lang="de-CH" dirty="0" smtClean="0"/>
              <a:t>unabhängige AJAX-</a:t>
            </a:r>
            <a:r>
              <a:rPr lang="de-CH" dirty="0" err="1" smtClean="0"/>
              <a:t>Requests</a:t>
            </a:r>
            <a:endParaRPr lang="de-CH" dirty="0" smtClean="0"/>
          </a:p>
          <a:p>
            <a:pPr lvl="1"/>
            <a:r>
              <a:rPr lang="de-CH" dirty="0" smtClean="0"/>
              <a:t>Diverse GUI-Features wie </a:t>
            </a:r>
            <a:r>
              <a:rPr lang="de-CH" dirty="0" err="1" smtClean="0"/>
              <a:t>Tabpages</a:t>
            </a:r>
            <a:r>
              <a:rPr lang="de-CH" dirty="0" smtClean="0"/>
              <a:t>, Modal-Dialoge, etc.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://jquery.com/</a:t>
            </a:r>
            <a:endParaRPr lang="de-CH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934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Knockout </a:t>
            </a:r>
            <a:r>
              <a:rPr lang="de-CH" dirty="0" err="1"/>
              <a:t>Javascript</a:t>
            </a:r>
            <a:r>
              <a:rPr lang="de-CH" dirty="0"/>
              <a:t> </a:t>
            </a:r>
            <a:r>
              <a:rPr lang="de-CH" dirty="0" smtClean="0"/>
              <a:t>Framework</a:t>
            </a:r>
          </a:p>
          <a:p>
            <a:pPr lvl="1"/>
            <a:r>
              <a:rPr lang="de-CH" dirty="0" smtClean="0"/>
              <a:t>Vereinfacht die Datenhandhabung</a:t>
            </a:r>
          </a:p>
          <a:p>
            <a:pPr lvl="1"/>
            <a:r>
              <a:rPr lang="de-CH" dirty="0" smtClean="0"/>
              <a:t>Im Hintergrund sind Daten in </a:t>
            </a:r>
            <a:r>
              <a:rPr lang="de-CH" dirty="0" err="1" smtClean="0"/>
              <a:t>Javascript</a:t>
            </a:r>
            <a:r>
              <a:rPr lang="de-CH" dirty="0" smtClean="0"/>
              <a:t> </a:t>
            </a:r>
            <a:r>
              <a:rPr lang="de-CH" dirty="0" err="1" smtClean="0"/>
              <a:t>Variabeln</a:t>
            </a:r>
            <a:r>
              <a:rPr lang="de-CH" dirty="0" smtClean="0"/>
              <a:t> als Objekt und/oder Listenstrukturen abgebildet</a:t>
            </a:r>
          </a:p>
          <a:p>
            <a:pPr lvl="1"/>
            <a:r>
              <a:rPr lang="de-CH" dirty="0" smtClean="0"/>
              <a:t>Auf HTML Elemente kann eine </a:t>
            </a:r>
            <a:r>
              <a:rPr lang="de-CH" dirty="0" err="1" smtClean="0"/>
              <a:t>data</a:t>
            </a:r>
            <a:r>
              <a:rPr lang="de-CH" dirty="0" smtClean="0"/>
              <a:t>-bind auf ein Datenelement der Hintergrunddaten gelegt werden. Sobald im Hintergrund der Inhalt der Variable gewechselt wird, werden alle GUI-Elemente mitaktualisiert, die Daten der entsprechenden Variable anzeigen</a:t>
            </a:r>
          </a:p>
          <a:p>
            <a:pPr lvl="1"/>
            <a:r>
              <a:rPr lang="de-CH" dirty="0" smtClean="0"/>
              <a:t>Weitere Beschreibung und Download siehe </a:t>
            </a:r>
            <a:r>
              <a:rPr lang="de-CH" dirty="0">
                <a:hlinkClick r:id="rId2"/>
              </a:rPr>
              <a:t>http://knockoutjs.com</a:t>
            </a:r>
            <a:r>
              <a:rPr lang="de-CH" dirty="0" smtClean="0"/>
              <a:t>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624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621</Words>
  <Application>Microsoft Office PowerPoint</Application>
  <PresentationFormat>Bildschirmpräsentation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Rhea</vt:lpstr>
      <vt:lpstr>Webshop</vt:lpstr>
      <vt:lpstr>Features Shop-Frontend</vt:lpstr>
      <vt:lpstr>Features Shop-Frontend</vt:lpstr>
      <vt:lpstr>Features Shop-Frontend</vt:lpstr>
      <vt:lpstr>Features Backend</vt:lpstr>
      <vt:lpstr>Features Backend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serverseitig</vt:lpstr>
      <vt:lpstr>Technologie-Übersicht serverseitig</vt:lpstr>
      <vt:lpstr>Play Framework - Highlights</vt:lpstr>
      <vt:lpstr>Play Framework – Typischer HTTP Request</vt:lpstr>
      <vt:lpstr>Play Framework – Scale out Deployment</vt:lpstr>
      <vt:lpstr>Play Framework - Praxis Lessons Learnt</vt:lpstr>
      <vt:lpstr>Play Framework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Roger</dc:creator>
  <cp:lastModifiedBy>Roger</cp:lastModifiedBy>
  <cp:revision>15</cp:revision>
  <dcterms:created xsi:type="dcterms:W3CDTF">2014-01-16T23:09:16Z</dcterms:created>
  <dcterms:modified xsi:type="dcterms:W3CDTF">2014-01-19T20:44:54Z</dcterms:modified>
</cp:coreProperties>
</file>