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E24D0-6CF4-482C-9E42-5D57F38E3E43}" type="datetimeFigureOut">
              <a:rPr lang="en-IN" smtClean="0"/>
              <a:t>05-10-2023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3D2C3-6CAF-4D1F-ACA4-8DAC01502F37}" type="slidenum">
              <a:rPr lang="en-IN" smtClean="0"/>
              <a:t>‹#›</a:t>
            </a:fld>
            <a:endParaRPr lang="en-IN"/>
          </a:p>
        </p:txBody>
      </p:sp>
    </p:spTree>
    <p:extLst>
      <p:ext uri="{BB962C8B-B14F-4D97-AF65-F5344CB8AC3E}">
        <p14:creationId xmlns:p14="http://schemas.microsoft.com/office/powerpoint/2010/main" val="1909755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6E90-41C3-3FCD-E50E-C72A9128F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D327D1-F848-07B4-22DC-41D4C146D1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FA56A-AAA8-9D51-6B4F-086405ED9A02}"/>
              </a:ext>
            </a:extLst>
          </p:cNvPr>
          <p:cNvSpPr>
            <a:spLocks noGrp="1"/>
          </p:cNvSpPr>
          <p:nvPr>
            <p:ph type="dt" sz="half" idx="10"/>
          </p:nvPr>
        </p:nvSpPr>
        <p:spPr/>
        <p:txBody>
          <a:bodyPr/>
          <a:lstStyle/>
          <a:p>
            <a:fld id="{1F48C925-C19A-4BF1-B8B8-3AA42CE62F37}" type="datetimeFigureOut">
              <a:rPr lang="en-IN" smtClean="0"/>
              <a:t>05-10-2023</a:t>
            </a:fld>
            <a:endParaRPr lang="en-IN"/>
          </a:p>
        </p:txBody>
      </p:sp>
      <p:sp>
        <p:nvSpPr>
          <p:cNvPr id="5" name="Footer Placeholder 4">
            <a:extLst>
              <a:ext uri="{FF2B5EF4-FFF2-40B4-BE49-F238E27FC236}">
                <a16:creationId xmlns:a16="http://schemas.microsoft.com/office/drawing/2014/main" id="{9491E22F-65C3-72CC-1139-695A8BE7E3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5CF7E-5A28-D722-3397-9EC2AA3D0C6F}"/>
              </a:ext>
            </a:extLst>
          </p:cNvPr>
          <p:cNvSpPr>
            <a:spLocks noGrp="1"/>
          </p:cNvSpPr>
          <p:nvPr>
            <p:ph type="sldNum" sz="quarter" idx="12"/>
          </p:nvPr>
        </p:nvSpPr>
        <p:spPr/>
        <p:txBody>
          <a:bodyPr/>
          <a:lstStyle/>
          <a:p>
            <a:fld id="{36F917FE-793A-460F-943C-5401D0C9504D}" type="slidenum">
              <a:rPr lang="en-IN" smtClean="0"/>
              <a:t>‹#›</a:t>
            </a:fld>
            <a:endParaRPr lang="en-IN"/>
          </a:p>
        </p:txBody>
      </p:sp>
    </p:spTree>
    <p:extLst>
      <p:ext uri="{BB962C8B-B14F-4D97-AF65-F5344CB8AC3E}">
        <p14:creationId xmlns:p14="http://schemas.microsoft.com/office/powerpoint/2010/main" val="65158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75B1-4CA9-1777-326B-729E479A08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37284C-BC7F-2444-E349-8204D0089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73F502-1976-B12D-85FA-D5027938E486}"/>
              </a:ext>
            </a:extLst>
          </p:cNvPr>
          <p:cNvSpPr>
            <a:spLocks noGrp="1"/>
          </p:cNvSpPr>
          <p:nvPr>
            <p:ph type="dt" sz="half" idx="10"/>
          </p:nvPr>
        </p:nvSpPr>
        <p:spPr/>
        <p:txBody>
          <a:bodyPr/>
          <a:lstStyle/>
          <a:p>
            <a:fld id="{1F48C925-C19A-4BF1-B8B8-3AA42CE62F37}" type="datetimeFigureOut">
              <a:rPr lang="en-IN" smtClean="0"/>
              <a:t>05-10-2023</a:t>
            </a:fld>
            <a:endParaRPr lang="en-IN"/>
          </a:p>
        </p:txBody>
      </p:sp>
      <p:sp>
        <p:nvSpPr>
          <p:cNvPr id="5" name="Footer Placeholder 4">
            <a:extLst>
              <a:ext uri="{FF2B5EF4-FFF2-40B4-BE49-F238E27FC236}">
                <a16:creationId xmlns:a16="http://schemas.microsoft.com/office/drawing/2014/main" id="{4CF97003-B66C-990B-192E-1DE5DA283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E5BBE-2A5E-52B4-0E7C-00EFAB8421A1}"/>
              </a:ext>
            </a:extLst>
          </p:cNvPr>
          <p:cNvSpPr>
            <a:spLocks noGrp="1"/>
          </p:cNvSpPr>
          <p:nvPr>
            <p:ph type="sldNum" sz="quarter" idx="12"/>
          </p:nvPr>
        </p:nvSpPr>
        <p:spPr/>
        <p:txBody>
          <a:bodyPr/>
          <a:lstStyle/>
          <a:p>
            <a:fld id="{36F917FE-793A-460F-943C-5401D0C9504D}" type="slidenum">
              <a:rPr lang="en-IN" smtClean="0"/>
              <a:t>‹#›</a:t>
            </a:fld>
            <a:endParaRPr lang="en-IN"/>
          </a:p>
        </p:txBody>
      </p:sp>
    </p:spTree>
    <p:extLst>
      <p:ext uri="{BB962C8B-B14F-4D97-AF65-F5344CB8AC3E}">
        <p14:creationId xmlns:p14="http://schemas.microsoft.com/office/powerpoint/2010/main" val="299083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2440E-B6B8-78A5-FB69-3DCDD575F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2672C5-C272-81D8-946B-B6AB8452D4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B17E41-526B-F4C9-935C-732ABF59FCC5}"/>
              </a:ext>
            </a:extLst>
          </p:cNvPr>
          <p:cNvSpPr>
            <a:spLocks noGrp="1"/>
          </p:cNvSpPr>
          <p:nvPr>
            <p:ph type="dt" sz="half" idx="10"/>
          </p:nvPr>
        </p:nvSpPr>
        <p:spPr/>
        <p:txBody>
          <a:bodyPr/>
          <a:lstStyle/>
          <a:p>
            <a:fld id="{1F48C925-C19A-4BF1-B8B8-3AA42CE62F37}" type="datetimeFigureOut">
              <a:rPr lang="en-IN" smtClean="0"/>
              <a:t>05-10-2023</a:t>
            </a:fld>
            <a:endParaRPr lang="en-IN"/>
          </a:p>
        </p:txBody>
      </p:sp>
      <p:sp>
        <p:nvSpPr>
          <p:cNvPr id="5" name="Footer Placeholder 4">
            <a:extLst>
              <a:ext uri="{FF2B5EF4-FFF2-40B4-BE49-F238E27FC236}">
                <a16:creationId xmlns:a16="http://schemas.microsoft.com/office/drawing/2014/main" id="{ED810811-242E-65FB-D2CC-E334E8654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1F050B-7086-3CD9-A50B-28295CF50A65}"/>
              </a:ext>
            </a:extLst>
          </p:cNvPr>
          <p:cNvSpPr>
            <a:spLocks noGrp="1"/>
          </p:cNvSpPr>
          <p:nvPr>
            <p:ph type="sldNum" sz="quarter" idx="12"/>
          </p:nvPr>
        </p:nvSpPr>
        <p:spPr/>
        <p:txBody>
          <a:bodyPr/>
          <a:lstStyle/>
          <a:p>
            <a:fld id="{36F917FE-793A-460F-943C-5401D0C9504D}" type="slidenum">
              <a:rPr lang="en-IN" smtClean="0"/>
              <a:t>‹#›</a:t>
            </a:fld>
            <a:endParaRPr lang="en-IN"/>
          </a:p>
        </p:txBody>
      </p:sp>
    </p:spTree>
    <p:extLst>
      <p:ext uri="{BB962C8B-B14F-4D97-AF65-F5344CB8AC3E}">
        <p14:creationId xmlns:p14="http://schemas.microsoft.com/office/powerpoint/2010/main" val="320365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F554-29EA-22E5-045A-4856653706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B5133D-5393-C912-51F6-83D4483C8B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D8AD2-16C5-3357-0CEA-004477CDF373}"/>
              </a:ext>
            </a:extLst>
          </p:cNvPr>
          <p:cNvSpPr>
            <a:spLocks noGrp="1"/>
          </p:cNvSpPr>
          <p:nvPr>
            <p:ph type="dt" sz="half" idx="10"/>
          </p:nvPr>
        </p:nvSpPr>
        <p:spPr/>
        <p:txBody>
          <a:bodyPr/>
          <a:lstStyle/>
          <a:p>
            <a:fld id="{1F48C925-C19A-4BF1-B8B8-3AA42CE62F37}" type="datetimeFigureOut">
              <a:rPr lang="en-IN" smtClean="0"/>
              <a:t>05-10-2023</a:t>
            </a:fld>
            <a:endParaRPr lang="en-IN"/>
          </a:p>
        </p:txBody>
      </p:sp>
      <p:sp>
        <p:nvSpPr>
          <p:cNvPr id="5" name="Footer Placeholder 4">
            <a:extLst>
              <a:ext uri="{FF2B5EF4-FFF2-40B4-BE49-F238E27FC236}">
                <a16:creationId xmlns:a16="http://schemas.microsoft.com/office/drawing/2014/main" id="{CA75F4E2-C487-83DC-DD42-7BAC7EEB10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9BAF9D-A857-0CB0-EFEC-8A017AC2A88C}"/>
              </a:ext>
            </a:extLst>
          </p:cNvPr>
          <p:cNvSpPr>
            <a:spLocks noGrp="1"/>
          </p:cNvSpPr>
          <p:nvPr>
            <p:ph type="sldNum" sz="quarter" idx="12"/>
          </p:nvPr>
        </p:nvSpPr>
        <p:spPr/>
        <p:txBody>
          <a:bodyPr/>
          <a:lstStyle/>
          <a:p>
            <a:fld id="{36F917FE-793A-460F-943C-5401D0C9504D}" type="slidenum">
              <a:rPr lang="en-IN" smtClean="0"/>
              <a:t>‹#›</a:t>
            </a:fld>
            <a:endParaRPr lang="en-IN"/>
          </a:p>
        </p:txBody>
      </p:sp>
    </p:spTree>
    <p:extLst>
      <p:ext uri="{BB962C8B-B14F-4D97-AF65-F5344CB8AC3E}">
        <p14:creationId xmlns:p14="http://schemas.microsoft.com/office/powerpoint/2010/main" val="90513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2B7E-0B01-6943-EB3C-4AEF6ACF5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41B530-C7D7-0241-865D-C1CCA7247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1E81B5-0633-C52F-9E16-0ABC535ECD2B}"/>
              </a:ext>
            </a:extLst>
          </p:cNvPr>
          <p:cNvSpPr>
            <a:spLocks noGrp="1"/>
          </p:cNvSpPr>
          <p:nvPr>
            <p:ph type="dt" sz="half" idx="10"/>
          </p:nvPr>
        </p:nvSpPr>
        <p:spPr/>
        <p:txBody>
          <a:bodyPr/>
          <a:lstStyle/>
          <a:p>
            <a:fld id="{1F48C925-C19A-4BF1-B8B8-3AA42CE62F37}" type="datetimeFigureOut">
              <a:rPr lang="en-IN" smtClean="0"/>
              <a:t>05-10-2023</a:t>
            </a:fld>
            <a:endParaRPr lang="en-IN"/>
          </a:p>
        </p:txBody>
      </p:sp>
      <p:sp>
        <p:nvSpPr>
          <p:cNvPr id="5" name="Footer Placeholder 4">
            <a:extLst>
              <a:ext uri="{FF2B5EF4-FFF2-40B4-BE49-F238E27FC236}">
                <a16:creationId xmlns:a16="http://schemas.microsoft.com/office/drawing/2014/main" id="{70F956F8-B8A9-1666-CAC4-CE2726123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6420D-AF3D-EF12-E777-8A9D529851CE}"/>
              </a:ext>
            </a:extLst>
          </p:cNvPr>
          <p:cNvSpPr>
            <a:spLocks noGrp="1"/>
          </p:cNvSpPr>
          <p:nvPr>
            <p:ph type="sldNum" sz="quarter" idx="12"/>
          </p:nvPr>
        </p:nvSpPr>
        <p:spPr/>
        <p:txBody>
          <a:bodyPr/>
          <a:lstStyle/>
          <a:p>
            <a:fld id="{36F917FE-793A-460F-943C-5401D0C9504D}" type="slidenum">
              <a:rPr lang="en-IN" smtClean="0"/>
              <a:t>‹#›</a:t>
            </a:fld>
            <a:endParaRPr lang="en-IN"/>
          </a:p>
        </p:txBody>
      </p:sp>
    </p:spTree>
    <p:extLst>
      <p:ext uri="{BB962C8B-B14F-4D97-AF65-F5344CB8AC3E}">
        <p14:creationId xmlns:p14="http://schemas.microsoft.com/office/powerpoint/2010/main" val="280782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D389-AD85-831D-67A9-A8918C078B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D9FD42-162C-5141-4CE7-9B5B526B3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E6D884-5044-BA4B-8537-B82B7E9FDE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9BB593-EC30-A182-468C-38C970E714B4}"/>
              </a:ext>
            </a:extLst>
          </p:cNvPr>
          <p:cNvSpPr>
            <a:spLocks noGrp="1"/>
          </p:cNvSpPr>
          <p:nvPr>
            <p:ph type="dt" sz="half" idx="10"/>
          </p:nvPr>
        </p:nvSpPr>
        <p:spPr/>
        <p:txBody>
          <a:bodyPr/>
          <a:lstStyle/>
          <a:p>
            <a:fld id="{1F48C925-C19A-4BF1-B8B8-3AA42CE62F37}" type="datetimeFigureOut">
              <a:rPr lang="en-IN" smtClean="0"/>
              <a:t>05-10-2023</a:t>
            </a:fld>
            <a:endParaRPr lang="en-IN"/>
          </a:p>
        </p:txBody>
      </p:sp>
      <p:sp>
        <p:nvSpPr>
          <p:cNvPr id="6" name="Footer Placeholder 5">
            <a:extLst>
              <a:ext uri="{FF2B5EF4-FFF2-40B4-BE49-F238E27FC236}">
                <a16:creationId xmlns:a16="http://schemas.microsoft.com/office/drawing/2014/main" id="{E9921ADB-DBD7-0E95-C0E7-ADFB816B13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7392A7-2542-1234-6005-8B56BBA777B3}"/>
              </a:ext>
            </a:extLst>
          </p:cNvPr>
          <p:cNvSpPr>
            <a:spLocks noGrp="1"/>
          </p:cNvSpPr>
          <p:nvPr>
            <p:ph type="sldNum" sz="quarter" idx="12"/>
          </p:nvPr>
        </p:nvSpPr>
        <p:spPr/>
        <p:txBody>
          <a:bodyPr/>
          <a:lstStyle/>
          <a:p>
            <a:fld id="{36F917FE-793A-460F-943C-5401D0C9504D}" type="slidenum">
              <a:rPr lang="en-IN" smtClean="0"/>
              <a:t>‹#›</a:t>
            </a:fld>
            <a:endParaRPr lang="en-IN"/>
          </a:p>
        </p:txBody>
      </p:sp>
    </p:spTree>
    <p:extLst>
      <p:ext uri="{BB962C8B-B14F-4D97-AF65-F5344CB8AC3E}">
        <p14:creationId xmlns:p14="http://schemas.microsoft.com/office/powerpoint/2010/main" val="313131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B18E-636D-8108-ED7A-C149389F81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BFD4FA-6D19-C80F-E4EA-8745CF3D9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E6C77-31FA-D343-4D4C-B47ADAE68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AC34D6-CB1A-3136-DF49-C3ECCE18B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C52439-577B-C7B7-959A-10241B725B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FDA114-936A-6475-B0C6-8C135ACA8408}"/>
              </a:ext>
            </a:extLst>
          </p:cNvPr>
          <p:cNvSpPr>
            <a:spLocks noGrp="1"/>
          </p:cNvSpPr>
          <p:nvPr>
            <p:ph type="dt" sz="half" idx="10"/>
          </p:nvPr>
        </p:nvSpPr>
        <p:spPr/>
        <p:txBody>
          <a:bodyPr/>
          <a:lstStyle/>
          <a:p>
            <a:fld id="{1F48C925-C19A-4BF1-B8B8-3AA42CE62F37}" type="datetimeFigureOut">
              <a:rPr lang="en-IN" smtClean="0"/>
              <a:t>05-10-2023</a:t>
            </a:fld>
            <a:endParaRPr lang="en-IN"/>
          </a:p>
        </p:txBody>
      </p:sp>
      <p:sp>
        <p:nvSpPr>
          <p:cNvPr id="8" name="Footer Placeholder 7">
            <a:extLst>
              <a:ext uri="{FF2B5EF4-FFF2-40B4-BE49-F238E27FC236}">
                <a16:creationId xmlns:a16="http://schemas.microsoft.com/office/drawing/2014/main" id="{C82F4D73-5F2C-380B-4EAA-22D6E0B5BC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29948C-A576-A205-D21B-F9F69E8F8ECE}"/>
              </a:ext>
            </a:extLst>
          </p:cNvPr>
          <p:cNvSpPr>
            <a:spLocks noGrp="1"/>
          </p:cNvSpPr>
          <p:nvPr>
            <p:ph type="sldNum" sz="quarter" idx="12"/>
          </p:nvPr>
        </p:nvSpPr>
        <p:spPr/>
        <p:txBody>
          <a:bodyPr/>
          <a:lstStyle/>
          <a:p>
            <a:fld id="{36F917FE-793A-460F-943C-5401D0C9504D}" type="slidenum">
              <a:rPr lang="en-IN" smtClean="0"/>
              <a:t>‹#›</a:t>
            </a:fld>
            <a:endParaRPr lang="en-IN"/>
          </a:p>
        </p:txBody>
      </p:sp>
    </p:spTree>
    <p:extLst>
      <p:ext uri="{BB962C8B-B14F-4D97-AF65-F5344CB8AC3E}">
        <p14:creationId xmlns:p14="http://schemas.microsoft.com/office/powerpoint/2010/main" val="360083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F051-211E-8C4E-8332-F98F627AE5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6BE255-2CA7-B4BC-AB4D-B6A5CA286AD5}"/>
              </a:ext>
            </a:extLst>
          </p:cNvPr>
          <p:cNvSpPr>
            <a:spLocks noGrp="1"/>
          </p:cNvSpPr>
          <p:nvPr>
            <p:ph type="dt" sz="half" idx="10"/>
          </p:nvPr>
        </p:nvSpPr>
        <p:spPr/>
        <p:txBody>
          <a:bodyPr/>
          <a:lstStyle/>
          <a:p>
            <a:fld id="{1F48C925-C19A-4BF1-B8B8-3AA42CE62F37}" type="datetimeFigureOut">
              <a:rPr lang="en-IN" smtClean="0"/>
              <a:t>05-10-2023</a:t>
            </a:fld>
            <a:endParaRPr lang="en-IN"/>
          </a:p>
        </p:txBody>
      </p:sp>
      <p:sp>
        <p:nvSpPr>
          <p:cNvPr id="4" name="Footer Placeholder 3">
            <a:extLst>
              <a:ext uri="{FF2B5EF4-FFF2-40B4-BE49-F238E27FC236}">
                <a16:creationId xmlns:a16="http://schemas.microsoft.com/office/drawing/2014/main" id="{02F6F7DE-403C-4BDF-D0B0-4EF54F1130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E897BD-9F8F-204E-E67E-93C8F8A5453E}"/>
              </a:ext>
            </a:extLst>
          </p:cNvPr>
          <p:cNvSpPr>
            <a:spLocks noGrp="1"/>
          </p:cNvSpPr>
          <p:nvPr>
            <p:ph type="sldNum" sz="quarter" idx="12"/>
          </p:nvPr>
        </p:nvSpPr>
        <p:spPr/>
        <p:txBody>
          <a:bodyPr/>
          <a:lstStyle/>
          <a:p>
            <a:fld id="{36F917FE-793A-460F-943C-5401D0C9504D}" type="slidenum">
              <a:rPr lang="en-IN" smtClean="0"/>
              <a:t>‹#›</a:t>
            </a:fld>
            <a:endParaRPr lang="en-IN"/>
          </a:p>
        </p:txBody>
      </p:sp>
    </p:spTree>
    <p:extLst>
      <p:ext uri="{BB962C8B-B14F-4D97-AF65-F5344CB8AC3E}">
        <p14:creationId xmlns:p14="http://schemas.microsoft.com/office/powerpoint/2010/main" val="375291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BE450-EAC5-8678-D601-996E0DB4EE45}"/>
              </a:ext>
            </a:extLst>
          </p:cNvPr>
          <p:cNvSpPr>
            <a:spLocks noGrp="1"/>
          </p:cNvSpPr>
          <p:nvPr>
            <p:ph type="dt" sz="half" idx="10"/>
          </p:nvPr>
        </p:nvSpPr>
        <p:spPr/>
        <p:txBody>
          <a:bodyPr/>
          <a:lstStyle/>
          <a:p>
            <a:fld id="{1F48C925-C19A-4BF1-B8B8-3AA42CE62F37}" type="datetimeFigureOut">
              <a:rPr lang="en-IN" smtClean="0"/>
              <a:t>05-10-2023</a:t>
            </a:fld>
            <a:endParaRPr lang="en-IN"/>
          </a:p>
        </p:txBody>
      </p:sp>
      <p:sp>
        <p:nvSpPr>
          <p:cNvPr id="3" name="Footer Placeholder 2">
            <a:extLst>
              <a:ext uri="{FF2B5EF4-FFF2-40B4-BE49-F238E27FC236}">
                <a16:creationId xmlns:a16="http://schemas.microsoft.com/office/drawing/2014/main" id="{EA54BC07-38AC-EAC2-EC44-D0880DAC5D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DAECE6-7D6A-D90B-D727-BB55787FCDF9}"/>
              </a:ext>
            </a:extLst>
          </p:cNvPr>
          <p:cNvSpPr>
            <a:spLocks noGrp="1"/>
          </p:cNvSpPr>
          <p:nvPr>
            <p:ph type="sldNum" sz="quarter" idx="12"/>
          </p:nvPr>
        </p:nvSpPr>
        <p:spPr/>
        <p:txBody>
          <a:bodyPr/>
          <a:lstStyle/>
          <a:p>
            <a:fld id="{36F917FE-793A-460F-943C-5401D0C9504D}" type="slidenum">
              <a:rPr lang="en-IN" smtClean="0"/>
              <a:t>‹#›</a:t>
            </a:fld>
            <a:endParaRPr lang="en-IN"/>
          </a:p>
        </p:txBody>
      </p:sp>
    </p:spTree>
    <p:extLst>
      <p:ext uri="{BB962C8B-B14F-4D97-AF65-F5344CB8AC3E}">
        <p14:creationId xmlns:p14="http://schemas.microsoft.com/office/powerpoint/2010/main" val="291025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4607-50D9-2960-9EF2-E0C1A97E4E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E6A62D-F36A-E9C5-398E-C537F0204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47739C-58A8-93EB-73FA-EDE268B8F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AC85F-D302-9915-8957-9DE28C3E00A4}"/>
              </a:ext>
            </a:extLst>
          </p:cNvPr>
          <p:cNvSpPr>
            <a:spLocks noGrp="1"/>
          </p:cNvSpPr>
          <p:nvPr>
            <p:ph type="dt" sz="half" idx="10"/>
          </p:nvPr>
        </p:nvSpPr>
        <p:spPr/>
        <p:txBody>
          <a:bodyPr/>
          <a:lstStyle/>
          <a:p>
            <a:fld id="{1F48C925-C19A-4BF1-B8B8-3AA42CE62F37}" type="datetimeFigureOut">
              <a:rPr lang="en-IN" smtClean="0"/>
              <a:t>05-10-2023</a:t>
            </a:fld>
            <a:endParaRPr lang="en-IN"/>
          </a:p>
        </p:txBody>
      </p:sp>
      <p:sp>
        <p:nvSpPr>
          <p:cNvPr id="6" name="Footer Placeholder 5">
            <a:extLst>
              <a:ext uri="{FF2B5EF4-FFF2-40B4-BE49-F238E27FC236}">
                <a16:creationId xmlns:a16="http://schemas.microsoft.com/office/drawing/2014/main" id="{B9170062-C3E3-2F2D-960D-A38578A262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68F8AE-0B41-0ABA-47B7-31BB070C22AD}"/>
              </a:ext>
            </a:extLst>
          </p:cNvPr>
          <p:cNvSpPr>
            <a:spLocks noGrp="1"/>
          </p:cNvSpPr>
          <p:nvPr>
            <p:ph type="sldNum" sz="quarter" idx="12"/>
          </p:nvPr>
        </p:nvSpPr>
        <p:spPr/>
        <p:txBody>
          <a:bodyPr/>
          <a:lstStyle/>
          <a:p>
            <a:fld id="{36F917FE-793A-460F-943C-5401D0C9504D}" type="slidenum">
              <a:rPr lang="en-IN" smtClean="0"/>
              <a:t>‹#›</a:t>
            </a:fld>
            <a:endParaRPr lang="en-IN"/>
          </a:p>
        </p:txBody>
      </p:sp>
    </p:spTree>
    <p:extLst>
      <p:ext uri="{BB962C8B-B14F-4D97-AF65-F5344CB8AC3E}">
        <p14:creationId xmlns:p14="http://schemas.microsoft.com/office/powerpoint/2010/main" val="66180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14A9-E29A-8AC4-A093-AA246D62B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FD8D99-CE8C-4139-3AEE-F59F7A52E1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503BFD-FE01-F735-2889-8F238AF04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B5D3B-A691-00A0-B2E3-57EA62AC1609}"/>
              </a:ext>
            </a:extLst>
          </p:cNvPr>
          <p:cNvSpPr>
            <a:spLocks noGrp="1"/>
          </p:cNvSpPr>
          <p:nvPr>
            <p:ph type="dt" sz="half" idx="10"/>
          </p:nvPr>
        </p:nvSpPr>
        <p:spPr/>
        <p:txBody>
          <a:bodyPr/>
          <a:lstStyle/>
          <a:p>
            <a:fld id="{1F48C925-C19A-4BF1-B8B8-3AA42CE62F37}" type="datetimeFigureOut">
              <a:rPr lang="en-IN" smtClean="0"/>
              <a:t>05-10-2023</a:t>
            </a:fld>
            <a:endParaRPr lang="en-IN"/>
          </a:p>
        </p:txBody>
      </p:sp>
      <p:sp>
        <p:nvSpPr>
          <p:cNvPr id="6" name="Footer Placeholder 5">
            <a:extLst>
              <a:ext uri="{FF2B5EF4-FFF2-40B4-BE49-F238E27FC236}">
                <a16:creationId xmlns:a16="http://schemas.microsoft.com/office/drawing/2014/main" id="{4FDCAF86-DEE6-E347-7118-2324EDCFF9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3D70C0-F3F7-6923-FE81-72E4EC9C52A9}"/>
              </a:ext>
            </a:extLst>
          </p:cNvPr>
          <p:cNvSpPr>
            <a:spLocks noGrp="1"/>
          </p:cNvSpPr>
          <p:nvPr>
            <p:ph type="sldNum" sz="quarter" idx="12"/>
          </p:nvPr>
        </p:nvSpPr>
        <p:spPr/>
        <p:txBody>
          <a:bodyPr/>
          <a:lstStyle/>
          <a:p>
            <a:fld id="{36F917FE-793A-460F-943C-5401D0C9504D}" type="slidenum">
              <a:rPr lang="en-IN" smtClean="0"/>
              <a:t>‹#›</a:t>
            </a:fld>
            <a:endParaRPr lang="en-IN"/>
          </a:p>
        </p:txBody>
      </p:sp>
    </p:spTree>
    <p:extLst>
      <p:ext uri="{BB962C8B-B14F-4D97-AF65-F5344CB8AC3E}">
        <p14:creationId xmlns:p14="http://schemas.microsoft.com/office/powerpoint/2010/main" val="88555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3BBCCF-5398-AE46-9DA6-9082D69A3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E5603D-21B7-10B2-F17F-21CADBF15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8F247-A803-98EF-D07F-2610112F26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8C925-C19A-4BF1-B8B8-3AA42CE62F37}" type="datetimeFigureOut">
              <a:rPr lang="en-IN" smtClean="0"/>
              <a:t>05-10-2023</a:t>
            </a:fld>
            <a:endParaRPr lang="en-IN"/>
          </a:p>
        </p:txBody>
      </p:sp>
      <p:sp>
        <p:nvSpPr>
          <p:cNvPr id="5" name="Footer Placeholder 4">
            <a:extLst>
              <a:ext uri="{FF2B5EF4-FFF2-40B4-BE49-F238E27FC236}">
                <a16:creationId xmlns:a16="http://schemas.microsoft.com/office/drawing/2014/main" id="{EA9A950C-FF6F-61BD-5A6C-8EA0B61B92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427BBB-5B3F-F867-4151-9C085CBEDD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917FE-793A-460F-943C-5401D0C9504D}" type="slidenum">
              <a:rPr lang="en-IN" smtClean="0"/>
              <a:t>‹#›</a:t>
            </a:fld>
            <a:endParaRPr lang="en-IN"/>
          </a:p>
        </p:txBody>
      </p:sp>
    </p:spTree>
    <p:extLst>
      <p:ext uri="{BB962C8B-B14F-4D97-AF65-F5344CB8AC3E}">
        <p14:creationId xmlns:p14="http://schemas.microsoft.com/office/powerpoint/2010/main" val="531409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dkcq6g3wm5cc4.cloudfront.net/l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aws.amazon.com/pdfs/AmazonS3/latest/userguide/s3-userguide.pdf#Welcome" TargetMode="External"/><Relationship Id="rId2" Type="http://schemas.openxmlformats.org/officeDocument/2006/relationships/hyperlink" Target="https://docs.aws.amazon.com/pdfs/AmazonCloudFront/latest/DeveloperGuide/AmazonCloudFront_DevGuide.pdf#Introduction" TargetMode="External"/><Relationship Id="rId1" Type="http://schemas.openxmlformats.org/officeDocument/2006/relationships/slideLayout" Target="../slideLayouts/slideLayout2.xml"/><Relationship Id="rId5" Type="http://schemas.openxmlformats.org/officeDocument/2006/relationships/hyperlink" Target="https://aws.amazon.com/blogs/networking-and-content-delivery/" TargetMode="External"/><Relationship Id="rId4" Type="http://schemas.openxmlformats.org/officeDocument/2006/relationships/hyperlink" Target="https://aws.amazon.com/getting-started/hands-on/deliver-content-faster/"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aws.amazon.com/AmazonCloudFront/latest/DeveloperGuide/GettingStarted.html" TargetMode="External"/><Relationship Id="rId2" Type="http://schemas.openxmlformats.org/officeDocument/2006/relationships/hyperlink" Target="https://www.youtube.com/watch?v=jgEGLhrTJN8" TargetMode="External"/><Relationship Id="rId1" Type="http://schemas.openxmlformats.org/officeDocument/2006/relationships/slideLayout" Target="../slideLayouts/slideLayout2.xml"/><Relationship Id="rId5" Type="http://schemas.openxmlformats.org/officeDocument/2006/relationships/hyperlink" Target="https://aws.amazon.com/blogs/networking-and-content-delivery/amazon-s3-amazon-cloudfront-a-match-made-in-the-cloud/" TargetMode="External"/><Relationship Id="rId4" Type="http://schemas.openxmlformats.org/officeDocument/2006/relationships/hyperlink" Target="https://docs.aws.amazon.com/AmazonS3/latest/userguide/GetStartedWithS3.html"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7E04CBC-B251-64FD-9C46-0FCED92A5339}"/>
              </a:ext>
            </a:extLst>
          </p:cNvPr>
          <p:cNvSpPr>
            <a:spLocks noGrp="1"/>
          </p:cNvSpPr>
          <p:nvPr>
            <p:ph type="ctrTitle"/>
          </p:nvPr>
        </p:nvSpPr>
        <p:spPr>
          <a:xfrm>
            <a:off x="1488141" y="125504"/>
            <a:ext cx="9215717" cy="2330823"/>
          </a:xfrm>
        </p:spPr>
        <p:txBody>
          <a:bodyPr/>
          <a:lstStyle/>
          <a:p>
            <a:endParaRPr lang="en-IN" dirty="0"/>
          </a:p>
        </p:txBody>
      </p:sp>
      <p:sp>
        <p:nvSpPr>
          <p:cNvPr id="20" name="Subtitle 19">
            <a:extLst>
              <a:ext uri="{FF2B5EF4-FFF2-40B4-BE49-F238E27FC236}">
                <a16:creationId xmlns:a16="http://schemas.microsoft.com/office/drawing/2014/main" id="{80FF9268-7481-7C0A-5BC4-A1A4305478BE}"/>
              </a:ext>
            </a:extLst>
          </p:cNvPr>
          <p:cNvSpPr>
            <a:spLocks noGrp="1"/>
          </p:cNvSpPr>
          <p:nvPr>
            <p:ph type="subTitle" idx="1"/>
          </p:nvPr>
        </p:nvSpPr>
        <p:spPr>
          <a:xfrm>
            <a:off x="1524000" y="2472484"/>
            <a:ext cx="9144000" cy="4134503"/>
          </a:xfrm>
        </p:spPr>
        <p:txBody>
          <a:bodyPr>
            <a:normAutofit/>
          </a:bodyPr>
          <a:lstStyle/>
          <a:p>
            <a:endParaRPr lang="en-IN" sz="4400" dirty="0">
              <a:latin typeface="Times New Roman" panose="02020603050405020304" pitchFamily="18" charset="0"/>
              <a:ea typeface="Calibri" panose="020F0502020204030204" pitchFamily="34" charset="0"/>
              <a:cs typeface="Times New Roman" panose="02020603050405020304" pitchFamily="18" charset="0"/>
            </a:endParaRPr>
          </a:p>
          <a:p>
            <a:r>
              <a:rPr lang="en-IN" sz="4400" dirty="0">
                <a:latin typeface="Times New Roman" panose="02020603050405020304" pitchFamily="18" charset="0"/>
                <a:ea typeface="Calibri" panose="020F0502020204030204" pitchFamily="34" charset="0"/>
                <a:cs typeface="Times New Roman" panose="02020603050405020304" pitchFamily="18" charset="0"/>
              </a:rPr>
              <a:t>CLOUDFRONT WITH S3 BUCKET</a:t>
            </a:r>
            <a:endParaRPr lang="en-IN" sz="4400" dirty="0">
              <a:latin typeface="Arial" panose="020B0604020202020204" pitchFamily="34" charset="0"/>
              <a:cs typeface="Arial" panose="020B0604020202020204" pitchFamily="34" charset="0"/>
            </a:endParaRPr>
          </a:p>
          <a:p>
            <a:r>
              <a:rPr lang="en-IN" sz="3200" dirty="0">
                <a:latin typeface="Times New Roman" panose="02020603050405020304" pitchFamily="18" charset="0"/>
                <a:cs typeface="Times New Roman" panose="02020603050405020304" pitchFamily="18" charset="0"/>
              </a:rPr>
              <a:t>Under the guidance of</a:t>
            </a:r>
          </a:p>
          <a:p>
            <a:r>
              <a:rPr lang="en-IN" sz="3200" dirty="0">
                <a:latin typeface="Times New Roman" panose="02020603050405020304" pitchFamily="18" charset="0"/>
                <a:cs typeface="Times New Roman" panose="02020603050405020304" pitchFamily="18" charset="0"/>
              </a:rPr>
              <a:t>MS.S.NANDINI</a:t>
            </a:r>
          </a:p>
          <a:p>
            <a:r>
              <a:rPr lang="en-IN" dirty="0">
                <a:latin typeface="Arial" panose="020B0604020202020204" pitchFamily="34" charset="0"/>
                <a:cs typeface="Arial" panose="020B0604020202020204" pitchFamily="34" charset="0"/>
              </a:rPr>
              <a:t>By</a:t>
            </a:r>
          </a:p>
          <a:p>
            <a:r>
              <a:rPr lang="en-IN" sz="3200" dirty="0">
                <a:latin typeface="Times New Roman" panose="02020603050405020304" pitchFamily="18" charset="0"/>
                <a:cs typeface="Times New Roman" panose="02020603050405020304" pitchFamily="18" charset="0"/>
              </a:rPr>
              <a:t>ATLA JAGADISHWAR REDDY</a:t>
            </a:r>
          </a:p>
          <a:p>
            <a:r>
              <a:rPr lang="en-IN" dirty="0">
                <a:latin typeface="Times New Roman" panose="02020603050405020304" pitchFamily="18" charset="0"/>
                <a:cs typeface="Times New Roman" panose="02020603050405020304" pitchFamily="18" charset="0"/>
              </a:rPr>
              <a:t>(41110147)</a:t>
            </a:r>
          </a:p>
        </p:txBody>
      </p:sp>
      <p:pic>
        <p:nvPicPr>
          <p:cNvPr id="21" name="Picture 20" descr="HEADER New copy">
            <a:extLst>
              <a:ext uri="{FF2B5EF4-FFF2-40B4-BE49-F238E27FC236}">
                <a16:creationId xmlns:a16="http://schemas.microsoft.com/office/drawing/2014/main" id="{36265DD7-A7DD-E706-C4D7-16A5E3A4CA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0350" y="230420"/>
            <a:ext cx="6591300" cy="2120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9C21DAF3-A12A-F432-0374-49F098B0D6FE}"/>
              </a:ext>
            </a:extLst>
          </p:cNvPr>
          <p:cNvSpPr/>
          <p:nvPr/>
        </p:nvSpPr>
        <p:spPr>
          <a:xfrm>
            <a:off x="116541" y="125504"/>
            <a:ext cx="11967883" cy="660699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771957F0-6045-62AB-9B06-418B6F837CA2}"/>
              </a:ext>
            </a:extLst>
          </p:cNvPr>
          <p:cNvCxnSpPr/>
          <p:nvPr/>
        </p:nvCxnSpPr>
        <p:spPr>
          <a:xfrm>
            <a:off x="125506" y="2456327"/>
            <a:ext cx="11949953" cy="16157"/>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45703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CCE8-AC8C-95BC-1E16-2878259969AF}"/>
              </a:ext>
            </a:extLst>
          </p:cNvPr>
          <p:cNvSpPr>
            <a:spLocks noGrp="1"/>
          </p:cNvSpPr>
          <p:nvPr>
            <p:ph type="title"/>
          </p:nvPr>
        </p:nvSpPr>
        <p:spPr>
          <a:xfrm>
            <a:off x="838200" y="365126"/>
            <a:ext cx="10515600" cy="872004"/>
          </a:xfrm>
        </p:spPr>
        <p:txBody>
          <a:bodyPr/>
          <a:lstStyle/>
          <a:p>
            <a:pPr algn="ctr"/>
            <a:r>
              <a:rPr lang="en-IN" dirty="0"/>
              <a:t>REQUIREMENTS</a:t>
            </a:r>
          </a:p>
        </p:txBody>
      </p:sp>
      <p:sp>
        <p:nvSpPr>
          <p:cNvPr id="3" name="Content Placeholder 2">
            <a:extLst>
              <a:ext uri="{FF2B5EF4-FFF2-40B4-BE49-F238E27FC236}">
                <a16:creationId xmlns:a16="http://schemas.microsoft.com/office/drawing/2014/main" id="{627F5968-F85F-83ED-2D10-155DD6C8CE98}"/>
              </a:ext>
            </a:extLst>
          </p:cNvPr>
          <p:cNvSpPr>
            <a:spLocks noGrp="1"/>
          </p:cNvSpPr>
          <p:nvPr>
            <p:ph idx="1"/>
          </p:nvPr>
        </p:nvSpPr>
        <p:spPr>
          <a:xfrm>
            <a:off x="519953" y="1237130"/>
            <a:ext cx="11196918" cy="5333999"/>
          </a:xfrm>
        </p:spPr>
        <p:txBody>
          <a:bodyPr>
            <a:normAutofit lnSpcReduction="10000"/>
          </a:bodyPr>
          <a:lstStyle/>
          <a:p>
            <a:r>
              <a:rPr lang="en-US" b="1" dirty="0">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AWS Account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AWS CLI or SDKs</a:t>
            </a:r>
          </a:p>
          <a:p>
            <a:r>
              <a:rPr lang="en-US" b="1" dirty="0">
                <a:latin typeface="Times New Roman" panose="02020603050405020304" pitchFamily="18" charset="0"/>
                <a:cs typeface="Times New Roman" panose="02020603050405020304" pitchFamily="18" charset="0"/>
              </a:rPr>
              <a:t>Service Requirements: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Amazon S3 Bucket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Amazon CloudFront Distribution </a:t>
            </a:r>
          </a:p>
          <a:p>
            <a:r>
              <a:rPr lang="en-US" b="1" dirty="0">
                <a:latin typeface="Times New Roman" panose="02020603050405020304" pitchFamily="18" charset="0"/>
                <a:cs typeface="Times New Roman" panose="02020603050405020304" pitchFamily="18" charset="0"/>
              </a:rPr>
              <a:t>Configuration Requirements: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Content in S3</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Security Configuration</a:t>
            </a:r>
          </a:p>
          <a:p>
            <a:r>
              <a:rPr lang="en-US" b="1" dirty="0">
                <a:latin typeface="Times New Roman" panose="02020603050405020304" pitchFamily="18" charset="0"/>
                <a:cs typeface="Times New Roman" panose="02020603050405020304" pitchFamily="18" charset="0"/>
              </a:rPr>
              <a:t>Hardware Requirements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no specific hardware requirements for this.</a:t>
            </a:r>
          </a:p>
        </p:txBody>
      </p:sp>
      <p:sp>
        <p:nvSpPr>
          <p:cNvPr id="4" name="Rectangle 3">
            <a:extLst>
              <a:ext uri="{FF2B5EF4-FFF2-40B4-BE49-F238E27FC236}">
                <a16:creationId xmlns:a16="http://schemas.microsoft.com/office/drawing/2014/main" id="{8CB9F9EB-58A2-E9C8-A595-DEB222614808}"/>
              </a:ext>
            </a:extLst>
          </p:cNvPr>
          <p:cNvSpPr/>
          <p:nvPr/>
        </p:nvSpPr>
        <p:spPr>
          <a:xfrm>
            <a:off x="107576" y="179294"/>
            <a:ext cx="11914095" cy="657113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5564C185-6198-786F-B5C3-C8C479884763}"/>
              </a:ext>
            </a:extLst>
          </p:cNvPr>
          <p:cNvCxnSpPr/>
          <p:nvPr/>
        </p:nvCxnSpPr>
        <p:spPr>
          <a:xfrm>
            <a:off x="107576" y="1075765"/>
            <a:ext cx="11976848"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0710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BEA6-65BE-C141-ED97-AD74E9B4058F}"/>
              </a:ext>
            </a:extLst>
          </p:cNvPr>
          <p:cNvSpPr>
            <a:spLocks noGrp="1"/>
          </p:cNvSpPr>
          <p:nvPr>
            <p:ph type="title"/>
          </p:nvPr>
        </p:nvSpPr>
        <p:spPr>
          <a:xfrm>
            <a:off x="838200" y="233082"/>
            <a:ext cx="10515600" cy="977154"/>
          </a:xfrm>
        </p:spPr>
        <p:txBody>
          <a:bodyPr/>
          <a:lstStyle/>
          <a:p>
            <a:pPr algn="ctr"/>
            <a:r>
              <a:rPr lang="en-IN" dirty="0"/>
              <a:t>Amazon </a:t>
            </a:r>
            <a:r>
              <a:rPr lang="en-IN" dirty="0" err="1"/>
              <a:t>Cloudfront</a:t>
            </a:r>
            <a:r>
              <a:rPr lang="en-IN" dirty="0"/>
              <a:t> Overview</a:t>
            </a:r>
          </a:p>
        </p:txBody>
      </p:sp>
      <p:sp>
        <p:nvSpPr>
          <p:cNvPr id="3" name="Content Placeholder 2">
            <a:extLst>
              <a:ext uri="{FF2B5EF4-FFF2-40B4-BE49-F238E27FC236}">
                <a16:creationId xmlns:a16="http://schemas.microsoft.com/office/drawing/2014/main" id="{69E24105-18B7-6D7A-B2D0-2F6E4427C8FF}"/>
              </a:ext>
            </a:extLst>
          </p:cNvPr>
          <p:cNvSpPr>
            <a:spLocks noGrp="1"/>
          </p:cNvSpPr>
          <p:nvPr>
            <p:ph idx="1"/>
          </p:nvPr>
        </p:nvSpPr>
        <p:spPr>
          <a:xfrm>
            <a:off x="838200" y="1084729"/>
            <a:ext cx="10515600" cy="5092234"/>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Amazon CloudFront is a web service that speeds up distribution of your static and dynamic web </a:t>
            </a:r>
            <a:r>
              <a:rPr lang="en-US" dirty="0" err="1">
                <a:latin typeface="Times New Roman" panose="02020603050405020304" pitchFamily="18" charset="0"/>
                <a:cs typeface="Times New Roman" panose="02020603050405020304" pitchFamily="18" charset="0"/>
              </a:rPr>
              <a:t>content,such</a:t>
            </a:r>
            <a:r>
              <a:rPr lang="en-US" dirty="0">
                <a:latin typeface="Times New Roman" panose="02020603050405020304" pitchFamily="18" charset="0"/>
                <a:cs typeface="Times New Roman" panose="02020603050405020304" pitchFamily="18" charset="0"/>
              </a:rPr>
              <a:t> as .html,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a:t>
            </a:r>
            <a:r>
              <a:rPr lang="en-US" dirty="0">
                <a:latin typeface="Times New Roman" panose="02020603050405020304" pitchFamily="18" charset="0"/>
                <a:cs typeface="Times New Roman" panose="02020603050405020304" pitchFamily="18" charset="0"/>
              </a:rPr>
              <a:t>, and image files, to your users.</a:t>
            </a:r>
          </a:p>
          <a:p>
            <a:r>
              <a:rPr lang="en-US" dirty="0">
                <a:latin typeface="Times New Roman" panose="02020603050405020304" pitchFamily="18" charset="0"/>
                <a:cs typeface="Times New Roman" panose="02020603050405020304" pitchFamily="18" charset="0"/>
              </a:rPr>
              <a:t> CloudFront delivers your content through </a:t>
            </a:r>
            <a:r>
              <a:rPr lang="en-US" dirty="0" err="1">
                <a:latin typeface="Times New Roman" panose="02020603050405020304" pitchFamily="18" charset="0"/>
                <a:cs typeface="Times New Roman" panose="02020603050405020304" pitchFamily="18" charset="0"/>
              </a:rPr>
              <a:t>aworldwide</a:t>
            </a:r>
            <a:r>
              <a:rPr lang="en-US" dirty="0">
                <a:latin typeface="Times New Roman" panose="02020603050405020304" pitchFamily="18" charset="0"/>
                <a:cs typeface="Times New Roman" panose="02020603050405020304" pitchFamily="18" charset="0"/>
              </a:rPr>
              <a:t> network of data centers called edge locations.</a:t>
            </a:r>
          </a:p>
          <a:p>
            <a:r>
              <a:rPr lang="en-US" dirty="0">
                <a:latin typeface="Times New Roman" panose="02020603050405020304" pitchFamily="18" charset="0"/>
                <a:cs typeface="Times New Roman" panose="02020603050405020304" pitchFamily="18" charset="0"/>
              </a:rPr>
              <a:t> When a user requests content that </a:t>
            </a:r>
            <a:r>
              <a:rPr lang="en-US" dirty="0" err="1">
                <a:latin typeface="Times New Roman" panose="02020603050405020304" pitchFamily="18" charset="0"/>
                <a:cs typeface="Times New Roman" panose="02020603050405020304" pitchFamily="18" charset="0"/>
              </a:rPr>
              <a:t>you'reserving</a:t>
            </a:r>
            <a:r>
              <a:rPr lang="en-US" dirty="0">
                <a:latin typeface="Times New Roman" panose="02020603050405020304" pitchFamily="18" charset="0"/>
                <a:cs typeface="Times New Roman" panose="02020603050405020304" pitchFamily="18" charset="0"/>
              </a:rPr>
              <a:t> with CloudFront, the request is routed to the edge location that provides the lowest latency (</a:t>
            </a:r>
            <a:r>
              <a:rPr lang="en-US" dirty="0" err="1">
                <a:latin typeface="Times New Roman" panose="02020603050405020304" pitchFamily="18" charset="0"/>
                <a:cs typeface="Times New Roman" panose="02020603050405020304" pitchFamily="18" charset="0"/>
              </a:rPr>
              <a:t>timedelay</a:t>
            </a:r>
            <a:r>
              <a:rPr lang="en-US" dirty="0">
                <a:latin typeface="Times New Roman" panose="02020603050405020304" pitchFamily="18" charset="0"/>
                <a:cs typeface="Times New Roman" panose="02020603050405020304" pitchFamily="18" charset="0"/>
              </a:rPr>
              <a:t>), so that content is delivered with the best possible performance</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062C20A-595B-045C-A670-3FCABA8A59BC}"/>
              </a:ext>
            </a:extLst>
          </p:cNvPr>
          <p:cNvSpPr/>
          <p:nvPr/>
        </p:nvSpPr>
        <p:spPr>
          <a:xfrm>
            <a:off x="125506" y="116541"/>
            <a:ext cx="11985812" cy="662491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2F7ED6A1-B76E-AE0C-F24E-7AF3EDDC9A14}"/>
              </a:ext>
            </a:extLst>
          </p:cNvPr>
          <p:cNvCxnSpPr/>
          <p:nvPr/>
        </p:nvCxnSpPr>
        <p:spPr>
          <a:xfrm>
            <a:off x="80682" y="1021976"/>
            <a:ext cx="12030636"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412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5572-E025-5154-F493-0B0CD0258781}"/>
              </a:ext>
            </a:extLst>
          </p:cNvPr>
          <p:cNvSpPr>
            <a:spLocks noGrp="1"/>
          </p:cNvSpPr>
          <p:nvPr>
            <p:ph type="title"/>
          </p:nvPr>
        </p:nvSpPr>
        <p:spPr>
          <a:xfrm>
            <a:off x="838200" y="365125"/>
            <a:ext cx="10515600" cy="782357"/>
          </a:xfrm>
        </p:spPr>
        <p:txBody>
          <a:bodyPr/>
          <a:lstStyle/>
          <a:p>
            <a:pPr algn="ctr"/>
            <a:r>
              <a:rPr lang="en-IN" dirty="0"/>
              <a:t>APPLICATIONS OF CLOUDFRONT</a:t>
            </a:r>
          </a:p>
        </p:txBody>
      </p:sp>
      <p:sp>
        <p:nvSpPr>
          <p:cNvPr id="3" name="Content Placeholder 2">
            <a:extLst>
              <a:ext uri="{FF2B5EF4-FFF2-40B4-BE49-F238E27FC236}">
                <a16:creationId xmlns:a16="http://schemas.microsoft.com/office/drawing/2014/main" id="{0712A085-E5A6-C10D-955F-BE0BC5B76516}"/>
              </a:ext>
            </a:extLst>
          </p:cNvPr>
          <p:cNvSpPr>
            <a:spLocks noGrp="1"/>
          </p:cNvSpPr>
          <p:nvPr>
            <p:ph idx="1"/>
          </p:nvPr>
        </p:nvSpPr>
        <p:spPr>
          <a:xfrm>
            <a:off x="838200" y="1147482"/>
            <a:ext cx="10515600" cy="5029481"/>
          </a:xfrm>
        </p:spPr>
        <p:txBody>
          <a:bodyPr/>
          <a:lstStyle/>
          <a:p>
            <a:r>
              <a:rPr lang="en-US" b="1" i="0" dirty="0">
                <a:solidFill>
                  <a:srgbClr val="171717"/>
                </a:solidFill>
                <a:effectLst/>
                <a:latin typeface="Times New Roman" panose="02020603050405020304" pitchFamily="18" charset="0"/>
                <a:cs typeface="Times New Roman" panose="02020603050405020304" pitchFamily="18" charset="0"/>
              </a:rPr>
              <a:t>Content Delivery: </a:t>
            </a:r>
            <a:r>
              <a:rPr lang="en-US" b="0" i="0" dirty="0">
                <a:solidFill>
                  <a:srgbClr val="171717"/>
                </a:solidFill>
                <a:effectLst/>
                <a:latin typeface="Times New Roman" panose="02020603050405020304" pitchFamily="18" charset="0"/>
                <a:cs typeface="Times New Roman" panose="02020603050405020304" pitchFamily="18" charset="0"/>
              </a:rPr>
              <a:t>CloudFront accelerates the delivery of your content by caching your content at edge locations worldwide. This reduces the time it takes for users to access your content and improves the performance of your web applications.</a:t>
            </a:r>
          </a:p>
          <a:p>
            <a:r>
              <a:rPr lang="en-US" b="1" i="0" dirty="0">
                <a:solidFill>
                  <a:srgbClr val="171717"/>
                </a:solidFill>
                <a:effectLst/>
                <a:latin typeface="Times New Roman" panose="02020603050405020304" pitchFamily="18" charset="0"/>
                <a:cs typeface="Times New Roman" panose="02020603050405020304" pitchFamily="18" charset="0"/>
              </a:rPr>
              <a:t>Video Streaming:</a:t>
            </a:r>
            <a:r>
              <a:rPr lang="en-US" b="0" i="0" dirty="0">
                <a:solidFill>
                  <a:srgbClr val="171717"/>
                </a:solidFill>
                <a:effectLst/>
                <a:latin typeface="Times New Roman" panose="02020603050405020304" pitchFamily="18" charset="0"/>
                <a:cs typeface="Times New Roman" panose="02020603050405020304" pitchFamily="18" charset="0"/>
              </a:rPr>
              <a:t> CloudFront can deliver high-quality video streaming to users worldwide. It can also integrate with AWS Elemental Media Services to provide a complete video streaming solution.</a:t>
            </a:r>
          </a:p>
          <a:p>
            <a:r>
              <a:rPr lang="en-US" b="1" i="0" dirty="0">
                <a:solidFill>
                  <a:srgbClr val="171717"/>
                </a:solidFill>
                <a:effectLst/>
                <a:latin typeface="Times New Roman" panose="02020603050405020304" pitchFamily="18" charset="0"/>
                <a:cs typeface="Times New Roman" panose="02020603050405020304" pitchFamily="18" charset="0"/>
              </a:rPr>
              <a:t>Website Security:</a:t>
            </a:r>
            <a:r>
              <a:rPr lang="en-US" b="0" i="0" dirty="0">
                <a:solidFill>
                  <a:srgbClr val="171717"/>
                </a:solidFill>
                <a:effectLst/>
                <a:latin typeface="Times New Roman" panose="02020603050405020304" pitchFamily="18" charset="0"/>
                <a:cs typeface="Times New Roman" panose="02020603050405020304" pitchFamily="18" charset="0"/>
              </a:rPr>
              <a:t> CloudFront integrates with AWS Shield to provide protection against DDoS attacks. It also supports SSL/TLS encryption to secure your content in transit.</a:t>
            </a:r>
          </a:p>
          <a:p>
            <a:endParaRPr lang="en-US" b="0" i="0" dirty="0">
              <a:solidFill>
                <a:srgbClr val="171717"/>
              </a:solidFill>
              <a:effectLst/>
              <a:latin typeface="Times New Roman" panose="02020603050405020304" pitchFamily="18" charset="0"/>
              <a:cs typeface="Times New Roman" panose="02020603050405020304" pitchFamily="18" charset="0"/>
            </a:endParaRPr>
          </a:p>
          <a:p>
            <a:endParaRPr lang="en-US" b="0" i="0" dirty="0">
              <a:solidFill>
                <a:srgbClr val="171717"/>
              </a:solidFill>
              <a:effectLst/>
              <a:latin typeface="Times New Roman" panose="02020603050405020304" pitchFamily="18"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F37440EF-E9E9-374C-C629-F5C3F44177AC}"/>
              </a:ext>
            </a:extLst>
          </p:cNvPr>
          <p:cNvSpPr/>
          <p:nvPr/>
        </p:nvSpPr>
        <p:spPr>
          <a:xfrm>
            <a:off x="134471" y="89647"/>
            <a:ext cx="11958917" cy="666077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296917A2-A8B2-CF99-E318-BD71B4149BCC}"/>
              </a:ext>
            </a:extLst>
          </p:cNvPr>
          <p:cNvCxnSpPr>
            <a:cxnSpLocks/>
          </p:cNvCxnSpPr>
          <p:nvPr/>
        </p:nvCxnSpPr>
        <p:spPr>
          <a:xfrm>
            <a:off x="134471" y="1084729"/>
            <a:ext cx="11958917"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464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9C37-E177-BC88-2302-CD86551AAED7}"/>
              </a:ext>
            </a:extLst>
          </p:cNvPr>
          <p:cNvSpPr>
            <a:spLocks noGrp="1"/>
          </p:cNvSpPr>
          <p:nvPr>
            <p:ph type="title"/>
          </p:nvPr>
        </p:nvSpPr>
        <p:spPr>
          <a:xfrm>
            <a:off x="838200" y="242049"/>
            <a:ext cx="10515600" cy="905434"/>
          </a:xfrm>
        </p:spPr>
        <p:txBody>
          <a:bodyPr/>
          <a:lstStyle/>
          <a:p>
            <a:pPr algn="ctr"/>
            <a:r>
              <a:rPr lang="en-IN" dirty="0">
                <a:ea typeface="Calibri" panose="020F0502020204030204" pitchFamily="34" charset="0"/>
                <a:cs typeface="Calibri" panose="020F0502020204030204" pitchFamily="34" charset="0"/>
              </a:rPr>
              <a:t>AMAZON S3 Overview</a:t>
            </a:r>
          </a:p>
        </p:txBody>
      </p:sp>
      <p:sp>
        <p:nvSpPr>
          <p:cNvPr id="3" name="Content Placeholder 2">
            <a:extLst>
              <a:ext uri="{FF2B5EF4-FFF2-40B4-BE49-F238E27FC236}">
                <a16:creationId xmlns:a16="http://schemas.microsoft.com/office/drawing/2014/main" id="{CEEC6969-2B3B-D85D-E4E4-D531511EF5FB}"/>
              </a:ext>
            </a:extLst>
          </p:cNvPr>
          <p:cNvSpPr>
            <a:spLocks noGrp="1"/>
          </p:cNvSpPr>
          <p:nvPr>
            <p:ph idx="1"/>
          </p:nvPr>
        </p:nvSpPr>
        <p:spPr>
          <a:xfrm>
            <a:off x="838200" y="1147482"/>
            <a:ext cx="10515600" cy="5029481"/>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Amazon Simple Storage Service (Amazon S3) is an object storage service that offers industry-</a:t>
            </a:r>
            <a:r>
              <a:rPr lang="en-US" dirty="0" err="1">
                <a:latin typeface="Times New Roman" panose="02020603050405020304" pitchFamily="18" charset="0"/>
                <a:cs typeface="Times New Roman" panose="02020603050405020304" pitchFamily="18" charset="0"/>
              </a:rPr>
              <a:t>leadingscalability</a:t>
            </a:r>
            <a:r>
              <a:rPr lang="en-US" dirty="0">
                <a:latin typeface="Times New Roman" panose="02020603050405020304" pitchFamily="18" charset="0"/>
                <a:cs typeface="Times New Roman" panose="02020603050405020304" pitchFamily="18" charset="0"/>
              </a:rPr>
              <a:t>, data availability, security, and performance. </a:t>
            </a:r>
          </a:p>
          <a:p>
            <a:r>
              <a:rPr lang="en-US" dirty="0">
                <a:latin typeface="Times New Roman" panose="02020603050405020304" pitchFamily="18" charset="0"/>
                <a:cs typeface="Times New Roman" panose="02020603050405020304" pitchFamily="18" charset="0"/>
              </a:rPr>
              <a:t>Customers of all sizes and industries can </a:t>
            </a:r>
            <a:r>
              <a:rPr lang="en-US" dirty="0" err="1">
                <a:latin typeface="Times New Roman" panose="02020603050405020304" pitchFamily="18" charset="0"/>
                <a:cs typeface="Times New Roman" panose="02020603050405020304" pitchFamily="18" charset="0"/>
              </a:rPr>
              <a:t>useAmazon</a:t>
            </a:r>
            <a:r>
              <a:rPr lang="en-US" dirty="0">
                <a:latin typeface="Times New Roman" panose="02020603050405020304" pitchFamily="18" charset="0"/>
                <a:cs typeface="Times New Roman" panose="02020603050405020304" pitchFamily="18" charset="0"/>
              </a:rPr>
              <a:t> S3 to store and protect any amount of data for a range of use cases, such as data </a:t>
            </a:r>
            <a:r>
              <a:rPr lang="en-US" dirty="0" err="1">
                <a:latin typeface="Times New Roman" panose="02020603050405020304" pitchFamily="18" charset="0"/>
                <a:cs typeface="Times New Roman" panose="02020603050405020304" pitchFamily="18" charset="0"/>
              </a:rPr>
              <a:t>lakes,websites</a:t>
            </a:r>
            <a:r>
              <a:rPr lang="en-US" dirty="0">
                <a:latin typeface="Times New Roman" panose="02020603050405020304" pitchFamily="18" charset="0"/>
                <a:cs typeface="Times New Roman" panose="02020603050405020304" pitchFamily="18" charset="0"/>
              </a:rPr>
              <a:t>, mobile applications, backup and restore, archive, enterprise applications, IoT devices, </a:t>
            </a:r>
            <a:r>
              <a:rPr lang="en-US" dirty="0" err="1">
                <a:latin typeface="Times New Roman" panose="02020603050405020304" pitchFamily="18" charset="0"/>
                <a:cs typeface="Times New Roman" panose="02020603050405020304" pitchFamily="18" charset="0"/>
              </a:rPr>
              <a:t>andbig</a:t>
            </a:r>
            <a:r>
              <a:rPr lang="en-US" dirty="0">
                <a:latin typeface="Times New Roman" panose="02020603050405020304" pitchFamily="18" charset="0"/>
                <a:cs typeface="Times New Roman" panose="02020603050405020304" pitchFamily="18" charset="0"/>
              </a:rPr>
              <a:t> data analytics. </a:t>
            </a:r>
          </a:p>
          <a:p>
            <a:r>
              <a:rPr lang="en-US" dirty="0">
                <a:latin typeface="Times New Roman" panose="02020603050405020304" pitchFamily="18" charset="0"/>
                <a:cs typeface="Times New Roman" panose="02020603050405020304" pitchFamily="18" charset="0"/>
              </a:rPr>
              <a:t>Amazon S3 provides management features so that you can optimize, </a:t>
            </a:r>
            <a:r>
              <a:rPr lang="en-US" dirty="0" err="1">
                <a:latin typeface="Times New Roman" panose="02020603050405020304" pitchFamily="18" charset="0"/>
                <a:cs typeface="Times New Roman" panose="02020603050405020304" pitchFamily="18" charset="0"/>
              </a:rPr>
              <a:t>organize,and</a:t>
            </a:r>
            <a:r>
              <a:rPr lang="en-US" dirty="0">
                <a:latin typeface="Times New Roman" panose="02020603050405020304" pitchFamily="18" charset="0"/>
                <a:cs typeface="Times New Roman" panose="02020603050405020304" pitchFamily="18" charset="0"/>
              </a:rPr>
              <a:t> configure access to your data to meet your specific business, organizational, and </a:t>
            </a:r>
            <a:r>
              <a:rPr lang="en-US" dirty="0" err="1">
                <a:latin typeface="Times New Roman" panose="02020603050405020304" pitchFamily="18" charset="0"/>
                <a:cs typeface="Times New Roman" panose="02020603050405020304" pitchFamily="18" charset="0"/>
              </a:rPr>
              <a:t>compliancerequirements</a:t>
            </a:r>
            <a:r>
              <a:rPr lang="en-US" dirty="0"/>
              <a:t>.</a:t>
            </a:r>
            <a:endParaRPr lang="en-IN" dirty="0"/>
          </a:p>
        </p:txBody>
      </p:sp>
      <p:sp>
        <p:nvSpPr>
          <p:cNvPr id="4" name="Rectangle 3">
            <a:extLst>
              <a:ext uri="{FF2B5EF4-FFF2-40B4-BE49-F238E27FC236}">
                <a16:creationId xmlns:a16="http://schemas.microsoft.com/office/drawing/2014/main" id="{5AFB3E48-9DF1-F313-6793-1619130384C3}"/>
              </a:ext>
            </a:extLst>
          </p:cNvPr>
          <p:cNvSpPr/>
          <p:nvPr/>
        </p:nvSpPr>
        <p:spPr>
          <a:xfrm>
            <a:off x="134471" y="116541"/>
            <a:ext cx="11896164" cy="662491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5B797A70-E365-A562-D205-A065F929D83F}"/>
              </a:ext>
            </a:extLst>
          </p:cNvPr>
          <p:cNvCxnSpPr/>
          <p:nvPr/>
        </p:nvCxnSpPr>
        <p:spPr>
          <a:xfrm>
            <a:off x="134471" y="1021976"/>
            <a:ext cx="11923058"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6454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653C-477E-8671-9C0F-C4C0C073081F}"/>
              </a:ext>
            </a:extLst>
          </p:cNvPr>
          <p:cNvSpPr>
            <a:spLocks noGrp="1"/>
          </p:cNvSpPr>
          <p:nvPr>
            <p:ph type="title"/>
          </p:nvPr>
        </p:nvSpPr>
        <p:spPr>
          <a:xfrm>
            <a:off x="838200" y="365125"/>
            <a:ext cx="10515600" cy="827181"/>
          </a:xfrm>
        </p:spPr>
        <p:txBody>
          <a:bodyPr/>
          <a:lstStyle/>
          <a:p>
            <a:pPr algn="ctr"/>
            <a:r>
              <a:rPr lang="en-IN" dirty="0"/>
              <a:t>FEATURES OF AMAZON S3 ?</a:t>
            </a:r>
          </a:p>
        </p:txBody>
      </p:sp>
      <p:sp>
        <p:nvSpPr>
          <p:cNvPr id="3" name="Content Placeholder 2">
            <a:extLst>
              <a:ext uri="{FF2B5EF4-FFF2-40B4-BE49-F238E27FC236}">
                <a16:creationId xmlns:a16="http://schemas.microsoft.com/office/drawing/2014/main" id="{5E49531E-A762-6476-9BCE-E0B0AC3A5110}"/>
              </a:ext>
            </a:extLst>
          </p:cNvPr>
          <p:cNvSpPr>
            <a:spLocks noGrp="1"/>
          </p:cNvSpPr>
          <p:nvPr>
            <p:ph idx="1"/>
          </p:nvPr>
        </p:nvSpPr>
        <p:spPr>
          <a:xfrm>
            <a:off x="838200" y="1192306"/>
            <a:ext cx="10515600" cy="4984657"/>
          </a:xfrm>
        </p:spPr>
        <p:txBody>
          <a:bodyPr/>
          <a:lstStyle/>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Strong consistency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Storage classes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Storage management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Access management and security</a:t>
            </a:r>
          </a:p>
        </p:txBody>
      </p:sp>
      <p:sp>
        <p:nvSpPr>
          <p:cNvPr id="4" name="Rectangle 3">
            <a:extLst>
              <a:ext uri="{FF2B5EF4-FFF2-40B4-BE49-F238E27FC236}">
                <a16:creationId xmlns:a16="http://schemas.microsoft.com/office/drawing/2014/main" id="{FC0942CF-7AE7-FBBF-9E29-4BCB455FF57D}"/>
              </a:ext>
            </a:extLst>
          </p:cNvPr>
          <p:cNvSpPr/>
          <p:nvPr/>
        </p:nvSpPr>
        <p:spPr>
          <a:xfrm>
            <a:off x="116541" y="152400"/>
            <a:ext cx="11949953" cy="65532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C5EFEB83-6000-CB4E-8580-E33C1354F496}"/>
              </a:ext>
            </a:extLst>
          </p:cNvPr>
          <p:cNvCxnSpPr/>
          <p:nvPr/>
        </p:nvCxnSpPr>
        <p:spPr>
          <a:xfrm>
            <a:off x="116541" y="1030941"/>
            <a:ext cx="11958918"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1328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6FC2-9882-0275-8641-824CA1D2081A}"/>
              </a:ext>
            </a:extLst>
          </p:cNvPr>
          <p:cNvSpPr>
            <a:spLocks noGrp="1"/>
          </p:cNvSpPr>
          <p:nvPr>
            <p:ph type="title"/>
          </p:nvPr>
        </p:nvSpPr>
        <p:spPr>
          <a:xfrm>
            <a:off x="838200" y="365126"/>
            <a:ext cx="10515600" cy="764428"/>
          </a:xfrm>
        </p:spPr>
        <p:txBody>
          <a:bodyPr/>
          <a:lstStyle/>
          <a:p>
            <a:pPr algn="ctr"/>
            <a:r>
              <a:rPr lang="en-IN" dirty="0"/>
              <a:t>ARCHITECTURE</a:t>
            </a:r>
          </a:p>
        </p:txBody>
      </p:sp>
      <p:pic>
        <p:nvPicPr>
          <p:cNvPr id="8" name="Content Placeholder 7">
            <a:extLst>
              <a:ext uri="{FF2B5EF4-FFF2-40B4-BE49-F238E27FC236}">
                <a16:creationId xmlns:a16="http://schemas.microsoft.com/office/drawing/2014/main" id="{CD070DDD-BA07-9710-58E0-B8CF7FB1A5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530" y="1324351"/>
            <a:ext cx="7772400" cy="4771649"/>
          </a:xfrm>
        </p:spPr>
      </p:pic>
      <p:sp>
        <p:nvSpPr>
          <p:cNvPr id="4" name="Rectangle 3">
            <a:extLst>
              <a:ext uri="{FF2B5EF4-FFF2-40B4-BE49-F238E27FC236}">
                <a16:creationId xmlns:a16="http://schemas.microsoft.com/office/drawing/2014/main" id="{73C71711-2E5C-8D2C-6F8E-8E2028A05529}"/>
              </a:ext>
            </a:extLst>
          </p:cNvPr>
          <p:cNvSpPr/>
          <p:nvPr/>
        </p:nvSpPr>
        <p:spPr>
          <a:xfrm>
            <a:off x="143435" y="170329"/>
            <a:ext cx="11878236" cy="650837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6BC8EF88-5B96-7439-7879-C4E481234235}"/>
              </a:ext>
            </a:extLst>
          </p:cNvPr>
          <p:cNvCxnSpPr/>
          <p:nvPr/>
        </p:nvCxnSpPr>
        <p:spPr>
          <a:xfrm>
            <a:off x="143435" y="968188"/>
            <a:ext cx="11878236"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5413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A023-C72D-6D83-AC15-8F008186ADF9}"/>
              </a:ext>
            </a:extLst>
          </p:cNvPr>
          <p:cNvSpPr>
            <a:spLocks noGrp="1"/>
          </p:cNvSpPr>
          <p:nvPr>
            <p:ph type="title"/>
          </p:nvPr>
        </p:nvSpPr>
        <p:spPr>
          <a:xfrm>
            <a:off x="838200" y="365126"/>
            <a:ext cx="10515600" cy="863039"/>
          </a:xfrm>
        </p:spPr>
        <p:txBody>
          <a:bodyPr>
            <a:normAutofit fontScale="90000"/>
          </a:bodyPr>
          <a:lstStyle/>
          <a:p>
            <a:pPr algn="ctr"/>
            <a:r>
              <a:rPr lang="en-US" dirty="0"/>
              <a:t>Setup the S3 and </a:t>
            </a:r>
            <a:r>
              <a:rPr lang="en-US" dirty="0" err="1"/>
              <a:t>Cloudfront</a:t>
            </a:r>
            <a:r>
              <a:rPr lang="en-US" dirty="0"/>
              <a:t> for serving objects</a:t>
            </a:r>
            <a:endParaRPr lang="en-IN" dirty="0"/>
          </a:p>
        </p:txBody>
      </p:sp>
      <p:sp>
        <p:nvSpPr>
          <p:cNvPr id="3" name="Content Placeholder 2">
            <a:extLst>
              <a:ext uri="{FF2B5EF4-FFF2-40B4-BE49-F238E27FC236}">
                <a16:creationId xmlns:a16="http://schemas.microsoft.com/office/drawing/2014/main" id="{D0D4F961-DB33-A3BD-0200-4D36C6838B88}"/>
              </a:ext>
            </a:extLst>
          </p:cNvPr>
          <p:cNvSpPr>
            <a:spLocks noGrp="1"/>
          </p:cNvSpPr>
          <p:nvPr>
            <p:ph idx="1"/>
          </p:nvPr>
        </p:nvSpPr>
        <p:spPr>
          <a:xfrm>
            <a:off x="838200" y="1138518"/>
            <a:ext cx="10515600" cy="5038445"/>
          </a:xfrm>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 </a:t>
            </a:r>
            <a:r>
              <a:rPr lang="en-US" dirty="0">
                <a:latin typeface="Times New Roman" panose="02020603050405020304" pitchFamily="18" charset="0"/>
                <a:cs typeface="Times New Roman" panose="02020603050405020304" pitchFamily="18" charset="0"/>
              </a:rPr>
              <a:t>Sign in to AWS management console.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 and setup the S3 Bucket (Private) to store objects.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 the </a:t>
            </a:r>
            <a:r>
              <a:rPr lang="en-US" dirty="0" err="1">
                <a:latin typeface="Times New Roman" panose="02020603050405020304" pitchFamily="18" charset="0"/>
                <a:cs typeface="Times New Roman" panose="02020603050405020304" pitchFamily="18" charset="0"/>
              </a:rPr>
              <a:t>Cloudfront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distrubution</a:t>
            </a:r>
            <a:r>
              <a:rPr lang="en-US" dirty="0">
                <a:latin typeface="Times New Roman" panose="02020603050405020304" pitchFamily="18" charset="0"/>
                <a:cs typeface="Times New Roman" panose="02020603050405020304" pitchFamily="18" charset="0"/>
              </a:rPr>
              <a:t> for your S3 bucket.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Setup the IAM role and permissions for Web application.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Finally, test the application !!!</a:t>
            </a:r>
          </a:p>
        </p:txBody>
      </p:sp>
      <p:sp>
        <p:nvSpPr>
          <p:cNvPr id="4" name="Rectangle 3">
            <a:extLst>
              <a:ext uri="{FF2B5EF4-FFF2-40B4-BE49-F238E27FC236}">
                <a16:creationId xmlns:a16="http://schemas.microsoft.com/office/drawing/2014/main" id="{70D36FC8-52F2-045B-7088-989DDCB6E1E7}"/>
              </a:ext>
            </a:extLst>
          </p:cNvPr>
          <p:cNvSpPr/>
          <p:nvPr/>
        </p:nvSpPr>
        <p:spPr>
          <a:xfrm>
            <a:off x="152400" y="152400"/>
            <a:ext cx="11851341" cy="652630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0EE49454-83CC-B4B6-5464-389049506318}"/>
              </a:ext>
            </a:extLst>
          </p:cNvPr>
          <p:cNvCxnSpPr/>
          <p:nvPr/>
        </p:nvCxnSpPr>
        <p:spPr>
          <a:xfrm>
            <a:off x="152400" y="1138518"/>
            <a:ext cx="118872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4079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02AA3-548A-CCEF-3153-756415C1457C}"/>
              </a:ext>
            </a:extLst>
          </p:cNvPr>
          <p:cNvSpPr>
            <a:spLocks noGrp="1"/>
          </p:cNvSpPr>
          <p:nvPr>
            <p:ph type="title"/>
          </p:nvPr>
        </p:nvSpPr>
        <p:spPr>
          <a:xfrm>
            <a:off x="838200" y="365125"/>
            <a:ext cx="10515600" cy="880969"/>
          </a:xfrm>
        </p:spPr>
        <p:txBody>
          <a:bodyPr/>
          <a:lstStyle/>
          <a:p>
            <a:pPr algn="ctr"/>
            <a:r>
              <a:rPr lang="en-IN" dirty="0"/>
              <a:t>CREATION OF S3 BUCKET</a:t>
            </a:r>
          </a:p>
        </p:txBody>
      </p:sp>
      <p:sp>
        <p:nvSpPr>
          <p:cNvPr id="3" name="Content Placeholder 2">
            <a:extLst>
              <a:ext uri="{FF2B5EF4-FFF2-40B4-BE49-F238E27FC236}">
                <a16:creationId xmlns:a16="http://schemas.microsoft.com/office/drawing/2014/main" id="{1E6504DB-F6F4-2F4B-991E-9A209DE5774E}"/>
              </a:ext>
            </a:extLst>
          </p:cNvPr>
          <p:cNvSpPr>
            <a:spLocks noGrp="1"/>
          </p:cNvSpPr>
          <p:nvPr>
            <p:ph idx="1"/>
          </p:nvPr>
        </p:nvSpPr>
        <p:spPr>
          <a:xfrm>
            <a:off x="838200" y="1246094"/>
            <a:ext cx="10515600" cy="4930869"/>
          </a:xfrm>
        </p:spPr>
        <p:txBody>
          <a:bodyPr/>
          <a:lstStyle/>
          <a:p>
            <a:r>
              <a:rPr lang="en-US" dirty="0">
                <a:latin typeface="Times New Roman" panose="02020603050405020304" pitchFamily="18" charset="0"/>
                <a:cs typeface="Times New Roman" panose="02020603050405020304" pitchFamily="18" charset="0"/>
              </a:rPr>
              <a:t>Let's search for S3 and open </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S3 console</a:t>
            </a:r>
          </a:p>
          <a:p>
            <a:r>
              <a:rPr lang="en-IN" dirty="0">
                <a:latin typeface="Times New Roman" panose="02020603050405020304" pitchFamily="18" charset="0"/>
                <a:cs typeface="Times New Roman" panose="02020603050405020304" pitchFamily="18" charset="0"/>
              </a:rPr>
              <a:t>Create S3 bucket:</a:t>
            </a:r>
          </a:p>
          <a:p>
            <a:r>
              <a:rPr lang="en-US" dirty="0">
                <a:latin typeface="Times New Roman" panose="02020603050405020304" pitchFamily="18" charset="0"/>
                <a:cs typeface="Times New Roman" panose="02020603050405020304" pitchFamily="18" charset="0"/>
              </a:rPr>
              <a:t>Give a globally unique name and region to your </a:t>
            </a:r>
            <a:r>
              <a:rPr lang="en-US" dirty="0" err="1">
                <a:latin typeface="Times New Roman" panose="02020603050405020304" pitchFamily="18" charset="0"/>
                <a:cs typeface="Times New Roman" panose="02020603050405020304" pitchFamily="18" charset="0"/>
              </a:rPr>
              <a:t>bucke</a:t>
            </a:r>
            <a:r>
              <a:rPr lang="en-IN" dirty="0">
                <a:latin typeface="Times New Roman" panose="02020603050405020304" pitchFamily="18" charset="0"/>
                <a:cs typeface="Times New Roman" panose="02020603050405020304" pitchFamily="18" charset="0"/>
              </a:rPr>
              <a:t>t</a:t>
            </a:r>
          </a:p>
        </p:txBody>
      </p:sp>
      <p:sp>
        <p:nvSpPr>
          <p:cNvPr id="6" name="Rectangle 5">
            <a:extLst>
              <a:ext uri="{FF2B5EF4-FFF2-40B4-BE49-F238E27FC236}">
                <a16:creationId xmlns:a16="http://schemas.microsoft.com/office/drawing/2014/main" id="{E0ADC530-D485-DAA3-FDA1-BD400B5F6D26}"/>
              </a:ext>
            </a:extLst>
          </p:cNvPr>
          <p:cNvSpPr/>
          <p:nvPr/>
        </p:nvSpPr>
        <p:spPr>
          <a:xfrm>
            <a:off x="161365" y="170329"/>
            <a:ext cx="11878235" cy="657113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ED057FAE-1BA6-0882-DB5B-8884AA913416}"/>
              </a:ext>
            </a:extLst>
          </p:cNvPr>
          <p:cNvCxnSpPr/>
          <p:nvPr/>
        </p:nvCxnSpPr>
        <p:spPr>
          <a:xfrm>
            <a:off x="161365" y="1057835"/>
            <a:ext cx="11869270" cy="0"/>
          </a:xfrm>
          <a:prstGeom prst="line">
            <a:avLst/>
          </a:prstGeom>
          <a:ln w="38100"/>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4785B472-A274-7C52-5683-321B4CE29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153" y="3001705"/>
            <a:ext cx="9525000" cy="3363516"/>
          </a:xfrm>
          <a:prstGeom prst="rect">
            <a:avLst/>
          </a:prstGeom>
        </p:spPr>
      </p:pic>
    </p:spTree>
    <p:extLst>
      <p:ext uri="{BB962C8B-B14F-4D97-AF65-F5344CB8AC3E}">
        <p14:creationId xmlns:p14="http://schemas.microsoft.com/office/powerpoint/2010/main" val="223735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8165-30A5-F45F-D9ED-6F84B4B80A6D}"/>
              </a:ext>
            </a:extLst>
          </p:cNvPr>
          <p:cNvSpPr>
            <a:spLocks noGrp="1"/>
          </p:cNvSpPr>
          <p:nvPr>
            <p:ph type="title"/>
          </p:nvPr>
        </p:nvSpPr>
        <p:spPr>
          <a:xfrm>
            <a:off x="838200" y="365125"/>
            <a:ext cx="10515600" cy="979581"/>
          </a:xfrm>
        </p:spPr>
        <p:txBody>
          <a:bodyPr/>
          <a:lstStyle/>
          <a:p>
            <a:pPr algn="ctr"/>
            <a:r>
              <a:rPr lang="en-IN" dirty="0"/>
              <a:t>CREATION OF S3 BUCKET</a:t>
            </a:r>
          </a:p>
        </p:txBody>
      </p:sp>
      <p:sp>
        <p:nvSpPr>
          <p:cNvPr id="3" name="Content Placeholder 2">
            <a:extLst>
              <a:ext uri="{FF2B5EF4-FFF2-40B4-BE49-F238E27FC236}">
                <a16:creationId xmlns:a16="http://schemas.microsoft.com/office/drawing/2014/main" id="{AFA140EA-0CDD-2A40-0FC5-9C811FBABE31}"/>
              </a:ext>
            </a:extLst>
          </p:cNvPr>
          <p:cNvSpPr>
            <a:spLocks noGrp="1"/>
          </p:cNvSpPr>
          <p:nvPr>
            <p:ph idx="1"/>
          </p:nvPr>
        </p:nvSpPr>
        <p:spPr>
          <a:xfrm>
            <a:off x="838200" y="1344706"/>
            <a:ext cx="10515600" cy="4832257"/>
          </a:xfrm>
        </p:spPr>
        <p:txBody>
          <a:bodyPr/>
          <a:lstStyle/>
          <a:p>
            <a:r>
              <a:rPr lang="en-US" dirty="0">
                <a:latin typeface="Times New Roman" panose="02020603050405020304" pitchFamily="18" charset="0"/>
                <a:cs typeface="Times New Roman" panose="02020603050405020304" pitchFamily="18" charset="0"/>
              </a:rPr>
              <a:t>Set the object ownership and keep ACL's disabled</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D3210B6-5D9A-B534-1BEF-E8A750DC6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153" y="2055888"/>
            <a:ext cx="9744635" cy="3715142"/>
          </a:xfrm>
          <a:prstGeom prst="rect">
            <a:avLst/>
          </a:prstGeom>
        </p:spPr>
      </p:pic>
      <p:sp>
        <p:nvSpPr>
          <p:cNvPr id="8" name="Rectangle 7">
            <a:extLst>
              <a:ext uri="{FF2B5EF4-FFF2-40B4-BE49-F238E27FC236}">
                <a16:creationId xmlns:a16="http://schemas.microsoft.com/office/drawing/2014/main" id="{67C8D523-1E8C-5316-F84E-5A918CD3A6B6}"/>
              </a:ext>
            </a:extLst>
          </p:cNvPr>
          <p:cNvSpPr/>
          <p:nvPr/>
        </p:nvSpPr>
        <p:spPr>
          <a:xfrm>
            <a:off x="125506" y="116541"/>
            <a:ext cx="11940988" cy="659802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4746E452-CE31-7B8C-F5AC-377922A33CBE}"/>
              </a:ext>
            </a:extLst>
          </p:cNvPr>
          <p:cNvCxnSpPr/>
          <p:nvPr/>
        </p:nvCxnSpPr>
        <p:spPr>
          <a:xfrm>
            <a:off x="125506" y="1086970"/>
            <a:ext cx="11940988"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0407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1362-48D7-2E67-01C4-B10442F707D0}"/>
              </a:ext>
            </a:extLst>
          </p:cNvPr>
          <p:cNvSpPr>
            <a:spLocks noGrp="1"/>
          </p:cNvSpPr>
          <p:nvPr>
            <p:ph type="title"/>
          </p:nvPr>
        </p:nvSpPr>
        <p:spPr>
          <a:xfrm>
            <a:off x="838200" y="365126"/>
            <a:ext cx="10515600" cy="836146"/>
          </a:xfrm>
        </p:spPr>
        <p:txBody>
          <a:bodyPr/>
          <a:lstStyle/>
          <a:p>
            <a:pPr algn="ctr"/>
            <a:r>
              <a:rPr lang="en-IN" dirty="0"/>
              <a:t>CREATION OF S3 BUCKET</a:t>
            </a:r>
          </a:p>
        </p:txBody>
      </p:sp>
      <p:sp>
        <p:nvSpPr>
          <p:cNvPr id="3" name="Content Placeholder 2">
            <a:extLst>
              <a:ext uri="{FF2B5EF4-FFF2-40B4-BE49-F238E27FC236}">
                <a16:creationId xmlns:a16="http://schemas.microsoft.com/office/drawing/2014/main" id="{EE35EE2E-5CBE-1AB4-C60E-21D00EAA971C}"/>
              </a:ext>
            </a:extLst>
          </p:cNvPr>
          <p:cNvSpPr>
            <a:spLocks noGrp="1"/>
          </p:cNvSpPr>
          <p:nvPr>
            <p:ph idx="1"/>
          </p:nvPr>
        </p:nvSpPr>
        <p:spPr>
          <a:xfrm>
            <a:off x="838200" y="1201272"/>
            <a:ext cx="10515600" cy="4975691"/>
          </a:xfrm>
        </p:spPr>
        <p:txBody>
          <a:bodyPr/>
          <a:lstStyle/>
          <a:p>
            <a:r>
              <a:rPr lang="en-IN" dirty="0">
                <a:latin typeface="Times New Roman" panose="02020603050405020304" pitchFamily="18" charset="0"/>
                <a:cs typeface="Times New Roman" panose="02020603050405020304" pitchFamily="18" charset="0"/>
              </a:rPr>
              <a:t>Block public access settings for this bucket</a:t>
            </a:r>
          </a:p>
        </p:txBody>
      </p:sp>
      <p:pic>
        <p:nvPicPr>
          <p:cNvPr id="5" name="Picture 4">
            <a:extLst>
              <a:ext uri="{FF2B5EF4-FFF2-40B4-BE49-F238E27FC236}">
                <a16:creationId xmlns:a16="http://schemas.microsoft.com/office/drawing/2014/main" id="{53CB2295-B501-4FCC-E007-4185E80AB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61" y="1871695"/>
            <a:ext cx="9823077" cy="4224305"/>
          </a:xfrm>
          <a:prstGeom prst="rect">
            <a:avLst/>
          </a:prstGeom>
        </p:spPr>
      </p:pic>
      <p:sp>
        <p:nvSpPr>
          <p:cNvPr id="6" name="Rectangle 5">
            <a:extLst>
              <a:ext uri="{FF2B5EF4-FFF2-40B4-BE49-F238E27FC236}">
                <a16:creationId xmlns:a16="http://schemas.microsoft.com/office/drawing/2014/main" id="{E1AB89F8-F0F3-1200-FA37-A785E696F2F3}"/>
              </a:ext>
            </a:extLst>
          </p:cNvPr>
          <p:cNvSpPr/>
          <p:nvPr/>
        </p:nvSpPr>
        <p:spPr>
          <a:xfrm>
            <a:off x="125506" y="161365"/>
            <a:ext cx="11923059" cy="658009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932BC27C-5A0C-1079-09F4-0DFCBD5C0AAA}"/>
              </a:ext>
            </a:extLst>
          </p:cNvPr>
          <p:cNvCxnSpPr/>
          <p:nvPr/>
        </p:nvCxnSpPr>
        <p:spPr>
          <a:xfrm>
            <a:off x="143435" y="1048871"/>
            <a:ext cx="1190513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748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8239-61F8-CD3D-5091-B85E6E6B33A3}"/>
              </a:ext>
            </a:extLst>
          </p:cNvPr>
          <p:cNvSpPr>
            <a:spLocks noGrp="1"/>
          </p:cNvSpPr>
          <p:nvPr>
            <p:ph type="title"/>
          </p:nvPr>
        </p:nvSpPr>
        <p:spPr>
          <a:xfrm>
            <a:off x="838200" y="365126"/>
            <a:ext cx="10515600" cy="818216"/>
          </a:xfrm>
        </p:spPr>
        <p:txBody>
          <a:bodyPr/>
          <a:lstStyle/>
          <a:p>
            <a:pPr algn="ctr"/>
            <a:r>
              <a:rPr lang="en-IN" dirty="0"/>
              <a:t>PRESENTATION OUTLINE</a:t>
            </a:r>
          </a:p>
        </p:txBody>
      </p:sp>
      <p:sp>
        <p:nvSpPr>
          <p:cNvPr id="3" name="Content Placeholder 2">
            <a:extLst>
              <a:ext uri="{FF2B5EF4-FFF2-40B4-BE49-F238E27FC236}">
                <a16:creationId xmlns:a16="http://schemas.microsoft.com/office/drawing/2014/main" id="{4176260B-5E07-E4F6-F655-E50E6701CD9B}"/>
              </a:ext>
            </a:extLst>
          </p:cNvPr>
          <p:cNvSpPr>
            <a:spLocks noGrp="1"/>
          </p:cNvSpPr>
          <p:nvPr>
            <p:ph idx="1"/>
          </p:nvPr>
        </p:nvSpPr>
        <p:spPr>
          <a:xfrm>
            <a:off x="838200" y="1183342"/>
            <a:ext cx="10515600" cy="5468470"/>
          </a:xfrm>
        </p:spPr>
        <p:txBody>
          <a:bodyPr>
            <a:normAutofit fontScale="92500" lnSpcReduction="10000"/>
          </a:bodyPr>
          <a:lstStyle/>
          <a:p>
            <a:r>
              <a:rPr lang="en-IN" dirty="0" err="1">
                <a:latin typeface="Times New Roman" panose="02020603050405020304" pitchFamily="18" charset="0"/>
                <a:cs typeface="Times New Roman" panose="02020603050405020304" pitchFamily="18" charset="0"/>
              </a:rPr>
              <a:t>Cource</a:t>
            </a:r>
            <a:r>
              <a:rPr lang="en-IN" dirty="0">
                <a:latin typeface="Times New Roman" panose="02020603050405020304" pitchFamily="18" charset="0"/>
                <a:cs typeface="Times New Roman" panose="02020603050405020304" pitchFamily="18" charset="0"/>
              </a:rPr>
              <a:t> Certificate</a:t>
            </a:r>
          </a:p>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Literature review</a:t>
            </a:r>
          </a:p>
          <a:p>
            <a:r>
              <a:rPr lang="en-IN" dirty="0">
                <a:latin typeface="Times New Roman" panose="02020603050405020304" pitchFamily="18" charset="0"/>
                <a:cs typeface="Times New Roman" panose="02020603050405020304" pitchFamily="18" charset="0"/>
              </a:rPr>
              <a:t>Objectives</a:t>
            </a:r>
          </a:p>
          <a:p>
            <a:r>
              <a:rPr lang="en-IN" dirty="0">
                <a:latin typeface="Times New Roman" panose="02020603050405020304" pitchFamily="18" charset="0"/>
                <a:cs typeface="Times New Roman" panose="02020603050405020304" pitchFamily="18" charset="0"/>
              </a:rPr>
              <a:t>Requirements</a:t>
            </a:r>
          </a:p>
          <a:p>
            <a:r>
              <a:rPr lang="en-IN" dirty="0">
                <a:latin typeface="Times New Roman" panose="02020603050405020304" pitchFamily="18" charset="0"/>
                <a:cs typeface="Times New Roman" panose="02020603050405020304" pitchFamily="18" charset="0"/>
              </a:rPr>
              <a:t>Amazon </a:t>
            </a:r>
            <a:r>
              <a:rPr lang="en-IN" dirty="0" err="1">
                <a:latin typeface="Times New Roman" panose="02020603050405020304" pitchFamily="18" charset="0"/>
                <a:cs typeface="Times New Roman" panose="02020603050405020304" pitchFamily="18" charset="0"/>
              </a:rPr>
              <a:t>Cloudfront</a:t>
            </a:r>
            <a:r>
              <a:rPr lang="en-IN" dirty="0">
                <a:latin typeface="Times New Roman" panose="02020603050405020304" pitchFamily="18" charset="0"/>
                <a:cs typeface="Times New Roman" panose="02020603050405020304" pitchFamily="18" charset="0"/>
              </a:rPr>
              <a:t> and S3 Overview</a:t>
            </a:r>
          </a:p>
          <a:p>
            <a:r>
              <a:rPr lang="en-IN" dirty="0">
                <a:latin typeface="Times New Roman" panose="02020603050405020304" pitchFamily="18" charset="0"/>
                <a:cs typeface="Times New Roman" panose="02020603050405020304" pitchFamily="18" charset="0"/>
              </a:rPr>
              <a:t>Architecture</a:t>
            </a:r>
          </a:p>
          <a:p>
            <a:r>
              <a:rPr lang="en-IN" dirty="0">
                <a:latin typeface="Times New Roman" panose="02020603050405020304" pitchFamily="18" charset="0"/>
                <a:cs typeface="Times New Roman" panose="02020603050405020304" pitchFamily="18" charset="0"/>
              </a:rPr>
              <a:t>Creation of S3 bucket and Cloud Distribution</a:t>
            </a:r>
          </a:p>
          <a:p>
            <a:r>
              <a:rPr lang="en-IN" dirty="0">
                <a:latin typeface="Times New Roman" panose="02020603050405020304" pitchFamily="18" charset="0"/>
                <a:cs typeface="Times New Roman" panose="02020603050405020304" pitchFamily="18" charset="0"/>
              </a:rPr>
              <a:t>Output </a:t>
            </a:r>
          </a:p>
          <a:p>
            <a:r>
              <a:rPr lang="en-IN" dirty="0">
                <a:latin typeface="Times New Roman" panose="02020603050405020304" pitchFamily="18" charset="0"/>
                <a:cs typeface="Times New Roman" panose="02020603050405020304" pitchFamily="18" charset="0"/>
              </a:rPr>
              <a:t>Conclusion</a:t>
            </a:r>
          </a:p>
          <a:p>
            <a:r>
              <a:rPr lang="en-IN" dirty="0" err="1">
                <a:latin typeface="Times New Roman" panose="02020603050405020304" pitchFamily="18" charset="0"/>
                <a:cs typeface="Times New Roman" panose="02020603050405020304" pitchFamily="18" charset="0"/>
              </a:rPr>
              <a:t>Refernce</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0A4DDAE-0D3D-E5C3-762E-4F8A1E233700}"/>
              </a:ext>
            </a:extLst>
          </p:cNvPr>
          <p:cNvSpPr/>
          <p:nvPr/>
        </p:nvSpPr>
        <p:spPr>
          <a:xfrm>
            <a:off x="134471" y="138953"/>
            <a:ext cx="11923058" cy="658009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05302417-83E5-1FFE-E349-E4728A2E4CF4}"/>
              </a:ext>
            </a:extLst>
          </p:cNvPr>
          <p:cNvCxnSpPr>
            <a:cxnSpLocks/>
          </p:cNvCxnSpPr>
          <p:nvPr/>
        </p:nvCxnSpPr>
        <p:spPr>
          <a:xfrm>
            <a:off x="134471" y="995082"/>
            <a:ext cx="11923058"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2953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77A5-3268-6578-AFDC-F6A496533E8F}"/>
              </a:ext>
            </a:extLst>
          </p:cNvPr>
          <p:cNvSpPr>
            <a:spLocks noGrp="1"/>
          </p:cNvSpPr>
          <p:nvPr>
            <p:ph type="title"/>
          </p:nvPr>
        </p:nvSpPr>
        <p:spPr>
          <a:xfrm>
            <a:off x="838200" y="365125"/>
            <a:ext cx="10515600" cy="898899"/>
          </a:xfrm>
        </p:spPr>
        <p:txBody>
          <a:bodyPr/>
          <a:lstStyle/>
          <a:p>
            <a:pPr algn="ctr"/>
            <a:r>
              <a:rPr lang="en-IN" dirty="0"/>
              <a:t>CREATION OF S3 BUCKET</a:t>
            </a:r>
          </a:p>
        </p:txBody>
      </p:sp>
      <p:sp>
        <p:nvSpPr>
          <p:cNvPr id="3" name="Content Placeholder 2">
            <a:extLst>
              <a:ext uri="{FF2B5EF4-FFF2-40B4-BE49-F238E27FC236}">
                <a16:creationId xmlns:a16="http://schemas.microsoft.com/office/drawing/2014/main" id="{0F9BEA94-3B2E-3861-A3B6-2C0AE484B910}"/>
              </a:ext>
            </a:extLst>
          </p:cNvPr>
          <p:cNvSpPr>
            <a:spLocks noGrp="1"/>
          </p:cNvSpPr>
          <p:nvPr>
            <p:ph idx="1"/>
          </p:nvPr>
        </p:nvSpPr>
        <p:spPr>
          <a:xfrm>
            <a:off x="838200" y="1102659"/>
            <a:ext cx="10515600" cy="5074304"/>
          </a:xfrm>
        </p:spPr>
        <p:txBody>
          <a:bodyPr/>
          <a:lstStyle/>
          <a:p>
            <a:r>
              <a:rPr lang="en-US" b="1" dirty="0">
                <a:latin typeface="Times New Roman" panose="02020603050405020304" pitchFamily="18" charset="0"/>
                <a:cs typeface="Times New Roman" panose="02020603050405020304" pitchFamily="18" charset="0"/>
              </a:rPr>
              <a:t>Enable the versioning </a:t>
            </a:r>
          </a:p>
          <a:p>
            <a:r>
              <a:rPr lang="en-US" dirty="0">
                <a:latin typeface="Times New Roman" panose="02020603050405020304" pitchFamily="18" charset="0"/>
                <a:cs typeface="Times New Roman" panose="02020603050405020304" pitchFamily="18" charset="0"/>
              </a:rPr>
              <a:t> With S3 versioning, every time an object is updated or deleted, a new version of the object is created, allowing users to access and restore previous versions of the object.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7BDD61-78D9-CDE8-2ABF-2B0CD81AF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35" y="3112993"/>
            <a:ext cx="10224248" cy="1803587"/>
          </a:xfrm>
          <a:prstGeom prst="rect">
            <a:avLst/>
          </a:prstGeom>
        </p:spPr>
      </p:pic>
      <p:sp>
        <p:nvSpPr>
          <p:cNvPr id="6" name="Rectangle 5">
            <a:extLst>
              <a:ext uri="{FF2B5EF4-FFF2-40B4-BE49-F238E27FC236}">
                <a16:creationId xmlns:a16="http://schemas.microsoft.com/office/drawing/2014/main" id="{61F9DD5E-430C-F651-CFAF-212FA2890452}"/>
              </a:ext>
            </a:extLst>
          </p:cNvPr>
          <p:cNvSpPr/>
          <p:nvPr/>
        </p:nvSpPr>
        <p:spPr>
          <a:xfrm>
            <a:off x="98612" y="125506"/>
            <a:ext cx="11985812" cy="658009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6CFE151A-AD92-5CB6-A81F-42F99ECCDB43}"/>
              </a:ext>
            </a:extLst>
          </p:cNvPr>
          <p:cNvCxnSpPr/>
          <p:nvPr/>
        </p:nvCxnSpPr>
        <p:spPr>
          <a:xfrm>
            <a:off x="107576" y="1039906"/>
            <a:ext cx="11985812" cy="62753"/>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9983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ADA2-8CD6-F58E-2B73-8DE56141D1C2}"/>
              </a:ext>
            </a:extLst>
          </p:cNvPr>
          <p:cNvSpPr>
            <a:spLocks noGrp="1"/>
          </p:cNvSpPr>
          <p:nvPr>
            <p:ph type="title"/>
          </p:nvPr>
        </p:nvSpPr>
        <p:spPr>
          <a:xfrm>
            <a:off x="838200" y="365126"/>
            <a:ext cx="10515600" cy="872004"/>
          </a:xfrm>
        </p:spPr>
        <p:txBody>
          <a:bodyPr/>
          <a:lstStyle/>
          <a:p>
            <a:pPr algn="ctr"/>
            <a:r>
              <a:rPr lang="en-IN" dirty="0"/>
              <a:t>CREATION OF S3 BUCKET</a:t>
            </a:r>
          </a:p>
        </p:txBody>
      </p:sp>
      <p:sp>
        <p:nvSpPr>
          <p:cNvPr id="3" name="Content Placeholder 2">
            <a:extLst>
              <a:ext uri="{FF2B5EF4-FFF2-40B4-BE49-F238E27FC236}">
                <a16:creationId xmlns:a16="http://schemas.microsoft.com/office/drawing/2014/main" id="{D3F25381-FBAF-7340-D352-CBB3C432C931}"/>
              </a:ext>
            </a:extLst>
          </p:cNvPr>
          <p:cNvSpPr>
            <a:spLocks noGrp="1"/>
          </p:cNvSpPr>
          <p:nvPr>
            <p:ph idx="1"/>
          </p:nvPr>
        </p:nvSpPr>
        <p:spPr>
          <a:xfrm>
            <a:off x="838200" y="1120588"/>
            <a:ext cx="10515600" cy="5056375"/>
          </a:xfrm>
        </p:spPr>
        <p:txBody>
          <a:bodyPr/>
          <a:lstStyle/>
          <a:p>
            <a:r>
              <a:rPr lang="en-US" b="1" dirty="0">
                <a:latin typeface="Times New Roman" panose="02020603050405020304" pitchFamily="18" charset="0"/>
                <a:cs typeface="Times New Roman" panose="02020603050405020304" pitchFamily="18" charset="0"/>
              </a:rPr>
              <a:t>Enable the encryption </a:t>
            </a:r>
          </a:p>
          <a:p>
            <a:r>
              <a:rPr lang="en-US" dirty="0"/>
              <a:t>In Server-side encryption, Amazon S3 encrypts your objects before saving them on disks in AWS data centers and then decrypts the objects when you download them. </a:t>
            </a:r>
          </a:p>
          <a:p>
            <a:endParaRPr lang="en-US" dirty="0"/>
          </a:p>
          <a:p>
            <a:endParaRPr lang="en-US" dirty="0"/>
          </a:p>
          <a:p>
            <a:endParaRPr lang="en-US" dirty="0"/>
          </a:p>
          <a:p>
            <a:endParaRPr lang="en-US" dirty="0"/>
          </a:p>
          <a:p>
            <a:endParaRPr lang="en-US" dirty="0"/>
          </a:p>
          <a:p>
            <a:r>
              <a:rPr lang="en-IN" b="1" dirty="0">
                <a:latin typeface="Times New Roman" panose="02020603050405020304" pitchFamily="18" charset="0"/>
                <a:cs typeface="Times New Roman" panose="02020603050405020304" pitchFamily="18" charset="0"/>
              </a:rPr>
              <a:t>Finally click on the create bucket </a:t>
            </a: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64918C-4F85-E0D3-14E0-52B399446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365" y="2849628"/>
            <a:ext cx="7682753" cy="2582984"/>
          </a:xfrm>
          <a:prstGeom prst="rect">
            <a:avLst/>
          </a:prstGeom>
        </p:spPr>
      </p:pic>
      <p:sp>
        <p:nvSpPr>
          <p:cNvPr id="6" name="Rectangle 5">
            <a:extLst>
              <a:ext uri="{FF2B5EF4-FFF2-40B4-BE49-F238E27FC236}">
                <a16:creationId xmlns:a16="http://schemas.microsoft.com/office/drawing/2014/main" id="{131F5AB7-5C2A-F6FD-CC97-9B902D45EBB0}"/>
              </a:ext>
            </a:extLst>
          </p:cNvPr>
          <p:cNvSpPr/>
          <p:nvPr/>
        </p:nvSpPr>
        <p:spPr>
          <a:xfrm>
            <a:off x="152400" y="170329"/>
            <a:ext cx="11887200" cy="649941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D30B1B23-3784-8A97-E7F4-27C6B4E5D673}"/>
              </a:ext>
            </a:extLst>
          </p:cNvPr>
          <p:cNvCxnSpPr/>
          <p:nvPr/>
        </p:nvCxnSpPr>
        <p:spPr>
          <a:xfrm>
            <a:off x="152400" y="1030941"/>
            <a:ext cx="118872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70237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A8F8-C6C9-8AE2-9D60-DAF1A68D1384}"/>
              </a:ext>
            </a:extLst>
          </p:cNvPr>
          <p:cNvSpPr>
            <a:spLocks noGrp="1"/>
          </p:cNvSpPr>
          <p:nvPr>
            <p:ph type="title"/>
          </p:nvPr>
        </p:nvSpPr>
        <p:spPr>
          <a:xfrm>
            <a:off x="838200" y="365125"/>
            <a:ext cx="10515600" cy="827181"/>
          </a:xfrm>
        </p:spPr>
        <p:txBody>
          <a:bodyPr/>
          <a:lstStyle/>
          <a:p>
            <a:pPr algn="ctr"/>
            <a:r>
              <a:rPr lang="en-IN" dirty="0"/>
              <a:t>CREATION OF S3 BUCKET</a:t>
            </a:r>
          </a:p>
        </p:txBody>
      </p:sp>
      <p:sp>
        <p:nvSpPr>
          <p:cNvPr id="3" name="Content Placeholder 2">
            <a:extLst>
              <a:ext uri="{FF2B5EF4-FFF2-40B4-BE49-F238E27FC236}">
                <a16:creationId xmlns:a16="http://schemas.microsoft.com/office/drawing/2014/main" id="{1154D015-C6B0-2990-0E81-A429DB92DFAE}"/>
              </a:ext>
            </a:extLst>
          </p:cNvPr>
          <p:cNvSpPr>
            <a:spLocks noGrp="1"/>
          </p:cNvSpPr>
          <p:nvPr>
            <p:ph idx="1"/>
          </p:nvPr>
        </p:nvSpPr>
        <p:spPr>
          <a:xfrm>
            <a:off x="838200" y="1192306"/>
            <a:ext cx="10515600" cy="4984657"/>
          </a:xfrm>
        </p:spPr>
        <p:txBody>
          <a:bodyPr/>
          <a:lstStyle/>
          <a:p>
            <a:r>
              <a:rPr lang="en-US" dirty="0">
                <a:latin typeface="Times New Roman" panose="02020603050405020304" pitchFamily="18" charset="0"/>
                <a:cs typeface="Times New Roman" panose="02020603050405020304" pitchFamily="18" charset="0"/>
              </a:rPr>
              <a:t>Now let's upload some objects in S3 bucket for testing or project.</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414DF06-F664-AD70-667D-26BFA1994576}"/>
              </a:ext>
            </a:extLst>
          </p:cNvPr>
          <p:cNvSpPr/>
          <p:nvPr/>
        </p:nvSpPr>
        <p:spPr>
          <a:xfrm>
            <a:off x="143435" y="152400"/>
            <a:ext cx="11878236" cy="654423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9E294CB9-BC67-9179-1F76-C50AE15B39E4}"/>
              </a:ext>
            </a:extLst>
          </p:cNvPr>
          <p:cNvCxnSpPr>
            <a:cxnSpLocks/>
          </p:cNvCxnSpPr>
          <p:nvPr/>
        </p:nvCxnSpPr>
        <p:spPr>
          <a:xfrm>
            <a:off x="143435" y="1192306"/>
            <a:ext cx="11878236" cy="0"/>
          </a:xfrm>
          <a:prstGeom prst="line">
            <a:avLst/>
          </a:prstGeom>
          <a:ln w="38100"/>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DA39B4A6-1ECE-D7DD-DC38-7B8CED4E5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06" y="2232211"/>
            <a:ext cx="9263623" cy="4006605"/>
          </a:xfrm>
          <a:prstGeom prst="rect">
            <a:avLst/>
          </a:prstGeom>
        </p:spPr>
      </p:pic>
    </p:spTree>
    <p:extLst>
      <p:ext uri="{BB962C8B-B14F-4D97-AF65-F5344CB8AC3E}">
        <p14:creationId xmlns:p14="http://schemas.microsoft.com/office/powerpoint/2010/main" val="2937453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F4CA-B5F2-36E4-79C8-1CA2CBBB5526}"/>
              </a:ext>
            </a:extLst>
          </p:cNvPr>
          <p:cNvSpPr>
            <a:spLocks noGrp="1"/>
          </p:cNvSpPr>
          <p:nvPr>
            <p:ph type="title"/>
          </p:nvPr>
        </p:nvSpPr>
        <p:spPr>
          <a:xfrm>
            <a:off x="838200" y="365125"/>
            <a:ext cx="10515600" cy="952687"/>
          </a:xfrm>
        </p:spPr>
        <p:txBody>
          <a:bodyPr/>
          <a:lstStyle/>
          <a:p>
            <a:pPr algn="ctr"/>
            <a:r>
              <a:rPr lang="en-IN" dirty="0"/>
              <a:t>CREATE THE CLOUD DISTRIBUTION FOR S3</a:t>
            </a:r>
          </a:p>
        </p:txBody>
      </p:sp>
      <p:sp>
        <p:nvSpPr>
          <p:cNvPr id="3" name="Content Placeholder 2">
            <a:extLst>
              <a:ext uri="{FF2B5EF4-FFF2-40B4-BE49-F238E27FC236}">
                <a16:creationId xmlns:a16="http://schemas.microsoft.com/office/drawing/2014/main" id="{08FECD45-C3D5-6E62-9F69-4CD91B6D649D}"/>
              </a:ext>
            </a:extLst>
          </p:cNvPr>
          <p:cNvSpPr>
            <a:spLocks noGrp="1"/>
          </p:cNvSpPr>
          <p:nvPr>
            <p:ph idx="1"/>
          </p:nvPr>
        </p:nvSpPr>
        <p:spPr>
          <a:xfrm>
            <a:off x="838200" y="1255059"/>
            <a:ext cx="10515600" cy="4921904"/>
          </a:xfrm>
        </p:spPr>
        <p:txBody>
          <a:bodyPr/>
          <a:lstStyle/>
          <a:p>
            <a:r>
              <a:rPr lang="en-US" dirty="0">
                <a:latin typeface="Times New Roman" panose="02020603050405020304" pitchFamily="18" charset="0"/>
                <a:cs typeface="Times New Roman" panose="02020603050405020304" pitchFamily="18" charset="0"/>
              </a:rPr>
              <a:t>Search for </a:t>
            </a:r>
            <a:r>
              <a:rPr lang="en-US" dirty="0" err="1">
                <a:latin typeface="Times New Roman" panose="02020603050405020304" pitchFamily="18" charset="0"/>
                <a:cs typeface="Times New Roman" panose="02020603050405020304" pitchFamily="18" charset="0"/>
              </a:rPr>
              <a:t>cloudfront</a:t>
            </a:r>
            <a:r>
              <a:rPr lang="en-US" dirty="0">
                <a:latin typeface="Times New Roman" panose="02020603050405020304" pitchFamily="18" charset="0"/>
                <a:cs typeface="Times New Roman" panose="02020603050405020304" pitchFamily="18" charset="0"/>
              </a:rPr>
              <a:t> in AWS console search bar &amp; open the </a:t>
            </a:r>
            <a:r>
              <a:rPr lang="en-US" dirty="0" err="1">
                <a:latin typeface="Times New Roman" panose="02020603050405020304" pitchFamily="18" charset="0"/>
                <a:cs typeface="Times New Roman" panose="02020603050405020304" pitchFamily="18" charset="0"/>
              </a:rPr>
              <a:t>cloudfront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dashboard.Select</a:t>
            </a:r>
            <a:r>
              <a:rPr lang="en-US" dirty="0">
                <a:latin typeface="Times New Roman" panose="02020603050405020304" pitchFamily="18" charset="0"/>
                <a:cs typeface="Times New Roman" panose="02020603050405020304" pitchFamily="18" charset="0"/>
              </a:rPr>
              <a:t> the Origin domain of your bucket from drop down &amp; give the name of the </a:t>
            </a:r>
            <a:r>
              <a:rPr lang="en-US" dirty="0" err="1">
                <a:latin typeface="Times New Roman" panose="02020603050405020304" pitchFamily="18" charset="0"/>
                <a:cs typeface="Times New Roman" panose="02020603050405020304" pitchFamily="18" charset="0"/>
              </a:rPr>
              <a:t>cloudfront</a:t>
            </a:r>
            <a:r>
              <a:rPr lang="en-US" dirty="0">
                <a:latin typeface="Times New Roman" panose="02020603050405020304" pitchFamily="18" charset="0"/>
                <a:cs typeface="Times New Roman" panose="02020603050405020304" pitchFamily="18" charset="0"/>
              </a:rPr>
              <a:t> distribution.</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B954162-5D1D-7EA7-D063-A67550B3B204}"/>
              </a:ext>
            </a:extLst>
          </p:cNvPr>
          <p:cNvSpPr/>
          <p:nvPr/>
        </p:nvSpPr>
        <p:spPr>
          <a:xfrm>
            <a:off x="152400" y="206188"/>
            <a:ext cx="11896165" cy="640976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DC54B916-098C-A6CA-ABFF-6446649649DB}"/>
              </a:ext>
            </a:extLst>
          </p:cNvPr>
          <p:cNvCxnSpPr/>
          <p:nvPr/>
        </p:nvCxnSpPr>
        <p:spPr>
          <a:xfrm>
            <a:off x="152400" y="1255059"/>
            <a:ext cx="11896165" cy="0"/>
          </a:xfrm>
          <a:prstGeom prst="line">
            <a:avLst/>
          </a:prstGeom>
          <a:ln w="38100"/>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38FC23B4-FFF5-465B-A60F-5391A60F3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341" y="2622250"/>
            <a:ext cx="6122193" cy="3536783"/>
          </a:xfrm>
          <a:prstGeom prst="rect">
            <a:avLst/>
          </a:prstGeom>
        </p:spPr>
      </p:pic>
    </p:spTree>
    <p:extLst>
      <p:ext uri="{BB962C8B-B14F-4D97-AF65-F5344CB8AC3E}">
        <p14:creationId xmlns:p14="http://schemas.microsoft.com/office/powerpoint/2010/main" val="1005747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9315-9036-19D8-3EBC-3B41F77B5E66}"/>
              </a:ext>
            </a:extLst>
          </p:cNvPr>
          <p:cNvSpPr>
            <a:spLocks noGrp="1"/>
          </p:cNvSpPr>
          <p:nvPr>
            <p:ph type="title"/>
          </p:nvPr>
        </p:nvSpPr>
        <p:spPr>
          <a:xfrm>
            <a:off x="838200" y="365125"/>
            <a:ext cx="10515600" cy="809251"/>
          </a:xfrm>
        </p:spPr>
        <p:txBody>
          <a:bodyPr/>
          <a:lstStyle/>
          <a:p>
            <a:pPr algn="ctr"/>
            <a:r>
              <a:rPr lang="en-IN" dirty="0"/>
              <a:t>CREATE THE CLOUD DISTRIBUTION FOR S3</a:t>
            </a:r>
          </a:p>
        </p:txBody>
      </p:sp>
      <p:sp>
        <p:nvSpPr>
          <p:cNvPr id="3" name="Content Placeholder 2">
            <a:extLst>
              <a:ext uri="{FF2B5EF4-FFF2-40B4-BE49-F238E27FC236}">
                <a16:creationId xmlns:a16="http://schemas.microsoft.com/office/drawing/2014/main" id="{05963787-D87B-C2DD-564D-F42C770A1C2C}"/>
              </a:ext>
            </a:extLst>
          </p:cNvPr>
          <p:cNvSpPr>
            <a:spLocks noGrp="1"/>
          </p:cNvSpPr>
          <p:nvPr>
            <p:ph idx="1"/>
          </p:nvPr>
        </p:nvSpPr>
        <p:spPr>
          <a:xfrm>
            <a:off x="838200" y="1290918"/>
            <a:ext cx="10515600" cy="4886045"/>
          </a:xfrm>
        </p:spPr>
        <p:txBody>
          <a:bodyPr/>
          <a:lstStyle/>
          <a:p>
            <a:r>
              <a:rPr lang="en-US" dirty="0">
                <a:latin typeface="Times New Roman" panose="02020603050405020304" pitchFamily="18" charset="0"/>
                <a:cs typeface="Times New Roman" panose="02020603050405020304" pitchFamily="18" charset="0"/>
              </a:rPr>
              <a:t>Set the origin access as Origin access control settings.</a:t>
            </a: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1C56BCE-1C84-6BA3-4A68-2B6A2497873B}"/>
              </a:ext>
            </a:extLst>
          </p:cNvPr>
          <p:cNvSpPr/>
          <p:nvPr/>
        </p:nvSpPr>
        <p:spPr>
          <a:xfrm>
            <a:off x="116541" y="161365"/>
            <a:ext cx="11958918" cy="659802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3B0DD574-89C9-51F1-FD9E-E35D95F42A91}"/>
              </a:ext>
            </a:extLst>
          </p:cNvPr>
          <p:cNvCxnSpPr/>
          <p:nvPr/>
        </p:nvCxnSpPr>
        <p:spPr>
          <a:xfrm>
            <a:off x="116541" y="1174376"/>
            <a:ext cx="12075459" cy="0"/>
          </a:xfrm>
          <a:prstGeom prst="line">
            <a:avLst/>
          </a:prstGeom>
          <a:ln w="38100"/>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0141A6E2-ABC8-9735-45B8-46EF3FD5A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812" y="2253797"/>
            <a:ext cx="7073154" cy="3923166"/>
          </a:xfrm>
          <a:prstGeom prst="rect">
            <a:avLst/>
          </a:prstGeom>
        </p:spPr>
      </p:pic>
    </p:spTree>
    <p:extLst>
      <p:ext uri="{BB962C8B-B14F-4D97-AF65-F5344CB8AC3E}">
        <p14:creationId xmlns:p14="http://schemas.microsoft.com/office/powerpoint/2010/main" val="1886810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8F24-9808-63C4-97D4-46CDC935059B}"/>
              </a:ext>
            </a:extLst>
          </p:cNvPr>
          <p:cNvSpPr>
            <a:spLocks noGrp="1"/>
          </p:cNvSpPr>
          <p:nvPr>
            <p:ph type="title"/>
          </p:nvPr>
        </p:nvSpPr>
        <p:spPr>
          <a:xfrm>
            <a:off x="838200" y="365125"/>
            <a:ext cx="10515600" cy="854075"/>
          </a:xfrm>
        </p:spPr>
        <p:txBody>
          <a:bodyPr/>
          <a:lstStyle/>
          <a:p>
            <a:pPr algn="ctr"/>
            <a:r>
              <a:rPr lang="en-IN" dirty="0"/>
              <a:t>CREATE THE CLOUD DISTRIBUTION FOR S3</a:t>
            </a:r>
          </a:p>
        </p:txBody>
      </p:sp>
      <p:sp>
        <p:nvSpPr>
          <p:cNvPr id="3" name="Content Placeholder 2">
            <a:extLst>
              <a:ext uri="{FF2B5EF4-FFF2-40B4-BE49-F238E27FC236}">
                <a16:creationId xmlns:a16="http://schemas.microsoft.com/office/drawing/2014/main" id="{D745F3C3-3CBE-8A2D-1FDA-CC2732F595E7}"/>
              </a:ext>
            </a:extLst>
          </p:cNvPr>
          <p:cNvSpPr>
            <a:spLocks noGrp="1"/>
          </p:cNvSpPr>
          <p:nvPr>
            <p:ph idx="1"/>
          </p:nvPr>
        </p:nvSpPr>
        <p:spPr>
          <a:xfrm>
            <a:off x="838200" y="1219200"/>
            <a:ext cx="10515600" cy="5273675"/>
          </a:xfrm>
        </p:spPr>
        <p:txBody>
          <a:bodyPr/>
          <a:lstStyle/>
          <a:p>
            <a:r>
              <a:rPr lang="en-IN" dirty="0">
                <a:latin typeface="Times New Roman" panose="02020603050405020304" pitchFamily="18" charset="0"/>
                <a:cs typeface="Times New Roman" panose="02020603050405020304" pitchFamily="18" charset="0"/>
              </a:rPr>
              <a:t>Web Application Firewall (WAF)</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Give the default root object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Click on the create distribution.</a:t>
            </a:r>
          </a:p>
        </p:txBody>
      </p:sp>
      <p:sp>
        <p:nvSpPr>
          <p:cNvPr id="4" name="Rectangle 3">
            <a:extLst>
              <a:ext uri="{FF2B5EF4-FFF2-40B4-BE49-F238E27FC236}">
                <a16:creationId xmlns:a16="http://schemas.microsoft.com/office/drawing/2014/main" id="{5A60A7E3-F4CA-4C8B-E8AE-CA13C1F6FAE0}"/>
              </a:ext>
            </a:extLst>
          </p:cNvPr>
          <p:cNvSpPr/>
          <p:nvPr/>
        </p:nvSpPr>
        <p:spPr>
          <a:xfrm>
            <a:off x="161365" y="179294"/>
            <a:ext cx="11887200" cy="649044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13FB3ECB-E2BA-B1A5-A7CD-E9374674107D}"/>
              </a:ext>
            </a:extLst>
          </p:cNvPr>
          <p:cNvCxnSpPr/>
          <p:nvPr/>
        </p:nvCxnSpPr>
        <p:spPr>
          <a:xfrm>
            <a:off x="152400" y="1120588"/>
            <a:ext cx="11896165" cy="0"/>
          </a:xfrm>
          <a:prstGeom prst="line">
            <a:avLst/>
          </a:prstGeom>
          <a:ln w="38100"/>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C50176DA-EFCD-4CAE-FA04-CA70A1580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011" y="1730190"/>
            <a:ext cx="8903353" cy="2124634"/>
          </a:xfrm>
          <a:prstGeom prst="rect">
            <a:avLst/>
          </a:prstGeom>
        </p:spPr>
      </p:pic>
      <p:pic>
        <p:nvPicPr>
          <p:cNvPr id="9" name="Picture 8">
            <a:extLst>
              <a:ext uri="{FF2B5EF4-FFF2-40B4-BE49-F238E27FC236}">
                <a16:creationId xmlns:a16="http://schemas.microsoft.com/office/drawing/2014/main" id="{AF97E56C-EB2C-A8DF-4060-0FD4C043D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824" y="4365814"/>
            <a:ext cx="6808135" cy="1378136"/>
          </a:xfrm>
          <a:prstGeom prst="rect">
            <a:avLst/>
          </a:prstGeom>
        </p:spPr>
      </p:pic>
    </p:spTree>
    <p:extLst>
      <p:ext uri="{BB962C8B-B14F-4D97-AF65-F5344CB8AC3E}">
        <p14:creationId xmlns:p14="http://schemas.microsoft.com/office/powerpoint/2010/main" val="4201119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29BDB-A016-1F5F-B22C-7353705AF9C9}"/>
              </a:ext>
            </a:extLst>
          </p:cNvPr>
          <p:cNvSpPr>
            <a:spLocks noGrp="1"/>
          </p:cNvSpPr>
          <p:nvPr>
            <p:ph idx="4294967295"/>
          </p:nvPr>
        </p:nvSpPr>
        <p:spPr>
          <a:xfrm>
            <a:off x="439270" y="259976"/>
            <a:ext cx="11501718" cy="6302189"/>
          </a:xfrm>
        </p:spPr>
        <p:txBody>
          <a:bodyPr/>
          <a:lstStyle/>
          <a:p>
            <a:r>
              <a:rPr lang="en-US" dirty="0">
                <a:latin typeface="Times New Roman" panose="02020603050405020304" pitchFamily="18" charset="0"/>
                <a:cs typeface="Times New Roman" panose="02020603050405020304" pitchFamily="18" charset="0"/>
              </a:rPr>
              <a:t>Once the </a:t>
            </a:r>
            <a:r>
              <a:rPr lang="en-US" dirty="0" err="1">
                <a:latin typeface="Times New Roman" panose="02020603050405020304" pitchFamily="18" charset="0"/>
                <a:cs typeface="Times New Roman" panose="02020603050405020304" pitchFamily="18" charset="0"/>
              </a:rPr>
              <a:t>Cloudfront</a:t>
            </a:r>
            <a:r>
              <a:rPr lang="en-US" dirty="0">
                <a:latin typeface="Times New Roman" panose="02020603050405020304" pitchFamily="18" charset="0"/>
                <a:cs typeface="Times New Roman" panose="02020603050405020304" pitchFamily="18" charset="0"/>
              </a:rPr>
              <a:t> Distribution got created then we need to add the given policy in the respective S3 Bucket policy. So copy the bucket policy from here.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Then go to S3 bucket &gt; Permissions &gt; Edit bucket policy.</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10DEF65-4F96-E1E8-BAC3-E0D9332DCBA4}"/>
              </a:ext>
            </a:extLst>
          </p:cNvPr>
          <p:cNvSpPr/>
          <p:nvPr/>
        </p:nvSpPr>
        <p:spPr>
          <a:xfrm>
            <a:off x="116541" y="116541"/>
            <a:ext cx="11967883" cy="6589059"/>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FCD5BDDC-FF73-28C0-9FB1-88BE31225A99}"/>
              </a:ext>
            </a:extLst>
          </p:cNvPr>
          <p:cNvCxnSpPr>
            <a:cxnSpLocks/>
          </p:cNvCxnSpPr>
          <p:nvPr/>
        </p:nvCxnSpPr>
        <p:spPr>
          <a:xfrm>
            <a:off x="12084424" y="872846"/>
            <a:ext cx="0" cy="301530"/>
          </a:xfrm>
          <a:prstGeom prst="line">
            <a:avLst/>
          </a:prstGeom>
          <a:ln w="38100"/>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56A8F5C9-EF36-A608-7B3E-22DAB2457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2" y="1451023"/>
            <a:ext cx="9000565" cy="1650765"/>
          </a:xfrm>
          <a:prstGeom prst="rect">
            <a:avLst/>
          </a:prstGeom>
        </p:spPr>
      </p:pic>
      <p:pic>
        <p:nvPicPr>
          <p:cNvPr id="10" name="Picture 9">
            <a:extLst>
              <a:ext uri="{FF2B5EF4-FFF2-40B4-BE49-F238E27FC236}">
                <a16:creationId xmlns:a16="http://schemas.microsoft.com/office/drawing/2014/main" id="{64EB99B5-2DAB-29B7-7784-77005B58A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424" y="3541059"/>
            <a:ext cx="6131858" cy="3056965"/>
          </a:xfrm>
          <a:prstGeom prst="rect">
            <a:avLst/>
          </a:prstGeom>
        </p:spPr>
      </p:pic>
    </p:spTree>
    <p:extLst>
      <p:ext uri="{BB962C8B-B14F-4D97-AF65-F5344CB8AC3E}">
        <p14:creationId xmlns:p14="http://schemas.microsoft.com/office/powerpoint/2010/main" val="1029604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B24E5-8942-6308-8710-BBCE50DEAAE7}"/>
              </a:ext>
            </a:extLst>
          </p:cNvPr>
          <p:cNvSpPr/>
          <p:nvPr/>
        </p:nvSpPr>
        <p:spPr>
          <a:xfrm>
            <a:off x="98612" y="125506"/>
            <a:ext cx="11976847" cy="662491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A65D2741-ED90-4D6D-1A27-DACB036C3C1B}"/>
              </a:ext>
            </a:extLst>
          </p:cNvPr>
          <p:cNvSpPr>
            <a:spLocks noGrp="1"/>
          </p:cNvSpPr>
          <p:nvPr>
            <p:ph type="title"/>
          </p:nvPr>
        </p:nvSpPr>
        <p:spPr>
          <a:xfrm>
            <a:off x="838200" y="365125"/>
            <a:ext cx="10515600" cy="887039"/>
          </a:xfrm>
        </p:spPr>
        <p:txBody>
          <a:bodyPr/>
          <a:lstStyle/>
          <a:p>
            <a:pPr algn="ctr"/>
            <a:r>
              <a:rPr lang="en-IN" dirty="0"/>
              <a:t>OUTPUT</a:t>
            </a:r>
          </a:p>
        </p:txBody>
      </p:sp>
      <p:sp>
        <p:nvSpPr>
          <p:cNvPr id="4" name="Content Placeholder 3">
            <a:extLst>
              <a:ext uri="{FF2B5EF4-FFF2-40B4-BE49-F238E27FC236}">
                <a16:creationId xmlns:a16="http://schemas.microsoft.com/office/drawing/2014/main" id="{E3A7AE7D-9B44-85F1-23B6-F2E0839A80FB}"/>
              </a:ext>
            </a:extLst>
          </p:cNvPr>
          <p:cNvSpPr>
            <a:spLocks noGrp="1"/>
          </p:cNvSpPr>
          <p:nvPr>
            <p:ph idx="1"/>
          </p:nvPr>
        </p:nvSpPr>
        <p:spPr>
          <a:xfrm>
            <a:off x="838200" y="1252164"/>
            <a:ext cx="10515600" cy="4924799"/>
          </a:xfrm>
        </p:spPr>
        <p:txBody>
          <a:bodyPr/>
          <a:lstStyle/>
          <a:p>
            <a:r>
              <a:rPr lang="en-IN" dirty="0"/>
              <a:t>Finally, test the Application !!</a:t>
            </a:r>
          </a:p>
          <a:p>
            <a:r>
              <a:rPr lang="en-US" dirty="0"/>
              <a:t>Now we can test the </a:t>
            </a:r>
            <a:r>
              <a:rPr lang="en-US" dirty="0" err="1"/>
              <a:t>cloudfront</a:t>
            </a:r>
            <a:r>
              <a:rPr lang="en-US" dirty="0"/>
              <a:t> domain which is setup to deliver the object from private S3 bucket</a:t>
            </a:r>
          </a:p>
          <a:p>
            <a:r>
              <a:rPr lang="en-US" dirty="0"/>
              <a:t>By hitting the, </a:t>
            </a:r>
            <a:r>
              <a:rPr lang="en-US" dirty="0">
                <a:hlinkClick r:id="rId2"/>
              </a:rPr>
              <a:t>https://dkcq6g3wm5cc4.cloudfront.net/ll</a:t>
            </a:r>
            <a:r>
              <a:rPr lang="en-US" dirty="0"/>
              <a:t> it will return as below.</a:t>
            </a:r>
            <a:endParaRPr lang="en-IN" dirty="0"/>
          </a:p>
        </p:txBody>
      </p:sp>
      <p:cxnSp>
        <p:nvCxnSpPr>
          <p:cNvPr id="8" name="Straight Connector 7">
            <a:extLst>
              <a:ext uri="{FF2B5EF4-FFF2-40B4-BE49-F238E27FC236}">
                <a16:creationId xmlns:a16="http://schemas.microsoft.com/office/drawing/2014/main" id="{809DD57D-7926-4F99-FEC0-2BE99F2E8005}"/>
              </a:ext>
            </a:extLst>
          </p:cNvPr>
          <p:cNvCxnSpPr/>
          <p:nvPr/>
        </p:nvCxnSpPr>
        <p:spPr>
          <a:xfrm>
            <a:off x="98612" y="1075765"/>
            <a:ext cx="11994776" cy="0"/>
          </a:xfrm>
          <a:prstGeom prst="line">
            <a:avLst/>
          </a:prstGeom>
          <a:ln w="38100"/>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82B3B765-2B79-C711-5A07-C4AEEB04D674}"/>
              </a:ext>
            </a:extLst>
          </p:cNvPr>
          <p:cNvPicPr>
            <a:picLocks noChangeAspect="1"/>
          </p:cNvPicPr>
          <p:nvPr/>
        </p:nvPicPr>
        <p:blipFill>
          <a:blip r:embed="rId3"/>
          <a:srcRect/>
          <a:stretch/>
        </p:blipFill>
        <p:spPr>
          <a:xfrm>
            <a:off x="3164541" y="3572435"/>
            <a:ext cx="5423646" cy="3050800"/>
          </a:xfrm>
          <a:prstGeom prst="rect">
            <a:avLst/>
          </a:prstGeom>
        </p:spPr>
      </p:pic>
    </p:spTree>
    <p:extLst>
      <p:ext uri="{BB962C8B-B14F-4D97-AF65-F5344CB8AC3E}">
        <p14:creationId xmlns:p14="http://schemas.microsoft.com/office/powerpoint/2010/main" val="2134251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42D4-826D-51D0-A41F-F5356874E6E6}"/>
              </a:ext>
            </a:extLst>
          </p:cNvPr>
          <p:cNvSpPr>
            <a:spLocks noGrp="1"/>
          </p:cNvSpPr>
          <p:nvPr>
            <p:ph type="title"/>
          </p:nvPr>
        </p:nvSpPr>
        <p:spPr>
          <a:xfrm>
            <a:off x="838200" y="365126"/>
            <a:ext cx="10515600" cy="755462"/>
          </a:xfrm>
        </p:spPr>
        <p:txBody>
          <a:bodyPr/>
          <a:lstStyle/>
          <a:p>
            <a:pPr algn="ctr"/>
            <a:r>
              <a:rPr lang="en-IN" dirty="0"/>
              <a:t>CONCLUSION</a:t>
            </a:r>
          </a:p>
        </p:txBody>
      </p:sp>
      <p:sp>
        <p:nvSpPr>
          <p:cNvPr id="3" name="Content Placeholder 2">
            <a:extLst>
              <a:ext uri="{FF2B5EF4-FFF2-40B4-BE49-F238E27FC236}">
                <a16:creationId xmlns:a16="http://schemas.microsoft.com/office/drawing/2014/main" id="{F7E402B0-3F89-0A6D-9DEB-AAC131C8F806}"/>
              </a:ext>
            </a:extLst>
          </p:cNvPr>
          <p:cNvSpPr>
            <a:spLocks noGrp="1"/>
          </p:cNvSpPr>
          <p:nvPr>
            <p:ph idx="1"/>
          </p:nvPr>
        </p:nvSpPr>
        <p:spPr>
          <a:xfrm>
            <a:off x="286871" y="1210234"/>
            <a:ext cx="11537576" cy="5282633"/>
          </a:xfrm>
        </p:spPr>
        <p:txBody>
          <a:bodyPr>
            <a:normAutofit fontScale="92500" lnSpcReduction="20000"/>
          </a:bodyPr>
          <a:lstStyle/>
          <a:p>
            <a:r>
              <a:rPr lang="en-US" sz="3300" dirty="0">
                <a:latin typeface="Times New Roman" panose="02020603050405020304" pitchFamily="18" charset="0"/>
                <a:cs typeface="Times New Roman" panose="02020603050405020304" pitchFamily="18" charset="0"/>
              </a:rPr>
              <a:t>The integrated security measures offered by CloudFront and S3 ensure data remains safeguarded throughout the content's lifecycle, from storage to distribution. </a:t>
            </a:r>
          </a:p>
          <a:p>
            <a:r>
              <a:rPr lang="en-US" sz="3300" dirty="0">
                <a:latin typeface="Times New Roman" panose="02020603050405020304" pitchFamily="18" charset="0"/>
                <a:cs typeface="Times New Roman" panose="02020603050405020304" pitchFamily="18" charset="0"/>
              </a:rPr>
              <a:t>This is particularly valuable for businesses dealing with sensitive or mission-critical information.</a:t>
            </a:r>
          </a:p>
          <a:p>
            <a:r>
              <a:rPr lang="en-US" sz="3300" dirty="0">
                <a:latin typeface="Times New Roman" panose="02020603050405020304" pitchFamily="18" charset="0"/>
                <a:cs typeface="Times New Roman" panose="02020603050405020304" pitchFamily="18" charset="0"/>
              </a:rPr>
              <a:t>The applications of CloudFront with S3 are vast and span industries such as website hosting, media streaming, software distribution, e-commerce, data backups, and more. </a:t>
            </a:r>
          </a:p>
          <a:p>
            <a:r>
              <a:rPr lang="en-US" sz="3300" dirty="0">
                <a:latin typeface="Times New Roman" panose="02020603050405020304" pitchFamily="18" charset="0"/>
                <a:cs typeface="Times New Roman" panose="02020603050405020304" pitchFamily="18" charset="0"/>
              </a:rPr>
              <a:t>This integration caters to a wide spectrum of use cases, showcasing its versatility and adaptability.</a:t>
            </a:r>
          </a:p>
          <a:p>
            <a:r>
              <a:rPr lang="en-US" sz="3300" dirty="0">
                <a:latin typeface="Times New Roman" panose="02020603050405020304" pitchFamily="18" charset="0"/>
                <a:cs typeface="Times New Roman" panose="02020603050405020304" pitchFamily="18" charset="0"/>
              </a:rPr>
              <a:t>As cloud computing continues to evolve, the partnership between Amazon CloudFront and Amazon S3 remains pivotal in modern IT architectures.</a:t>
            </a:r>
          </a:p>
          <a:p>
            <a:endParaRPr lang="en-IN" dirty="0"/>
          </a:p>
        </p:txBody>
      </p:sp>
      <p:sp>
        <p:nvSpPr>
          <p:cNvPr id="4" name="Rectangle 3">
            <a:extLst>
              <a:ext uri="{FF2B5EF4-FFF2-40B4-BE49-F238E27FC236}">
                <a16:creationId xmlns:a16="http://schemas.microsoft.com/office/drawing/2014/main" id="{9D7B3D42-34E2-E8BD-11FB-023E5659C8EA}"/>
              </a:ext>
            </a:extLst>
          </p:cNvPr>
          <p:cNvSpPr/>
          <p:nvPr/>
        </p:nvSpPr>
        <p:spPr>
          <a:xfrm>
            <a:off x="89647" y="179294"/>
            <a:ext cx="11985812" cy="652630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7649CD17-9D76-0A73-1835-27016226A189}"/>
              </a:ext>
            </a:extLst>
          </p:cNvPr>
          <p:cNvCxnSpPr/>
          <p:nvPr/>
        </p:nvCxnSpPr>
        <p:spPr>
          <a:xfrm>
            <a:off x="116541" y="1057835"/>
            <a:ext cx="11958918"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5933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A68C-B621-4614-E035-BB04E6F16470}"/>
              </a:ext>
            </a:extLst>
          </p:cNvPr>
          <p:cNvSpPr>
            <a:spLocks noGrp="1"/>
          </p:cNvSpPr>
          <p:nvPr>
            <p:ph type="title"/>
          </p:nvPr>
        </p:nvSpPr>
        <p:spPr>
          <a:xfrm>
            <a:off x="838200" y="365126"/>
            <a:ext cx="10515600" cy="818216"/>
          </a:xfrm>
        </p:spPr>
        <p:txBody>
          <a:bodyPr/>
          <a:lstStyle/>
          <a:p>
            <a:pPr algn="ctr"/>
            <a:r>
              <a:rPr lang="en-IN" dirty="0"/>
              <a:t>CONCLUSION</a:t>
            </a:r>
          </a:p>
        </p:txBody>
      </p:sp>
      <p:sp>
        <p:nvSpPr>
          <p:cNvPr id="3" name="Content Placeholder 2">
            <a:extLst>
              <a:ext uri="{FF2B5EF4-FFF2-40B4-BE49-F238E27FC236}">
                <a16:creationId xmlns:a16="http://schemas.microsoft.com/office/drawing/2014/main" id="{FA2C6197-0803-6413-E00B-B1E8C3AE6D0F}"/>
              </a:ext>
            </a:extLst>
          </p:cNvPr>
          <p:cNvSpPr>
            <a:spLocks noGrp="1"/>
          </p:cNvSpPr>
          <p:nvPr>
            <p:ph idx="1"/>
          </p:nvPr>
        </p:nvSpPr>
        <p:spPr>
          <a:xfrm>
            <a:off x="439271" y="1183342"/>
            <a:ext cx="11394141" cy="5309530"/>
          </a:xfrm>
        </p:spPr>
        <p:txBody>
          <a:bodyPr/>
          <a:lstStyle/>
          <a:p>
            <a:r>
              <a:rPr lang="en-US" sz="2800" dirty="0">
                <a:latin typeface="Times New Roman" panose="02020603050405020304" pitchFamily="18" charset="0"/>
                <a:cs typeface="Times New Roman" panose="02020603050405020304" pitchFamily="18" charset="0"/>
              </a:rPr>
              <a:t>Its capacity to enhance content delivery, bolster security, minimize latency, and optimize costs positions it as a critical asset for organizations striving to deliver exceptional user experiences while harnessing the potential of cloud technology.</a:t>
            </a:r>
          </a:p>
          <a:p>
            <a:r>
              <a:rPr lang="en-US" sz="2800" dirty="0">
                <a:latin typeface="Times New Roman" panose="02020603050405020304" pitchFamily="18" charset="0"/>
                <a:cs typeface="Times New Roman" panose="02020603050405020304" pitchFamily="18" charset="0"/>
              </a:rPr>
              <a:t> In essence, CloudFront with S3 epitomizes the fusion of efficiency, reliability, and global reach in the realm of cloud-based content delivery and storage.</a:t>
            </a:r>
            <a:endParaRPr lang="en-IN" sz="2800" dirty="0">
              <a:latin typeface="Times New Roman" panose="02020603050405020304" pitchFamily="18"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A629C9CB-1B58-C7D9-DC8A-37682F91E6C2}"/>
              </a:ext>
            </a:extLst>
          </p:cNvPr>
          <p:cNvSpPr/>
          <p:nvPr/>
        </p:nvSpPr>
        <p:spPr>
          <a:xfrm>
            <a:off x="152400" y="233082"/>
            <a:ext cx="11896165" cy="651734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B77B32BD-3DF0-E46D-7128-3F6534586E57}"/>
              </a:ext>
            </a:extLst>
          </p:cNvPr>
          <p:cNvCxnSpPr/>
          <p:nvPr/>
        </p:nvCxnSpPr>
        <p:spPr>
          <a:xfrm>
            <a:off x="152400" y="1066800"/>
            <a:ext cx="118872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474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12E45-8152-983E-3115-BC4B046BDA03}"/>
              </a:ext>
            </a:extLst>
          </p:cNvPr>
          <p:cNvSpPr/>
          <p:nvPr/>
        </p:nvSpPr>
        <p:spPr>
          <a:xfrm>
            <a:off x="98612" y="170329"/>
            <a:ext cx="11985812" cy="658009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8A4E9215-02AD-CC6A-035A-EB15FC6404B0}"/>
              </a:ext>
            </a:extLst>
          </p:cNvPr>
          <p:cNvSpPr>
            <a:spLocks noGrp="1"/>
          </p:cNvSpPr>
          <p:nvPr>
            <p:ph type="title"/>
          </p:nvPr>
        </p:nvSpPr>
        <p:spPr>
          <a:xfrm>
            <a:off x="838200" y="365126"/>
            <a:ext cx="10515600" cy="719604"/>
          </a:xfrm>
        </p:spPr>
        <p:txBody>
          <a:bodyPr/>
          <a:lstStyle/>
          <a:p>
            <a:pPr algn="ctr"/>
            <a:r>
              <a:rPr lang="en-IN" dirty="0"/>
              <a:t>CERTIFICATE</a:t>
            </a:r>
          </a:p>
        </p:txBody>
      </p:sp>
      <p:cxnSp>
        <p:nvCxnSpPr>
          <p:cNvPr id="10" name="Straight Connector 9">
            <a:extLst>
              <a:ext uri="{FF2B5EF4-FFF2-40B4-BE49-F238E27FC236}">
                <a16:creationId xmlns:a16="http://schemas.microsoft.com/office/drawing/2014/main" id="{1CA762A3-0145-5E91-5A43-94121D72C1CD}"/>
              </a:ext>
            </a:extLst>
          </p:cNvPr>
          <p:cNvCxnSpPr/>
          <p:nvPr/>
        </p:nvCxnSpPr>
        <p:spPr>
          <a:xfrm>
            <a:off x="107576" y="1021976"/>
            <a:ext cx="11985812" cy="0"/>
          </a:xfrm>
          <a:prstGeom prst="line">
            <a:avLst/>
          </a:prstGeom>
          <a:ln w="38100"/>
        </p:spPr>
        <p:style>
          <a:lnRef idx="1">
            <a:schemeClr val="dk1"/>
          </a:lnRef>
          <a:fillRef idx="0">
            <a:schemeClr val="dk1"/>
          </a:fillRef>
          <a:effectRef idx="0">
            <a:schemeClr val="dk1"/>
          </a:effectRef>
          <a:fontRef idx="minor">
            <a:schemeClr val="tx1"/>
          </a:fontRef>
        </p:style>
      </p:cxnSp>
      <p:pic>
        <p:nvPicPr>
          <p:cNvPr id="7" name="Content Placeholder 6">
            <a:extLst>
              <a:ext uri="{FF2B5EF4-FFF2-40B4-BE49-F238E27FC236}">
                <a16:creationId xmlns:a16="http://schemas.microsoft.com/office/drawing/2014/main" id="{48502ECE-A1D7-A02F-03E6-8AF6031784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935507" y="1362634"/>
            <a:ext cx="4267200" cy="5130239"/>
          </a:xfrm>
        </p:spPr>
      </p:pic>
    </p:spTree>
    <p:extLst>
      <p:ext uri="{BB962C8B-B14F-4D97-AF65-F5344CB8AC3E}">
        <p14:creationId xmlns:p14="http://schemas.microsoft.com/office/powerpoint/2010/main" val="3879598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068D-E28D-B4FC-2900-9D45DD5D7113}"/>
              </a:ext>
            </a:extLst>
          </p:cNvPr>
          <p:cNvSpPr>
            <a:spLocks noGrp="1"/>
          </p:cNvSpPr>
          <p:nvPr>
            <p:ph type="title"/>
          </p:nvPr>
        </p:nvSpPr>
        <p:spPr>
          <a:xfrm>
            <a:off x="838200" y="365125"/>
            <a:ext cx="10515600" cy="755463"/>
          </a:xfrm>
        </p:spPr>
        <p:txBody>
          <a:bodyPr/>
          <a:lstStyle/>
          <a:p>
            <a:pPr algn="ctr"/>
            <a:r>
              <a:rPr lang="en-IN" dirty="0"/>
              <a:t>REFERENCE</a:t>
            </a:r>
          </a:p>
        </p:txBody>
      </p:sp>
      <p:sp>
        <p:nvSpPr>
          <p:cNvPr id="3" name="Content Placeholder 2">
            <a:extLst>
              <a:ext uri="{FF2B5EF4-FFF2-40B4-BE49-F238E27FC236}">
                <a16:creationId xmlns:a16="http://schemas.microsoft.com/office/drawing/2014/main" id="{FDDFDCD0-6BA2-54A8-CD70-DC55CA42A2F8}"/>
              </a:ext>
            </a:extLst>
          </p:cNvPr>
          <p:cNvSpPr>
            <a:spLocks noGrp="1"/>
          </p:cNvSpPr>
          <p:nvPr>
            <p:ph idx="1"/>
          </p:nvPr>
        </p:nvSpPr>
        <p:spPr>
          <a:xfrm>
            <a:off x="860612" y="1228165"/>
            <a:ext cx="10493188" cy="5459506"/>
          </a:xfrm>
        </p:spPr>
        <p:txBody>
          <a:bodyPr>
            <a:normAutofit/>
          </a:bodyPr>
          <a:lstStyle/>
          <a:p>
            <a:r>
              <a:rPr lang="en-IN" dirty="0" err="1">
                <a:latin typeface="Times New Roman" panose="02020603050405020304" pitchFamily="18" charset="0"/>
                <a:cs typeface="Times New Roman" panose="02020603050405020304" pitchFamily="18" charset="0"/>
              </a:rPr>
              <a:t>Cloudfront</a:t>
            </a:r>
            <a:r>
              <a:rPr lang="en-IN" dirty="0">
                <a:latin typeface="Times New Roman" panose="02020603050405020304" pitchFamily="18" charset="0"/>
                <a:cs typeface="Times New Roman" panose="02020603050405020304" pitchFamily="18" charset="0"/>
              </a:rPr>
              <a:t> Reference:</a:t>
            </a:r>
          </a:p>
          <a:p>
            <a:pPr marL="0" indent="0">
              <a:buNone/>
            </a:pPr>
            <a:r>
              <a:rPr lang="en-IN" dirty="0">
                <a:latin typeface="Times New Roman" panose="02020603050405020304" pitchFamily="18" charset="0"/>
                <a:cs typeface="Times New Roman" panose="02020603050405020304" pitchFamily="18" charset="0"/>
                <a:hlinkClick r:id="rId2"/>
              </a:rPr>
              <a:t>https://docs.aws.amazon.com/pdfs/AmazonCloudFront/latest/DeveloperGuide/AmazonCloudFront_DevGuide.pdf#Introduction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S3 Bucket:</a:t>
            </a:r>
          </a:p>
          <a:p>
            <a:pPr marL="0" indent="0">
              <a:buNone/>
            </a:pPr>
            <a:r>
              <a:rPr lang="en-IN" dirty="0">
                <a:latin typeface="Times New Roman" panose="02020603050405020304" pitchFamily="18" charset="0"/>
                <a:cs typeface="Times New Roman" panose="02020603050405020304" pitchFamily="18" charset="0"/>
                <a:hlinkClick r:id="rId3"/>
              </a:rPr>
              <a:t>https://docs.aws.amazon.com/pdfs/AmazonS3/latest/userguide/s3-userguide.pdf#Welcome</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Tutorials and Blog Posts:</a:t>
            </a:r>
          </a:p>
          <a:p>
            <a:pPr marL="0" indent="0">
              <a:buNone/>
            </a:pPr>
            <a:r>
              <a:rPr lang="en-IN" dirty="0">
                <a:latin typeface="Times New Roman" panose="02020603050405020304" pitchFamily="18" charset="0"/>
                <a:cs typeface="Times New Roman" panose="02020603050405020304" pitchFamily="18" charset="0"/>
                <a:hlinkClick r:id="rId4"/>
              </a:rPr>
              <a:t>https://aws.amazon.com/getting-started/hands-on/deliver-content-faster/</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Official AWS Blog:</a:t>
            </a:r>
          </a:p>
          <a:p>
            <a:pPr marL="0" indent="0">
              <a:buNone/>
            </a:pPr>
            <a:r>
              <a:rPr lang="en-IN" dirty="0">
                <a:latin typeface="Times New Roman" panose="02020603050405020304" pitchFamily="18" charset="0"/>
                <a:cs typeface="Times New Roman" panose="02020603050405020304" pitchFamily="18" charset="0"/>
                <a:hlinkClick r:id="rId5"/>
              </a:rPr>
              <a:t>https://aws.amazon.com/blogs/networking-and-content-delivery/</a:t>
            </a:r>
            <a:r>
              <a:rPr lang="en-IN" dirty="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A4380DFB-E02D-16AE-766A-27F2BF85A0CE}"/>
              </a:ext>
            </a:extLst>
          </p:cNvPr>
          <p:cNvSpPr/>
          <p:nvPr/>
        </p:nvSpPr>
        <p:spPr>
          <a:xfrm>
            <a:off x="98612" y="170329"/>
            <a:ext cx="11985812" cy="6589059"/>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A280292-69A5-884A-8202-F0BF2595A371}"/>
              </a:ext>
            </a:extLst>
          </p:cNvPr>
          <p:cNvCxnSpPr/>
          <p:nvPr/>
        </p:nvCxnSpPr>
        <p:spPr>
          <a:xfrm>
            <a:off x="98612" y="986118"/>
            <a:ext cx="11985812"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953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068D-E28D-B4FC-2900-9D45DD5D7113}"/>
              </a:ext>
            </a:extLst>
          </p:cNvPr>
          <p:cNvSpPr>
            <a:spLocks noGrp="1"/>
          </p:cNvSpPr>
          <p:nvPr>
            <p:ph type="title"/>
          </p:nvPr>
        </p:nvSpPr>
        <p:spPr>
          <a:xfrm>
            <a:off x="838200" y="365125"/>
            <a:ext cx="10515600" cy="755463"/>
          </a:xfrm>
        </p:spPr>
        <p:txBody>
          <a:bodyPr/>
          <a:lstStyle/>
          <a:p>
            <a:pPr algn="ctr"/>
            <a:r>
              <a:rPr lang="en-IN" dirty="0"/>
              <a:t>REFERENCE</a:t>
            </a:r>
          </a:p>
        </p:txBody>
      </p:sp>
      <p:sp>
        <p:nvSpPr>
          <p:cNvPr id="3" name="Content Placeholder 2">
            <a:extLst>
              <a:ext uri="{FF2B5EF4-FFF2-40B4-BE49-F238E27FC236}">
                <a16:creationId xmlns:a16="http://schemas.microsoft.com/office/drawing/2014/main" id="{FDDFDCD0-6BA2-54A8-CD70-DC55CA42A2F8}"/>
              </a:ext>
            </a:extLst>
          </p:cNvPr>
          <p:cNvSpPr>
            <a:spLocks noGrp="1"/>
          </p:cNvSpPr>
          <p:nvPr>
            <p:ph idx="1"/>
          </p:nvPr>
        </p:nvSpPr>
        <p:spPr>
          <a:xfrm>
            <a:off x="587829" y="1228165"/>
            <a:ext cx="11496595" cy="5459506"/>
          </a:xfrm>
        </p:spPr>
        <p:txBody>
          <a:bodyPr>
            <a:normAutofit/>
          </a:bodyPr>
          <a:lstStyle/>
          <a:p>
            <a:r>
              <a:rPr lang="en-IN" dirty="0">
                <a:latin typeface="Times New Roman" panose="02020603050405020304" pitchFamily="18" charset="0"/>
                <a:cs typeface="Times New Roman" panose="02020603050405020304" pitchFamily="18" charset="0"/>
              </a:rPr>
              <a:t> Video Tutorials:</a:t>
            </a:r>
          </a:p>
          <a:p>
            <a:pPr marL="0" indent="0">
              <a:buNone/>
            </a:pP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2"/>
              </a:rPr>
              <a:t>https://www.youtube.com/watch?v=jgEGLhrTJN8</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Getting Started Guides:</a:t>
            </a:r>
          </a:p>
          <a:p>
            <a:r>
              <a:rPr lang="en-IN" dirty="0">
                <a:latin typeface="Times New Roman" panose="02020603050405020304" pitchFamily="18" charset="0"/>
                <a:cs typeface="Times New Roman" panose="02020603050405020304" pitchFamily="18" charset="0"/>
                <a:hlinkClick r:id="rId3"/>
              </a:rPr>
              <a:t>https://docs.aws.amazon.com/AmazonCloudFront/latest/DeveloperGuide/GettingStarted.html</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4"/>
              </a:rPr>
              <a:t>https://docs.aws.amazon.com/AmazonS3/latest/userguide/GetStartedWithS3.html</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5"/>
              </a:rPr>
              <a:t>https://aws.amazon.com/blogs/networking-and-content-delivery/amazon-s3-amazon-cloudfront-a-match-made-in-the-cloud/</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4380DFB-E02D-16AE-766A-27F2BF85A0CE}"/>
              </a:ext>
            </a:extLst>
          </p:cNvPr>
          <p:cNvSpPr/>
          <p:nvPr/>
        </p:nvSpPr>
        <p:spPr>
          <a:xfrm>
            <a:off x="98612" y="170329"/>
            <a:ext cx="11985812" cy="6589059"/>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A280292-69A5-884A-8202-F0BF2595A371}"/>
              </a:ext>
            </a:extLst>
          </p:cNvPr>
          <p:cNvCxnSpPr/>
          <p:nvPr/>
        </p:nvCxnSpPr>
        <p:spPr>
          <a:xfrm>
            <a:off x="98612" y="986118"/>
            <a:ext cx="11985812"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2026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E8C483-2648-006B-BA16-EBF23950B200}"/>
              </a:ext>
            </a:extLst>
          </p:cNvPr>
          <p:cNvSpPr/>
          <p:nvPr/>
        </p:nvSpPr>
        <p:spPr>
          <a:xfrm>
            <a:off x="71718" y="125506"/>
            <a:ext cx="12039600" cy="664284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620F3D9-CF45-617F-9B84-7F3749D08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180" y="1766048"/>
            <a:ext cx="6936676" cy="3137646"/>
          </a:xfrm>
          <a:prstGeom prst="rect">
            <a:avLst/>
          </a:prstGeom>
        </p:spPr>
      </p:pic>
    </p:spTree>
    <p:extLst>
      <p:ext uri="{BB962C8B-B14F-4D97-AF65-F5344CB8AC3E}">
        <p14:creationId xmlns:p14="http://schemas.microsoft.com/office/powerpoint/2010/main" val="155893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D82-BCFA-3F75-3B96-E70F05873A9A}"/>
              </a:ext>
            </a:extLst>
          </p:cNvPr>
          <p:cNvSpPr>
            <a:spLocks noGrp="1"/>
          </p:cNvSpPr>
          <p:nvPr>
            <p:ph type="title"/>
          </p:nvPr>
        </p:nvSpPr>
        <p:spPr>
          <a:xfrm>
            <a:off x="838200" y="206189"/>
            <a:ext cx="10515600" cy="1165411"/>
          </a:xfrm>
        </p:spPr>
        <p:txBody>
          <a:bodyPr/>
          <a:lstStyle/>
          <a:p>
            <a:pPr algn="ctr"/>
            <a:r>
              <a:rPr lang="en-IN" dirty="0"/>
              <a:t>ABSTRACT</a:t>
            </a:r>
          </a:p>
        </p:txBody>
      </p:sp>
      <p:sp>
        <p:nvSpPr>
          <p:cNvPr id="3" name="Content Placeholder 2">
            <a:extLst>
              <a:ext uri="{FF2B5EF4-FFF2-40B4-BE49-F238E27FC236}">
                <a16:creationId xmlns:a16="http://schemas.microsoft.com/office/drawing/2014/main" id="{D77B0074-C7AE-47E6-9B44-1FB807A687A7}"/>
              </a:ext>
            </a:extLst>
          </p:cNvPr>
          <p:cNvSpPr>
            <a:spLocks noGrp="1"/>
          </p:cNvSpPr>
          <p:nvPr>
            <p:ph idx="1"/>
          </p:nvPr>
        </p:nvSpPr>
        <p:spPr>
          <a:xfrm>
            <a:off x="838200" y="1201271"/>
            <a:ext cx="10515600" cy="4975692"/>
          </a:xfrm>
        </p:spPr>
        <p:txBody>
          <a:bodyPr>
            <a:normAutofit lnSpcReduction="10000"/>
          </a:bodyPr>
          <a:lstStyle/>
          <a:p>
            <a:pPr marL="0" indent="0">
              <a:buNone/>
            </a:pPr>
            <a:r>
              <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abstract explores the integration of CloudFront, Amazon's content delivery network (CDN) service, with Amazon Simple Storage Service (S3), a widely used object storage service. This integration combines the power of CloudFront's global edge locations for content delivery with the scalability and durability of S3 for storage. </a:t>
            </a:r>
          </a:p>
          <a:p>
            <a:pPr marL="0" indent="0">
              <a:buNone/>
            </a:pPr>
            <a:r>
              <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abstract, we delve into the key benefits of integrating CloudFront with S3, including reduced latency, enhanced reliability, and simplified content management. We also discuss practical use cases and best practices for configuring this integration.</a:t>
            </a:r>
          </a:p>
          <a:p>
            <a:pPr marL="0" indent="0">
              <a:lnSpc>
                <a:spcPct val="107000"/>
              </a:lnSpc>
              <a:spcAft>
                <a:spcPts val="795"/>
              </a:spcAft>
              <a:buNone/>
            </a:pPr>
            <a:r>
              <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abstract provides valuable insights for organizations seeking to optimize their content delivery strategies using Amazon's robust cloud services.</a:t>
            </a:r>
          </a:p>
          <a:p>
            <a:pPr marL="6350" indent="-6350">
              <a:lnSpc>
                <a:spcPct val="107000"/>
              </a:lnSpc>
              <a:spcAft>
                <a:spcPts val="795"/>
              </a:spcAft>
            </a:pPr>
            <a:endParaRPr lang="en-IN" kern="1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4" name="Rectangle 3">
            <a:extLst>
              <a:ext uri="{FF2B5EF4-FFF2-40B4-BE49-F238E27FC236}">
                <a16:creationId xmlns:a16="http://schemas.microsoft.com/office/drawing/2014/main" id="{287B6914-CCCC-D324-6568-25AB7F6BE116}"/>
              </a:ext>
            </a:extLst>
          </p:cNvPr>
          <p:cNvSpPr/>
          <p:nvPr/>
        </p:nvSpPr>
        <p:spPr>
          <a:xfrm>
            <a:off x="188259" y="143434"/>
            <a:ext cx="11869270" cy="650837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AAC09750-080F-AEF6-6E78-B68DAB60DAAF}"/>
              </a:ext>
            </a:extLst>
          </p:cNvPr>
          <p:cNvCxnSpPr>
            <a:cxnSpLocks/>
          </p:cNvCxnSpPr>
          <p:nvPr/>
        </p:nvCxnSpPr>
        <p:spPr>
          <a:xfrm>
            <a:off x="215153" y="1066800"/>
            <a:ext cx="11842376"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797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723D-3AB9-54AD-00DB-99FD23FD17F9}"/>
              </a:ext>
            </a:extLst>
          </p:cNvPr>
          <p:cNvSpPr>
            <a:spLocks noGrp="1"/>
          </p:cNvSpPr>
          <p:nvPr>
            <p:ph type="title"/>
          </p:nvPr>
        </p:nvSpPr>
        <p:spPr>
          <a:xfrm>
            <a:off x="838200" y="365125"/>
            <a:ext cx="10515600" cy="952687"/>
          </a:xfrm>
        </p:spPr>
        <p:txBody>
          <a:bodyPr/>
          <a:lstStyle/>
          <a:p>
            <a:pPr algn="ctr"/>
            <a:r>
              <a:rPr lang="en-IN" dirty="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333983C-1920-702F-7C86-D945DE65B391}"/>
              </a:ext>
            </a:extLst>
          </p:cNvPr>
          <p:cNvSpPr>
            <a:spLocks noGrp="1"/>
          </p:cNvSpPr>
          <p:nvPr>
            <p:ph idx="1"/>
          </p:nvPr>
        </p:nvSpPr>
        <p:spPr>
          <a:xfrm>
            <a:off x="838200" y="1317812"/>
            <a:ext cx="10515600" cy="4859151"/>
          </a:xfrm>
        </p:spPr>
        <p:txBody>
          <a:bodyPr/>
          <a:lstStyle/>
          <a:p>
            <a:r>
              <a:rPr lang="en-US" b="0" i="0" dirty="0">
                <a:solidFill>
                  <a:srgbClr val="1F1F1F"/>
                </a:solidFill>
                <a:effectLst/>
                <a:latin typeface="Times New Roman" panose="02020603050405020304" pitchFamily="18" charset="0"/>
                <a:cs typeface="Times New Roman" panose="02020603050405020304" pitchFamily="18" charset="0"/>
              </a:rPr>
              <a:t>Amazon CloudFront is a content delivery network (CDN) service that securely delivers data, videos, applications, and APIs to customers globally with low latency, high transfer speeds, all within a developer-friendly environment.</a:t>
            </a:r>
          </a:p>
          <a:p>
            <a:r>
              <a:rPr lang="en-US" b="0" i="0" dirty="0">
                <a:solidFill>
                  <a:srgbClr val="1F1F1F"/>
                </a:solidFill>
                <a:effectLst/>
                <a:latin typeface="Times New Roman" panose="02020603050405020304" pitchFamily="18" charset="0"/>
                <a:cs typeface="Times New Roman" panose="02020603050405020304" pitchFamily="18" charset="0"/>
              </a:rPr>
              <a:t> CloudFront works seamlessly with Amazon Simple Storage Service (Amazon S3) to accelerate the delivery of your web content and reduce the load on your origin servers.</a:t>
            </a:r>
          </a:p>
          <a:p>
            <a:r>
              <a:rPr lang="en-US" b="0" i="0" dirty="0">
                <a:solidFill>
                  <a:srgbClr val="1F1F1F"/>
                </a:solidFill>
                <a:effectLst/>
                <a:latin typeface="Times New Roman" panose="02020603050405020304" pitchFamily="18" charset="0"/>
                <a:cs typeface="Times New Roman" panose="02020603050405020304" pitchFamily="18" charset="0"/>
              </a:rPr>
              <a:t>Amazon S3 is an object storage service that offers industry-leading scalability, data availability, security, and performance. S3 is designed to store and retrieve any amount of data at any time, from anywhere on the web.</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FFE1E12-FCA1-DF0A-AE5A-EEDDEFA7F049}"/>
              </a:ext>
            </a:extLst>
          </p:cNvPr>
          <p:cNvSpPr/>
          <p:nvPr/>
        </p:nvSpPr>
        <p:spPr>
          <a:xfrm>
            <a:off x="143435" y="161365"/>
            <a:ext cx="11896165" cy="65532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7474E55-7F02-41FE-3E7B-8DADB012446D}"/>
              </a:ext>
            </a:extLst>
          </p:cNvPr>
          <p:cNvCxnSpPr/>
          <p:nvPr/>
        </p:nvCxnSpPr>
        <p:spPr>
          <a:xfrm>
            <a:off x="143435" y="1111624"/>
            <a:ext cx="1190513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475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B551-BAD9-7EA3-32D5-E12559BB1ABB}"/>
              </a:ext>
            </a:extLst>
          </p:cNvPr>
          <p:cNvSpPr>
            <a:spLocks noGrp="1"/>
          </p:cNvSpPr>
          <p:nvPr>
            <p:ph type="title"/>
          </p:nvPr>
        </p:nvSpPr>
        <p:spPr>
          <a:xfrm>
            <a:off x="838200" y="365126"/>
            <a:ext cx="10515600" cy="791319"/>
          </a:xfrm>
        </p:spPr>
        <p:txBody>
          <a:bodyPr/>
          <a:lstStyle/>
          <a:p>
            <a:pPr algn="ctr"/>
            <a:r>
              <a:rPr lang="en-IN" dirty="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FC7880A-C0DC-3A72-105F-D9FD5033E200}"/>
              </a:ext>
            </a:extLst>
          </p:cNvPr>
          <p:cNvSpPr>
            <a:spLocks noGrp="1"/>
          </p:cNvSpPr>
          <p:nvPr>
            <p:ph idx="1"/>
          </p:nvPr>
        </p:nvSpPr>
        <p:spPr>
          <a:xfrm>
            <a:off x="838200" y="1237129"/>
            <a:ext cx="10515600" cy="4939834"/>
          </a:xfrm>
        </p:spPr>
        <p:txBody>
          <a:bodyPr/>
          <a:lstStyle/>
          <a:p>
            <a:r>
              <a:rPr lang="en-US" b="0" i="0" dirty="0">
                <a:solidFill>
                  <a:srgbClr val="1F1F1F"/>
                </a:solidFill>
                <a:effectLst/>
                <a:latin typeface="Times New Roman" panose="02020603050405020304" pitchFamily="18" charset="0"/>
                <a:cs typeface="Times New Roman" panose="02020603050405020304" pitchFamily="18" charset="0"/>
              </a:rPr>
              <a:t>When you use CloudFront with S3, you can deliver your content from CloudFront edge locations, which are located all over the world. </a:t>
            </a:r>
          </a:p>
          <a:p>
            <a:r>
              <a:rPr lang="en-US" b="0" i="0" dirty="0">
                <a:solidFill>
                  <a:srgbClr val="1F1F1F"/>
                </a:solidFill>
                <a:effectLst/>
                <a:latin typeface="Times New Roman" panose="02020603050405020304" pitchFamily="18" charset="0"/>
                <a:cs typeface="Times New Roman" panose="02020603050405020304" pitchFamily="18" charset="0"/>
              </a:rPr>
              <a:t>This means that your users will experience low latency and high transfer speeds, regardless of where they are located.</a:t>
            </a:r>
          </a:p>
          <a:p>
            <a:endParaRPr lang="en-IN" dirty="0"/>
          </a:p>
        </p:txBody>
      </p:sp>
      <p:sp>
        <p:nvSpPr>
          <p:cNvPr id="4" name="Rectangle 3">
            <a:extLst>
              <a:ext uri="{FF2B5EF4-FFF2-40B4-BE49-F238E27FC236}">
                <a16:creationId xmlns:a16="http://schemas.microsoft.com/office/drawing/2014/main" id="{740CA4A3-AC39-A151-17A0-177ABF252E70}"/>
              </a:ext>
            </a:extLst>
          </p:cNvPr>
          <p:cNvSpPr/>
          <p:nvPr/>
        </p:nvSpPr>
        <p:spPr>
          <a:xfrm>
            <a:off x="152400" y="224118"/>
            <a:ext cx="11923059" cy="643665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5E33259D-6B6F-C607-E9BE-4ECD3DEF5502}"/>
              </a:ext>
            </a:extLst>
          </p:cNvPr>
          <p:cNvCxnSpPr/>
          <p:nvPr/>
        </p:nvCxnSpPr>
        <p:spPr>
          <a:xfrm>
            <a:off x="152400" y="1057835"/>
            <a:ext cx="11923059" cy="0"/>
          </a:xfrm>
          <a:prstGeom prst="line">
            <a:avLst/>
          </a:prstGeom>
          <a:ln w="38100"/>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FC54475-D984-3D3E-D842-DFDB162E8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672" y="3675530"/>
            <a:ext cx="6418728" cy="1945341"/>
          </a:xfrm>
          <a:prstGeom prst="rect">
            <a:avLst/>
          </a:prstGeom>
        </p:spPr>
      </p:pic>
    </p:spTree>
    <p:extLst>
      <p:ext uri="{BB962C8B-B14F-4D97-AF65-F5344CB8AC3E}">
        <p14:creationId xmlns:p14="http://schemas.microsoft.com/office/powerpoint/2010/main" val="410013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1C0E-A042-D4C3-112C-75D86BEE9DA5}"/>
              </a:ext>
            </a:extLst>
          </p:cNvPr>
          <p:cNvSpPr>
            <a:spLocks noGrp="1"/>
          </p:cNvSpPr>
          <p:nvPr>
            <p:ph type="title"/>
          </p:nvPr>
        </p:nvSpPr>
        <p:spPr>
          <a:xfrm>
            <a:off x="838200" y="365126"/>
            <a:ext cx="10515600" cy="916828"/>
          </a:xfrm>
        </p:spPr>
        <p:txBody>
          <a:bodyPr/>
          <a:lstStyle/>
          <a:p>
            <a:pPr algn="ctr"/>
            <a:r>
              <a:rPr lang="en-IN" dirty="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704747E5-191E-1222-028F-26E74C06092F}"/>
              </a:ext>
            </a:extLst>
          </p:cNvPr>
          <p:cNvSpPr>
            <a:spLocks noGrp="1"/>
          </p:cNvSpPr>
          <p:nvPr>
            <p:ph idx="1"/>
          </p:nvPr>
        </p:nvSpPr>
        <p:spPr>
          <a:xfrm>
            <a:off x="838200" y="1281954"/>
            <a:ext cx="10515600" cy="4351338"/>
          </a:xfrm>
        </p:spPr>
        <p:txBody>
          <a:bodyPr>
            <a:normAutofit/>
          </a:bodyPr>
          <a:lstStyle/>
          <a:p>
            <a:r>
              <a:rPr lang="en-US" b="1" dirty="0">
                <a:latin typeface="Times New Roman" panose="02020603050405020304" pitchFamily="18" charset="0"/>
                <a:cs typeface="Times New Roman" panose="02020603050405020304" pitchFamily="18" charset="0"/>
              </a:rPr>
              <a:t>Improved performance: </a:t>
            </a:r>
          </a:p>
          <a:p>
            <a:r>
              <a:rPr lang="en-US" dirty="0">
                <a:latin typeface="Times New Roman" panose="02020603050405020304" pitchFamily="18" charset="0"/>
                <a:cs typeface="Times New Roman" panose="02020603050405020304" pitchFamily="18" charset="0"/>
              </a:rPr>
              <a:t>CloudFront is a content delivery network (CDN) that caches content at edge locations around the world. </a:t>
            </a:r>
          </a:p>
          <a:p>
            <a:r>
              <a:rPr lang="en-US" dirty="0">
                <a:latin typeface="Times New Roman" panose="02020603050405020304" pitchFamily="18" charset="0"/>
                <a:cs typeface="Times New Roman" panose="02020603050405020304" pitchFamily="18" charset="0"/>
              </a:rPr>
              <a:t>By serving S3 objects with CloudFront, you can improve the performance of your application by reducing latency and improving load times for users located far away from the S3 bucket.</a:t>
            </a:r>
          </a:p>
          <a:p>
            <a:r>
              <a:rPr lang="en-US" b="1" dirty="0">
                <a:latin typeface="Times New Roman" panose="02020603050405020304" pitchFamily="18" charset="0"/>
                <a:cs typeface="Times New Roman" panose="02020603050405020304" pitchFamily="18" charset="0"/>
              </a:rPr>
              <a:t>  Reduced costs: </a:t>
            </a:r>
          </a:p>
          <a:p>
            <a:r>
              <a:rPr lang="en-US" dirty="0">
                <a:latin typeface="Times New Roman" panose="02020603050405020304" pitchFamily="18" charset="0"/>
                <a:cs typeface="Times New Roman" panose="02020603050405020304" pitchFamily="18" charset="0"/>
              </a:rPr>
              <a:t>Serving S3 objects with CloudFront can help reduce your data transfer costs by caching frequently accessed content at edge locations. </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05FA4CD-3EF5-56D1-5812-1AB89DF5C2FA}"/>
              </a:ext>
            </a:extLst>
          </p:cNvPr>
          <p:cNvSpPr/>
          <p:nvPr/>
        </p:nvSpPr>
        <p:spPr>
          <a:xfrm>
            <a:off x="197223" y="152400"/>
            <a:ext cx="11842377" cy="65532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7A0AE190-A499-4A44-26CA-2C95953D7E52}"/>
              </a:ext>
            </a:extLst>
          </p:cNvPr>
          <p:cNvCxnSpPr/>
          <p:nvPr/>
        </p:nvCxnSpPr>
        <p:spPr>
          <a:xfrm>
            <a:off x="215153" y="1102659"/>
            <a:ext cx="11842376"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285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9C0B-80E2-A7C8-7056-B4F4EBADF267}"/>
              </a:ext>
            </a:extLst>
          </p:cNvPr>
          <p:cNvSpPr>
            <a:spLocks noGrp="1"/>
          </p:cNvSpPr>
          <p:nvPr>
            <p:ph type="title"/>
          </p:nvPr>
        </p:nvSpPr>
        <p:spPr>
          <a:xfrm>
            <a:off x="838200" y="365125"/>
            <a:ext cx="10515600" cy="809251"/>
          </a:xfrm>
        </p:spPr>
        <p:txBody>
          <a:bodyPr/>
          <a:lstStyle/>
          <a:p>
            <a:pPr algn="ctr"/>
            <a:r>
              <a:rPr lang="en-IN" dirty="0"/>
              <a:t>OBJECTIVES</a:t>
            </a:r>
          </a:p>
        </p:txBody>
      </p:sp>
      <p:sp>
        <p:nvSpPr>
          <p:cNvPr id="3" name="Content Placeholder 2">
            <a:extLst>
              <a:ext uri="{FF2B5EF4-FFF2-40B4-BE49-F238E27FC236}">
                <a16:creationId xmlns:a16="http://schemas.microsoft.com/office/drawing/2014/main" id="{61E35D60-0244-51ED-6126-F4793B0EAE4E}"/>
              </a:ext>
            </a:extLst>
          </p:cNvPr>
          <p:cNvSpPr>
            <a:spLocks noGrp="1"/>
          </p:cNvSpPr>
          <p:nvPr>
            <p:ph idx="1"/>
          </p:nvPr>
        </p:nvSpPr>
        <p:spPr>
          <a:xfrm>
            <a:off x="838200" y="1299882"/>
            <a:ext cx="10515600" cy="5192992"/>
          </a:xfrm>
        </p:spPr>
        <p:txBody>
          <a:bodyPr>
            <a:normAutofit/>
          </a:bodyPr>
          <a:lstStyle/>
          <a:p>
            <a:r>
              <a:rPr lang="en-US" dirty="0"/>
              <a:t>This reduces the number of requests made to the S3 bucket, which can help reduce your data transfer costs.</a:t>
            </a:r>
          </a:p>
          <a:p>
            <a:r>
              <a:rPr lang="en-IN" b="1" dirty="0">
                <a:latin typeface="Times New Roman" panose="02020603050405020304" pitchFamily="18" charset="0"/>
                <a:cs typeface="Times New Roman" panose="02020603050405020304" pitchFamily="18" charset="0"/>
              </a:rPr>
              <a:t>Improved security:</a:t>
            </a:r>
          </a:p>
          <a:p>
            <a:r>
              <a:rPr lang="en-US" dirty="0">
                <a:latin typeface="Times New Roman" panose="02020603050405020304" pitchFamily="18" charset="0"/>
                <a:cs typeface="Times New Roman" panose="02020603050405020304" pitchFamily="18" charset="0"/>
              </a:rPr>
              <a:t>CloudFront can help improve the security of your S3 objects by enabling you to restrict access to your content using a variety of authentication methods, such as signed URLs or AWS Identity and Access Management (IAM) policies.</a:t>
            </a:r>
          </a:p>
          <a:p>
            <a:r>
              <a:rPr lang="en-IN" b="1" dirty="0">
                <a:latin typeface="Times New Roman" panose="02020603050405020304" pitchFamily="18" charset="0"/>
                <a:cs typeface="Times New Roman" panose="02020603050405020304" pitchFamily="18" charset="0"/>
              </a:rPr>
              <a:t>Customization:</a:t>
            </a:r>
          </a:p>
          <a:p>
            <a:r>
              <a:rPr lang="en-US" dirty="0">
                <a:latin typeface="Times New Roman" panose="02020603050405020304" pitchFamily="18" charset="0"/>
                <a:cs typeface="Times New Roman" panose="02020603050405020304" pitchFamily="18" charset="0"/>
              </a:rPr>
              <a:t>CloudFront provides a range of customization options, such as custom SSL certificates, custom error pages, and content compression, which can help you optimize the delivery of your S3 objects to your users.</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FC2AD31-4714-2C26-1054-BF93CF5F0E20}"/>
              </a:ext>
            </a:extLst>
          </p:cNvPr>
          <p:cNvSpPr/>
          <p:nvPr/>
        </p:nvSpPr>
        <p:spPr>
          <a:xfrm>
            <a:off x="143435" y="161365"/>
            <a:ext cx="11869271" cy="652630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B192FEF6-ED0A-1986-DF19-43266A468D7B}"/>
              </a:ext>
            </a:extLst>
          </p:cNvPr>
          <p:cNvCxnSpPr/>
          <p:nvPr/>
        </p:nvCxnSpPr>
        <p:spPr>
          <a:xfrm>
            <a:off x="143435" y="1021976"/>
            <a:ext cx="11869271"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848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02A9-FAD1-F46F-314B-DC4321D2A940}"/>
              </a:ext>
            </a:extLst>
          </p:cNvPr>
          <p:cNvSpPr>
            <a:spLocks noGrp="1"/>
          </p:cNvSpPr>
          <p:nvPr>
            <p:ph type="title"/>
          </p:nvPr>
        </p:nvSpPr>
        <p:spPr>
          <a:xfrm>
            <a:off x="838200" y="365125"/>
            <a:ext cx="10515600" cy="907863"/>
          </a:xfrm>
        </p:spPr>
        <p:txBody>
          <a:bodyPr/>
          <a:lstStyle/>
          <a:p>
            <a:pPr algn="ctr"/>
            <a:r>
              <a:rPr lang="en-IN" dirty="0"/>
              <a:t>OBJECTIVES</a:t>
            </a:r>
          </a:p>
        </p:txBody>
      </p:sp>
      <p:sp>
        <p:nvSpPr>
          <p:cNvPr id="3" name="Content Placeholder 2">
            <a:extLst>
              <a:ext uri="{FF2B5EF4-FFF2-40B4-BE49-F238E27FC236}">
                <a16:creationId xmlns:a16="http://schemas.microsoft.com/office/drawing/2014/main" id="{6F0A51BD-8762-4F1B-827A-96F438A6151F}"/>
              </a:ext>
            </a:extLst>
          </p:cNvPr>
          <p:cNvSpPr>
            <a:spLocks noGrp="1"/>
          </p:cNvSpPr>
          <p:nvPr>
            <p:ph idx="1"/>
          </p:nvPr>
        </p:nvSpPr>
        <p:spPr>
          <a:xfrm>
            <a:off x="838200" y="1272988"/>
            <a:ext cx="10515600" cy="4903975"/>
          </a:xfrm>
        </p:spPr>
        <p:txBody>
          <a:bodyPr/>
          <a:lstStyle/>
          <a:p>
            <a:r>
              <a:rPr lang="en-IN" b="1" dirty="0">
                <a:latin typeface="Times New Roman" panose="02020603050405020304" pitchFamily="18" charset="0"/>
                <a:cs typeface="Times New Roman" panose="02020603050405020304" pitchFamily="18" charset="0"/>
              </a:rPr>
              <a:t>Scalability: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CloudFront is designed to handle high levels of traffic and can automatically scale to accommodate increases in demand.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This can help ensure that your application remains highly available and responsive, even during periods of high traffic.</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EF438FA-2E4B-512F-2B38-104C71E1498A}"/>
              </a:ext>
            </a:extLst>
          </p:cNvPr>
          <p:cNvSpPr/>
          <p:nvPr/>
        </p:nvSpPr>
        <p:spPr>
          <a:xfrm>
            <a:off x="134471" y="170329"/>
            <a:ext cx="11932023" cy="651734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7E633545-4FAB-32CD-4B0C-20A5920161D6}"/>
              </a:ext>
            </a:extLst>
          </p:cNvPr>
          <p:cNvCxnSpPr/>
          <p:nvPr/>
        </p:nvCxnSpPr>
        <p:spPr>
          <a:xfrm>
            <a:off x="134471" y="1039906"/>
            <a:ext cx="11932023"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783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1616</Words>
  <Application>Microsoft Office PowerPoint</Application>
  <PresentationFormat>Widescreen</PresentationFormat>
  <Paragraphs>164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PowerPoint Presentation</vt:lpstr>
      <vt:lpstr>PRESENTATION OUTLINE</vt:lpstr>
      <vt:lpstr>CERTIFICATE</vt:lpstr>
      <vt:lpstr>ABSTRACT</vt:lpstr>
      <vt:lpstr>INTRODUCTION</vt:lpstr>
      <vt:lpstr>INTRODUCTION</vt:lpstr>
      <vt:lpstr>OBJECTIVES</vt:lpstr>
      <vt:lpstr>OBJECTIVES</vt:lpstr>
      <vt:lpstr>OBJECTIVES</vt:lpstr>
      <vt:lpstr>REQUIREMENTS</vt:lpstr>
      <vt:lpstr>Amazon Cloudfront Overview</vt:lpstr>
      <vt:lpstr>APPLICATIONS OF CLOUDFRONT</vt:lpstr>
      <vt:lpstr>AMAZON S3 Overview</vt:lpstr>
      <vt:lpstr>FEATURES OF AMAZON S3 ?</vt:lpstr>
      <vt:lpstr>ARCHITECTURE</vt:lpstr>
      <vt:lpstr>Setup the S3 and Cloudfront for serving objects</vt:lpstr>
      <vt:lpstr>CREATION OF S3 BUCKET</vt:lpstr>
      <vt:lpstr>CREATION OF S3 BUCKET</vt:lpstr>
      <vt:lpstr>CREATION OF S3 BUCKET</vt:lpstr>
      <vt:lpstr>CREATION OF S3 BUCKET</vt:lpstr>
      <vt:lpstr>CREATION OF S3 BUCKET</vt:lpstr>
      <vt:lpstr>CREATION OF S3 BUCKET</vt:lpstr>
      <vt:lpstr>CREATE THE CLOUD DISTRIBUTION FOR S3</vt:lpstr>
      <vt:lpstr>CREATE THE CLOUD DISTRIBUTION FOR S3</vt:lpstr>
      <vt:lpstr>CREATE THE CLOUD DISTRIBUTION FOR S3</vt:lpstr>
      <vt:lpstr>PowerPoint Presentation</vt:lpstr>
      <vt:lpstr>OUTPUT</vt:lpstr>
      <vt:lpstr>CONCLUSION</vt:lpstr>
      <vt:lpstr>CONCLUSION</vt:lpstr>
      <vt:lpstr>REFERENCE</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dc:creator>
  <cp:lastModifiedBy>hemanth G</cp:lastModifiedBy>
  <cp:revision>1</cp:revision>
  <dcterms:modified xsi:type="dcterms:W3CDTF">2023-10-05T01:05:10Z</dcterms:modified>
</cp:coreProperties>
</file>