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35"/>
  </p:notesMasterIdLst>
  <p:sldIdLst>
    <p:sldId id="269" r:id="rId2"/>
    <p:sldId id="256" r:id="rId3"/>
    <p:sldId id="257" r:id="rId4"/>
    <p:sldId id="259" r:id="rId5"/>
    <p:sldId id="260" r:id="rId6"/>
    <p:sldId id="296" r:id="rId7"/>
    <p:sldId id="297" r:id="rId8"/>
    <p:sldId id="298" r:id="rId9"/>
    <p:sldId id="282" r:id="rId10"/>
    <p:sldId id="309" r:id="rId11"/>
    <p:sldId id="299" r:id="rId12"/>
    <p:sldId id="288" r:id="rId13"/>
    <p:sldId id="261" r:id="rId14"/>
    <p:sldId id="321" r:id="rId15"/>
    <p:sldId id="300" r:id="rId16"/>
    <p:sldId id="287" r:id="rId17"/>
    <p:sldId id="301" r:id="rId18"/>
    <p:sldId id="285" r:id="rId19"/>
    <p:sldId id="324" r:id="rId20"/>
    <p:sldId id="322" r:id="rId21"/>
    <p:sldId id="323" r:id="rId22"/>
    <p:sldId id="325" r:id="rId23"/>
    <p:sldId id="302" r:id="rId24"/>
    <p:sldId id="311" r:id="rId25"/>
    <p:sldId id="277" r:id="rId26"/>
    <p:sldId id="303" r:id="rId27"/>
    <p:sldId id="313" r:id="rId28"/>
    <p:sldId id="314" r:id="rId29"/>
    <p:sldId id="304" r:id="rId30"/>
    <p:sldId id="320" r:id="rId31"/>
    <p:sldId id="305" r:id="rId32"/>
    <p:sldId id="278" r:id="rId33"/>
    <p:sldId id="266"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726"/>
  </p:normalViewPr>
  <p:slideViewPr>
    <p:cSldViewPr snapToGrid="0">
      <p:cViewPr varScale="1">
        <p:scale>
          <a:sx n="131" d="100"/>
          <a:sy n="131" d="100"/>
        </p:scale>
        <p:origin x="18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519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c85883115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c85883115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04A621D7-AA4D-4740-C837-8FC160FC4740}"/>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D8CD7E88-A861-5D02-5774-F61A76A400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ACFDC368-0F35-B91A-470B-CB30827D50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197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851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c85883115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c85883115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342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c85883115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c85883115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CA125565-4236-A6CE-D0E5-8FA825AD0FA4}"/>
            </a:ext>
          </a:extLst>
        </p:cNvPr>
        <p:cNvGrpSpPr/>
        <p:nvPr/>
      </p:nvGrpSpPr>
      <p:grpSpPr>
        <a:xfrm>
          <a:off x="0" y="0"/>
          <a:ext cx="0" cy="0"/>
          <a:chOff x="0" y="0"/>
          <a:chExt cx="0" cy="0"/>
        </a:xfrm>
      </p:grpSpPr>
      <p:sp>
        <p:nvSpPr>
          <p:cNvPr id="576" name="Google Shape;576;gc85883115e_0_84:notes">
            <a:extLst>
              <a:ext uri="{FF2B5EF4-FFF2-40B4-BE49-F238E27FC236}">
                <a16:creationId xmlns:a16="http://schemas.microsoft.com/office/drawing/2014/main" id="{38057CDC-1312-0DC8-9D54-480E96C666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c85883115e_0_84:notes">
            <a:extLst>
              <a:ext uri="{FF2B5EF4-FFF2-40B4-BE49-F238E27FC236}">
                <a16:creationId xmlns:a16="http://schemas.microsoft.com/office/drawing/2014/main" id="{138CB0C7-7CBB-3E21-D07A-75BAFB1EA5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926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2F9690F0-5684-BB5E-93E4-ED635E16FBC7}"/>
            </a:ext>
          </a:extLst>
        </p:cNvPr>
        <p:cNvGrpSpPr/>
        <p:nvPr/>
      </p:nvGrpSpPr>
      <p:grpSpPr>
        <a:xfrm>
          <a:off x="0" y="0"/>
          <a:ext cx="0" cy="0"/>
          <a:chOff x="0" y="0"/>
          <a:chExt cx="0" cy="0"/>
        </a:xfrm>
      </p:grpSpPr>
      <p:sp>
        <p:nvSpPr>
          <p:cNvPr id="576" name="Google Shape;576;gc85883115e_0_84:notes">
            <a:extLst>
              <a:ext uri="{FF2B5EF4-FFF2-40B4-BE49-F238E27FC236}">
                <a16:creationId xmlns:a16="http://schemas.microsoft.com/office/drawing/2014/main" id="{B2C534AA-1515-BE45-20DD-B9965F8A2B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c85883115e_0_84:notes">
            <a:extLst>
              <a:ext uri="{FF2B5EF4-FFF2-40B4-BE49-F238E27FC236}">
                <a16:creationId xmlns:a16="http://schemas.microsoft.com/office/drawing/2014/main" id="{32218302-C47D-89E1-43C2-CFD682BFAC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609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1F067A2F-7C4E-4267-90EE-E82CD949C543}"/>
            </a:ext>
          </a:extLst>
        </p:cNvPr>
        <p:cNvGrpSpPr/>
        <p:nvPr/>
      </p:nvGrpSpPr>
      <p:grpSpPr>
        <a:xfrm>
          <a:off x="0" y="0"/>
          <a:ext cx="0" cy="0"/>
          <a:chOff x="0" y="0"/>
          <a:chExt cx="0" cy="0"/>
        </a:xfrm>
      </p:grpSpPr>
      <p:sp>
        <p:nvSpPr>
          <p:cNvPr id="576" name="Google Shape;576;gc85883115e_0_84:notes">
            <a:extLst>
              <a:ext uri="{FF2B5EF4-FFF2-40B4-BE49-F238E27FC236}">
                <a16:creationId xmlns:a16="http://schemas.microsoft.com/office/drawing/2014/main" id="{D2C36084-1C77-CAF5-A775-6159D882C2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c85883115e_0_84:notes">
            <a:extLst>
              <a:ext uri="{FF2B5EF4-FFF2-40B4-BE49-F238E27FC236}">
                <a16:creationId xmlns:a16="http://schemas.microsoft.com/office/drawing/2014/main" id="{B61D2D01-AF18-D2C7-E417-8D3A8DAE8E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147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7D8AACC5-2AE7-9450-CF5A-7874A56B62AC}"/>
            </a:ext>
          </a:extLst>
        </p:cNvPr>
        <p:cNvGrpSpPr/>
        <p:nvPr/>
      </p:nvGrpSpPr>
      <p:grpSpPr>
        <a:xfrm>
          <a:off x="0" y="0"/>
          <a:ext cx="0" cy="0"/>
          <a:chOff x="0" y="0"/>
          <a:chExt cx="0" cy="0"/>
        </a:xfrm>
      </p:grpSpPr>
      <p:sp>
        <p:nvSpPr>
          <p:cNvPr id="576" name="Google Shape;576;gc85883115e_0_84:notes">
            <a:extLst>
              <a:ext uri="{FF2B5EF4-FFF2-40B4-BE49-F238E27FC236}">
                <a16:creationId xmlns:a16="http://schemas.microsoft.com/office/drawing/2014/main" id="{FA840E2F-1887-CCB0-FBB4-28B9126473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c85883115e_0_84:notes">
            <a:extLst>
              <a:ext uri="{FF2B5EF4-FFF2-40B4-BE49-F238E27FC236}">
                <a16:creationId xmlns:a16="http://schemas.microsoft.com/office/drawing/2014/main" id="{E90B72C6-8B95-3B77-1DF6-CB205D2CDD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514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036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459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405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913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757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601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3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c85883115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c8588311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32"/>
        <p:cNvGrpSpPr/>
        <p:nvPr/>
      </p:nvGrpSpPr>
      <p:grpSpPr>
        <a:xfrm>
          <a:off x="0" y="0"/>
          <a:ext cx="0" cy="0"/>
          <a:chOff x="0" y="0"/>
          <a:chExt cx="0" cy="0"/>
        </a:xfrm>
      </p:grpSpPr>
      <p:sp>
        <p:nvSpPr>
          <p:cNvPr id="333" name="Google Shape;333;p25"/>
          <p:cNvSpPr/>
          <p:nvPr/>
        </p:nvSpPr>
        <p:spPr>
          <a:xfrm>
            <a:off x="581781" y="702109"/>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625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txBox="1">
            <a:spLocks noGrp="1"/>
          </p:cNvSpPr>
          <p:nvPr>
            <p:ph type="title" idx="4294967295"/>
          </p:nvPr>
        </p:nvSpPr>
        <p:spPr>
          <a:xfrm>
            <a:off x="390483" y="548556"/>
            <a:ext cx="8610136" cy="460534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0" tIns="0" rIns="0" bIns="0" anchor="ctr" anchorCtr="0">
            <a:noAutofit/>
          </a:bodyPr>
          <a:lstStyle/>
          <a:p>
            <a:pPr marL="0" lvl="0" indent="0" algn="ctr" rtl="0">
              <a:spcBef>
                <a:spcPts val="0"/>
              </a:spcBef>
              <a:spcAft>
                <a:spcPts val="0"/>
              </a:spcAft>
              <a:buNone/>
            </a:pPr>
            <a:r>
              <a:rPr lang="en" sz="4000" dirty="0"/>
              <a:t>Project: CS 755 Advanced Pattern Recognition and Machine Learning</a:t>
            </a:r>
            <a:endParaRPr sz="4000" dirty="0"/>
          </a:p>
        </p:txBody>
      </p:sp>
      <p:sp>
        <p:nvSpPr>
          <p:cNvPr id="335" name="Google Shape;335;p25"/>
          <p:cNvSpPr/>
          <p:nvPr/>
        </p:nvSpPr>
        <p:spPr>
          <a:xfrm>
            <a:off x="1903974" y="1321749"/>
            <a:ext cx="1433586" cy="405300"/>
          </a:xfrm>
          <a:prstGeom prst="wedgeRectCallout">
            <a:avLst>
              <a:gd name="adj1" fmla="val -21428"/>
              <a:gd name="adj2" fmla="val 84287"/>
            </a:avLst>
          </a:prstGeom>
          <a:gradFill>
            <a:gsLst>
              <a:gs pos="0">
                <a:schemeClr val="accent3"/>
              </a:gs>
              <a:gs pos="15000">
                <a:schemeClr val="accent4"/>
              </a:gs>
            </a:gsLst>
            <a:lin ang="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solidFill>
                  <a:schemeClr val="lt1"/>
                </a:solidFill>
                <a:latin typeface="Inria Sans"/>
                <a:ea typeface="Inria Sans"/>
                <a:cs typeface="Inria Sans"/>
                <a:sym typeface="Inria Sans"/>
              </a:rPr>
              <a:t>Pace University - New York</a:t>
            </a:r>
            <a:endParaRPr sz="900" dirty="0">
              <a:solidFill>
                <a:schemeClr val="lt1"/>
              </a:solidFill>
              <a:latin typeface="Inria Sans"/>
              <a:ea typeface="Inria Sans"/>
              <a:cs typeface="Inria Sans"/>
              <a:sym typeface="Inria Sans"/>
            </a:endParaRPr>
          </a:p>
        </p:txBody>
      </p:sp>
      <p:sp>
        <p:nvSpPr>
          <p:cNvPr id="336" name="Google Shape;336;p2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2" name="TextBox 1">
            <a:extLst>
              <a:ext uri="{FF2B5EF4-FFF2-40B4-BE49-F238E27FC236}">
                <a16:creationId xmlns:a16="http://schemas.microsoft.com/office/drawing/2014/main" id="{F2B64AAA-25C2-5AF2-E8B6-3223E98F1CC1}"/>
              </a:ext>
            </a:extLst>
          </p:cNvPr>
          <p:cNvSpPr txBox="1"/>
          <p:nvPr/>
        </p:nvSpPr>
        <p:spPr>
          <a:xfrm>
            <a:off x="3182112" y="4283190"/>
            <a:ext cx="2779776" cy="492443"/>
          </a:xfrm>
          <a:prstGeom prst="rect">
            <a:avLst/>
          </a:prstGeom>
          <a:noFill/>
        </p:spPr>
        <p:txBody>
          <a:bodyPr wrap="square" rtlCol="0">
            <a:spAutoFit/>
          </a:bodyPr>
          <a:lstStyle/>
          <a:p>
            <a:pPr algn="ctr"/>
            <a:r>
              <a:rPr lang="en-US" sz="1100" dirty="0">
                <a:solidFill>
                  <a:schemeClr val="tx1"/>
                </a:solidFill>
              </a:rPr>
              <a:t>By</a:t>
            </a:r>
          </a:p>
          <a:p>
            <a:pPr algn="ctr"/>
            <a:r>
              <a:rPr lang="en-US" dirty="0">
                <a:solidFill>
                  <a:schemeClr val="tx1"/>
                </a:solidFill>
              </a:rPr>
              <a:t>Jagadesh Varma Nadimpalli</a:t>
            </a:r>
          </a:p>
        </p:txBody>
      </p:sp>
      <p:sp>
        <p:nvSpPr>
          <p:cNvPr id="3" name="TextBox 2">
            <a:extLst>
              <a:ext uri="{FF2B5EF4-FFF2-40B4-BE49-F238E27FC236}">
                <a16:creationId xmlns:a16="http://schemas.microsoft.com/office/drawing/2014/main" id="{5FF6E989-C5F3-3383-FCE8-F44A14DC5DAD}"/>
              </a:ext>
            </a:extLst>
          </p:cNvPr>
          <p:cNvSpPr txBox="1"/>
          <p:nvPr/>
        </p:nvSpPr>
        <p:spPr>
          <a:xfrm>
            <a:off x="5819019" y="3430117"/>
            <a:ext cx="2743200" cy="310896"/>
          </a:xfrm>
          <a:prstGeom prst="rect">
            <a:avLst/>
          </a:prstGeom>
          <a:noFill/>
        </p:spPr>
        <p:txBody>
          <a:bodyPr wrap="square" rtlCol="0">
            <a:spAutoFit/>
          </a:bodyPr>
          <a:lstStyle/>
          <a:p>
            <a:r>
              <a:rPr lang="en-US" dirty="0">
                <a:solidFill>
                  <a:schemeClr val="tx1"/>
                </a:solidFill>
              </a:rPr>
              <a:t>Instructor: Sung Hyuk Cha</a:t>
            </a:r>
          </a:p>
        </p:txBody>
      </p:sp>
      <p:sp>
        <p:nvSpPr>
          <p:cNvPr id="13" name="Google Shape;1227;p47">
            <a:extLst>
              <a:ext uri="{FF2B5EF4-FFF2-40B4-BE49-F238E27FC236}">
                <a16:creationId xmlns:a16="http://schemas.microsoft.com/office/drawing/2014/main" id="{3B335479-D3E1-E651-5D4E-798D9E6DF7FA}"/>
              </a:ext>
            </a:extLst>
          </p:cNvPr>
          <p:cNvSpPr/>
          <p:nvPr/>
        </p:nvSpPr>
        <p:spPr>
          <a:xfrm>
            <a:off x="8449233" y="233172"/>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2000">
              <a:schemeClr val="accent3"/>
            </a:gs>
            <a:gs pos="8000">
              <a:schemeClr val="accent2"/>
            </a:gs>
            <a:gs pos="66000">
              <a:schemeClr val="accent1">
                <a:lumMod val="71000"/>
              </a:schemeClr>
            </a:gs>
          </a:gsLst>
          <a:lin ang="5400000" scaled="0"/>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CA9631-7A07-065F-1AC6-83FA434144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grpSp>
        <p:nvGrpSpPr>
          <p:cNvPr id="4" name="Google Shape;1305;p48">
            <a:extLst>
              <a:ext uri="{FF2B5EF4-FFF2-40B4-BE49-F238E27FC236}">
                <a16:creationId xmlns:a16="http://schemas.microsoft.com/office/drawing/2014/main" id="{F831E140-0817-9EF5-DB67-58D72F6BE178}"/>
              </a:ext>
            </a:extLst>
          </p:cNvPr>
          <p:cNvGrpSpPr/>
          <p:nvPr/>
        </p:nvGrpSpPr>
        <p:grpSpPr>
          <a:xfrm rot="10800000">
            <a:off x="4341647" y="139050"/>
            <a:ext cx="460705" cy="491455"/>
            <a:chOff x="9901824" y="937343"/>
            <a:chExt cx="744273" cy="793950"/>
          </a:xfrm>
        </p:grpSpPr>
        <p:grpSp>
          <p:nvGrpSpPr>
            <p:cNvPr id="5" name="Google Shape;1306;p48">
              <a:extLst>
                <a:ext uri="{FF2B5EF4-FFF2-40B4-BE49-F238E27FC236}">
                  <a16:creationId xmlns:a16="http://schemas.microsoft.com/office/drawing/2014/main" id="{3E91F235-E942-83E4-1CC6-9F52173D8051}"/>
                </a:ext>
              </a:extLst>
            </p:cNvPr>
            <p:cNvGrpSpPr/>
            <p:nvPr/>
          </p:nvGrpSpPr>
          <p:grpSpPr>
            <a:xfrm>
              <a:off x="9901824" y="937343"/>
              <a:ext cx="744273" cy="793950"/>
              <a:chOff x="9901824" y="937343"/>
              <a:chExt cx="744273" cy="793950"/>
            </a:xfrm>
          </p:grpSpPr>
          <p:sp>
            <p:nvSpPr>
              <p:cNvPr id="12" name="Google Shape;1307;p48">
                <a:extLst>
                  <a:ext uri="{FF2B5EF4-FFF2-40B4-BE49-F238E27FC236}">
                    <a16:creationId xmlns:a16="http://schemas.microsoft.com/office/drawing/2014/main" id="{BC4D532A-772D-EF97-380B-670E59BCFD27}"/>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08;p48">
                <a:extLst>
                  <a:ext uri="{FF2B5EF4-FFF2-40B4-BE49-F238E27FC236}">
                    <a16:creationId xmlns:a16="http://schemas.microsoft.com/office/drawing/2014/main" id="{63595B66-DA49-DB58-038B-9DB23A7F07B4}"/>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09;p48">
                <a:extLst>
                  <a:ext uri="{FF2B5EF4-FFF2-40B4-BE49-F238E27FC236}">
                    <a16:creationId xmlns:a16="http://schemas.microsoft.com/office/drawing/2014/main" id="{3133C5AA-C522-EA6D-0932-39FE05F8F70E}"/>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10;p48">
                <a:extLst>
                  <a:ext uri="{FF2B5EF4-FFF2-40B4-BE49-F238E27FC236}">
                    <a16:creationId xmlns:a16="http://schemas.microsoft.com/office/drawing/2014/main" id="{2D374542-5BDE-2A15-0775-F834F61D8D61}"/>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311;p48">
                <a:extLst>
                  <a:ext uri="{FF2B5EF4-FFF2-40B4-BE49-F238E27FC236}">
                    <a16:creationId xmlns:a16="http://schemas.microsoft.com/office/drawing/2014/main" id="{D41E6E7F-F7C4-A732-7C61-6263FB86F57A}"/>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312;p48">
                <a:extLst>
                  <a:ext uri="{FF2B5EF4-FFF2-40B4-BE49-F238E27FC236}">
                    <a16:creationId xmlns:a16="http://schemas.microsoft.com/office/drawing/2014/main" id="{BE4DFA4C-D736-811E-28D7-B011A2EF12DE}"/>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313;p48">
                <a:extLst>
                  <a:ext uri="{FF2B5EF4-FFF2-40B4-BE49-F238E27FC236}">
                    <a16:creationId xmlns:a16="http://schemas.microsoft.com/office/drawing/2014/main" id="{1537FE43-1987-3C81-F028-2EC753C678DB}"/>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314;p48">
                <a:extLst>
                  <a:ext uri="{FF2B5EF4-FFF2-40B4-BE49-F238E27FC236}">
                    <a16:creationId xmlns:a16="http://schemas.microsoft.com/office/drawing/2014/main" id="{81D0F130-A557-F6ED-8F0D-519C8489A9D0}"/>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315;p48">
                <a:extLst>
                  <a:ext uri="{FF2B5EF4-FFF2-40B4-BE49-F238E27FC236}">
                    <a16:creationId xmlns:a16="http://schemas.microsoft.com/office/drawing/2014/main" id="{E73493E0-4CB7-16D1-581D-391123CB96BC}"/>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316;p48">
                <a:extLst>
                  <a:ext uri="{FF2B5EF4-FFF2-40B4-BE49-F238E27FC236}">
                    <a16:creationId xmlns:a16="http://schemas.microsoft.com/office/drawing/2014/main" id="{EAF3BE07-FA05-C74B-3241-AD4487470AD2}"/>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6" name="Google Shape;1317;p48">
              <a:extLst>
                <a:ext uri="{FF2B5EF4-FFF2-40B4-BE49-F238E27FC236}">
                  <a16:creationId xmlns:a16="http://schemas.microsoft.com/office/drawing/2014/main" id="{C4CA38BA-5FA3-E8D9-9FDC-B510025FC585}"/>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1318;p48">
              <a:extLst>
                <a:ext uri="{FF2B5EF4-FFF2-40B4-BE49-F238E27FC236}">
                  <a16:creationId xmlns:a16="http://schemas.microsoft.com/office/drawing/2014/main" id="{C209BC46-004D-31E0-AD71-598E160F3270}"/>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319;p48">
              <a:extLst>
                <a:ext uri="{FF2B5EF4-FFF2-40B4-BE49-F238E27FC236}">
                  <a16:creationId xmlns:a16="http://schemas.microsoft.com/office/drawing/2014/main" id="{9173ADC6-4A01-363E-EB8A-0E052A53B407}"/>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320;p48">
              <a:extLst>
                <a:ext uri="{FF2B5EF4-FFF2-40B4-BE49-F238E27FC236}">
                  <a16:creationId xmlns:a16="http://schemas.microsoft.com/office/drawing/2014/main" id="{7BD6FA27-7D36-783D-386E-C072EC4DA21E}"/>
                </a:ext>
              </a:extLst>
            </p:cNvPr>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321;p48">
              <a:extLst>
                <a:ext uri="{FF2B5EF4-FFF2-40B4-BE49-F238E27FC236}">
                  <a16:creationId xmlns:a16="http://schemas.microsoft.com/office/drawing/2014/main" id="{5F1240ED-6295-5587-FB03-1C019ED9479B}"/>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322;p48">
              <a:extLst>
                <a:ext uri="{FF2B5EF4-FFF2-40B4-BE49-F238E27FC236}">
                  <a16:creationId xmlns:a16="http://schemas.microsoft.com/office/drawing/2014/main" id="{4A411F9F-A17A-E8B1-1A13-068BA1DDA750}"/>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26" name="Picture 25" descr="A graph showing a line graph&#10;&#10;Description automatically generated">
            <a:extLst>
              <a:ext uri="{FF2B5EF4-FFF2-40B4-BE49-F238E27FC236}">
                <a16:creationId xmlns:a16="http://schemas.microsoft.com/office/drawing/2014/main" id="{E5F36D30-BA44-24A5-08AD-1E06B7FD402F}"/>
              </a:ext>
            </a:extLst>
          </p:cNvPr>
          <p:cNvPicPr>
            <a:picLocks noChangeAspect="1"/>
          </p:cNvPicPr>
          <p:nvPr/>
        </p:nvPicPr>
        <p:blipFill>
          <a:blip r:embed="rId2"/>
          <a:stretch>
            <a:fillRect/>
          </a:stretch>
        </p:blipFill>
        <p:spPr>
          <a:xfrm>
            <a:off x="1106645" y="791706"/>
            <a:ext cx="6922747" cy="3794094"/>
          </a:xfrm>
          <a:prstGeom prst="rect">
            <a:avLst/>
          </a:prstGeom>
        </p:spPr>
      </p:pic>
    </p:spTree>
    <p:extLst>
      <p:ext uri="{BB962C8B-B14F-4D97-AF65-F5344CB8AC3E}">
        <p14:creationId xmlns:p14="http://schemas.microsoft.com/office/powerpoint/2010/main" val="1291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8000">
              <a:schemeClr val="accent2"/>
            </a:gs>
            <a:gs pos="64000">
              <a:schemeClr val="accent1"/>
            </a:gs>
            <a:gs pos="100000">
              <a:schemeClr val="lt1"/>
            </a:gs>
          </a:gsLst>
          <a:lin ang="16200000" scaled="0"/>
        </a:gradFill>
        <a:effectLst/>
      </p:bgPr>
    </p:bg>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617050" y="2267550"/>
            <a:ext cx="6423268" cy="608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DATA EXPLORATION</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4</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57909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28"/>
                                        </p:tgtEl>
                                        <p:attrNameLst>
                                          <p:attrName>style.visibility</p:attrName>
                                        </p:attrNameLst>
                                      </p:cBhvr>
                                      <p:to>
                                        <p:strVal val="visible"/>
                                      </p:to>
                                    </p:set>
                                    <p:animScale>
                                      <p:cBhvr>
                                        <p:cTn id="7"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8"/>
                                        </p:tgtEl>
                                        <p:attrNameLst>
                                          <p:attrName>ppt_x</p:attrName>
                                          <p:attrName>ppt_y</p:attrName>
                                        </p:attrNameLst>
                                      </p:cBhvr>
                                    </p:animMotion>
                                    <p:animEffect transition="in" filter="fade">
                                      <p:cBhvr>
                                        <p:cTn id="9"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3000"/>
              </a:schemeClr>
            </a:gs>
            <a:gs pos="9000">
              <a:schemeClr val="accent3">
                <a:lumMod val="94821"/>
              </a:schemeClr>
            </a:gs>
            <a:gs pos="9000">
              <a:schemeClr val="accent2"/>
            </a:gs>
            <a:gs pos="62000">
              <a:schemeClr val="accent1"/>
            </a:gs>
          </a:gsLst>
          <a:lin ang="16200000" scaled="1"/>
          <a:tileRect/>
        </a:gradFill>
        <a:effectLst/>
      </p:bgPr>
    </p:bg>
    <p:spTree>
      <p:nvGrpSpPr>
        <p:cNvPr id="1" name="Shape 671"/>
        <p:cNvGrpSpPr/>
        <p:nvPr/>
      </p:nvGrpSpPr>
      <p:grpSpPr>
        <a:xfrm>
          <a:off x="0" y="0"/>
          <a:ext cx="0" cy="0"/>
          <a:chOff x="0" y="0"/>
          <a:chExt cx="0" cy="0"/>
        </a:xfrm>
      </p:grpSpPr>
      <p:sp>
        <p:nvSpPr>
          <p:cNvPr id="672" name="Google Shape;672;p44"/>
          <p:cNvSpPr txBox="1">
            <a:spLocks noGrp="1"/>
          </p:cNvSpPr>
          <p:nvPr>
            <p:ph type="title"/>
          </p:nvPr>
        </p:nvSpPr>
        <p:spPr>
          <a:xfrm>
            <a:off x="1207849" y="894945"/>
            <a:ext cx="7333035" cy="895521"/>
          </a:xfrm>
          <a:prstGeom prst="rect">
            <a:avLst/>
          </a:prstGeom>
        </p:spPr>
        <p:txBody>
          <a:bodyPr spcFirstLastPara="1" wrap="square" lIns="0" tIns="0" rIns="0" bIns="0" anchor="ctr" anchorCtr="0">
            <a:noAutofit/>
          </a:bodyPr>
          <a:lstStyle/>
          <a:p>
            <a:pPr lvl="0" algn="just"/>
            <a:r>
              <a:rPr lang="en-US" sz="1600" dirty="0"/>
              <a:t>In this analysis, I calculated the monthly average closing price of Bitcoin by grouping the data by year and month, then taking the mean of the 'Close' values. The results were plotted over time, with each data point representing the average closing price for a given month, providing a clear visualization of the Bitcoin price trend.</a:t>
            </a:r>
            <a:endParaRPr sz="1600" dirty="0"/>
          </a:p>
        </p:txBody>
      </p:sp>
      <p:sp>
        <p:nvSpPr>
          <p:cNvPr id="673" name="Google Shape;673;p4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4" name="Picture 3" descr="A graph with a line going up&#10;&#10;Description automatically generated">
            <a:extLst>
              <a:ext uri="{FF2B5EF4-FFF2-40B4-BE49-F238E27FC236}">
                <a16:creationId xmlns:a16="http://schemas.microsoft.com/office/drawing/2014/main" id="{D7D5C5B2-11D3-BEFC-8DF4-258EBB3E5CD9}"/>
              </a:ext>
            </a:extLst>
          </p:cNvPr>
          <p:cNvPicPr>
            <a:picLocks noChangeAspect="1"/>
          </p:cNvPicPr>
          <p:nvPr/>
        </p:nvPicPr>
        <p:blipFill>
          <a:blip r:embed="rId3"/>
          <a:stretch>
            <a:fillRect/>
          </a:stretch>
        </p:blipFill>
        <p:spPr>
          <a:xfrm>
            <a:off x="1207850" y="1916349"/>
            <a:ext cx="7333034" cy="26694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72"/>
                                        </p:tgtEl>
                                        <p:attrNameLst>
                                          <p:attrName>style.visibility</p:attrName>
                                        </p:attrNameLst>
                                      </p:cBhvr>
                                      <p:to>
                                        <p:strVal val="visible"/>
                                      </p:to>
                                    </p:set>
                                    <p:animEffect transition="in" filter="fade">
                                      <p:cBhvr>
                                        <p:cTn id="7" dur="1000"/>
                                        <p:tgtEl>
                                          <p:spTgt spid="672"/>
                                        </p:tgtEl>
                                      </p:cBhvr>
                                    </p:animEffect>
                                    <p:anim calcmode="lin" valueType="num">
                                      <p:cBhvr>
                                        <p:cTn id="8" dur="1000" fill="hold"/>
                                        <p:tgtEl>
                                          <p:spTgt spid="672"/>
                                        </p:tgtEl>
                                        <p:attrNameLst>
                                          <p:attrName>ppt_x</p:attrName>
                                        </p:attrNameLst>
                                      </p:cBhvr>
                                      <p:tavLst>
                                        <p:tav tm="0">
                                          <p:val>
                                            <p:strVal val="#ppt_x"/>
                                          </p:val>
                                        </p:tav>
                                        <p:tav tm="100000">
                                          <p:val>
                                            <p:strVal val="#ppt_x"/>
                                          </p:val>
                                        </p:tav>
                                      </p:tavLst>
                                    </p:anim>
                                    <p:anim calcmode="lin" valueType="num">
                                      <p:cBhvr>
                                        <p:cTn id="9" dur="900" decel="100000" fill="hold"/>
                                        <p:tgtEl>
                                          <p:spTgt spid="67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99849"/>
              </a:schemeClr>
            </a:gs>
            <a:gs pos="0">
              <a:schemeClr val="accent3"/>
            </a:gs>
            <a:gs pos="5000">
              <a:schemeClr val="accent2"/>
            </a:gs>
            <a:gs pos="16000">
              <a:schemeClr val="accent1"/>
            </a:gs>
          </a:gsLst>
          <a:lin ang="5400000" scaled="0"/>
        </a:gradFill>
        <a:effectLst/>
      </p:bgPr>
    </p:bg>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51275" y="773340"/>
            <a:ext cx="7163151" cy="842612"/>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US" sz="1600" dirty="0"/>
              <a:t>In this analysis, I visualized the daily Bitcoin trading volume by plotting a bar chart with the 'Date' on the x-axis and the trading volume (in billions) on the y-axis. This allowed for a clear representation of the fluctuations in Bitcoin trading activity over time.</a:t>
            </a:r>
            <a:endParaRPr sz="1600"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 name="Picture 2" descr="A graph of a trading volume&#10;&#10;Description automatically generated with medium confidence">
            <a:extLst>
              <a:ext uri="{FF2B5EF4-FFF2-40B4-BE49-F238E27FC236}">
                <a16:creationId xmlns:a16="http://schemas.microsoft.com/office/drawing/2014/main" id="{A260C0CD-6655-4EED-2450-BC418CEB0020}"/>
              </a:ext>
            </a:extLst>
          </p:cNvPr>
          <p:cNvPicPr>
            <a:picLocks noChangeAspect="1"/>
          </p:cNvPicPr>
          <p:nvPr/>
        </p:nvPicPr>
        <p:blipFill>
          <a:blip r:embed="rId3"/>
          <a:stretch>
            <a:fillRect/>
          </a:stretch>
        </p:blipFill>
        <p:spPr>
          <a:xfrm>
            <a:off x="1251275" y="1721796"/>
            <a:ext cx="7163151" cy="29377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99849"/>
              </a:schemeClr>
            </a:gs>
            <a:gs pos="0">
              <a:schemeClr val="accent3"/>
            </a:gs>
            <a:gs pos="5000">
              <a:schemeClr val="accent2"/>
            </a:gs>
            <a:gs pos="16000">
              <a:schemeClr val="accent1"/>
            </a:gs>
          </a:gsLst>
          <a:lin ang="5400000" scaled="0"/>
        </a:gradFill>
        <a:effectLst/>
      </p:bgPr>
    </p:bg>
    <p:spTree>
      <p:nvGrpSpPr>
        <p:cNvPr id="1" name="Shape 240">
          <a:extLst>
            <a:ext uri="{FF2B5EF4-FFF2-40B4-BE49-F238E27FC236}">
              <a16:creationId xmlns:a16="http://schemas.microsoft.com/office/drawing/2014/main" id="{C622C7D0-CAF1-8BBD-1C85-B7480602F620}"/>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4DF688A3-DE64-F7EA-7D6A-A6A98B606F06}"/>
              </a:ext>
            </a:extLst>
          </p:cNvPr>
          <p:cNvSpPr txBox="1">
            <a:spLocks noGrp="1"/>
          </p:cNvSpPr>
          <p:nvPr>
            <p:ph type="title"/>
          </p:nvPr>
        </p:nvSpPr>
        <p:spPr>
          <a:xfrm>
            <a:off x="1261003" y="875489"/>
            <a:ext cx="7309065" cy="1324122"/>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US" sz="1600" dirty="0"/>
              <a:t>The first plot shows a scatterplot of Bitcoin's closing price over time, providing a visual representation of daily price fluctuations. In the second plot, a 30-day rolling regression line is added to the scatterplot, illustrating how the linear trend of the closing price evolves over time in smaller windows. Finally, the third plot displays the same 30-day rolling regression lines, but without the scatterplot, focusing solely on the trend analysis of Bitcoin's closing price over time with the same rolling window technique.</a:t>
            </a:r>
            <a:endParaRPr sz="1600" dirty="0"/>
          </a:p>
        </p:txBody>
      </p:sp>
      <p:sp>
        <p:nvSpPr>
          <p:cNvPr id="243" name="Google Shape;243;p17">
            <a:extLst>
              <a:ext uri="{FF2B5EF4-FFF2-40B4-BE49-F238E27FC236}">
                <a16:creationId xmlns:a16="http://schemas.microsoft.com/office/drawing/2014/main" id="{A9601157-2804-A4EE-8BF0-785B28C05FA3}"/>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4" name="Picture 3" descr="A graph showing the price of bitcoin&#10;&#10;Description automatically generated">
            <a:extLst>
              <a:ext uri="{FF2B5EF4-FFF2-40B4-BE49-F238E27FC236}">
                <a16:creationId xmlns:a16="http://schemas.microsoft.com/office/drawing/2014/main" id="{3A3BC042-5244-26A2-71C5-6AC6AB83020E}"/>
              </a:ext>
            </a:extLst>
          </p:cNvPr>
          <p:cNvPicPr>
            <a:picLocks noChangeAspect="1"/>
          </p:cNvPicPr>
          <p:nvPr/>
        </p:nvPicPr>
        <p:blipFill>
          <a:blip r:embed="rId3"/>
          <a:stretch>
            <a:fillRect/>
          </a:stretch>
        </p:blipFill>
        <p:spPr>
          <a:xfrm>
            <a:off x="475707" y="2582693"/>
            <a:ext cx="2356000" cy="1718149"/>
          </a:xfrm>
          <a:prstGeom prst="rect">
            <a:avLst/>
          </a:prstGeom>
        </p:spPr>
      </p:pic>
      <p:pic>
        <p:nvPicPr>
          <p:cNvPr id="6" name="Picture 5" descr="A graph showing a line graph&#10;&#10;Description automatically generated">
            <a:extLst>
              <a:ext uri="{FF2B5EF4-FFF2-40B4-BE49-F238E27FC236}">
                <a16:creationId xmlns:a16="http://schemas.microsoft.com/office/drawing/2014/main" id="{B3008D4C-8342-0512-3422-B2068E5731A8}"/>
              </a:ext>
            </a:extLst>
          </p:cNvPr>
          <p:cNvPicPr>
            <a:picLocks noChangeAspect="1"/>
          </p:cNvPicPr>
          <p:nvPr/>
        </p:nvPicPr>
        <p:blipFill>
          <a:blip r:embed="rId4"/>
          <a:stretch>
            <a:fillRect/>
          </a:stretch>
        </p:blipFill>
        <p:spPr>
          <a:xfrm>
            <a:off x="3432916" y="2582693"/>
            <a:ext cx="2356000" cy="1696261"/>
          </a:xfrm>
          <a:prstGeom prst="rect">
            <a:avLst/>
          </a:prstGeom>
        </p:spPr>
      </p:pic>
      <p:pic>
        <p:nvPicPr>
          <p:cNvPr id="8" name="Picture 7" descr="A line graph with numbers and a line&#10;&#10;Description automatically generated">
            <a:extLst>
              <a:ext uri="{FF2B5EF4-FFF2-40B4-BE49-F238E27FC236}">
                <a16:creationId xmlns:a16="http://schemas.microsoft.com/office/drawing/2014/main" id="{ACF892EE-A149-2B6A-9401-E885FB895B34}"/>
              </a:ext>
            </a:extLst>
          </p:cNvPr>
          <p:cNvPicPr>
            <a:picLocks noChangeAspect="1"/>
          </p:cNvPicPr>
          <p:nvPr/>
        </p:nvPicPr>
        <p:blipFill>
          <a:blip r:embed="rId5"/>
          <a:stretch>
            <a:fillRect/>
          </a:stretch>
        </p:blipFill>
        <p:spPr>
          <a:xfrm>
            <a:off x="6323091" y="2571750"/>
            <a:ext cx="2356000" cy="1696261"/>
          </a:xfrm>
          <a:prstGeom prst="rect">
            <a:avLst/>
          </a:prstGeom>
        </p:spPr>
      </p:pic>
      <p:sp>
        <p:nvSpPr>
          <p:cNvPr id="9" name="Notched Right Arrow 8">
            <a:extLst>
              <a:ext uri="{FF2B5EF4-FFF2-40B4-BE49-F238E27FC236}">
                <a16:creationId xmlns:a16="http://schemas.microsoft.com/office/drawing/2014/main" id="{350B3CB7-EA1C-39C1-7D5C-55FE8C30CD32}"/>
              </a:ext>
            </a:extLst>
          </p:cNvPr>
          <p:cNvSpPr/>
          <p:nvPr/>
        </p:nvSpPr>
        <p:spPr>
          <a:xfrm>
            <a:off x="2918303" y="3210128"/>
            <a:ext cx="428017" cy="220695"/>
          </a:xfrm>
          <a:prstGeom prst="notched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0" name="Notched Right Arrow 9">
            <a:extLst>
              <a:ext uri="{FF2B5EF4-FFF2-40B4-BE49-F238E27FC236}">
                <a16:creationId xmlns:a16="http://schemas.microsoft.com/office/drawing/2014/main" id="{EBF063E5-1C8A-E4BC-9D44-436121CA7212}"/>
              </a:ext>
            </a:extLst>
          </p:cNvPr>
          <p:cNvSpPr/>
          <p:nvPr/>
        </p:nvSpPr>
        <p:spPr>
          <a:xfrm>
            <a:off x="5841995" y="3210128"/>
            <a:ext cx="428017" cy="220695"/>
          </a:xfrm>
          <a:prstGeom prst="notched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39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8000">
              <a:schemeClr val="accent2"/>
            </a:gs>
            <a:gs pos="64000">
              <a:schemeClr val="accent1"/>
            </a:gs>
            <a:gs pos="100000">
              <a:schemeClr val="lt1"/>
            </a:gs>
          </a:gsLst>
          <a:lin ang="16200000" scaled="0"/>
        </a:gradFill>
        <a:effectLst/>
      </p:bgPr>
    </p:bg>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617050" y="2264491"/>
            <a:ext cx="6580745" cy="61451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STATIONARY TEST</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5</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72789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28"/>
                                        </p:tgtEl>
                                        <p:attrNameLst>
                                          <p:attrName>style.visibility</p:attrName>
                                        </p:attrNameLst>
                                      </p:cBhvr>
                                      <p:to>
                                        <p:strVal val="visible"/>
                                      </p:to>
                                    </p:set>
                                    <p:animScale>
                                      <p:cBhvr>
                                        <p:cTn id="7"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8"/>
                                        </p:tgtEl>
                                        <p:attrNameLst>
                                          <p:attrName>ppt_x</p:attrName>
                                          <p:attrName>ppt_y</p:attrName>
                                        </p:attrNameLst>
                                      </p:cBhvr>
                                    </p:animMotion>
                                    <p:animEffect transition="in" filter="fade">
                                      <p:cBhvr>
                                        <p:cTn id="9"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1">
                <a:lumMod val="71449"/>
                <a:lumOff val="28551"/>
              </a:schemeClr>
            </a:gs>
            <a:gs pos="50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Shape 645"/>
        <p:cNvGrpSpPr/>
        <p:nvPr/>
      </p:nvGrpSpPr>
      <p:grpSpPr>
        <a:xfrm>
          <a:off x="0" y="0"/>
          <a:ext cx="0" cy="0"/>
          <a:chOff x="0" y="0"/>
          <a:chExt cx="0" cy="0"/>
        </a:xfrm>
      </p:grpSpPr>
      <p:sp>
        <p:nvSpPr>
          <p:cNvPr id="646" name="Google Shape;646;p43"/>
          <p:cNvSpPr txBox="1">
            <a:spLocks noGrp="1"/>
          </p:cNvSpPr>
          <p:nvPr>
            <p:ph type="title"/>
          </p:nvPr>
        </p:nvSpPr>
        <p:spPr>
          <a:xfrm>
            <a:off x="1207800" y="864855"/>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Augmented Dicker Fuller test (ADF)</a:t>
            </a:r>
            <a:endParaRPr dirty="0"/>
          </a:p>
        </p:txBody>
      </p:sp>
      <p:sp>
        <p:nvSpPr>
          <p:cNvPr id="647" name="Google Shape;647;p43"/>
          <p:cNvSpPr txBox="1">
            <a:spLocks noGrp="1"/>
          </p:cNvSpPr>
          <p:nvPr>
            <p:ph type="sldNum" idx="12"/>
          </p:nvPr>
        </p:nvSpPr>
        <p:spPr>
          <a:xfrm>
            <a:off x="8621887"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 name="Google Shape;646;p43">
            <a:extLst>
              <a:ext uri="{FF2B5EF4-FFF2-40B4-BE49-F238E27FC236}">
                <a16:creationId xmlns:a16="http://schemas.microsoft.com/office/drawing/2014/main" id="{6A9A737C-DD91-0CF3-0996-D23624CBADC8}"/>
              </a:ext>
            </a:extLst>
          </p:cNvPr>
          <p:cNvSpPr txBox="1">
            <a:spLocks/>
          </p:cNvSpPr>
          <p:nvPr/>
        </p:nvSpPr>
        <p:spPr>
          <a:xfrm>
            <a:off x="1207800" y="1425299"/>
            <a:ext cx="7083410" cy="1706895"/>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1pPr>
            <a:lvl2pPr marR="0" lvl="1"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2pPr>
            <a:lvl3pPr marR="0" lvl="2"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3pPr>
            <a:lvl4pPr marR="0" lvl="3"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4pPr>
            <a:lvl5pPr marR="0" lvl="4"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5pPr>
            <a:lvl6pPr marR="0" lvl="5"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6pPr>
            <a:lvl7pPr marR="0" lvl="6"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7pPr>
            <a:lvl8pPr marR="0" lvl="7"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8pPr>
            <a:lvl9pPr marR="0" lvl="8" algn="l" rtl="0">
              <a:lnSpc>
                <a:spcPct val="90000"/>
              </a:lnSpc>
              <a:spcBef>
                <a:spcPts val="0"/>
              </a:spcBef>
              <a:spcAft>
                <a:spcPts val="0"/>
              </a:spcAft>
              <a:buClr>
                <a:schemeClr val="dk1"/>
              </a:buClr>
              <a:buSzPts val="3200"/>
              <a:buFont typeface="Saira Semi Condensed"/>
              <a:buNone/>
              <a:defRPr sz="3200" b="0" i="0" u="none" strike="noStrike" cap="none">
                <a:solidFill>
                  <a:schemeClr val="dk1"/>
                </a:solidFill>
                <a:latin typeface="Saira Semi Condensed"/>
                <a:ea typeface="Saira Semi Condensed"/>
                <a:cs typeface="Saira Semi Condensed"/>
                <a:sym typeface="Saira Semi Condensed"/>
              </a:defRPr>
            </a:lvl9pPr>
          </a:lstStyle>
          <a:p>
            <a:r>
              <a:rPr lang="en-US" sz="1600" dirty="0"/>
              <a:t>I used the Augmented Dickey-Fuller (ADF) test to check the stationarity of the Bitcoin closing price series. The test returns an ADF statistic of 1.074958, with a p-value of 0.994997, which is well above the typical significance threshold of 0.05. The critical values at the 1%, 5%, and 10% levels are -3.437, -2.864, and -2.568, respectively, which the ADF statistic does not exceed. Since the p-value is high and the ADF statistic is greater than the critical values, the series is considered non-stationary, indicating that it exhibits trends or seasonality that must be addressed before further analysis or forecasting.</a:t>
            </a:r>
          </a:p>
        </p:txBody>
      </p:sp>
      <p:pic>
        <p:nvPicPr>
          <p:cNvPr id="8" name="Picture 7" descr="A mathematical equation with numbers and symbols&#10;&#10;Description automatically generated">
            <a:extLst>
              <a:ext uri="{FF2B5EF4-FFF2-40B4-BE49-F238E27FC236}">
                <a16:creationId xmlns:a16="http://schemas.microsoft.com/office/drawing/2014/main" id="{8DDBD0E0-451A-07F4-C8CD-FA9A46903687}"/>
              </a:ext>
            </a:extLst>
          </p:cNvPr>
          <p:cNvPicPr>
            <a:picLocks noChangeAspect="1"/>
          </p:cNvPicPr>
          <p:nvPr/>
        </p:nvPicPr>
        <p:blipFill>
          <a:blip r:embed="rId3"/>
          <a:stretch>
            <a:fillRect/>
          </a:stretch>
        </p:blipFill>
        <p:spPr>
          <a:xfrm>
            <a:off x="3058838" y="3341338"/>
            <a:ext cx="3381334" cy="7684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8000">
              <a:schemeClr val="accent2"/>
            </a:gs>
            <a:gs pos="64000">
              <a:schemeClr val="accent1"/>
            </a:gs>
            <a:gs pos="100000">
              <a:schemeClr val="lt1"/>
            </a:gs>
          </a:gsLst>
          <a:lin ang="16200000" scaled="0"/>
        </a:gradFill>
        <a:effectLst/>
      </p:bgPr>
    </p:bg>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617050" y="2274072"/>
            <a:ext cx="7144890" cy="127773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MOVING AVERAGE METHODS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6</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7565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28"/>
                                        </p:tgtEl>
                                        <p:attrNameLst>
                                          <p:attrName>style.visibility</p:attrName>
                                        </p:attrNameLst>
                                      </p:cBhvr>
                                      <p:to>
                                        <p:strVal val="visible"/>
                                      </p:to>
                                    </p:set>
                                    <p:animScale>
                                      <p:cBhvr>
                                        <p:cTn id="7"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8"/>
                                        </p:tgtEl>
                                        <p:attrNameLst>
                                          <p:attrName>ppt_x</p:attrName>
                                          <p:attrName>ppt_y</p:attrName>
                                        </p:attrNameLst>
                                      </p:cBhvr>
                                    </p:animMotion>
                                    <p:animEffect transition="in" filter="fade">
                                      <p:cBhvr>
                                        <p:cTn id="9"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0">
              <a:schemeClr val="accent3"/>
            </a:gs>
            <a:gs pos="10000">
              <a:schemeClr val="accent2"/>
            </a:gs>
            <a:gs pos="100000">
              <a:schemeClr val="accent1"/>
            </a:gs>
          </a:gsLst>
          <a:lin ang="15600000" scaled="0"/>
        </a:gradFill>
        <a:effectLst/>
      </p:bgPr>
    </p:bg>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dirty="0"/>
              <a:t>Simple Moving Average (SMA)</a:t>
            </a:r>
            <a:endParaRPr dirty="0"/>
          </a:p>
        </p:txBody>
      </p:sp>
      <p:sp>
        <p:nvSpPr>
          <p:cNvPr id="580" name="Google Shape;580;p4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7" name="TextBox 6">
            <a:extLst>
              <a:ext uri="{FF2B5EF4-FFF2-40B4-BE49-F238E27FC236}">
                <a16:creationId xmlns:a16="http://schemas.microsoft.com/office/drawing/2014/main" id="{E8DA9125-F65D-F6EA-211D-8B96A310BBF0}"/>
              </a:ext>
            </a:extLst>
          </p:cNvPr>
          <p:cNvSpPr txBox="1"/>
          <p:nvPr/>
        </p:nvSpPr>
        <p:spPr>
          <a:xfrm>
            <a:off x="1207849" y="1352144"/>
            <a:ext cx="6875701" cy="523220"/>
          </a:xfrm>
          <a:prstGeom prst="rect">
            <a:avLst/>
          </a:prstGeom>
          <a:noFill/>
        </p:spPr>
        <p:txBody>
          <a:bodyPr wrap="square" rtlCol="0">
            <a:spAutoFit/>
          </a:bodyPr>
          <a:lstStyle/>
          <a:p>
            <a:r>
              <a:rPr lang="en-US" dirty="0">
                <a:solidFill>
                  <a:schemeClr val="tx1"/>
                </a:solidFill>
              </a:rPr>
              <a:t>The Simple Moving Average (SMA) is the most basic form of MA, where each point in the data series is given equal weight.</a:t>
            </a:r>
          </a:p>
        </p:txBody>
      </p:sp>
      <p:pic>
        <p:nvPicPr>
          <p:cNvPr id="9" name="Picture 8" descr="A mathematical equation with numbers and symbols&#10;&#10;Description automatically generated">
            <a:extLst>
              <a:ext uri="{FF2B5EF4-FFF2-40B4-BE49-F238E27FC236}">
                <a16:creationId xmlns:a16="http://schemas.microsoft.com/office/drawing/2014/main" id="{67D3085E-0394-562A-7CBF-1B79661946E4}"/>
              </a:ext>
            </a:extLst>
          </p:cNvPr>
          <p:cNvPicPr>
            <a:picLocks noChangeAspect="1"/>
          </p:cNvPicPr>
          <p:nvPr/>
        </p:nvPicPr>
        <p:blipFill>
          <a:blip r:embed="rId3"/>
          <a:stretch>
            <a:fillRect/>
          </a:stretch>
        </p:blipFill>
        <p:spPr>
          <a:xfrm>
            <a:off x="6546850" y="717465"/>
            <a:ext cx="1536700" cy="622300"/>
          </a:xfrm>
          <a:prstGeom prst="rect">
            <a:avLst/>
          </a:prstGeom>
        </p:spPr>
      </p:pic>
      <p:pic>
        <p:nvPicPr>
          <p:cNvPr id="11" name="Picture 10" descr="A graph with lines and numbers&#10;&#10;Description automatically generated">
            <a:extLst>
              <a:ext uri="{FF2B5EF4-FFF2-40B4-BE49-F238E27FC236}">
                <a16:creationId xmlns:a16="http://schemas.microsoft.com/office/drawing/2014/main" id="{2FA41979-6FCE-8D73-CBF4-99AF50AFD01C}"/>
              </a:ext>
            </a:extLst>
          </p:cNvPr>
          <p:cNvPicPr>
            <a:picLocks noChangeAspect="1"/>
          </p:cNvPicPr>
          <p:nvPr/>
        </p:nvPicPr>
        <p:blipFill>
          <a:blip r:embed="rId4"/>
          <a:stretch>
            <a:fillRect/>
          </a:stretch>
        </p:blipFill>
        <p:spPr>
          <a:xfrm>
            <a:off x="1207849" y="2020702"/>
            <a:ext cx="6875701" cy="26526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0">
              <a:schemeClr val="accent3"/>
            </a:gs>
            <a:gs pos="10000">
              <a:schemeClr val="accent2"/>
            </a:gs>
            <a:gs pos="100000">
              <a:schemeClr val="accent1"/>
            </a:gs>
          </a:gsLst>
          <a:lin ang="15600000" scaled="0"/>
        </a:gradFill>
        <a:effectLst/>
      </p:bgPr>
    </p:bg>
    <p:spTree>
      <p:nvGrpSpPr>
        <p:cNvPr id="1" name="Shape 578">
          <a:extLst>
            <a:ext uri="{FF2B5EF4-FFF2-40B4-BE49-F238E27FC236}">
              <a16:creationId xmlns:a16="http://schemas.microsoft.com/office/drawing/2014/main" id="{5FC1F283-F8ED-07BD-6908-01F1126EA306}"/>
            </a:ext>
          </a:extLst>
        </p:cNvPr>
        <p:cNvGrpSpPr/>
        <p:nvPr/>
      </p:nvGrpSpPr>
      <p:grpSpPr>
        <a:xfrm>
          <a:off x="0" y="0"/>
          <a:ext cx="0" cy="0"/>
          <a:chOff x="0" y="0"/>
          <a:chExt cx="0" cy="0"/>
        </a:xfrm>
      </p:grpSpPr>
      <p:sp>
        <p:nvSpPr>
          <p:cNvPr id="579" name="Google Shape;579;p41">
            <a:extLst>
              <a:ext uri="{FF2B5EF4-FFF2-40B4-BE49-F238E27FC236}">
                <a16:creationId xmlns:a16="http://schemas.microsoft.com/office/drawing/2014/main" id="{56B8CDDD-0DE2-5145-60F2-0F05A6DF2A88}"/>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dirty="0"/>
              <a:t>Cumulative Moving Average (CMA)</a:t>
            </a:r>
            <a:endParaRPr dirty="0"/>
          </a:p>
        </p:txBody>
      </p:sp>
      <p:sp>
        <p:nvSpPr>
          <p:cNvPr id="580" name="Google Shape;580;p41">
            <a:extLst>
              <a:ext uri="{FF2B5EF4-FFF2-40B4-BE49-F238E27FC236}">
                <a16:creationId xmlns:a16="http://schemas.microsoft.com/office/drawing/2014/main" id="{D904528F-80CF-4640-F220-5B7BEA59656A}"/>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7" name="TextBox 6">
            <a:extLst>
              <a:ext uri="{FF2B5EF4-FFF2-40B4-BE49-F238E27FC236}">
                <a16:creationId xmlns:a16="http://schemas.microsoft.com/office/drawing/2014/main" id="{88026DD8-8D6D-450A-E5DF-B43C49A241B0}"/>
              </a:ext>
            </a:extLst>
          </p:cNvPr>
          <p:cNvSpPr txBox="1"/>
          <p:nvPr/>
        </p:nvSpPr>
        <p:spPr>
          <a:xfrm>
            <a:off x="1207849" y="1279475"/>
            <a:ext cx="7109300" cy="954107"/>
          </a:xfrm>
          <a:prstGeom prst="rect">
            <a:avLst/>
          </a:prstGeom>
          <a:noFill/>
        </p:spPr>
        <p:txBody>
          <a:bodyPr wrap="square" rtlCol="0">
            <a:spAutoFit/>
          </a:bodyPr>
          <a:lstStyle/>
          <a:p>
            <a:pPr algn="just"/>
            <a:r>
              <a:rPr lang="en-US" dirty="0">
                <a:solidFill>
                  <a:schemeClr val="tx1"/>
                </a:solidFill>
              </a:rPr>
              <a:t>The Cumulative Moving Average (CMA) is the average of all data points up to a certain time t. Unlike the Exponential Moving Average (EMA) and Exponentially Weighted Moving Average (EWMA), the CMA does not assign different weights to the data points; it treats each data point equally.</a:t>
            </a:r>
          </a:p>
        </p:txBody>
      </p:sp>
      <p:pic>
        <p:nvPicPr>
          <p:cNvPr id="11" name="Picture 10">
            <a:extLst>
              <a:ext uri="{FF2B5EF4-FFF2-40B4-BE49-F238E27FC236}">
                <a16:creationId xmlns:a16="http://schemas.microsoft.com/office/drawing/2014/main" id="{91474F21-007E-FBF0-6442-5AC7C73E73D0}"/>
              </a:ext>
            </a:extLst>
          </p:cNvPr>
          <p:cNvPicPr>
            <a:picLocks noChangeAspect="1"/>
          </p:cNvPicPr>
          <p:nvPr/>
        </p:nvPicPr>
        <p:blipFill>
          <a:blip r:embed="rId3"/>
          <a:srcRect/>
          <a:stretch/>
        </p:blipFill>
        <p:spPr>
          <a:xfrm>
            <a:off x="1207849" y="2233582"/>
            <a:ext cx="7109300" cy="2652647"/>
          </a:xfrm>
          <a:prstGeom prst="rect">
            <a:avLst/>
          </a:prstGeom>
        </p:spPr>
      </p:pic>
      <p:pic>
        <p:nvPicPr>
          <p:cNvPr id="3" name="Picture 2" descr="A mathematical equation with numbers and symbols&#10;&#10;Description automatically generated">
            <a:extLst>
              <a:ext uri="{FF2B5EF4-FFF2-40B4-BE49-F238E27FC236}">
                <a16:creationId xmlns:a16="http://schemas.microsoft.com/office/drawing/2014/main" id="{59A90568-AC06-1ABA-7A01-26327749ABBB}"/>
              </a:ext>
            </a:extLst>
          </p:cNvPr>
          <p:cNvPicPr>
            <a:picLocks noChangeAspect="1"/>
          </p:cNvPicPr>
          <p:nvPr/>
        </p:nvPicPr>
        <p:blipFill>
          <a:blip r:embed="rId4"/>
          <a:stretch>
            <a:fillRect/>
          </a:stretch>
        </p:blipFill>
        <p:spPr>
          <a:xfrm>
            <a:off x="7174149" y="557341"/>
            <a:ext cx="1371600" cy="685800"/>
          </a:xfrm>
          <a:prstGeom prst="rect">
            <a:avLst/>
          </a:prstGeom>
        </p:spPr>
      </p:pic>
    </p:spTree>
    <p:extLst>
      <p:ext uri="{BB962C8B-B14F-4D97-AF65-F5344CB8AC3E}">
        <p14:creationId xmlns:p14="http://schemas.microsoft.com/office/powerpoint/2010/main" val="213633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99697"/>
              </a:schemeClr>
            </a:gs>
            <a:gs pos="0">
              <a:schemeClr val="accent3"/>
            </a:gs>
            <a:gs pos="0">
              <a:schemeClr val="accent2"/>
            </a:gs>
            <a:gs pos="77000">
              <a:schemeClr val="accent1"/>
            </a:gs>
          </a:gsLst>
          <a:lin ang="6000000" scaled="0"/>
        </a:gradFill>
        <a:effectLst/>
      </p:bgPr>
    </p:bg>
    <p:spTree>
      <p:nvGrpSpPr>
        <p:cNvPr id="1" name="Shape 197"/>
        <p:cNvGrpSpPr/>
        <p:nvPr/>
      </p:nvGrpSpPr>
      <p:grpSpPr>
        <a:xfrm>
          <a:off x="0" y="0"/>
          <a:ext cx="0" cy="0"/>
          <a:chOff x="0" y="0"/>
          <a:chExt cx="0" cy="0"/>
        </a:xfrm>
      </p:grpSpPr>
      <p:grpSp>
        <p:nvGrpSpPr>
          <p:cNvPr id="2" name="Google Shape;892;p47">
            <a:extLst>
              <a:ext uri="{FF2B5EF4-FFF2-40B4-BE49-F238E27FC236}">
                <a16:creationId xmlns:a16="http://schemas.microsoft.com/office/drawing/2014/main" id="{8AFCDD80-A0D7-439F-38B0-EAD8EE9B48BC}"/>
              </a:ext>
            </a:extLst>
          </p:cNvPr>
          <p:cNvGrpSpPr/>
          <p:nvPr/>
        </p:nvGrpSpPr>
        <p:grpSpPr>
          <a:xfrm>
            <a:off x="693828" y="2279514"/>
            <a:ext cx="624984" cy="584472"/>
            <a:chOff x="616425" y="2329600"/>
            <a:chExt cx="361700" cy="388475"/>
          </a:xfrm>
          <a:solidFill>
            <a:schemeClr val="bg1"/>
          </a:solidFill>
        </p:grpSpPr>
        <p:sp>
          <p:nvSpPr>
            <p:cNvPr id="3" name="Google Shape;893;p47">
              <a:extLst>
                <a:ext uri="{FF2B5EF4-FFF2-40B4-BE49-F238E27FC236}">
                  <a16:creationId xmlns:a16="http://schemas.microsoft.com/office/drawing/2014/main" id="{6B6C8179-08F5-C8A6-E3B9-7BA0D0CB89D7}"/>
                </a:ext>
              </a:extLst>
            </p:cNvPr>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grp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 name="Google Shape;894;p47">
              <a:extLst>
                <a:ext uri="{FF2B5EF4-FFF2-40B4-BE49-F238E27FC236}">
                  <a16:creationId xmlns:a16="http://schemas.microsoft.com/office/drawing/2014/main" id="{7C36A381-59E5-ECBF-83FE-9D28AADA645E}"/>
                </a:ext>
              </a:extLst>
            </p:cNvPr>
            <p:cNvSpPr/>
            <p:nvPr/>
          </p:nvSpPr>
          <p:spPr>
            <a:xfrm>
              <a:off x="704725" y="2545750"/>
              <a:ext cx="185125" cy="25"/>
            </a:xfrm>
            <a:custGeom>
              <a:avLst/>
              <a:gdLst/>
              <a:ahLst/>
              <a:cxnLst/>
              <a:rect l="l" t="t" r="r" b="b"/>
              <a:pathLst>
                <a:path w="7405" h="1" fill="none" extrusionOk="0">
                  <a:moveTo>
                    <a:pt x="7404" y="0"/>
                  </a:moveTo>
                  <a:lnTo>
                    <a:pt x="0" y="0"/>
                  </a:lnTo>
                </a:path>
              </a:pathLst>
            </a:custGeom>
            <a:grp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 name="Google Shape;895;p47">
              <a:extLst>
                <a:ext uri="{FF2B5EF4-FFF2-40B4-BE49-F238E27FC236}">
                  <a16:creationId xmlns:a16="http://schemas.microsoft.com/office/drawing/2014/main" id="{80202A8C-5BE5-4075-0A50-BB43F8A00E9C}"/>
                </a:ext>
              </a:extLst>
            </p:cNvPr>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grp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 name="Google Shape;896;p47">
              <a:extLst>
                <a:ext uri="{FF2B5EF4-FFF2-40B4-BE49-F238E27FC236}">
                  <a16:creationId xmlns:a16="http://schemas.microsoft.com/office/drawing/2014/main" id="{019D982F-065C-6701-E5C0-CB393225D1FE}"/>
                </a:ext>
              </a:extLst>
            </p:cNvPr>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grp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7" name="Google Shape;897;p47">
              <a:extLst>
                <a:ext uri="{FF2B5EF4-FFF2-40B4-BE49-F238E27FC236}">
                  <a16:creationId xmlns:a16="http://schemas.microsoft.com/office/drawing/2014/main" id="{7855A4C8-65FC-AAE4-90E9-F7622196F06D}"/>
                </a:ext>
              </a:extLst>
            </p:cNvPr>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grp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 name="Google Shape;898;p47">
              <a:extLst>
                <a:ext uri="{FF2B5EF4-FFF2-40B4-BE49-F238E27FC236}">
                  <a16:creationId xmlns:a16="http://schemas.microsoft.com/office/drawing/2014/main" id="{07FB45A0-7035-467B-51CA-B0225E9489F8}"/>
                </a:ext>
              </a:extLst>
            </p:cNvPr>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grp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 name="Google Shape;899;p47">
              <a:extLst>
                <a:ext uri="{FF2B5EF4-FFF2-40B4-BE49-F238E27FC236}">
                  <a16:creationId xmlns:a16="http://schemas.microsoft.com/office/drawing/2014/main" id="{279D16E7-6EE2-5D49-AA1F-5F0F507C3A22}"/>
                </a:ext>
              </a:extLst>
            </p:cNvPr>
            <p:cNvSpPr/>
            <p:nvPr/>
          </p:nvSpPr>
          <p:spPr>
            <a:xfrm>
              <a:off x="766825" y="2388050"/>
              <a:ext cx="60925" cy="25"/>
            </a:xfrm>
            <a:custGeom>
              <a:avLst/>
              <a:gdLst/>
              <a:ahLst/>
              <a:cxnLst/>
              <a:rect l="l" t="t" r="r" b="b"/>
              <a:pathLst>
                <a:path w="2437" h="1" fill="none" extrusionOk="0">
                  <a:moveTo>
                    <a:pt x="2436" y="0"/>
                  </a:moveTo>
                  <a:lnTo>
                    <a:pt x="1" y="0"/>
                  </a:lnTo>
                </a:path>
              </a:pathLst>
            </a:custGeom>
            <a:grp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 name="Google Shape;900;p47">
              <a:extLst>
                <a:ext uri="{FF2B5EF4-FFF2-40B4-BE49-F238E27FC236}">
                  <a16:creationId xmlns:a16="http://schemas.microsoft.com/office/drawing/2014/main" id="{95D668E2-BE4D-D469-9376-868F8BC43A4B}"/>
                </a:ext>
              </a:extLst>
            </p:cNvPr>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grp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
        <p:nvSpPr>
          <p:cNvPr id="198" name="Google Shape;198;p12"/>
          <p:cNvSpPr txBox="1">
            <a:spLocks noGrp="1"/>
          </p:cNvSpPr>
          <p:nvPr>
            <p:ph type="ctrTitle"/>
          </p:nvPr>
        </p:nvSpPr>
        <p:spPr>
          <a:xfrm>
            <a:off x="1815972" y="1196355"/>
            <a:ext cx="6634200" cy="2816725"/>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0" tIns="0" rIns="0" bIns="0" anchor="ctr" anchorCtr="0">
            <a:noAutofit/>
          </a:bodyPr>
          <a:lstStyle/>
          <a:p>
            <a:pPr marL="0" lvl="0" indent="0" algn="ctr" rtl="0">
              <a:spcBef>
                <a:spcPts val="0"/>
              </a:spcBef>
              <a:spcAft>
                <a:spcPts val="0"/>
              </a:spcAft>
              <a:buNone/>
            </a:pPr>
            <a:r>
              <a:rPr lang="en-US" sz="4800" dirty="0">
                <a:latin typeface="Calibri" panose="020F0502020204030204" pitchFamily="34" charset="0"/>
                <a:cs typeface="Calibri" panose="020F0502020204030204" pitchFamily="34" charset="0"/>
              </a:rPr>
              <a:t>Exponentially Weighted Linear Regression Moving Averages</a:t>
            </a:r>
            <a:endParaRPr sz="48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0">
              <a:schemeClr val="accent3"/>
            </a:gs>
            <a:gs pos="10000">
              <a:schemeClr val="accent2"/>
            </a:gs>
            <a:gs pos="100000">
              <a:schemeClr val="accent1"/>
            </a:gs>
          </a:gsLst>
          <a:lin ang="15600000" scaled="0"/>
        </a:gradFill>
        <a:effectLst/>
      </p:bgPr>
    </p:bg>
    <p:spTree>
      <p:nvGrpSpPr>
        <p:cNvPr id="1" name="Shape 578">
          <a:extLst>
            <a:ext uri="{FF2B5EF4-FFF2-40B4-BE49-F238E27FC236}">
              <a16:creationId xmlns:a16="http://schemas.microsoft.com/office/drawing/2014/main" id="{42694590-DC83-641E-1E9B-848510D3B06D}"/>
            </a:ext>
          </a:extLst>
        </p:cNvPr>
        <p:cNvGrpSpPr/>
        <p:nvPr/>
      </p:nvGrpSpPr>
      <p:grpSpPr>
        <a:xfrm>
          <a:off x="0" y="0"/>
          <a:ext cx="0" cy="0"/>
          <a:chOff x="0" y="0"/>
          <a:chExt cx="0" cy="0"/>
        </a:xfrm>
      </p:grpSpPr>
      <p:sp>
        <p:nvSpPr>
          <p:cNvPr id="579" name="Google Shape;579;p41">
            <a:extLst>
              <a:ext uri="{FF2B5EF4-FFF2-40B4-BE49-F238E27FC236}">
                <a16:creationId xmlns:a16="http://schemas.microsoft.com/office/drawing/2014/main" id="{4361B3AA-C17E-BDFE-DA4F-3A33B3F46BAD}"/>
              </a:ext>
            </a:extLst>
          </p:cNvPr>
          <p:cNvSpPr txBox="1">
            <a:spLocks noGrp="1"/>
          </p:cNvSpPr>
          <p:nvPr>
            <p:ph type="title"/>
          </p:nvPr>
        </p:nvSpPr>
        <p:spPr>
          <a:xfrm>
            <a:off x="1207850" y="855506"/>
            <a:ext cx="7936150" cy="3513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2800" dirty="0"/>
              <a:t>Exponentially Weighted  Moving Average (EWMA)</a:t>
            </a:r>
            <a:endParaRPr sz="2800" dirty="0"/>
          </a:p>
        </p:txBody>
      </p:sp>
      <p:sp>
        <p:nvSpPr>
          <p:cNvPr id="580" name="Google Shape;580;p41">
            <a:extLst>
              <a:ext uri="{FF2B5EF4-FFF2-40B4-BE49-F238E27FC236}">
                <a16:creationId xmlns:a16="http://schemas.microsoft.com/office/drawing/2014/main" id="{61F5C3AD-3500-740A-CE6C-6487915FBD7B}"/>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7" name="TextBox 6">
            <a:extLst>
              <a:ext uri="{FF2B5EF4-FFF2-40B4-BE49-F238E27FC236}">
                <a16:creationId xmlns:a16="http://schemas.microsoft.com/office/drawing/2014/main" id="{CDD2324A-D33B-5015-1465-AABEBC0FBDCE}"/>
              </a:ext>
            </a:extLst>
          </p:cNvPr>
          <p:cNvSpPr txBox="1"/>
          <p:nvPr/>
        </p:nvSpPr>
        <p:spPr>
          <a:xfrm>
            <a:off x="1207849" y="1352144"/>
            <a:ext cx="7362219" cy="523220"/>
          </a:xfrm>
          <a:prstGeom prst="rect">
            <a:avLst/>
          </a:prstGeom>
          <a:noFill/>
        </p:spPr>
        <p:txBody>
          <a:bodyPr wrap="square" rtlCol="0">
            <a:spAutoFit/>
          </a:bodyPr>
          <a:lstStyle/>
          <a:p>
            <a:r>
              <a:rPr lang="en-US" dirty="0">
                <a:solidFill>
                  <a:schemeClr val="tx1"/>
                </a:solidFill>
              </a:rPr>
              <a:t>The Exponentially Weighted Moving Average (EWMA) assigns exponentially decreasing weights to older data points, emphasizing more recent data</a:t>
            </a:r>
          </a:p>
        </p:txBody>
      </p:sp>
      <p:pic>
        <p:nvPicPr>
          <p:cNvPr id="11" name="Picture 10">
            <a:extLst>
              <a:ext uri="{FF2B5EF4-FFF2-40B4-BE49-F238E27FC236}">
                <a16:creationId xmlns:a16="http://schemas.microsoft.com/office/drawing/2014/main" id="{BA79232F-F94E-E1B7-0733-F8838C118D90}"/>
              </a:ext>
            </a:extLst>
          </p:cNvPr>
          <p:cNvPicPr>
            <a:picLocks noChangeAspect="1"/>
          </p:cNvPicPr>
          <p:nvPr/>
        </p:nvPicPr>
        <p:blipFill>
          <a:blip r:embed="rId3"/>
          <a:srcRect/>
          <a:stretch/>
        </p:blipFill>
        <p:spPr>
          <a:xfrm>
            <a:off x="1207849" y="2461098"/>
            <a:ext cx="7235760" cy="2393004"/>
          </a:xfrm>
          <a:prstGeom prst="rect">
            <a:avLst/>
          </a:prstGeom>
        </p:spPr>
      </p:pic>
      <p:pic>
        <p:nvPicPr>
          <p:cNvPr id="3" name="Picture 2" descr="A black text on a white background&#10;&#10;Description automatically generated">
            <a:extLst>
              <a:ext uri="{FF2B5EF4-FFF2-40B4-BE49-F238E27FC236}">
                <a16:creationId xmlns:a16="http://schemas.microsoft.com/office/drawing/2014/main" id="{C8645563-8957-6588-FD22-FBD7A545556B}"/>
              </a:ext>
            </a:extLst>
          </p:cNvPr>
          <p:cNvPicPr>
            <a:picLocks noChangeAspect="1"/>
          </p:cNvPicPr>
          <p:nvPr/>
        </p:nvPicPr>
        <p:blipFill>
          <a:blip r:embed="rId4"/>
          <a:stretch>
            <a:fillRect/>
          </a:stretch>
        </p:blipFill>
        <p:spPr>
          <a:xfrm>
            <a:off x="3289300" y="1887385"/>
            <a:ext cx="2565400" cy="444500"/>
          </a:xfrm>
          <a:prstGeom prst="rect">
            <a:avLst/>
          </a:prstGeom>
        </p:spPr>
      </p:pic>
    </p:spTree>
    <p:extLst>
      <p:ext uri="{BB962C8B-B14F-4D97-AF65-F5344CB8AC3E}">
        <p14:creationId xmlns:p14="http://schemas.microsoft.com/office/powerpoint/2010/main" val="171260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0">
              <a:schemeClr val="accent3"/>
            </a:gs>
            <a:gs pos="10000">
              <a:schemeClr val="accent2"/>
            </a:gs>
            <a:gs pos="100000">
              <a:schemeClr val="accent1"/>
            </a:gs>
          </a:gsLst>
          <a:lin ang="15600000" scaled="0"/>
        </a:gradFill>
        <a:effectLst/>
      </p:bgPr>
    </p:bg>
    <p:spTree>
      <p:nvGrpSpPr>
        <p:cNvPr id="1" name="Shape 578">
          <a:extLst>
            <a:ext uri="{FF2B5EF4-FFF2-40B4-BE49-F238E27FC236}">
              <a16:creationId xmlns:a16="http://schemas.microsoft.com/office/drawing/2014/main" id="{DC471556-8A2C-4B2D-1EDE-3D739B58D462}"/>
            </a:ext>
          </a:extLst>
        </p:cNvPr>
        <p:cNvGrpSpPr/>
        <p:nvPr/>
      </p:nvGrpSpPr>
      <p:grpSpPr>
        <a:xfrm>
          <a:off x="0" y="0"/>
          <a:ext cx="0" cy="0"/>
          <a:chOff x="0" y="0"/>
          <a:chExt cx="0" cy="0"/>
        </a:xfrm>
      </p:grpSpPr>
      <p:sp>
        <p:nvSpPr>
          <p:cNvPr id="579" name="Google Shape;579;p41">
            <a:extLst>
              <a:ext uri="{FF2B5EF4-FFF2-40B4-BE49-F238E27FC236}">
                <a16:creationId xmlns:a16="http://schemas.microsoft.com/office/drawing/2014/main" id="{C5A91E69-5ADD-A849-AE77-069F8EFABDC6}"/>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dirty="0">
                <a:solidFill>
                  <a:schemeClr val="tx1"/>
                </a:solidFill>
              </a:rPr>
              <a:t>EWLRMA using rolling windows</a:t>
            </a:r>
            <a:endParaRPr dirty="0"/>
          </a:p>
        </p:txBody>
      </p:sp>
      <p:sp>
        <p:nvSpPr>
          <p:cNvPr id="580" name="Google Shape;580;p41">
            <a:extLst>
              <a:ext uri="{FF2B5EF4-FFF2-40B4-BE49-F238E27FC236}">
                <a16:creationId xmlns:a16="http://schemas.microsoft.com/office/drawing/2014/main" id="{475BAFDE-F09D-BB1F-F6F4-165E911ACC88}"/>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7" name="TextBox 6">
            <a:extLst>
              <a:ext uri="{FF2B5EF4-FFF2-40B4-BE49-F238E27FC236}">
                <a16:creationId xmlns:a16="http://schemas.microsoft.com/office/drawing/2014/main" id="{5C4BD780-8749-BE9F-4082-FCF1FBD4D149}"/>
              </a:ext>
            </a:extLst>
          </p:cNvPr>
          <p:cNvSpPr txBox="1"/>
          <p:nvPr/>
        </p:nvSpPr>
        <p:spPr>
          <a:xfrm>
            <a:off x="1207850" y="1206806"/>
            <a:ext cx="7432326" cy="954107"/>
          </a:xfrm>
          <a:prstGeom prst="rect">
            <a:avLst/>
          </a:prstGeom>
          <a:noFill/>
        </p:spPr>
        <p:txBody>
          <a:bodyPr wrap="square" rtlCol="0">
            <a:spAutoFit/>
          </a:bodyPr>
          <a:lstStyle/>
          <a:p>
            <a:pPr algn="just"/>
            <a:r>
              <a:rPr lang="en-US" dirty="0">
                <a:solidFill>
                  <a:schemeClr val="tx1"/>
                </a:solidFill>
              </a:rPr>
              <a:t>Exponentially Weighted Linear Regression Moving Average (EWLRMA) using rolling windows, on the other hand, considers overlapping windows that move one data point at a time. As the window shifts, it includes new data points and discards old ones, ensuring that the most recent data points are always part of the current window.</a:t>
            </a:r>
          </a:p>
        </p:txBody>
      </p:sp>
      <p:pic>
        <p:nvPicPr>
          <p:cNvPr id="8" name="Picture 7" descr="A graph with blue lines&#10;&#10;Description automatically generated">
            <a:extLst>
              <a:ext uri="{FF2B5EF4-FFF2-40B4-BE49-F238E27FC236}">
                <a16:creationId xmlns:a16="http://schemas.microsoft.com/office/drawing/2014/main" id="{E2D30ACC-3EF0-30C1-8CC7-4F2E00F5D7A4}"/>
              </a:ext>
            </a:extLst>
          </p:cNvPr>
          <p:cNvPicPr>
            <a:picLocks noChangeAspect="1"/>
          </p:cNvPicPr>
          <p:nvPr/>
        </p:nvPicPr>
        <p:blipFill>
          <a:blip r:embed="rId3"/>
          <a:stretch>
            <a:fillRect/>
          </a:stretch>
        </p:blipFill>
        <p:spPr>
          <a:xfrm>
            <a:off x="1207850" y="2309563"/>
            <a:ext cx="7352490" cy="2478887"/>
          </a:xfrm>
          <a:prstGeom prst="rect">
            <a:avLst/>
          </a:prstGeom>
        </p:spPr>
      </p:pic>
      <p:pic>
        <p:nvPicPr>
          <p:cNvPr id="12" name="Picture 11" descr="A math symbols with a plus and a positive symbol&#10;&#10;Description automatically generated">
            <a:extLst>
              <a:ext uri="{FF2B5EF4-FFF2-40B4-BE49-F238E27FC236}">
                <a16:creationId xmlns:a16="http://schemas.microsoft.com/office/drawing/2014/main" id="{53FAD8CB-57EF-59A5-B18D-61D917902BD4}"/>
              </a:ext>
            </a:extLst>
          </p:cNvPr>
          <p:cNvPicPr>
            <a:picLocks noChangeAspect="1"/>
          </p:cNvPicPr>
          <p:nvPr/>
        </p:nvPicPr>
        <p:blipFill>
          <a:blip r:embed="rId4"/>
          <a:stretch>
            <a:fillRect/>
          </a:stretch>
        </p:blipFill>
        <p:spPr>
          <a:xfrm>
            <a:off x="6627374" y="776881"/>
            <a:ext cx="2095500" cy="355600"/>
          </a:xfrm>
          <a:prstGeom prst="rect">
            <a:avLst/>
          </a:prstGeom>
        </p:spPr>
      </p:pic>
    </p:spTree>
    <p:extLst>
      <p:ext uri="{BB962C8B-B14F-4D97-AF65-F5344CB8AC3E}">
        <p14:creationId xmlns:p14="http://schemas.microsoft.com/office/powerpoint/2010/main" val="2628707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0">
              <a:schemeClr val="accent3"/>
            </a:gs>
            <a:gs pos="10000">
              <a:schemeClr val="accent2"/>
            </a:gs>
            <a:gs pos="100000">
              <a:schemeClr val="accent1"/>
            </a:gs>
          </a:gsLst>
          <a:lin ang="15600000" scaled="0"/>
        </a:gradFill>
        <a:effectLst/>
      </p:bgPr>
    </p:bg>
    <p:spTree>
      <p:nvGrpSpPr>
        <p:cNvPr id="1" name="Shape 578">
          <a:extLst>
            <a:ext uri="{FF2B5EF4-FFF2-40B4-BE49-F238E27FC236}">
              <a16:creationId xmlns:a16="http://schemas.microsoft.com/office/drawing/2014/main" id="{48AB6DB9-968E-80D6-1526-E0D45F2E4937}"/>
            </a:ext>
          </a:extLst>
        </p:cNvPr>
        <p:cNvGrpSpPr/>
        <p:nvPr/>
      </p:nvGrpSpPr>
      <p:grpSpPr>
        <a:xfrm>
          <a:off x="0" y="0"/>
          <a:ext cx="0" cy="0"/>
          <a:chOff x="0" y="0"/>
          <a:chExt cx="0" cy="0"/>
        </a:xfrm>
      </p:grpSpPr>
      <p:sp>
        <p:nvSpPr>
          <p:cNvPr id="579" name="Google Shape;579;p41">
            <a:extLst>
              <a:ext uri="{FF2B5EF4-FFF2-40B4-BE49-F238E27FC236}">
                <a16:creationId xmlns:a16="http://schemas.microsoft.com/office/drawing/2014/main" id="{3BA34450-E387-8CCD-013B-77A46F36224B}"/>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dirty="0">
                <a:solidFill>
                  <a:schemeClr val="tx1"/>
                </a:solidFill>
              </a:rPr>
              <a:t>EWLRMA using separate windows</a:t>
            </a:r>
            <a:endParaRPr dirty="0"/>
          </a:p>
        </p:txBody>
      </p:sp>
      <p:sp>
        <p:nvSpPr>
          <p:cNvPr id="580" name="Google Shape;580;p41">
            <a:extLst>
              <a:ext uri="{FF2B5EF4-FFF2-40B4-BE49-F238E27FC236}">
                <a16:creationId xmlns:a16="http://schemas.microsoft.com/office/drawing/2014/main" id="{33E925D3-92DD-9919-0362-46AE447174E4}"/>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7" name="TextBox 6">
            <a:extLst>
              <a:ext uri="{FF2B5EF4-FFF2-40B4-BE49-F238E27FC236}">
                <a16:creationId xmlns:a16="http://schemas.microsoft.com/office/drawing/2014/main" id="{C7F995BF-B17B-D5D5-EE02-80BCD163F57B}"/>
              </a:ext>
            </a:extLst>
          </p:cNvPr>
          <p:cNvSpPr txBox="1"/>
          <p:nvPr/>
        </p:nvSpPr>
        <p:spPr>
          <a:xfrm>
            <a:off x="1207850" y="1206806"/>
            <a:ext cx="7432326" cy="954107"/>
          </a:xfrm>
          <a:prstGeom prst="rect">
            <a:avLst/>
          </a:prstGeom>
          <a:noFill/>
        </p:spPr>
        <p:txBody>
          <a:bodyPr wrap="square" rtlCol="0">
            <a:spAutoFit/>
          </a:bodyPr>
          <a:lstStyle/>
          <a:p>
            <a:pPr algn="just"/>
            <a:r>
              <a:rPr lang="en-US" dirty="0">
                <a:solidFill>
                  <a:schemeClr val="tx1"/>
                </a:solidFill>
              </a:rPr>
              <a:t>Exponentially Weighted Linear Regression Moving Average (EWLRMA) using separate windows applies linear regression on distinct, non-overlapping windows of data. Each window is considered independently, meaning that once a window is processed and the predictions are made, the next window starts from the subsequent data point.</a:t>
            </a:r>
          </a:p>
        </p:txBody>
      </p:sp>
      <p:pic>
        <p:nvPicPr>
          <p:cNvPr id="8" name="Picture 7">
            <a:extLst>
              <a:ext uri="{FF2B5EF4-FFF2-40B4-BE49-F238E27FC236}">
                <a16:creationId xmlns:a16="http://schemas.microsoft.com/office/drawing/2014/main" id="{15E9526D-F1BA-4989-46EE-62E1285E1110}"/>
              </a:ext>
            </a:extLst>
          </p:cNvPr>
          <p:cNvPicPr>
            <a:picLocks noChangeAspect="1"/>
          </p:cNvPicPr>
          <p:nvPr/>
        </p:nvPicPr>
        <p:blipFill>
          <a:blip r:embed="rId3"/>
          <a:srcRect/>
          <a:stretch/>
        </p:blipFill>
        <p:spPr>
          <a:xfrm>
            <a:off x="1207851" y="2309563"/>
            <a:ext cx="7294124" cy="2478887"/>
          </a:xfrm>
          <a:prstGeom prst="rect">
            <a:avLst/>
          </a:prstGeom>
        </p:spPr>
      </p:pic>
      <p:pic>
        <p:nvPicPr>
          <p:cNvPr id="12" name="Picture 11" descr="A math symbols with a plus and a positive symbol&#10;&#10;Description automatically generated">
            <a:extLst>
              <a:ext uri="{FF2B5EF4-FFF2-40B4-BE49-F238E27FC236}">
                <a16:creationId xmlns:a16="http://schemas.microsoft.com/office/drawing/2014/main" id="{7881D430-5222-BAEE-7C48-55BFD1C652C0}"/>
              </a:ext>
            </a:extLst>
          </p:cNvPr>
          <p:cNvPicPr>
            <a:picLocks noChangeAspect="1"/>
          </p:cNvPicPr>
          <p:nvPr/>
        </p:nvPicPr>
        <p:blipFill>
          <a:blip r:embed="rId4"/>
          <a:stretch>
            <a:fillRect/>
          </a:stretch>
        </p:blipFill>
        <p:spPr>
          <a:xfrm>
            <a:off x="6895975" y="851206"/>
            <a:ext cx="2095500" cy="355600"/>
          </a:xfrm>
          <a:prstGeom prst="rect">
            <a:avLst/>
          </a:prstGeom>
        </p:spPr>
      </p:pic>
    </p:spTree>
    <p:extLst>
      <p:ext uri="{BB962C8B-B14F-4D97-AF65-F5344CB8AC3E}">
        <p14:creationId xmlns:p14="http://schemas.microsoft.com/office/powerpoint/2010/main" val="1971243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8000">
              <a:schemeClr val="accent2"/>
            </a:gs>
            <a:gs pos="64000">
              <a:schemeClr val="accent1"/>
            </a:gs>
            <a:gs pos="100000">
              <a:schemeClr val="lt1"/>
            </a:gs>
          </a:gsLst>
          <a:lin ang="16200000" scaled="0"/>
        </a:gradFill>
        <a:effectLst/>
      </p:bgPr>
    </p:bg>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617050" y="2266121"/>
            <a:ext cx="7057139" cy="1277871"/>
          </a:xfrm>
          <a:prstGeom prst="rect">
            <a:avLst/>
          </a:prstGeom>
        </p:spPr>
        <p:txBody>
          <a:bodyPr spcFirstLastPara="1" wrap="square" lIns="0" tIns="0" rIns="0" bIns="0" anchor="b" anchorCtr="0">
            <a:noAutofit/>
          </a:bodyPr>
          <a:lstStyle/>
          <a:p>
            <a:pPr lvl="0" algn="ctr"/>
            <a:r>
              <a:rPr lang="en-US" dirty="0"/>
              <a:t>INTEGRATED SMOOTHING APPROACH</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7</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164104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28"/>
                                        </p:tgtEl>
                                        <p:attrNameLst>
                                          <p:attrName>style.visibility</p:attrName>
                                        </p:attrNameLst>
                                      </p:cBhvr>
                                      <p:to>
                                        <p:strVal val="visible"/>
                                      </p:to>
                                    </p:set>
                                    <p:animScale>
                                      <p:cBhvr>
                                        <p:cTn id="7"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8"/>
                                        </p:tgtEl>
                                        <p:attrNameLst>
                                          <p:attrName>ppt_x</p:attrName>
                                          <p:attrName>ppt_y</p:attrName>
                                        </p:attrNameLst>
                                      </p:cBhvr>
                                    </p:animMotion>
                                    <p:animEffect transition="in" filter="fade">
                                      <p:cBhvr>
                                        <p:cTn id="9"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
              <a:schemeClr val="accent3"/>
            </a:gs>
            <a:gs pos="3000">
              <a:schemeClr val="accent2"/>
            </a:gs>
            <a:gs pos="100000">
              <a:schemeClr val="accent1"/>
            </a:gs>
          </a:gsLst>
          <a:lin ang="8100019"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8F1E-8BD1-6589-1334-3C4F7EE30D1F}"/>
              </a:ext>
            </a:extLst>
          </p:cNvPr>
          <p:cNvSpPr>
            <a:spLocks noGrp="1"/>
          </p:cNvSpPr>
          <p:nvPr>
            <p:ph type="title"/>
          </p:nvPr>
        </p:nvSpPr>
        <p:spPr>
          <a:xfrm>
            <a:off x="1207800" y="846306"/>
            <a:ext cx="7432375" cy="2878458"/>
          </a:xfrm>
        </p:spPr>
        <p:txBody>
          <a:bodyPr/>
          <a:lstStyle/>
          <a:p>
            <a:pPr algn="just"/>
            <a:r>
              <a:rPr lang="en-US" sz="1600" dirty="0"/>
              <a:t>Integrated smoothing of Exponentially Weighted Linear Regression Moving Average (EWLRMA) and Exponentially Weighted Moving Average (EWMA) was developed to address the gap observed between the separate window approach of EWLRMA and the more continuous smoothing behavior of EWMA. The idea is to combine the strengths of both methods by blending the predictions from linear regression (EWLRMA) with the simple exponentially weighted smoothing (EWMA). This approach allows for a more flexible and adaptive smoothing technique that benefits from both methods: the trend-capturing ability of linear regression and the smoothness provided by exponential weighting. The integrated smoothing technique uses a blending factor, </a:t>
            </a:r>
            <a:r>
              <a:rPr lang="el-GR" sz="1600" dirty="0"/>
              <a:t>λ, </a:t>
            </a:r>
            <a:r>
              <a:rPr lang="en-US" sz="1600" dirty="0"/>
              <a:t>which combines the predictions from both methods in a way that can adaptively switch between them depending on the smoothing needs of the data. The blending factor </a:t>
            </a:r>
            <a:r>
              <a:rPr lang="el-GR" sz="1600" dirty="0"/>
              <a:t>λ </a:t>
            </a:r>
            <a:r>
              <a:rPr lang="en-US" sz="1600" dirty="0"/>
              <a:t>was chosen through a trial &amp; error method as of now, where values of </a:t>
            </a:r>
            <a:r>
              <a:rPr lang="el-GR" sz="1600" dirty="0"/>
              <a:t>λ </a:t>
            </a:r>
            <a:r>
              <a:rPr lang="en-US" sz="1600" dirty="0"/>
              <a:t>are manually adjusted to optimize the smoothing behavior.</a:t>
            </a:r>
          </a:p>
        </p:txBody>
      </p:sp>
      <p:sp>
        <p:nvSpPr>
          <p:cNvPr id="4" name="Slide Number Placeholder 3">
            <a:extLst>
              <a:ext uri="{FF2B5EF4-FFF2-40B4-BE49-F238E27FC236}">
                <a16:creationId xmlns:a16="http://schemas.microsoft.com/office/drawing/2014/main" id="{4E64BD05-3133-0B96-284F-ED3D5958A0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8" name="Picture 7">
            <a:extLst>
              <a:ext uri="{FF2B5EF4-FFF2-40B4-BE49-F238E27FC236}">
                <a16:creationId xmlns:a16="http://schemas.microsoft.com/office/drawing/2014/main" id="{D0E6D6A7-8A31-1485-F622-75DDBC6AFD8B}"/>
              </a:ext>
            </a:extLst>
          </p:cNvPr>
          <p:cNvPicPr>
            <a:picLocks noChangeAspect="1"/>
          </p:cNvPicPr>
          <p:nvPr/>
        </p:nvPicPr>
        <p:blipFill>
          <a:blip r:embed="rId2"/>
          <a:stretch>
            <a:fillRect/>
          </a:stretch>
        </p:blipFill>
        <p:spPr>
          <a:xfrm>
            <a:off x="2256818" y="3820479"/>
            <a:ext cx="5642042" cy="669606"/>
          </a:xfrm>
          <a:prstGeom prst="rect">
            <a:avLst/>
          </a:prstGeom>
        </p:spPr>
      </p:pic>
    </p:spTree>
    <p:extLst>
      <p:ext uri="{BB962C8B-B14F-4D97-AF65-F5344CB8AC3E}">
        <p14:creationId xmlns:p14="http://schemas.microsoft.com/office/powerpoint/2010/main" val="4291984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0">
              <a:schemeClr val="accent3"/>
            </a:gs>
            <a:gs pos="4000">
              <a:schemeClr val="accent2"/>
            </a:gs>
            <a:gs pos="16000">
              <a:schemeClr val="accent1">
                <a:lumMod val="87986"/>
              </a:schemeClr>
            </a:gs>
          </a:gsLst>
          <a:lin ang="8100019" scaled="0"/>
        </a:gradFill>
        <a:effectLst/>
      </p:bgPr>
    </p:bg>
    <p:spTree>
      <p:nvGrpSpPr>
        <p:cNvPr id="1" name="Shape 449"/>
        <p:cNvGrpSpPr/>
        <p:nvPr/>
      </p:nvGrpSpPr>
      <p:grpSpPr>
        <a:xfrm>
          <a:off x="0" y="0"/>
          <a:ext cx="0" cy="0"/>
          <a:chOff x="0" y="0"/>
          <a:chExt cx="0" cy="0"/>
        </a:xfrm>
      </p:grpSpPr>
      <p:sp>
        <p:nvSpPr>
          <p:cNvPr id="450" name="Google Shape;450;p3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3" name="Picture 2" descr="A graph with lines and numbers&#10;&#10;Description automatically generated">
            <a:extLst>
              <a:ext uri="{FF2B5EF4-FFF2-40B4-BE49-F238E27FC236}">
                <a16:creationId xmlns:a16="http://schemas.microsoft.com/office/drawing/2014/main" id="{C5977C7D-1224-8A81-FFA8-EBA9DC99D435}"/>
              </a:ext>
            </a:extLst>
          </p:cNvPr>
          <p:cNvPicPr>
            <a:picLocks noChangeAspect="1"/>
          </p:cNvPicPr>
          <p:nvPr/>
        </p:nvPicPr>
        <p:blipFill>
          <a:blip r:embed="rId3"/>
          <a:stretch>
            <a:fillRect/>
          </a:stretch>
        </p:blipFill>
        <p:spPr>
          <a:xfrm>
            <a:off x="685800" y="516536"/>
            <a:ext cx="7772400" cy="406926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8000">
              <a:schemeClr val="accent2"/>
            </a:gs>
            <a:gs pos="64000">
              <a:schemeClr val="accent1"/>
            </a:gs>
            <a:gs pos="100000">
              <a:schemeClr val="lt1"/>
            </a:gs>
          </a:gsLst>
          <a:lin ang="16200000" scaled="0"/>
        </a:gradFill>
        <a:effectLst/>
      </p:bgPr>
    </p:bg>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617050" y="2267550"/>
            <a:ext cx="7256606" cy="608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RESIDUALS &amp; EVALUATION</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8</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26433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28"/>
                                        </p:tgtEl>
                                        <p:attrNameLst>
                                          <p:attrName>style.visibility</p:attrName>
                                        </p:attrNameLst>
                                      </p:cBhvr>
                                      <p:to>
                                        <p:strVal val="visible"/>
                                      </p:to>
                                    </p:set>
                                    <p:animScale>
                                      <p:cBhvr>
                                        <p:cTn id="7"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8"/>
                                        </p:tgtEl>
                                        <p:attrNameLst>
                                          <p:attrName>ppt_x</p:attrName>
                                          <p:attrName>ppt_y</p:attrName>
                                        </p:attrNameLst>
                                      </p:cBhvr>
                                    </p:animMotion>
                                    <p:animEffect transition="in" filter="fade">
                                      <p:cBhvr>
                                        <p:cTn id="9"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3000">
              <a:schemeClr val="accent3"/>
            </a:gs>
            <a:gs pos="17000">
              <a:schemeClr val="accent2"/>
            </a:gs>
            <a:gs pos="100000">
              <a:schemeClr val="accent1"/>
            </a:gs>
          </a:gsLst>
          <a:lin ang="4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626C-848F-5AD0-5138-1C2E821131DD}"/>
              </a:ext>
            </a:extLst>
          </p:cNvPr>
          <p:cNvSpPr>
            <a:spLocks noGrp="1"/>
          </p:cNvSpPr>
          <p:nvPr>
            <p:ph type="title"/>
          </p:nvPr>
        </p:nvSpPr>
        <p:spPr>
          <a:xfrm>
            <a:off x="1389887" y="817122"/>
            <a:ext cx="2491449" cy="442041"/>
          </a:xfrm>
        </p:spPr>
        <p:txBody>
          <a:bodyPr/>
          <a:lstStyle/>
          <a:p>
            <a:r>
              <a:rPr lang="en-US" dirty="0"/>
              <a:t>Residual Plots</a:t>
            </a:r>
          </a:p>
        </p:txBody>
      </p:sp>
      <p:sp>
        <p:nvSpPr>
          <p:cNvPr id="4" name="Slide Number Placeholder 3">
            <a:extLst>
              <a:ext uri="{FF2B5EF4-FFF2-40B4-BE49-F238E27FC236}">
                <a16:creationId xmlns:a16="http://schemas.microsoft.com/office/drawing/2014/main" id="{B5E03402-9D99-482C-A55F-B220A45044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22" name="Picture 21" descr="A graph showing a graph&#10;&#10;Description automatically generated">
            <a:extLst>
              <a:ext uri="{FF2B5EF4-FFF2-40B4-BE49-F238E27FC236}">
                <a16:creationId xmlns:a16="http://schemas.microsoft.com/office/drawing/2014/main" id="{5F6FC36D-72AF-ECD9-0610-973545B7AB7D}"/>
              </a:ext>
            </a:extLst>
          </p:cNvPr>
          <p:cNvPicPr>
            <a:picLocks noChangeAspect="1"/>
          </p:cNvPicPr>
          <p:nvPr/>
        </p:nvPicPr>
        <p:blipFill>
          <a:blip r:embed="rId2"/>
          <a:stretch>
            <a:fillRect/>
          </a:stretch>
        </p:blipFill>
        <p:spPr>
          <a:xfrm>
            <a:off x="836578" y="1368073"/>
            <a:ext cx="2402732" cy="1550003"/>
          </a:xfrm>
          <a:prstGeom prst="rect">
            <a:avLst/>
          </a:prstGeom>
        </p:spPr>
      </p:pic>
      <p:pic>
        <p:nvPicPr>
          <p:cNvPr id="25" name="Picture 24" descr="A graph showing a green line&#10;&#10;Description automatically generated">
            <a:extLst>
              <a:ext uri="{FF2B5EF4-FFF2-40B4-BE49-F238E27FC236}">
                <a16:creationId xmlns:a16="http://schemas.microsoft.com/office/drawing/2014/main" id="{951A76F6-6707-92EB-C79E-CA56446A258C}"/>
              </a:ext>
            </a:extLst>
          </p:cNvPr>
          <p:cNvPicPr>
            <a:picLocks noChangeAspect="1"/>
          </p:cNvPicPr>
          <p:nvPr/>
        </p:nvPicPr>
        <p:blipFill>
          <a:blip r:embed="rId3"/>
          <a:stretch>
            <a:fillRect/>
          </a:stretch>
        </p:blipFill>
        <p:spPr>
          <a:xfrm>
            <a:off x="3413243" y="1373138"/>
            <a:ext cx="2491449" cy="1544938"/>
          </a:xfrm>
          <a:prstGeom prst="rect">
            <a:avLst/>
          </a:prstGeom>
        </p:spPr>
      </p:pic>
      <p:pic>
        <p:nvPicPr>
          <p:cNvPr id="28" name="Picture 27" descr="A graph showing a number of data&#10;&#10;Description automatically generated with medium confidence">
            <a:extLst>
              <a:ext uri="{FF2B5EF4-FFF2-40B4-BE49-F238E27FC236}">
                <a16:creationId xmlns:a16="http://schemas.microsoft.com/office/drawing/2014/main" id="{89079733-38D5-F2E4-5473-7C0B1F7A73DB}"/>
              </a:ext>
            </a:extLst>
          </p:cNvPr>
          <p:cNvPicPr>
            <a:picLocks noChangeAspect="1"/>
          </p:cNvPicPr>
          <p:nvPr/>
        </p:nvPicPr>
        <p:blipFill>
          <a:blip r:embed="rId4"/>
          <a:stretch>
            <a:fillRect/>
          </a:stretch>
        </p:blipFill>
        <p:spPr>
          <a:xfrm>
            <a:off x="6078625" y="1376384"/>
            <a:ext cx="2402733" cy="1555068"/>
          </a:xfrm>
          <a:prstGeom prst="rect">
            <a:avLst/>
          </a:prstGeom>
        </p:spPr>
      </p:pic>
      <p:pic>
        <p:nvPicPr>
          <p:cNvPr id="30" name="Picture 29" descr="A graph with blue lines&#10;&#10;Description automatically generated">
            <a:extLst>
              <a:ext uri="{FF2B5EF4-FFF2-40B4-BE49-F238E27FC236}">
                <a16:creationId xmlns:a16="http://schemas.microsoft.com/office/drawing/2014/main" id="{58942B93-7B1A-71DC-20A2-E5A16B4379E0}"/>
              </a:ext>
            </a:extLst>
          </p:cNvPr>
          <p:cNvPicPr>
            <a:picLocks noChangeAspect="1"/>
          </p:cNvPicPr>
          <p:nvPr/>
        </p:nvPicPr>
        <p:blipFill>
          <a:blip r:embed="rId5"/>
          <a:stretch>
            <a:fillRect/>
          </a:stretch>
        </p:blipFill>
        <p:spPr>
          <a:xfrm>
            <a:off x="836579" y="3147610"/>
            <a:ext cx="2402732" cy="1544938"/>
          </a:xfrm>
          <a:prstGeom prst="rect">
            <a:avLst/>
          </a:prstGeom>
        </p:spPr>
      </p:pic>
      <p:pic>
        <p:nvPicPr>
          <p:cNvPr id="32" name="Picture 31" descr="A graph showing the results of a performance&#10;&#10;Description automatically generated with medium confidence">
            <a:extLst>
              <a:ext uri="{FF2B5EF4-FFF2-40B4-BE49-F238E27FC236}">
                <a16:creationId xmlns:a16="http://schemas.microsoft.com/office/drawing/2014/main" id="{62CC5004-F28F-FC4C-06A8-F4FC1686C1E3}"/>
              </a:ext>
            </a:extLst>
          </p:cNvPr>
          <p:cNvPicPr>
            <a:picLocks noChangeAspect="1"/>
          </p:cNvPicPr>
          <p:nvPr/>
        </p:nvPicPr>
        <p:blipFill>
          <a:blip r:embed="rId6"/>
          <a:stretch>
            <a:fillRect/>
          </a:stretch>
        </p:blipFill>
        <p:spPr>
          <a:xfrm>
            <a:off x="6078625" y="3147610"/>
            <a:ext cx="2402732" cy="1557248"/>
          </a:xfrm>
          <a:prstGeom prst="rect">
            <a:avLst/>
          </a:prstGeom>
        </p:spPr>
      </p:pic>
      <p:pic>
        <p:nvPicPr>
          <p:cNvPr id="34" name="Picture 33" descr="A graph with orange lines&#10;&#10;Description automatically generated">
            <a:extLst>
              <a:ext uri="{FF2B5EF4-FFF2-40B4-BE49-F238E27FC236}">
                <a16:creationId xmlns:a16="http://schemas.microsoft.com/office/drawing/2014/main" id="{37FA517B-1E35-8850-F9B7-13954DD65CA1}"/>
              </a:ext>
            </a:extLst>
          </p:cNvPr>
          <p:cNvPicPr>
            <a:picLocks noChangeAspect="1"/>
          </p:cNvPicPr>
          <p:nvPr/>
        </p:nvPicPr>
        <p:blipFill>
          <a:blip r:embed="rId7"/>
          <a:stretch>
            <a:fillRect/>
          </a:stretch>
        </p:blipFill>
        <p:spPr>
          <a:xfrm>
            <a:off x="3413243" y="3142694"/>
            <a:ext cx="2491449" cy="1549854"/>
          </a:xfrm>
          <a:prstGeom prst="rect">
            <a:avLst/>
          </a:prstGeom>
        </p:spPr>
      </p:pic>
    </p:spTree>
    <p:extLst>
      <p:ext uri="{BB962C8B-B14F-4D97-AF65-F5344CB8AC3E}">
        <p14:creationId xmlns:p14="http://schemas.microsoft.com/office/powerpoint/2010/main" val="976513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2000">
              <a:schemeClr val="accent3"/>
            </a:gs>
            <a:gs pos="11000">
              <a:schemeClr val="accent2"/>
            </a:gs>
            <a:gs pos="100000">
              <a:schemeClr val="accent1"/>
            </a:gs>
          </a:gsLst>
          <a:lin ang="4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12C3-7150-DBF6-EA0A-68F6C3F9FFDD}"/>
              </a:ext>
            </a:extLst>
          </p:cNvPr>
          <p:cNvSpPr>
            <a:spLocks noGrp="1"/>
          </p:cNvSpPr>
          <p:nvPr>
            <p:ph type="title"/>
          </p:nvPr>
        </p:nvSpPr>
        <p:spPr>
          <a:xfrm>
            <a:off x="1389563" y="787939"/>
            <a:ext cx="6728400" cy="535987"/>
          </a:xfrm>
        </p:spPr>
        <p:txBody>
          <a:bodyPr/>
          <a:lstStyle/>
          <a:p>
            <a:r>
              <a:rPr lang="en-US" dirty="0"/>
              <a:t>Metrics</a:t>
            </a:r>
          </a:p>
        </p:txBody>
      </p:sp>
      <p:sp>
        <p:nvSpPr>
          <p:cNvPr id="4" name="Slide Number Placeholder 3">
            <a:extLst>
              <a:ext uri="{FF2B5EF4-FFF2-40B4-BE49-F238E27FC236}">
                <a16:creationId xmlns:a16="http://schemas.microsoft.com/office/drawing/2014/main" id="{AFD39597-5FD1-34FE-60BB-A5092F82203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pic>
        <p:nvPicPr>
          <p:cNvPr id="27" name="Picture 26" descr="A screenshot of a white table&#10;&#10;Description automatically generated">
            <a:extLst>
              <a:ext uri="{FF2B5EF4-FFF2-40B4-BE49-F238E27FC236}">
                <a16:creationId xmlns:a16="http://schemas.microsoft.com/office/drawing/2014/main" id="{AF9B39DE-7928-5686-6801-2E58D6C1C513}"/>
              </a:ext>
            </a:extLst>
          </p:cNvPr>
          <p:cNvPicPr>
            <a:picLocks noChangeAspect="1"/>
          </p:cNvPicPr>
          <p:nvPr/>
        </p:nvPicPr>
        <p:blipFill>
          <a:blip r:embed="rId2"/>
          <a:stretch>
            <a:fillRect/>
          </a:stretch>
        </p:blipFill>
        <p:spPr>
          <a:xfrm>
            <a:off x="867563" y="1570931"/>
            <a:ext cx="7772400" cy="2784629"/>
          </a:xfrm>
          <a:prstGeom prst="rect">
            <a:avLst/>
          </a:prstGeom>
        </p:spPr>
      </p:pic>
    </p:spTree>
    <p:extLst>
      <p:ext uri="{BB962C8B-B14F-4D97-AF65-F5344CB8AC3E}">
        <p14:creationId xmlns:p14="http://schemas.microsoft.com/office/powerpoint/2010/main" val="3742864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8000">
              <a:schemeClr val="accent2"/>
            </a:gs>
            <a:gs pos="64000">
              <a:schemeClr val="accent1"/>
            </a:gs>
            <a:gs pos="100000">
              <a:schemeClr val="lt1"/>
            </a:gs>
          </a:gsLst>
          <a:lin ang="16200000" scaled="0"/>
        </a:gradFill>
        <a:effectLst/>
      </p:bgPr>
    </p:bg>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2108084" y="2267550"/>
            <a:ext cx="6423268" cy="6084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3500" dirty="0"/>
              <a:t>KEY TAKEAWAYS &amp; FUTURE SCOPE</a:t>
            </a:r>
            <a:endParaRPr sz="3500"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9</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199381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28"/>
                                        </p:tgtEl>
                                        <p:attrNameLst>
                                          <p:attrName>style.visibility</p:attrName>
                                        </p:attrNameLst>
                                      </p:cBhvr>
                                      <p:to>
                                        <p:strVal val="visible"/>
                                      </p:to>
                                    </p:set>
                                    <p:animScale>
                                      <p:cBhvr>
                                        <p:cTn id="7"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8"/>
                                        </p:tgtEl>
                                        <p:attrNameLst>
                                          <p:attrName>ppt_x</p:attrName>
                                          <p:attrName>ppt_y</p:attrName>
                                        </p:attrNameLst>
                                      </p:cBhvr>
                                    </p:animMotion>
                                    <p:animEffect transition="in" filter="fade">
                                      <p:cBhvr>
                                        <p:cTn id="9"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0">
              <a:schemeClr val="accent3"/>
            </a:gs>
            <a:gs pos="2000">
              <a:schemeClr val="accent2"/>
            </a:gs>
            <a:gs pos="100000">
              <a:schemeClr val="accent1"/>
            </a:gs>
          </a:gsLst>
          <a:lin ang="6000000" scaled="0"/>
        </a:gradFill>
        <a:effectLst/>
      </p:bgPr>
    </p:bg>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OVERVIEW</a:t>
            </a:r>
            <a:endParaRPr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7" name="Text Placeholder 6">
            <a:extLst>
              <a:ext uri="{FF2B5EF4-FFF2-40B4-BE49-F238E27FC236}">
                <a16:creationId xmlns:a16="http://schemas.microsoft.com/office/drawing/2014/main" id="{7C3F1C87-F6B6-0479-356C-BF975561611A}"/>
              </a:ext>
            </a:extLst>
          </p:cNvPr>
          <p:cNvSpPr>
            <a:spLocks noGrp="1"/>
          </p:cNvSpPr>
          <p:nvPr>
            <p:ph type="body" idx="1"/>
          </p:nvPr>
        </p:nvSpPr>
        <p:spPr>
          <a:xfrm>
            <a:off x="840762" y="1414650"/>
            <a:ext cx="3664307" cy="3405343"/>
          </a:xfrm>
        </p:spPr>
        <p:txBody>
          <a:bodyPr/>
          <a:lstStyle/>
          <a:p>
            <a:r>
              <a:rPr lang="en-US" sz="2400" dirty="0">
                <a:latin typeface="Calibri" panose="020F0502020204030204" pitchFamily="34" charset="0"/>
                <a:cs typeface="Calibri" panose="020F0502020204030204" pitchFamily="34" charset="0"/>
              </a:rPr>
              <a:t>Introduction</a:t>
            </a:r>
          </a:p>
          <a:p>
            <a:pPr marL="10160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Background</a:t>
            </a:r>
          </a:p>
          <a:p>
            <a:pPr marL="10160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Dataset</a:t>
            </a:r>
          </a:p>
          <a:p>
            <a:pPr marL="10160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Data Exploration</a:t>
            </a:r>
          </a:p>
          <a:p>
            <a:pPr marL="10160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Stationary Test</a:t>
            </a:r>
          </a:p>
        </p:txBody>
      </p:sp>
      <p:sp>
        <p:nvSpPr>
          <p:cNvPr id="12" name="Text Placeholder 6">
            <a:extLst>
              <a:ext uri="{FF2B5EF4-FFF2-40B4-BE49-F238E27FC236}">
                <a16:creationId xmlns:a16="http://schemas.microsoft.com/office/drawing/2014/main" id="{A5E87BF7-1CFA-C950-F890-C757AC318B2A}"/>
              </a:ext>
            </a:extLst>
          </p:cNvPr>
          <p:cNvSpPr txBox="1">
            <a:spLocks/>
          </p:cNvSpPr>
          <p:nvPr/>
        </p:nvSpPr>
        <p:spPr>
          <a:xfrm>
            <a:off x="4079018" y="1414650"/>
            <a:ext cx="4444779" cy="3693153"/>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4"/>
              </a:buClr>
              <a:buSzPts val="2000"/>
              <a:buFont typeface="Inria Sans"/>
              <a:buChar char="⬥"/>
              <a:defRPr sz="2000" b="0" i="0" u="none" strike="noStrike" cap="none">
                <a:solidFill>
                  <a:schemeClr val="dk1"/>
                </a:solidFill>
                <a:latin typeface="Inria Sans"/>
                <a:ea typeface="Inria Sans"/>
                <a:cs typeface="Inria Sans"/>
                <a:sym typeface="Inria Sans"/>
              </a:defRPr>
            </a:lvl1pPr>
            <a:lvl2pPr marL="914400" marR="0" lvl="1" indent="-355600" algn="l" rtl="0">
              <a:lnSpc>
                <a:spcPct val="100000"/>
              </a:lnSpc>
              <a:spcBef>
                <a:spcPts val="600"/>
              </a:spcBef>
              <a:spcAft>
                <a:spcPts val="0"/>
              </a:spcAft>
              <a:buClr>
                <a:schemeClr val="accent3"/>
              </a:buClr>
              <a:buSzPts val="2000"/>
              <a:buFont typeface="Inria Sans"/>
              <a:buChar char="⬦"/>
              <a:defRPr sz="2000" b="0" i="0" u="none" strike="noStrike" cap="none">
                <a:solidFill>
                  <a:schemeClr val="dk1"/>
                </a:solidFill>
                <a:latin typeface="Inria Sans"/>
                <a:ea typeface="Inria Sans"/>
                <a:cs typeface="Inria Sans"/>
                <a:sym typeface="Inria Sans"/>
              </a:defRPr>
            </a:lvl2pPr>
            <a:lvl3pPr marL="1371600" marR="0" lvl="2" indent="-355600" algn="l" rtl="0">
              <a:lnSpc>
                <a:spcPct val="100000"/>
              </a:lnSpc>
              <a:spcBef>
                <a:spcPts val="600"/>
              </a:spcBef>
              <a:spcAft>
                <a:spcPts val="0"/>
              </a:spcAft>
              <a:buClr>
                <a:schemeClr val="accent2"/>
              </a:buClr>
              <a:buSzPts val="2000"/>
              <a:buFont typeface="Inria Sans"/>
              <a:buChar char="⬩"/>
              <a:defRPr sz="2000" b="0" i="0" u="none" strike="noStrike" cap="none">
                <a:solidFill>
                  <a:schemeClr val="dk1"/>
                </a:solidFill>
                <a:latin typeface="Inria Sans"/>
                <a:ea typeface="Inria Sans"/>
                <a:cs typeface="Inria Sans"/>
                <a:sym typeface="Inria Sans"/>
              </a:defRPr>
            </a:lvl3pPr>
            <a:lvl4pPr marL="1828800" marR="0" lvl="3"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4pPr>
            <a:lvl5pPr marL="2286000" marR="0" lvl="4"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5pPr>
            <a:lvl6pPr marL="2743200" marR="0" lvl="5"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6pPr>
            <a:lvl7pPr marL="3200400" marR="0" lvl="6"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7pPr>
            <a:lvl8pPr marL="3657600" marR="0" lvl="7"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8pPr>
            <a:lvl9pPr marL="4114800" marR="0" lvl="8" indent="-355600" algn="l" rtl="0">
              <a:lnSpc>
                <a:spcPct val="100000"/>
              </a:lnSpc>
              <a:spcBef>
                <a:spcPts val="600"/>
              </a:spcBef>
              <a:spcAft>
                <a:spcPts val="60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9pPr>
          </a:lstStyle>
          <a:p>
            <a:r>
              <a:rPr lang="en-US" sz="2400" dirty="0">
                <a:cs typeface="Calibri" panose="020F0502020204030204" pitchFamily="34" charset="0"/>
              </a:rPr>
              <a:t>Moving Average Methods</a:t>
            </a:r>
            <a:endParaRPr lang="en-US" sz="2400" dirty="0">
              <a:latin typeface="Calibri" panose="020F0502020204030204" pitchFamily="34" charset="0"/>
              <a:cs typeface="Calibri" panose="020F0502020204030204" pitchFamily="34" charset="0"/>
            </a:endParaRPr>
          </a:p>
          <a:p>
            <a:pPr marL="101600" indent="0">
              <a:buFont typeface="Inria Sans"/>
              <a:buNone/>
            </a:pPr>
            <a:endParaRPr lang="en-US" sz="2400" dirty="0">
              <a:latin typeface="Calibri" panose="020F0502020204030204" pitchFamily="34" charset="0"/>
              <a:cs typeface="Calibri" panose="020F0502020204030204" pitchFamily="34" charset="0"/>
            </a:endParaRPr>
          </a:p>
          <a:p>
            <a:r>
              <a:rPr lang="en-US" sz="2400" dirty="0"/>
              <a:t>Integrated Smoothing Approach</a:t>
            </a:r>
          </a:p>
          <a:p>
            <a:pPr marL="101600" indent="0">
              <a:buFont typeface="Inria Sans"/>
              <a:buNone/>
            </a:pPr>
            <a:endParaRPr lang="en-US" sz="2400" dirty="0">
              <a:latin typeface="Calibri" panose="020F0502020204030204" pitchFamily="34" charset="0"/>
              <a:cs typeface="Calibri" panose="020F0502020204030204" pitchFamily="34" charset="0"/>
            </a:endParaRPr>
          </a:p>
          <a:p>
            <a:r>
              <a:rPr lang="en-US" sz="2400" dirty="0">
                <a:cs typeface="Calibri" panose="020F0502020204030204" pitchFamily="34" charset="0"/>
              </a:rPr>
              <a:t>Residuals and Evaluation</a:t>
            </a:r>
            <a:endParaRPr lang="en-US" sz="2400" dirty="0">
              <a:latin typeface="Calibri" panose="020F0502020204030204" pitchFamily="34" charset="0"/>
              <a:cs typeface="Calibri" panose="020F0502020204030204" pitchFamily="34" charset="0"/>
            </a:endParaRPr>
          </a:p>
          <a:p>
            <a:pPr marL="101600" indent="0">
              <a:buFont typeface="Inria Sans"/>
              <a:buNone/>
            </a:pPr>
            <a:endParaRPr lang="en-US" sz="2400" dirty="0">
              <a:latin typeface="Calibri" panose="020F0502020204030204" pitchFamily="34" charset="0"/>
              <a:cs typeface="Calibri" panose="020F0502020204030204" pitchFamily="34" charset="0"/>
            </a:endParaRPr>
          </a:p>
          <a:p>
            <a:r>
              <a:rPr lang="en-US" sz="2400" dirty="0"/>
              <a:t>Key Takeaways &amp; Future Scope</a:t>
            </a:r>
            <a:endParaRPr lang="en-US" sz="2400" dirty="0">
              <a:latin typeface="Calibri" panose="020F0502020204030204" pitchFamily="34" charset="0"/>
              <a:cs typeface="Calibri" panose="020F0502020204030204" pitchFamily="34" charset="0"/>
            </a:endParaRPr>
          </a:p>
          <a:p>
            <a:pPr marL="101600" indent="0">
              <a:buFont typeface="Inria Sans"/>
              <a:buNone/>
            </a:pPr>
            <a:endParaRPr lang="en-US" sz="2400" dirty="0">
              <a:latin typeface="Calibri" panose="020F0502020204030204" pitchFamily="34" charset="0"/>
              <a:cs typeface="Calibri" panose="020F0502020204030204" pitchFamily="34" charset="0"/>
            </a:endParaRPr>
          </a:p>
          <a:p>
            <a:r>
              <a:rPr lang="en-US" sz="2400" dirty="0"/>
              <a:t>Works Cited</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grpSp>
        <p:nvGrpSpPr>
          <p:cNvPr id="13" name="Google Shape;1351;p48">
            <a:extLst>
              <a:ext uri="{FF2B5EF4-FFF2-40B4-BE49-F238E27FC236}">
                <a16:creationId xmlns:a16="http://schemas.microsoft.com/office/drawing/2014/main" id="{AAAAEE99-A33B-B88D-E767-55B8AA154DB7}"/>
              </a:ext>
            </a:extLst>
          </p:cNvPr>
          <p:cNvGrpSpPr/>
          <p:nvPr/>
        </p:nvGrpSpPr>
        <p:grpSpPr>
          <a:xfrm>
            <a:off x="3204136" y="715351"/>
            <a:ext cx="460705" cy="491455"/>
            <a:chOff x="8770051" y="937343"/>
            <a:chExt cx="744273" cy="793950"/>
          </a:xfrm>
        </p:grpSpPr>
        <p:sp>
          <p:nvSpPr>
            <p:cNvPr id="14" name="Google Shape;1352;p48">
              <a:extLst>
                <a:ext uri="{FF2B5EF4-FFF2-40B4-BE49-F238E27FC236}">
                  <a16:creationId xmlns:a16="http://schemas.microsoft.com/office/drawing/2014/main" id="{13347901-8F19-2FB1-7E1C-9F3DE160F0E5}"/>
                </a:ext>
              </a:extLst>
            </p:cNvPr>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353;p48">
              <a:extLst>
                <a:ext uri="{FF2B5EF4-FFF2-40B4-BE49-F238E27FC236}">
                  <a16:creationId xmlns:a16="http://schemas.microsoft.com/office/drawing/2014/main" id="{466C0FFC-DECA-C8E6-44EA-D5F1583A237D}"/>
                </a:ext>
              </a:extLst>
            </p:cNvPr>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354;p48">
              <a:extLst>
                <a:ext uri="{FF2B5EF4-FFF2-40B4-BE49-F238E27FC236}">
                  <a16:creationId xmlns:a16="http://schemas.microsoft.com/office/drawing/2014/main" id="{D374592C-A86F-98B9-3E22-E64A0D795486}"/>
                </a:ext>
              </a:extLst>
            </p:cNvPr>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355;p48">
              <a:extLst>
                <a:ext uri="{FF2B5EF4-FFF2-40B4-BE49-F238E27FC236}">
                  <a16:creationId xmlns:a16="http://schemas.microsoft.com/office/drawing/2014/main" id="{7DDD5730-AFAC-074B-4A9E-4E02424D2D40}"/>
                </a:ext>
              </a:extLst>
            </p:cNvPr>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356;p48">
              <a:extLst>
                <a:ext uri="{FF2B5EF4-FFF2-40B4-BE49-F238E27FC236}">
                  <a16:creationId xmlns:a16="http://schemas.microsoft.com/office/drawing/2014/main" id="{26628DA7-F549-D731-7836-438C243BEBC0}"/>
                </a:ext>
              </a:extLst>
            </p:cNvPr>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 name="Google Shape;1357;p48">
              <a:extLst>
                <a:ext uri="{FF2B5EF4-FFF2-40B4-BE49-F238E27FC236}">
                  <a16:creationId xmlns:a16="http://schemas.microsoft.com/office/drawing/2014/main" id="{2A0CAAFE-8C6D-ABCB-F884-7A3032381304}"/>
                </a:ext>
              </a:extLst>
            </p:cNvPr>
            <p:cNvGrpSpPr/>
            <p:nvPr/>
          </p:nvGrpSpPr>
          <p:grpSpPr>
            <a:xfrm>
              <a:off x="8770051" y="937343"/>
              <a:ext cx="744273" cy="793950"/>
              <a:chOff x="6565437" y="1588001"/>
              <a:chExt cx="744273" cy="793950"/>
            </a:xfrm>
          </p:grpSpPr>
          <p:sp>
            <p:nvSpPr>
              <p:cNvPr id="20" name="Google Shape;1358;p48">
                <a:extLst>
                  <a:ext uri="{FF2B5EF4-FFF2-40B4-BE49-F238E27FC236}">
                    <a16:creationId xmlns:a16="http://schemas.microsoft.com/office/drawing/2014/main" id="{5E2EF21C-68D2-044D-B644-7F2D1F75F8C8}"/>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359;p48">
                <a:extLst>
                  <a:ext uri="{FF2B5EF4-FFF2-40B4-BE49-F238E27FC236}">
                    <a16:creationId xmlns:a16="http://schemas.microsoft.com/office/drawing/2014/main" id="{19E692FF-1B6B-5F27-0F5F-32AEA98575E0}"/>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360;p48">
                <a:extLst>
                  <a:ext uri="{FF2B5EF4-FFF2-40B4-BE49-F238E27FC236}">
                    <a16:creationId xmlns:a16="http://schemas.microsoft.com/office/drawing/2014/main" id="{1F4B1A7A-53EA-9C56-3B2A-DAFE455EB90F}"/>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361;p48">
                <a:extLst>
                  <a:ext uri="{FF2B5EF4-FFF2-40B4-BE49-F238E27FC236}">
                    <a16:creationId xmlns:a16="http://schemas.microsoft.com/office/drawing/2014/main" id="{9C6CCEEF-1D9A-6C70-409E-200A0A28B03C}"/>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362;p48">
                <a:extLst>
                  <a:ext uri="{FF2B5EF4-FFF2-40B4-BE49-F238E27FC236}">
                    <a16:creationId xmlns:a16="http://schemas.microsoft.com/office/drawing/2014/main" id="{4E764633-877C-52F2-87EA-7D16CF2AABBD}"/>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363;p48">
                <a:extLst>
                  <a:ext uri="{FF2B5EF4-FFF2-40B4-BE49-F238E27FC236}">
                    <a16:creationId xmlns:a16="http://schemas.microsoft.com/office/drawing/2014/main" id="{20F24E02-203B-0C59-5F31-C87C00386520}"/>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364;p48">
                <a:extLst>
                  <a:ext uri="{FF2B5EF4-FFF2-40B4-BE49-F238E27FC236}">
                    <a16:creationId xmlns:a16="http://schemas.microsoft.com/office/drawing/2014/main" id="{EC3AB793-4ED6-8DAE-3B03-9E02D467B5AC}"/>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365;p48">
                <a:extLst>
                  <a:ext uri="{FF2B5EF4-FFF2-40B4-BE49-F238E27FC236}">
                    <a16:creationId xmlns:a16="http://schemas.microsoft.com/office/drawing/2014/main" id="{E9C9133E-71E8-B00C-3FA3-A9A1ADE61BFB}"/>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366;p48">
                <a:extLst>
                  <a:ext uri="{FF2B5EF4-FFF2-40B4-BE49-F238E27FC236}">
                    <a16:creationId xmlns:a16="http://schemas.microsoft.com/office/drawing/2014/main" id="{553C02C2-21E4-999A-D647-638899F6FEFA}"/>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367;p48">
                <a:extLst>
                  <a:ext uri="{FF2B5EF4-FFF2-40B4-BE49-F238E27FC236}">
                    <a16:creationId xmlns:a16="http://schemas.microsoft.com/office/drawing/2014/main" id="{DDFFBC03-5DAB-9692-B957-3663947FED0B}"/>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 calcmode="lin" valueType="num">
                                      <p:cBhvr additive="base">
                                        <p:cTn id="1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 calcmode="lin" valueType="num">
                                      <p:cBhvr additive="base">
                                        <p:cTn id="24"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 calcmode="lin" valueType="num">
                                      <p:cBhvr additive="base">
                                        <p:cTn id="30"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 calcmode="lin" valueType="num">
                                      <p:cBhvr additive="base">
                                        <p:cTn id="3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anim calcmode="lin" valueType="num">
                                      <p:cBhvr additive="base">
                                        <p:cTn id="4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anim calcmode="lin" valueType="num">
                                      <p:cBhvr additive="base">
                                        <p:cTn id="4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grpId="0" nodeType="after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 calcmode="lin" valueType="num">
                                      <p:cBhvr additive="base">
                                        <p:cTn id="52"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2" presetClass="entr" presetSubtype="4" fill="hold" grpId="0" nodeType="afterEffect">
                                  <p:stCondLst>
                                    <p:cond delay="0"/>
                                  </p:stCondLst>
                                  <p:childTnLst>
                                    <p:set>
                                      <p:cBhvr>
                                        <p:cTn id="56" dur="1" fill="hold">
                                          <p:stCondLst>
                                            <p:cond delay="0"/>
                                          </p:stCondLst>
                                        </p:cTn>
                                        <p:tgtEl>
                                          <p:spTgt spid="12">
                                            <p:txEl>
                                              <p:pRg st="8" end="8"/>
                                            </p:txEl>
                                          </p:spTgt>
                                        </p:tgtEl>
                                        <p:attrNameLst>
                                          <p:attrName>style.visibility</p:attrName>
                                        </p:attrNameLst>
                                      </p:cBhvr>
                                      <p:to>
                                        <p:strVal val="visible"/>
                                      </p:to>
                                    </p:set>
                                    <p:anim calcmode="lin" valueType="num">
                                      <p:cBhvr additive="base">
                                        <p:cTn id="57"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0">
              <a:schemeClr val="accent3"/>
            </a:gs>
            <a:gs pos="0">
              <a:schemeClr val="accent2"/>
            </a:gs>
            <a:gs pos="4000">
              <a:schemeClr val="accent1"/>
            </a:gs>
          </a:gsLst>
          <a:lin ang="8100019" scaled="0"/>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44DA0-4114-EDF5-8E6C-2D200700EE4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sp>
        <p:nvSpPr>
          <p:cNvPr id="5" name="Text Placeholder 6">
            <a:extLst>
              <a:ext uri="{FF2B5EF4-FFF2-40B4-BE49-F238E27FC236}">
                <a16:creationId xmlns:a16="http://schemas.microsoft.com/office/drawing/2014/main" id="{5902B4BA-DF5F-4AD0-E228-D5FADDE0AB57}"/>
              </a:ext>
            </a:extLst>
          </p:cNvPr>
          <p:cNvSpPr txBox="1">
            <a:spLocks/>
          </p:cNvSpPr>
          <p:nvPr/>
        </p:nvSpPr>
        <p:spPr>
          <a:xfrm>
            <a:off x="988373" y="580368"/>
            <a:ext cx="7651802" cy="36998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accent4"/>
              </a:buClr>
              <a:buFont typeface="Arial" panose="020B0604020202020204" pitchFamily="34" charset="0"/>
              <a:buChar char="•"/>
            </a:pPr>
            <a:r>
              <a:rPr lang="en-US" sz="1800" b="1" u="sng" dirty="0">
                <a:solidFill>
                  <a:schemeClr val="tx1"/>
                </a:solidFill>
                <a:latin typeface="Calibri" panose="020F0502020204030204" pitchFamily="34" charset="0"/>
                <a:cs typeface="Calibri" panose="020F0502020204030204" pitchFamily="34" charset="0"/>
              </a:rPr>
              <a:t>Integrated Smoothing Efficiency :</a:t>
            </a:r>
            <a:r>
              <a:rPr lang="en-US" sz="1800" b="1" dirty="0">
                <a:solidFill>
                  <a:schemeClr val="tx1"/>
                </a:solidFill>
                <a:latin typeface="Calibri" panose="020F0502020204030204" pitchFamily="34" charset="0"/>
                <a:cs typeface="Calibri" panose="020F0502020204030204" pitchFamily="34" charset="0"/>
              </a:rPr>
              <a:t> </a:t>
            </a:r>
            <a:r>
              <a:rPr lang="en-US" sz="1800" dirty="0">
                <a:solidFill>
                  <a:schemeClr val="tx1"/>
                </a:solidFill>
                <a:latin typeface="Calibri" panose="020F0502020204030204" pitchFamily="34" charset="0"/>
                <a:cs typeface="Calibri" panose="020F0502020204030204" pitchFamily="34" charset="0"/>
              </a:rPr>
              <a:t>Integrated Smoothing demonstrates the lowest MSE and RMSE among all methods, making it a more accurate approach compared to traditional methods like EWMA. This highlights its potential as a superior alternative for time series forecasting.</a:t>
            </a:r>
          </a:p>
          <a:p>
            <a:pPr>
              <a:buClr>
                <a:schemeClr val="accent4"/>
              </a:buClr>
            </a:pPr>
            <a:endParaRPr lang="en-US" sz="1800" dirty="0">
              <a:solidFill>
                <a:schemeClr val="tx1"/>
              </a:solidFill>
              <a:latin typeface="Calibri" panose="020F0502020204030204" pitchFamily="34" charset="0"/>
              <a:cs typeface="Calibri" panose="020F0502020204030204" pitchFamily="34" charset="0"/>
            </a:endParaRPr>
          </a:p>
          <a:p>
            <a:pPr marL="342900" indent="-342900">
              <a:buClr>
                <a:schemeClr val="accent4"/>
              </a:buClr>
              <a:buFont typeface="Arial" panose="020B0604020202020204" pitchFamily="34" charset="0"/>
              <a:buChar char="•"/>
            </a:pPr>
            <a:r>
              <a:rPr lang="en-US" sz="1800" b="1" u="sng" dirty="0">
                <a:solidFill>
                  <a:schemeClr val="tx1"/>
                </a:solidFill>
                <a:latin typeface="Calibri" panose="020F0502020204030204" pitchFamily="34" charset="0"/>
                <a:cs typeface="Calibri" panose="020F0502020204030204" pitchFamily="34" charset="0"/>
              </a:rPr>
              <a:t>Improving the Blending Factor</a:t>
            </a:r>
            <a:r>
              <a:rPr lang="en-US" sz="1800" dirty="0">
                <a:solidFill>
                  <a:schemeClr val="tx1"/>
                </a:solidFill>
                <a:latin typeface="Calibri" panose="020F0502020204030204" pitchFamily="34" charset="0"/>
                <a:cs typeface="Calibri" panose="020F0502020204030204" pitchFamily="34" charset="0"/>
              </a:rPr>
              <a:t>: Refining the blending factor used in moving averages can further enhance forecasting accuracy. Future work could focus on deriving a mathematical formula to optimize this factor dynamically.</a:t>
            </a:r>
          </a:p>
          <a:p>
            <a:pPr>
              <a:buClr>
                <a:schemeClr val="accent4"/>
              </a:buClr>
            </a:pPr>
            <a:endParaRPr lang="en-US" sz="1800" dirty="0">
              <a:solidFill>
                <a:schemeClr val="tx1"/>
              </a:solidFill>
              <a:latin typeface="Calibri" panose="020F0502020204030204" pitchFamily="34" charset="0"/>
              <a:cs typeface="Calibri" panose="020F0502020204030204" pitchFamily="34" charset="0"/>
            </a:endParaRPr>
          </a:p>
          <a:p>
            <a:pPr marL="342900" indent="-342900">
              <a:buClr>
                <a:schemeClr val="accent4"/>
              </a:buClr>
              <a:buFont typeface="Arial" panose="020B0604020202020204" pitchFamily="34" charset="0"/>
              <a:buChar char="•"/>
            </a:pPr>
            <a:r>
              <a:rPr lang="en-US" sz="1800" b="1" u="sng" dirty="0">
                <a:solidFill>
                  <a:schemeClr val="tx1"/>
                </a:solidFill>
                <a:latin typeface="Calibri" panose="020F0502020204030204" pitchFamily="34" charset="0"/>
                <a:cs typeface="Calibri" panose="020F0502020204030204" pitchFamily="34" charset="0"/>
              </a:rPr>
              <a:t>Incorporating Trading Volume: </a:t>
            </a:r>
            <a:r>
              <a:rPr lang="en-US" sz="1800" dirty="0">
                <a:solidFill>
                  <a:schemeClr val="tx1"/>
                </a:solidFill>
                <a:latin typeface="Calibri" panose="020F0502020204030204" pitchFamily="34" charset="0"/>
                <a:cs typeface="Calibri" panose="020F0502020204030204" pitchFamily="34" charset="0"/>
              </a:rPr>
              <a:t>Integrating the volume feature with the closing price could provide deeper insights into market behavior. This opens opportunities for improved time series forecasting by capturing both price trends and trading activity.</a:t>
            </a:r>
          </a:p>
        </p:txBody>
      </p:sp>
    </p:spTree>
    <p:extLst>
      <p:ext uri="{BB962C8B-B14F-4D97-AF65-F5344CB8AC3E}">
        <p14:creationId xmlns:p14="http://schemas.microsoft.com/office/powerpoint/2010/main" val="3786596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8000">
              <a:schemeClr val="accent2"/>
            </a:gs>
            <a:gs pos="64000">
              <a:schemeClr val="accent1"/>
            </a:gs>
            <a:gs pos="100000">
              <a:schemeClr val="lt1"/>
            </a:gs>
          </a:gsLst>
          <a:lin ang="16200000" scaled="0"/>
        </a:gradFill>
        <a:effectLst/>
      </p:bgPr>
    </p:bg>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0" y="2258568"/>
            <a:ext cx="708350" cy="55778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1800" dirty="0"/>
              <a:t>WORKS CITED</a:t>
            </a:r>
            <a:endParaRPr sz="1800"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10</a:t>
            </a:r>
            <a:endParaRPr b="1" dirty="0">
              <a:solidFill>
                <a:schemeClr val="dk1"/>
              </a:solidFill>
              <a:latin typeface="Saira Semi Condensed"/>
              <a:ea typeface="Saira Semi Condensed"/>
              <a:cs typeface="Saira Semi Condensed"/>
              <a:sym typeface="Saira Semi Condensed"/>
            </a:endParaRPr>
          </a:p>
        </p:txBody>
      </p:sp>
      <p:sp>
        <p:nvSpPr>
          <p:cNvPr id="2" name="TextBox 1">
            <a:extLst>
              <a:ext uri="{FF2B5EF4-FFF2-40B4-BE49-F238E27FC236}">
                <a16:creationId xmlns:a16="http://schemas.microsoft.com/office/drawing/2014/main" id="{E9ADE8E3-2B08-54A5-C35C-DF933D137765}"/>
              </a:ext>
            </a:extLst>
          </p:cNvPr>
          <p:cNvSpPr txBox="1"/>
          <p:nvPr/>
        </p:nvSpPr>
        <p:spPr>
          <a:xfrm>
            <a:off x="2029968" y="5143500"/>
            <a:ext cx="6291072" cy="12372618"/>
          </a:xfrm>
          <a:prstGeom prst="rect">
            <a:avLst/>
          </a:prstGeom>
          <a:noFill/>
        </p:spPr>
        <p:txBody>
          <a:bodyPr wrap="square" rtlCol="0">
            <a:spAutoFit/>
          </a:bodyPr>
          <a:lstStyle/>
          <a:p>
            <a:pPr algn="just"/>
            <a:r>
              <a:rPr lang="en-US" dirty="0">
                <a:solidFill>
                  <a:schemeClr val="tx1"/>
                </a:solidFill>
                <a:latin typeface="+mn-lt"/>
              </a:rPr>
              <a:t>[1] M. J. S. Liu and W. D. Chen, “Differencing and its impact on time</a:t>
            </a:r>
          </a:p>
          <a:p>
            <a:pPr algn="just"/>
            <a:r>
              <a:rPr lang="en-US" dirty="0">
                <a:solidFill>
                  <a:schemeClr val="tx1"/>
                </a:solidFill>
                <a:latin typeface="+mn-lt"/>
              </a:rPr>
              <a:t>series forecasting,” International Journal of Forecasting, vol. 22, no. 2,</a:t>
            </a:r>
          </a:p>
          <a:p>
            <a:pPr algn="just"/>
            <a:r>
              <a:rPr lang="en-US" dirty="0">
                <a:solidFill>
                  <a:schemeClr val="tx1"/>
                </a:solidFill>
                <a:latin typeface="+mn-lt"/>
              </a:rPr>
              <a:t>pp. 159-172, 2016.</a:t>
            </a:r>
          </a:p>
          <a:p>
            <a:pPr algn="just"/>
            <a:r>
              <a:rPr lang="en-US" dirty="0">
                <a:solidFill>
                  <a:schemeClr val="tx1"/>
                </a:solidFill>
                <a:latin typeface="+mn-lt"/>
              </a:rPr>
              <a:t>[2] J. R. Norris and M. C. Gale, “Time series decomposition using the</a:t>
            </a:r>
          </a:p>
          <a:p>
            <a:pPr algn="just"/>
            <a:r>
              <a:rPr lang="en-US" dirty="0" err="1">
                <a:solidFill>
                  <a:schemeClr val="tx1"/>
                </a:solidFill>
                <a:latin typeface="+mn-lt"/>
              </a:rPr>
              <a:t>Hodrick</a:t>
            </a:r>
            <a:r>
              <a:rPr lang="en-US" dirty="0">
                <a:solidFill>
                  <a:schemeClr val="tx1"/>
                </a:solidFill>
                <a:latin typeface="+mn-lt"/>
              </a:rPr>
              <a:t>-Prescott filter,” Journal of Economic Studies, vol. 48, no. 4,</a:t>
            </a:r>
          </a:p>
          <a:p>
            <a:pPr algn="just"/>
            <a:r>
              <a:rPr lang="en-US" dirty="0">
                <a:solidFill>
                  <a:schemeClr val="tx1"/>
                </a:solidFill>
                <a:latin typeface="+mn-lt"/>
              </a:rPr>
              <a:t>pp. 512-523, 2017.</a:t>
            </a:r>
          </a:p>
          <a:p>
            <a:pPr algn="just"/>
            <a:r>
              <a:rPr lang="en-US" dirty="0">
                <a:solidFill>
                  <a:schemeClr val="tx1"/>
                </a:solidFill>
                <a:latin typeface="+mn-lt"/>
              </a:rPr>
              <a:t>[3] A. Simons and T. B. Long, “Forecasting time series with seasonal</a:t>
            </a:r>
          </a:p>
          <a:p>
            <a:pPr algn="just"/>
            <a:r>
              <a:rPr lang="en-US" dirty="0">
                <a:solidFill>
                  <a:schemeClr val="tx1"/>
                </a:solidFill>
                <a:latin typeface="+mn-lt"/>
              </a:rPr>
              <a:t>patterns: A comparison of methods,” Journal of Applied Econometrics,</a:t>
            </a:r>
          </a:p>
          <a:p>
            <a:pPr algn="just"/>
            <a:r>
              <a:rPr lang="en-US" dirty="0">
                <a:solidFill>
                  <a:schemeClr val="tx1"/>
                </a:solidFill>
                <a:latin typeface="+mn-lt"/>
              </a:rPr>
              <a:t>vol. 35, no. 7, pp. 1041-1062, 2020.</a:t>
            </a:r>
          </a:p>
          <a:p>
            <a:pPr algn="just"/>
            <a:r>
              <a:rPr lang="en-US" dirty="0">
                <a:solidFill>
                  <a:schemeClr val="tx1"/>
                </a:solidFill>
                <a:latin typeface="+mn-lt"/>
              </a:rPr>
              <a:t>[4] G. S. Maddala and S. L. Wu, “Time series econometrics: A comparative</a:t>
            </a:r>
          </a:p>
          <a:p>
            <a:pPr algn="just"/>
            <a:r>
              <a:rPr lang="en-US" dirty="0">
                <a:solidFill>
                  <a:schemeClr val="tx1"/>
                </a:solidFill>
                <a:latin typeface="+mn-lt"/>
              </a:rPr>
              <a:t>study of methods,” Journal of Econometrics, vol. 35, no. 3, pp. 126-148,</a:t>
            </a:r>
          </a:p>
          <a:p>
            <a:pPr algn="just"/>
            <a:r>
              <a:rPr lang="en-US" dirty="0">
                <a:solidFill>
                  <a:schemeClr val="tx1"/>
                </a:solidFill>
                <a:latin typeface="+mn-lt"/>
              </a:rPr>
              <a:t>2014.</a:t>
            </a:r>
          </a:p>
          <a:p>
            <a:pPr algn="just"/>
            <a:r>
              <a:rPr lang="en-US" dirty="0">
                <a:solidFill>
                  <a:schemeClr val="tx1"/>
                </a:solidFill>
                <a:latin typeface="+mn-lt"/>
              </a:rPr>
              <a:t>[5] W. H. Greene, “Econometric analysis: Linear regression models and</a:t>
            </a:r>
          </a:p>
          <a:p>
            <a:pPr algn="just"/>
            <a:r>
              <a:rPr lang="en-US" dirty="0">
                <a:solidFill>
                  <a:schemeClr val="tx1"/>
                </a:solidFill>
                <a:latin typeface="+mn-lt"/>
              </a:rPr>
              <a:t>applications,” Econometric Theory, vol. 22, no. 5, pp. 1567-1589, 2018.</a:t>
            </a:r>
          </a:p>
          <a:p>
            <a:pPr algn="just"/>
            <a:r>
              <a:rPr lang="en-US" dirty="0">
                <a:solidFill>
                  <a:schemeClr val="tx1"/>
                </a:solidFill>
                <a:latin typeface="+mn-lt"/>
              </a:rPr>
              <a:t>[6] G. U. Yule, “On the method of least squares applied to time series,”</a:t>
            </a:r>
          </a:p>
          <a:p>
            <a:pPr algn="just"/>
            <a:r>
              <a:rPr lang="en-US" dirty="0">
                <a:solidFill>
                  <a:schemeClr val="tx1"/>
                </a:solidFill>
                <a:latin typeface="+mn-lt"/>
              </a:rPr>
              <a:t>Philosophical Transactions of the Royal Society A: Mathematical, Phys-</a:t>
            </a:r>
          </a:p>
          <a:p>
            <a:pPr algn="just"/>
            <a:r>
              <a:rPr lang="en-US" dirty="0" err="1">
                <a:solidFill>
                  <a:schemeClr val="tx1"/>
                </a:solidFill>
                <a:latin typeface="+mn-lt"/>
              </a:rPr>
              <a:t>ical</a:t>
            </a:r>
            <a:r>
              <a:rPr lang="en-US" dirty="0">
                <a:solidFill>
                  <a:schemeClr val="tx1"/>
                </a:solidFill>
                <a:latin typeface="+mn-lt"/>
              </a:rPr>
              <a:t> and Engineering Sciences, vol. 226, no. 1, pp. 47-75, 1927.</a:t>
            </a:r>
          </a:p>
          <a:p>
            <a:pPr algn="just"/>
            <a:r>
              <a:rPr lang="en-US" dirty="0">
                <a:solidFill>
                  <a:schemeClr val="tx1"/>
                </a:solidFill>
                <a:latin typeface="+mn-lt"/>
              </a:rPr>
              <a:t>[7] C. H. Anderson and B. L. Moore, “Advanced linear regression tech-</a:t>
            </a:r>
          </a:p>
          <a:p>
            <a:pPr algn="just"/>
            <a:r>
              <a:rPr lang="en-US" dirty="0" err="1">
                <a:solidFill>
                  <a:schemeClr val="tx1"/>
                </a:solidFill>
                <a:latin typeface="+mn-lt"/>
              </a:rPr>
              <a:t>niques</a:t>
            </a:r>
            <a:r>
              <a:rPr lang="en-US" dirty="0">
                <a:solidFill>
                  <a:schemeClr val="tx1"/>
                </a:solidFill>
                <a:latin typeface="+mn-lt"/>
              </a:rPr>
              <a:t> in time series analysis,” Journal of Forecasting and Statistical</a:t>
            </a:r>
          </a:p>
          <a:p>
            <a:pPr algn="just"/>
            <a:r>
              <a:rPr lang="en-US" dirty="0">
                <a:solidFill>
                  <a:schemeClr val="tx1"/>
                </a:solidFill>
                <a:latin typeface="+mn-lt"/>
              </a:rPr>
              <a:t>Models, vol. 45, no. 2, pp. 201-220, 2019.</a:t>
            </a:r>
          </a:p>
          <a:p>
            <a:pPr algn="just"/>
            <a:r>
              <a:rPr lang="en-US" dirty="0">
                <a:solidFill>
                  <a:schemeClr val="tx1"/>
                </a:solidFill>
                <a:latin typeface="+mn-lt"/>
              </a:rPr>
              <a:t>[8] R. H. Shumway and D. S. Stoffer, Time Series Analysis and Its</a:t>
            </a:r>
          </a:p>
          <a:p>
            <a:pPr algn="just"/>
            <a:r>
              <a:rPr lang="en-US" dirty="0">
                <a:solidFill>
                  <a:schemeClr val="tx1"/>
                </a:solidFill>
                <a:latin typeface="+mn-lt"/>
              </a:rPr>
              <a:t>Applications: With R Examples, Springer, 2010.</a:t>
            </a:r>
          </a:p>
          <a:p>
            <a:pPr algn="just"/>
            <a:r>
              <a:rPr lang="en-US" dirty="0">
                <a:solidFill>
                  <a:schemeClr val="tx1"/>
                </a:solidFill>
                <a:latin typeface="+mn-lt"/>
              </a:rPr>
              <a:t>[9] G. E. P. Box, G. M. Jenkins, and G. C. </a:t>
            </a:r>
            <a:r>
              <a:rPr lang="en-US" dirty="0" err="1">
                <a:solidFill>
                  <a:schemeClr val="tx1"/>
                </a:solidFill>
                <a:latin typeface="+mn-lt"/>
              </a:rPr>
              <a:t>Reinsel</a:t>
            </a:r>
            <a:r>
              <a:rPr lang="en-US" dirty="0">
                <a:solidFill>
                  <a:schemeClr val="tx1"/>
                </a:solidFill>
                <a:latin typeface="+mn-lt"/>
              </a:rPr>
              <a:t>, Time Series Analysis:</a:t>
            </a:r>
          </a:p>
          <a:p>
            <a:pPr algn="just"/>
            <a:r>
              <a:rPr lang="en-US" dirty="0">
                <a:solidFill>
                  <a:schemeClr val="tx1"/>
                </a:solidFill>
                <a:latin typeface="+mn-lt"/>
              </a:rPr>
              <a:t>Forecasting and Control, 5th ed. Hoboken, NJ: Wiley, 2015.</a:t>
            </a:r>
          </a:p>
          <a:p>
            <a:pPr algn="just"/>
            <a:r>
              <a:rPr lang="en-US" dirty="0">
                <a:solidFill>
                  <a:schemeClr val="tx1"/>
                </a:solidFill>
                <a:latin typeface="+mn-lt"/>
              </a:rPr>
              <a:t>[10] R. S. Pindyck and D. L. Rubinfeld, Time Series and Econometric</a:t>
            </a:r>
          </a:p>
          <a:p>
            <a:pPr algn="just"/>
            <a:r>
              <a:rPr lang="en-US" dirty="0">
                <a:solidFill>
                  <a:schemeClr val="tx1"/>
                </a:solidFill>
                <a:latin typeface="+mn-lt"/>
              </a:rPr>
              <a:t>Forecasting: Methods and Applications, Prentice Hall, 1991.</a:t>
            </a:r>
          </a:p>
          <a:p>
            <a:pPr algn="just"/>
            <a:r>
              <a:rPr lang="en-US" dirty="0">
                <a:solidFill>
                  <a:schemeClr val="tx1"/>
                </a:solidFill>
                <a:latin typeface="+mn-lt"/>
              </a:rPr>
              <a:t>[11] C. Chatfield, The Analysis of Time Series: An Introduction, Chapman</a:t>
            </a:r>
          </a:p>
          <a:p>
            <a:pPr algn="just"/>
            <a:r>
              <a:rPr lang="en-US" dirty="0">
                <a:solidFill>
                  <a:schemeClr val="tx1"/>
                </a:solidFill>
                <a:latin typeface="+mn-lt"/>
              </a:rPr>
              <a:t>and Hall/CRC, 2016.</a:t>
            </a:r>
          </a:p>
          <a:p>
            <a:pPr algn="just"/>
            <a:r>
              <a:rPr lang="en-US" dirty="0">
                <a:solidFill>
                  <a:schemeClr val="tx1"/>
                </a:solidFill>
                <a:latin typeface="+mn-lt"/>
              </a:rPr>
              <a:t>[12] R. C. Hill and W. E. Griffiths, Principles of Econometrics: Time Series</a:t>
            </a:r>
          </a:p>
          <a:p>
            <a:pPr algn="just"/>
            <a:r>
              <a:rPr lang="en-US" dirty="0">
                <a:solidFill>
                  <a:schemeClr val="tx1"/>
                </a:solidFill>
                <a:latin typeface="+mn-lt"/>
              </a:rPr>
              <a:t>Analysis, Wiley, 2018.</a:t>
            </a:r>
          </a:p>
          <a:p>
            <a:pPr algn="just"/>
            <a:r>
              <a:rPr lang="en-US" dirty="0">
                <a:solidFill>
                  <a:schemeClr val="tx1"/>
                </a:solidFill>
                <a:latin typeface="+mn-lt"/>
              </a:rPr>
              <a:t>[13] J. Mackey and M. Peterson, “The difference in time series forecasting</a:t>
            </a:r>
          </a:p>
          <a:p>
            <a:pPr algn="just"/>
            <a:r>
              <a:rPr lang="en-US" dirty="0">
                <a:solidFill>
                  <a:schemeClr val="tx1"/>
                </a:solidFill>
                <a:latin typeface="+mn-lt"/>
              </a:rPr>
              <a:t>accuracy: A review of models,” Journal of Business and Economic</a:t>
            </a:r>
          </a:p>
          <a:p>
            <a:pPr algn="just"/>
            <a:r>
              <a:rPr lang="en-US" dirty="0">
                <a:solidFill>
                  <a:schemeClr val="tx1"/>
                </a:solidFill>
                <a:latin typeface="+mn-lt"/>
              </a:rPr>
              <a:t>Statistics, vol. 36, no. 1, pp. 1-16, 2018.</a:t>
            </a:r>
          </a:p>
          <a:p>
            <a:pPr algn="just"/>
            <a:r>
              <a:rPr lang="en-US" dirty="0">
                <a:solidFill>
                  <a:schemeClr val="tx1"/>
                </a:solidFill>
                <a:latin typeface="+mn-lt"/>
              </a:rPr>
              <a:t>[14] M. </a:t>
            </a:r>
            <a:r>
              <a:rPr lang="en-US" dirty="0" err="1">
                <a:solidFill>
                  <a:schemeClr val="tx1"/>
                </a:solidFill>
                <a:latin typeface="+mn-lt"/>
              </a:rPr>
              <a:t>Yusoff</a:t>
            </a:r>
            <a:r>
              <a:rPr lang="en-US" dirty="0">
                <a:solidFill>
                  <a:schemeClr val="tx1"/>
                </a:solidFill>
                <a:latin typeface="+mn-lt"/>
              </a:rPr>
              <a:t> and N. M. R. </a:t>
            </a:r>
            <a:r>
              <a:rPr lang="en-US" dirty="0" err="1">
                <a:solidFill>
                  <a:schemeClr val="tx1"/>
                </a:solidFill>
                <a:latin typeface="+mn-lt"/>
              </a:rPr>
              <a:t>Kamaruddin</a:t>
            </a:r>
            <a:r>
              <a:rPr lang="en-US" dirty="0">
                <a:solidFill>
                  <a:schemeClr val="tx1"/>
                </a:solidFill>
                <a:latin typeface="+mn-lt"/>
              </a:rPr>
              <a:t>, “Decomposition techniques in</a:t>
            </a:r>
          </a:p>
          <a:p>
            <a:pPr algn="just"/>
            <a:r>
              <a:rPr lang="en-US" dirty="0">
                <a:solidFill>
                  <a:schemeClr val="tx1"/>
                </a:solidFill>
                <a:latin typeface="+mn-lt"/>
              </a:rPr>
              <a:t>time series analysis,” Journal of Time Series Analysis, vol. 25, no. 4,</a:t>
            </a:r>
          </a:p>
          <a:p>
            <a:pPr algn="just"/>
            <a:r>
              <a:rPr lang="en-US" dirty="0">
                <a:solidFill>
                  <a:schemeClr val="tx1"/>
                </a:solidFill>
                <a:latin typeface="+mn-lt"/>
              </a:rPr>
              <a:t>pp. 453-469, 2017.</a:t>
            </a:r>
          </a:p>
          <a:p>
            <a:pPr algn="just"/>
            <a:r>
              <a:rPr lang="en-US" dirty="0">
                <a:solidFill>
                  <a:schemeClr val="tx1"/>
                </a:solidFill>
                <a:latin typeface="+mn-lt"/>
              </a:rPr>
              <a:t>[15] S. </a:t>
            </a:r>
            <a:r>
              <a:rPr lang="en-US" dirty="0" err="1">
                <a:solidFill>
                  <a:schemeClr val="tx1"/>
                </a:solidFill>
                <a:latin typeface="+mn-lt"/>
              </a:rPr>
              <a:t>Makridakis</a:t>
            </a:r>
            <a:r>
              <a:rPr lang="en-US" dirty="0">
                <a:solidFill>
                  <a:schemeClr val="tx1"/>
                </a:solidFill>
                <a:latin typeface="+mn-lt"/>
              </a:rPr>
              <a:t> and S. </a:t>
            </a:r>
            <a:r>
              <a:rPr lang="en-US" dirty="0" err="1">
                <a:solidFill>
                  <a:schemeClr val="tx1"/>
                </a:solidFill>
                <a:latin typeface="+mn-lt"/>
              </a:rPr>
              <a:t>Hibon</a:t>
            </a:r>
            <a:r>
              <a:rPr lang="en-US" dirty="0">
                <a:solidFill>
                  <a:schemeClr val="tx1"/>
                </a:solidFill>
                <a:latin typeface="+mn-lt"/>
              </a:rPr>
              <a:t>, “Forecasting methods and applications in</a:t>
            </a:r>
          </a:p>
          <a:p>
            <a:pPr algn="just"/>
            <a:r>
              <a:rPr lang="en-US" dirty="0">
                <a:solidFill>
                  <a:schemeClr val="tx1"/>
                </a:solidFill>
                <a:latin typeface="+mn-lt"/>
              </a:rPr>
              <a:t>time series analysis,” International Journal of Forecasting, vol. 32, no.</a:t>
            </a:r>
          </a:p>
          <a:p>
            <a:pPr algn="just"/>
            <a:r>
              <a:rPr lang="en-US" dirty="0">
                <a:solidFill>
                  <a:schemeClr val="tx1"/>
                </a:solidFill>
                <a:latin typeface="+mn-lt"/>
              </a:rPr>
              <a:t>3, pp. 733-745, 2018.</a:t>
            </a:r>
          </a:p>
          <a:p>
            <a:pPr algn="just"/>
            <a:r>
              <a:rPr lang="en-US" dirty="0">
                <a:solidFill>
                  <a:schemeClr val="tx1"/>
                </a:solidFill>
                <a:latin typeface="+mn-lt"/>
              </a:rPr>
              <a:t>[16] J. Bentley and R. Wilson, “A review of linear regression techniques for</a:t>
            </a:r>
          </a:p>
          <a:p>
            <a:pPr algn="just"/>
            <a:r>
              <a:rPr lang="en-US" dirty="0">
                <a:solidFill>
                  <a:schemeClr val="tx1"/>
                </a:solidFill>
                <a:latin typeface="+mn-lt"/>
              </a:rPr>
              <a:t>time series data,” Journal of Statistical Planning and Inference, vol. 67,</a:t>
            </a:r>
          </a:p>
          <a:p>
            <a:pPr algn="just"/>
            <a:r>
              <a:rPr lang="en-US" dirty="0">
                <a:solidFill>
                  <a:schemeClr val="tx1"/>
                </a:solidFill>
                <a:latin typeface="+mn-lt"/>
              </a:rPr>
              <a:t>no. 4, pp. 295-310, 2020.</a:t>
            </a:r>
          </a:p>
          <a:p>
            <a:pPr algn="just"/>
            <a:r>
              <a:rPr lang="en-US" dirty="0">
                <a:solidFill>
                  <a:schemeClr val="tx1"/>
                </a:solidFill>
                <a:latin typeface="+mn-lt"/>
              </a:rPr>
              <a:t>[17] C. Brooks, Introductory Time Series Analysis for Economists: Linear</a:t>
            </a:r>
          </a:p>
          <a:p>
            <a:pPr algn="just"/>
            <a:r>
              <a:rPr lang="en-US" dirty="0">
                <a:solidFill>
                  <a:schemeClr val="tx1"/>
                </a:solidFill>
                <a:latin typeface="+mn-lt"/>
              </a:rPr>
              <a:t>Models and Their Application, Cambridge University Press, 2018.</a:t>
            </a:r>
          </a:p>
          <a:p>
            <a:pPr algn="just"/>
            <a:r>
              <a:rPr lang="en-US" dirty="0">
                <a:solidFill>
                  <a:schemeClr val="tx1"/>
                </a:solidFill>
                <a:latin typeface="+mn-lt"/>
              </a:rPr>
              <a:t>[18] M. A. Rahman and S. M. </a:t>
            </a:r>
            <a:r>
              <a:rPr lang="en-US" dirty="0" err="1">
                <a:solidFill>
                  <a:schemeClr val="tx1"/>
                </a:solidFill>
                <a:latin typeface="+mn-lt"/>
              </a:rPr>
              <a:t>Mollah</a:t>
            </a:r>
            <a:r>
              <a:rPr lang="en-US" dirty="0">
                <a:solidFill>
                  <a:schemeClr val="tx1"/>
                </a:solidFill>
                <a:latin typeface="+mn-lt"/>
              </a:rPr>
              <a:t>, “Forecasting with time series</a:t>
            </a:r>
          </a:p>
          <a:p>
            <a:pPr algn="just"/>
            <a:r>
              <a:rPr lang="en-US" dirty="0">
                <a:solidFill>
                  <a:schemeClr val="tx1"/>
                </a:solidFill>
                <a:latin typeface="+mn-lt"/>
              </a:rPr>
              <a:t>decomposition models,” Journal of Econometric Analysis, vol. 37, no.</a:t>
            </a:r>
          </a:p>
          <a:p>
            <a:pPr algn="just"/>
            <a:r>
              <a:rPr lang="en-US" dirty="0">
                <a:solidFill>
                  <a:schemeClr val="tx1"/>
                </a:solidFill>
                <a:latin typeface="+mn-lt"/>
              </a:rPr>
              <a:t>3, pp. 180-195, 2019.</a:t>
            </a:r>
          </a:p>
          <a:p>
            <a:pPr algn="just"/>
            <a:r>
              <a:rPr lang="en-US" dirty="0">
                <a:solidFill>
                  <a:schemeClr val="tx1"/>
                </a:solidFill>
                <a:latin typeface="+mn-lt"/>
              </a:rPr>
              <a:t>[19] J. M. Bates and C. W. Granger, “Forecasting economic time series using</a:t>
            </a:r>
          </a:p>
          <a:p>
            <a:pPr algn="just"/>
            <a:r>
              <a:rPr lang="en-US" dirty="0">
                <a:solidFill>
                  <a:schemeClr val="tx1"/>
                </a:solidFill>
                <a:latin typeface="+mn-lt"/>
              </a:rPr>
              <a:t>autoregressive models,” Journal of Econometrics, vol. 43, no. 2, pp. 171-</a:t>
            </a:r>
          </a:p>
          <a:p>
            <a:pPr algn="just"/>
            <a:r>
              <a:rPr lang="en-US" dirty="0">
                <a:solidFill>
                  <a:schemeClr val="tx1"/>
                </a:solidFill>
                <a:latin typeface="+mn-lt"/>
              </a:rPr>
              <a:t>189, 2020.</a:t>
            </a:r>
          </a:p>
          <a:p>
            <a:pPr algn="just"/>
            <a:r>
              <a:rPr lang="en-US" dirty="0">
                <a:solidFill>
                  <a:schemeClr val="tx1"/>
                </a:solidFill>
                <a:latin typeface="+mn-lt"/>
              </a:rPr>
              <a:t>[20] D. Lam and H. Li, “Trend analysis in time series data: An introduction</a:t>
            </a:r>
          </a:p>
          <a:p>
            <a:pPr algn="just"/>
            <a:r>
              <a:rPr lang="en-US" dirty="0">
                <a:solidFill>
                  <a:schemeClr val="tx1"/>
                </a:solidFill>
                <a:latin typeface="+mn-lt"/>
              </a:rPr>
              <a:t>and applications,” Journal of Forecasting, vol. 27, no. 6, pp. 1095-1112,</a:t>
            </a:r>
          </a:p>
          <a:p>
            <a:pPr algn="just"/>
            <a:r>
              <a:rPr lang="en-US" dirty="0">
                <a:solidFill>
                  <a:schemeClr val="tx1"/>
                </a:solidFill>
                <a:latin typeface="+mn-lt"/>
              </a:rPr>
              <a:t>2018.</a:t>
            </a:r>
          </a:p>
          <a:p>
            <a:pPr algn="just"/>
            <a:r>
              <a:rPr lang="en-US" dirty="0">
                <a:solidFill>
                  <a:schemeClr val="tx1"/>
                </a:solidFill>
                <a:latin typeface="+mn-lt"/>
              </a:rPr>
              <a:t>[21] J. Taylor and P. L. Shi, “Advanced linear regression techniques for time</a:t>
            </a:r>
          </a:p>
          <a:p>
            <a:pPr algn="just"/>
            <a:r>
              <a:rPr lang="en-US" dirty="0">
                <a:solidFill>
                  <a:schemeClr val="tx1"/>
                </a:solidFill>
                <a:latin typeface="+mn-lt"/>
              </a:rPr>
              <a:t>series forecasting,” Journal of Applied Statistical Analysis, vol. 56, no.</a:t>
            </a:r>
          </a:p>
          <a:p>
            <a:pPr algn="just"/>
            <a:r>
              <a:rPr lang="en-US" dirty="0">
                <a:solidFill>
                  <a:schemeClr val="tx1"/>
                </a:solidFill>
                <a:latin typeface="+mn-lt"/>
              </a:rPr>
              <a:t>2, pp. 277-293, 2021.</a:t>
            </a:r>
          </a:p>
        </p:txBody>
      </p:sp>
    </p:spTree>
    <p:extLst>
      <p:ext uri="{BB962C8B-B14F-4D97-AF65-F5344CB8AC3E}">
        <p14:creationId xmlns:p14="http://schemas.microsoft.com/office/powerpoint/2010/main" val="268995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2.22222E-6 1.23457E-7 L -0.00781 -2.72253 " pathEditMode="relative" rAng="0" ptsTypes="AA">
                                      <p:cBhvr>
                                        <p:cTn id="6" dur="15000" fill="hold"/>
                                        <p:tgtEl>
                                          <p:spTgt spid="2"/>
                                        </p:tgtEl>
                                        <p:attrNameLst>
                                          <p:attrName>ppt_x</p:attrName>
                                          <p:attrName>ppt_y</p:attrName>
                                        </p:attrNameLst>
                                      </p:cBhvr>
                                      <p:rCtr x="-399" y="-1361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txBox="1">
            <a:spLocks noGrp="1"/>
          </p:cNvSpPr>
          <p:nvPr>
            <p:ph type="ctrTitle" idx="4294967295"/>
          </p:nvPr>
        </p:nvSpPr>
        <p:spPr>
          <a:xfrm>
            <a:off x="1207775" y="1916842"/>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dirty="0"/>
              <a:t>THANKS!</a:t>
            </a:r>
            <a:endParaRPr sz="6800" dirty="0"/>
          </a:p>
        </p:txBody>
      </p:sp>
      <p:sp>
        <p:nvSpPr>
          <p:cNvPr id="463" name="Google Shape;463;p34"/>
          <p:cNvSpPr txBox="1">
            <a:spLocks noGrp="1"/>
          </p:cNvSpPr>
          <p:nvPr>
            <p:ph type="subTitle" idx="4294967295"/>
          </p:nvPr>
        </p:nvSpPr>
        <p:spPr>
          <a:xfrm>
            <a:off x="1207775" y="2977082"/>
            <a:ext cx="3271200" cy="41794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accent4"/>
                </a:solidFill>
              </a:rPr>
              <a:t>ANY QUESTIONS?</a:t>
            </a:r>
            <a:endParaRPr b="1" dirty="0">
              <a:solidFill>
                <a:schemeClr val="accent4"/>
              </a:solidFill>
            </a:endParaRPr>
          </a:p>
        </p:txBody>
      </p:sp>
      <p:sp>
        <p:nvSpPr>
          <p:cNvPr id="464" name="Google Shape;464;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grpSp>
        <p:nvGrpSpPr>
          <p:cNvPr id="465" name="Google Shape;465;p34"/>
          <p:cNvGrpSpPr/>
          <p:nvPr/>
        </p:nvGrpSpPr>
        <p:grpSpPr>
          <a:xfrm rot="10800000">
            <a:off x="5014102" y="1109741"/>
            <a:ext cx="4122748" cy="2955434"/>
            <a:chOff x="291713" y="847485"/>
            <a:chExt cx="489987" cy="351315"/>
          </a:xfrm>
        </p:grpSpPr>
        <p:sp>
          <p:nvSpPr>
            <p:cNvPr id="466" name="Google Shape;466;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4"/>
          <p:cNvGrpSpPr/>
          <p:nvPr/>
        </p:nvGrpSpPr>
        <p:grpSpPr>
          <a:xfrm>
            <a:off x="5781655" y="2060399"/>
            <a:ext cx="958428" cy="901731"/>
            <a:chOff x="5972700" y="2330200"/>
            <a:chExt cx="411625" cy="387275"/>
          </a:xfrm>
        </p:grpSpPr>
        <p:sp>
          <p:nvSpPr>
            <p:cNvPr id="469" name="Google Shape;469;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22"/>
          <p:cNvSpPr txBox="1">
            <a:spLocks noGrp="1"/>
          </p:cNvSpPr>
          <p:nvPr>
            <p:ph type="title" idx="4294967295"/>
          </p:nvPr>
        </p:nvSpPr>
        <p:spPr>
          <a:xfrm>
            <a:off x="2560320" y="3625098"/>
            <a:ext cx="3858768" cy="115420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Oh!</a:t>
            </a:r>
            <a:endParaRPr sz="2000" dirty="0"/>
          </a:p>
        </p:txBody>
      </p:sp>
      <p:sp>
        <p:nvSpPr>
          <p:cNvPr id="293" name="Google Shape;293;p2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8000">
              <a:schemeClr val="accent2"/>
            </a:gs>
            <a:gs pos="64000">
              <a:schemeClr val="accent1"/>
            </a:gs>
            <a:gs pos="100000">
              <a:schemeClr val="lt1"/>
            </a:gs>
          </a:gsLst>
          <a:lin ang="16200000" scaled="0"/>
        </a:gradFill>
        <a:effectLst/>
      </p:bgPr>
    </p:bg>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617050" y="2267550"/>
            <a:ext cx="6327566" cy="608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INTRODUCTION</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28"/>
                                        </p:tgtEl>
                                        <p:attrNameLst>
                                          <p:attrName>style.visibility</p:attrName>
                                        </p:attrNameLst>
                                      </p:cBhvr>
                                      <p:to>
                                        <p:strVal val="visible"/>
                                      </p:to>
                                    </p:set>
                                    <p:animScale>
                                      <p:cBhvr>
                                        <p:cTn id="7"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8"/>
                                        </p:tgtEl>
                                        <p:attrNameLst>
                                          <p:attrName>ppt_x</p:attrName>
                                          <p:attrName>ppt_y</p:attrName>
                                        </p:attrNameLst>
                                      </p:cBhvr>
                                    </p:animMotion>
                                    <p:animEffect transition="in" filter="fade">
                                      <p:cBhvr>
                                        <p:cTn id="9"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0">
              <a:schemeClr val="accent4"/>
            </a:gs>
            <a:gs pos="1000">
              <a:schemeClr val="accent3"/>
            </a:gs>
            <a:gs pos="4000">
              <a:schemeClr val="accent2">
                <a:lumMod val="63374"/>
              </a:schemeClr>
            </a:gs>
          </a:gsLst>
          <a:lin ang="5400000" scaled="0"/>
        </a:gradFill>
        <a:effectLst/>
      </p:bgPr>
    </p:bg>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905708" y="1543200"/>
            <a:ext cx="7332583" cy="3042600"/>
          </a:xfrm>
          <a:prstGeom prst="rect">
            <a:avLst/>
          </a:prstGeom>
        </p:spPr>
        <p:txBody>
          <a:bodyPr spcFirstLastPara="1" wrap="square" lIns="0" tIns="0" rIns="0" bIns="0" anchor="t" anchorCtr="0">
            <a:noAutofit/>
          </a:bodyPr>
          <a:lstStyle/>
          <a:p>
            <a:pPr marL="0" lvl="0" indent="0" algn="just">
              <a:spcAft>
                <a:spcPts val="600"/>
              </a:spcAft>
              <a:buNone/>
            </a:pPr>
            <a:r>
              <a:rPr lang="en-US" sz="2000" dirty="0">
                <a:solidFill>
                  <a:schemeClr val="tx1"/>
                </a:solidFill>
              </a:rPr>
              <a:t>	</a:t>
            </a:r>
            <a:r>
              <a:rPr lang="en-US" sz="2200" dirty="0">
                <a:solidFill>
                  <a:schemeClr val="tx1"/>
                </a:solidFill>
              </a:rPr>
              <a:t>Moving averages (MAs) are one of the most widely used statistical tools in time series forecasting, particularly in fields such as economics, finance, and signal processing. Their primary purpose is to smooth fluctuations in data over time, providing a clearer view of underlying trends and patterns. Moving averages are especially important in the analysis of time series data because they help to reduce the noise inherent in real-world data, allowing analysts to focus on the broader movements or trends.</a:t>
            </a:r>
            <a:endParaRPr sz="2200" dirty="0">
              <a:solidFill>
                <a:schemeClr val="tx1"/>
              </a:solidFill>
            </a:endParaRPr>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35">
                                            <p:txEl>
                                              <p:pRg st="0" end="0"/>
                                            </p:txEl>
                                          </p:spTgt>
                                        </p:tgtEl>
                                        <p:attrNameLst>
                                          <p:attrName>style.visibility</p:attrName>
                                        </p:attrNameLst>
                                      </p:cBhvr>
                                      <p:to>
                                        <p:strVal val="visible"/>
                                      </p:to>
                                    </p:set>
                                    <p:anim calcmode="lin" valueType="num">
                                      <p:cBhvr>
                                        <p:cTn id="7" dur="250" fill="hold"/>
                                        <p:tgtEl>
                                          <p:spTgt spid="23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235">
                                            <p:txEl>
                                              <p:pRg st="0" end="0"/>
                                            </p:txEl>
                                          </p:spTgt>
                                        </p:tgtEl>
                                        <p:attrNameLst>
                                          <p:attrName>ppt_y</p:attrName>
                                        </p:attrNameLst>
                                      </p:cBhvr>
                                      <p:tavLst>
                                        <p:tav tm="0">
                                          <p:val>
                                            <p:strVal val="#ppt_y"/>
                                          </p:val>
                                        </p:tav>
                                        <p:tav tm="100000">
                                          <p:val>
                                            <p:strVal val="#ppt_y"/>
                                          </p:val>
                                        </p:tav>
                                      </p:tavLst>
                                    </p:anim>
                                    <p:anim calcmode="lin" valueType="num">
                                      <p:cBhvr>
                                        <p:cTn id="9" dur="250" fill="hold"/>
                                        <p:tgtEl>
                                          <p:spTgt spid="23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23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8000">
              <a:schemeClr val="accent2"/>
            </a:gs>
            <a:gs pos="64000">
              <a:schemeClr val="accent1"/>
            </a:gs>
            <a:gs pos="100000">
              <a:schemeClr val="lt1"/>
            </a:gs>
          </a:gsLst>
          <a:lin ang="16200000" scaled="0"/>
        </a:gradFill>
        <a:effectLst/>
      </p:bgPr>
    </p:bg>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617050" y="2267550"/>
            <a:ext cx="6327566" cy="608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BACKGROUND</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1269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28"/>
                                        </p:tgtEl>
                                        <p:attrNameLst>
                                          <p:attrName>style.visibility</p:attrName>
                                        </p:attrNameLst>
                                      </p:cBhvr>
                                      <p:to>
                                        <p:strVal val="visible"/>
                                      </p:to>
                                    </p:set>
                                    <p:animScale>
                                      <p:cBhvr>
                                        <p:cTn id="7"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8"/>
                                        </p:tgtEl>
                                        <p:attrNameLst>
                                          <p:attrName>ppt_x</p:attrName>
                                          <p:attrName>ppt_y</p:attrName>
                                        </p:attrNameLst>
                                      </p:cBhvr>
                                    </p:animMotion>
                                    <p:animEffect transition="in" filter="fade">
                                      <p:cBhvr>
                                        <p:cTn id="9"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75000"/>
              </a:schemeClr>
            </a:gs>
            <a:gs pos="0">
              <a:schemeClr val="accent4"/>
            </a:gs>
            <a:gs pos="1000">
              <a:schemeClr val="accent3"/>
            </a:gs>
            <a:gs pos="2000">
              <a:schemeClr val="accent3">
                <a:lumMod val="46000"/>
              </a:schemeClr>
            </a:gs>
          </a:gsLst>
          <a:lin ang="5400000" scaled="0"/>
        </a:gradFill>
        <a:effectLst/>
      </p:bgPr>
    </p:bg>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406908" y="1529983"/>
            <a:ext cx="8330184" cy="2954553"/>
          </a:xfrm>
          <a:prstGeom prst="rect">
            <a:avLst/>
          </a:prstGeom>
        </p:spPr>
        <p:txBody>
          <a:bodyPr spcFirstLastPara="1" wrap="square" lIns="0" tIns="0" rIns="0" bIns="0" anchor="t" anchorCtr="0">
            <a:noAutofit/>
          </a:bodyPr>
          <a:lstStyle/>
          <a:p>
            <a:pPr marL="0" lvl="0" indent="0">
              <a:spcAft>
                <a:spcPts val="600"/>
              </a:spcAft>
              <a:buNone/>
            </a:pPr>
            <a:r>
              <a:rPr lang="en-US" sz="1600" dirty="0">
                <a:solidFill>
                  <a:schemeClr val="tx1"/>
                </a:solidFill>
              </a:rPr>
              <a:t>The moving average concept, first employed in economics and finance in the early 20th century, gained prominence during the 1920s and 1930s as analysts sought ways to interpret the fluctuating data of rapidly changing financial markets. Initially introduced to detect underlying trends by averaging values over a specified period to eliminate short-term fluctuations, the Simple Moving Average (SMA) became a fundamental tool in technical analysis, used by traders to predict stock price movements. Over time, variations such as the Cumulative Moving Average (CMA) and the Exponentially Weighted Moving Average (EWMA) were developed. The CMA continually updates the average as new data points become available, while the EWMA, introduced in the 1960s, assigns more weight to recent observations, making it more sensitive to recent trends and changes. These advancements made moving averages, especially EWMA, increasingly popular in fields like control systems and economics, where quick adaptation to changes is essential.</a:t>
            </a:r>
            <a:endParaRPr sz="1600" dirty="0">
              <a:solidFill>
                <a:schemeClr val="tx1"/>
              </a:solidFill>
            </a:endParaRPr>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1026" name="Picture 2" descr="Charles Dow - Wikipedia">
            <a:extLst>
              <a:ext uri="{FF2B5EF4-FFF2-40B4-BE49-F238E27FC236}">
                <a16:creationId xmlns:a16="http://schemas.microsoft.com/office/drawing/2014/main" id="{D12F8B99-7925-0BD7-47BF-938F10DAA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813" y="415571"/>
            <a:ext cx="881182" cy="10131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4E4752C-D8DF-71AD-45F0-4427AA04D9E4}"/>
              </a:ext>
            </a:extLst>
          </p:cNvPr>
          <p:cNvSpPr txBox="1"/>
          <p:nvPr/>
        </p:nvSpPr>
        <p:spPr>
          <a:xfrm>
            <a:off x="1924216" y="658964"/>
            <a:ext cx="1304014" cy="630942"/>
          </a:xfrm>
          <a:prstGeom prst="rect">
            <a:avLst/>
          </a:prstGeom>
          <a:noFill/>
        </p:spPr>
        <p:txBody>
          <a:bodyPr wrap="square" rtlCol="0">
            <a:spAutoFit/>
          </a:bodyPr>
          <a:lstStyle/>
          <a:p>
            <a:r>
              <a:rPr lang="en-US" sz="700" b="1" dirty="0">
                <a:solidFill>
                  <a:schemeClr val="tx1"/>
                </a:solidFill>
                <a:latin typeface="Chalkboard SE" panose="03050602040202020205" pitchFamily="66" charset="77"/>
              </a:rPr>
              <a:t>Charles H. Dow</a:t>
            </a:r>
            <a:r>
              <a:rPr lang="en-US" sz="700" dirty="0">
                <a:solidFill>
                  <a:schemeClr val="tx1"/>
                </a:solidFill>
                <a:latin typeface="Chalkboard SE" panose="03050602040202020205" pitchFamily="66" charset="77"/>
              </a:rPr>
              <a:t>, the co-founder of The Wall Street Journal and creator of the Dow Jones Industrial Average.</a:t>
            </a:r>
          </a:p>
        </p:txBody>
      </p:sp>
    </p:spTree>
    <p:extLst>
      <p:ext uri="{BB962C8B-B14F-4D97-AF65-F5344CB8AC3E}">
        <p14:creationId xmlns:p14="http://schemas.microsoft.com/office/powerpoint/2010/main" val="370703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8000">
              <a:schemeClr val="accent2"/>
            </a:gs>
            <a:gs pos="64000">
              <a:schemeClr val="accent1"/>
            </a:gs>
            <a:gs pos="100000">
              <a:schemeClr val="lt1"/>
            </a:gs>
          </a:gsLst>
          <a:lin ang="16200000" scaled="0"/>
        </a:gradFill>
        <a:effectLst/>
      </p:bgPr>
    </p:bg>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617050" y="2267550"/>
            <a:ext cx="5344826" cy="608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DATASET</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3</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766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28"/>
                                        </p:tgtEl>
                                        <p:attrNameLst>
                                          <p:attrName>style.visibility</p:attrName>
                                        </p:attrNameLst>
                                      </p:cBhvr>
                                      <p:to>
                                        <p:strVal val="visible"/>
                                      </p:to>
                                    </p:set>
                                    <p:animScale>
                                      <p:cBhvr>
                                        <p:cTn id="7" dur="1000" decel="50000" fill="hold">
                                          <p:stCondLst>
                                            <p:cond delay="0"/>
                                          </p:stCondLst>
                                        </p:cTn>
                                        <p:tgtEl>
                                          <p:spTgt spid="2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8"/>
                                        </p:tgtEl>
                                        <p:attrNameLst>
                                          <p:attrName>ppt_x</p:attrName>
                                          <p:attrName>ppt_y</p:attrName>
                                        </p:attrNameLst>
                                      </p:cBhvr>
                                    </p:animMotion>
                                    <p:animEffect transition="in" filter="fade">
                                      <p:cBhvr>
                                        <p:cTn id="9"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2000">
              <a:schemeClr val="accent3"/>
            </a:gs>
            <a:gs pos="20000">
              <a:schemeClr val="accent2"/>
            </a:gs>
            <a:gs pos="80000">
              <a:schemeClr val="accent1">
                <a:lumMod val="71000"/>
              </a:schemeClr>
            </a:gs>
          </a:gsLst>
          <a:lin ang="6600000" scaled="0"/>
        </a:gradFill>
        <a:effectLst/>
      </p:bgPr>
    </p:bg>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1236982" y="884688"/>
            <a:ext cx="7264991" cy="149858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800" dirty="0">
                <a:latin typeface="Calibri" panose="020F0502020204030204" pitchFamily="34" charset="0"/>
                <a:cs typeface="Calibri" panose="020F0502020204030204" pitchFamily="34" charset="0"/>
              </a:rPr>
              <a:t>The dataset used in this analysis consists of stock data for Bitcoin (BTC-USD), obtained from Yahoo Finance. The time-period for the data ranges from January 1, 2022, to November 30, 2024. The dataset includes various stock market features such as the opening price, closing price, highest price, lowest price, and trading volume for each trading day within the specified time frame.</a:t>
            </a:r>
            <a:endParaRPr sz="1800" dirty="0">
              <a:latin typeface="Calibri" panose="020F0502020204030204" pitchFamily="34" charset="0"/>
              <a:cs typeface="Calibri" panose="020F0502020204030204" pitchFamily="34" charset="0"/>
            </a:endParaRPr>
          </a:p>
        </p:txBody>
      </p:sp>
      <p:sp>
        <p:nvSpPr>
          <p:cNvPr id="498" name="Google Shape;498;p3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9</a:t>
            </a:fld>
            <a:endParaRPr>
              <a:latin typeface="Calibri" panose="020F0502020204030204" pitchFamily="34" charset="0"/>
              <a:cs typeface="Calibri" panose="020F0502020204030204" pitchFamily="34" charset="0"/>
            </a:endParaRPr>
          </a:p>
        </p:txBody>
      </p:sp>
      <p:pic>
        <p:nvPicPr>
          <p:cNvPr id="5" name="Picture 4" descr="A table of numbers with text&#10;&#10;Description automatically generated">
            <a:extLst>
              <a:ext uri="{FF2B5EF4-FFF2-40B4-BE49-F238E27FC236}">
                <a16:creationId xmlns:a16="http://schemas.microsoft.com/office/drawing/2014/main" id="{CA4514E9-0F75-62FA-4244-79753798B48F}"/>
              </a:ext>
            </a:extLst>
          </p:cNvPr>
          <p:cNvPicPr>
            <a:picLocks noChangeAspect="1"/>
          </p:cNvPicPr>
          <p:nvPr/>
        </p:nvPicPr>
        <p:blipFill>
          <a:blip r:embed="rId3"/>
          <a:stretch>
            <a:fillRect/>
          </a:stretch>
        </p:blipFill>
        <p:spPr>
          <a:xfrm>
            <a:off x="1236982" y="2675107"/>
            <a:ext cx="7264991" cy="1429966"/>
          </a:xfrm>
          <a:prstGeom prst="rect">
            <a:avLst/>
          </a:prstGeom>
        </p:spPr>
      </p:pic>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2473</TotalTime>
  <Words>2165</Words>
  <Application>Microsoft Macintosh PowerPoint</Application>
  <PresentationFormat>On-screen Show (16:9)</PresentationFormat>
  <Paragraphs>153</Paragraphs>
  <Slides>33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Chalkboard SE</vt:lpstr>
      <vt:lpstr>Inria Sans</vt:lpstr>
      <vt:lpstr>Saira Semi Condensed</vt:lpstr>
      <vt:lpstr>Titillium Web</vt:lpstr>
      <vt:lpstr>Gurney template</vt:lpstr>
      <vt:lpstr>Project: CS 755 Advanced Pattern Recognition and Machine Learning</vt:lpstr>
      <vt:lpstr>Exponentially Weighted Linear Regression Moving Averages</vt:lpstr>
      <vt:lpstr>OVERVIEW</vt:lpstr>
      <vt:lpstr>INTRODUCTION</vt:lpstr>
      <vt:lpstr>PowerPoint Presentation</vt:lpstr>
      <vt:lpstr>BACKGROUND</vt:lpstr>
      <vt:lpstr>PowerPoint Presentation</vt:lpstr>
      <vt:lpstr>DATASET</vt:lpstr>
      <vt:lpstr>The dataset used in this analysis consists of stock data for Bitcoin (BTC-USD), obtained from Yahoo Finance. The time-period for the data ranges from January 1, 2022, to November 30, 2024. The dataset includes various stock market features such as the opening price, closing price, highest price, lowest price, and trading volume for each trading day within the specified time frame.</vt:lpstr>
      <vt:lpstr>PowerPoint Presentation</vt:lpstr>
      <vt:lpstr>DATA EXPLORATION</vt:lpstr>
      <vt:lpstr>In this analysis, I calculated the monthly average closing price of Bitcoin by grouping the data by year and month, then taking the mean of the 'Close' values. The results were plotted over time, with each data point representing the average closing price for a given month, providing a clear visualization of the Bitcoin price trend.</vt:lpstr>
      <vt:lpstr>In this analysis, I visualized the daily Bitcoin trading volume by plotting a bar chart with the 'Date' on the x-axis and the trading volume (in billions) on the y-axis. This allowed for a clear representation of the fluctuations in Bitcoin trading activity over time.</vt:lpstr>
      <vt:lpstr>The first plot shows a scatterplot of Bitcoin's closing price over time, providing a visual representation of daily price fluctuations. In the second plot, a 30-day rolling regression line is added to the scatterplot, illustrating how the linear trend of the closing price evolves over time in smaller windows. Finally, the third plot displays the same 30-day rolling regression lines, but without the scatterplot, focusing solely on the trend analysis of Bitcoin's closing price over time with the same rolling window technique.</vt:lpstr>
      <vt:lpstr>STATIONARY TEST</vt:lpstr>
      <vt:lpstr>Augmented Dicker Fuller test (ADF)</vt:lpstr>
      <vt:lpstr>MOVING AVERAGE METHODS</vt:lpstr>
      <vt:lpstr>Simple Moving Average (SMA)</vt:lpstr>
      <vt:lpstr>Cumulative Moving Average (CMA)</vt:lpstr>
      <vt:lpstr>Exponentially Weighted  Moving Average (EWMA)</vt:lpstr>
      <vt:lpstr>EWLRMA using rolling windows</vt:lpstr>
      <vt:lpstr>EWLRMA using separate windows</vt:lpstr>
      <vt:lpstr>INTEGRATED SMOOTHING APPROACH</vt:lpstr>
      <vt:lpstr>Integrated smoothing of Exponentially Weighted Linear Regression Moving Average (EWLRMA) and Exponentially Weighted Moving Average (EWMA) was developed to address the gap observed between the separate window approach of EWLRMA and the more continuous smoothing behavior of EWMA. The idea is to combine the strengths of both methods by blending the predictions from linear regression (EWLRMA) with the simple exponentially weighted smoothing (EWMA). This approach allows for a more flexible and adaptive smoothing technique that benefits from both methods: the trend-capturing ability of linear regression and the smoothness provided by exponential weighting. The integrated smoothing technique uses a blending factor, λ, which combines the predictions from both methods in a way that can adaptively switch between them depending on the smoothing needs of the data. The blending factor λ was chosen through a trial &amp; error method as of now, where values of λ are manually adjusted to optimize the smoothing behavior.</vt:lpstr>
      <vt:lpstr>PowerPoint Presentation</vt:lpstr>
      <vt:lpstr>RESIDUALS &amp; EVALUATION</vt:lpstr>
      <vt:lpstr>Residual Plots</vt:lpstr>
      <vt:lpstr>Metrics</vt:lpstr>
      <vt:lpstr>KEY TAKEAWAYS &amp; FUTURE SCOPE</vt:lpstr>
      <vt:lpstr>PowerPoint Presentation</vt:lpstr>
      <vt:lpstr>WORKS CITED</vt:lpstr>
      <vt:lpstr>THANKS!</vt:lpstr>
      <vt:lpstr>Oh!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Transformer and EfficientNetV2 for Skin Cancer Diagnosis</dc:title>
  <cp:lastModifiedBy>Nadimpalli, Mr. Jagadesh Varma</cp:lastModifiedBy>
  <cp:revision>21</cp:revision>
  <dcterms:modified xsi:type="dcterms:W3CDTF">2024-12-05T22:06:04Z</dcterms:modified>
</cp:coreProperties>
</file>