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0" r:id="rId1"/>
  </p:sldMasterIdLst>
  <p:notesMasterIdLst>
    <p:notesMasterId r:id="rId17"/>
  </p:notesMasterIdLst>
  <p:sldIdLst>
    <p:sldId id="269" r:id="rId2"/>
    <p:sldId id="282" r:id="rId3"/>
    <p:sldId id="256" r:id="rId4"/>
    <p:sldId id="275" r:id="rId5"/>
    <p:sldId id="283" r:id="rId6"/>
    <p:sldId id="284" r:id="rId7"/>
    <p:sldId id="285" r:id="rId8"/>
    <p:sldId id="286" r:id="rId9"/>
    <p:sldId id="287" r:id="rId10"/>
    <p:sldId id="288" r:id="rId11"/>
    <p:sldId id="266" r:id="rId12"/>
    <p:sldId id="289" r:id="rId13"/>
    <p:sldId id="290" r:id="rId14"/>
    <p:sldId id="268" r:id="rId15"/>
    <p:sldId id="271" r:id="rId16"/>
  </p:sldIdLst>
  <p:sldSz cx="18288000" cy="10287000"/>
  <p:notesSz cx="6858000" cy="9144000"/>
  <p:embeddedFontLst>
    <p:embeddedFont>
      <p:font typeface="Mukta ExtraBold" panose="020B0000000000000000" pitchFamily="34" charset="7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276B6-840F-43F6-8D94-FA67F07AA09A}">
  <a:tblStyle styleId="{F8B276B6-840F-43F6-8D94-FA67F07AA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80"/>
  </p:normalViewPr>
  <p:slideViewPr>
    <p:cSldViewPr snapToGrid="0">
      <p:cViewPr varScale="1">
        <p:scale>
          <a:sx n="76" d="100"/>
          <a:sy n="76" d="100"/>
        </p:scale>
        <p:origin x="224" y="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1" d="100"/>
        <a:sy n="13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18B2D-7315-4AEE-90D8-6F062FB939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E054C4-EFC8-4354-8B07-74C01A78CCED}">
      <dgm:prSet custT="1"/>
      <dgm:spPr>
        <a:noFill/>
      </dgm:spPr>
      <dgm:t>
        <a:bodyPr/>
        <a:lstStyle/>
        <a:p>
          <a:pPr algn="ctr"/>
          <a:r>
            <a:rPr lang="en-US" sz="13800" b="1" dirty="0"/>
            <a:t>Conclusions</a:t>
          </a:r>
          <a:br>
            <a:rPr lang="en-US" sz="6500" dirty="0"/>
          </a:br>
          <a:endParaRPr lang="en-US" sz="6500" dirty="0"/>
        </a:p>
      </dgm:t>
    </dgm:pt>
    <dgm:pt modelId="{D25DB10B-519D-41D6-B936-B44D66773B3F}" type="parTrans" cxnId="{B098EBA3-4420-4A92-80A7-D07501CE34D4}">
      <dgm:prSet/>
      <dgm:spPr/>
      <dgm:t>
        <a:bodyPr/>
        <a:lstStyle/>
        <a:p>
          <a:endParaRPr lang="en-US"/>
        </a:p>
      </dgm:t>
    </dgm:pt>
    <dgm:pt modelId="{9B0BFA92-B278-4ED2-9B4E-D0018AE4608E}" type="sibTrans" cxnId="{B098EBA3-4420-4A92-80A7-D07501CE34D4}">
      <dgm:prSet/>
      <dgm:spPr/>
      <dgm:t>
        <a:bodyPr/>
        <a:lstStyle/>
        <a:p>
          <a:endParaRPr lang="en-US"/>
        </a:p>
      </dgm:t>
    </dgm:pt>
    <dgm:pt modelId="{F040C395-12F5-44A0-B255-CE020B6980F5}">
      <dgm:prSet custT="1"/>
      <dgm:spPr/>
      <dgm:t>
        <a:bodyPr/>
        <a:lstStyle/>
        <a:p>
          <a:r>
            <a:rPr lang="en-US" sz="6000" dirty="0"/>
            <a:t>EWMLR consistently outperforms EWMA.</a:t>
          </a:r>
        </a:p>
      </dgm:t>
    </dgm:pt>
    <dgm:pt modelId="{D12AC147-58E9-490B-BB3B-F60D8BFF6FE4}" type="parTrans" cxnId="{5F95CB3E-2527-4510-83D6-56E6D1AF7A6E}">
      <dgm:prSet/>
      <dgm:spPr/>
      <dgm:t>
        <a:bodyPr/>
        <a:lstStyle/>
        <a:p>
          <a:endParaRPr lang="en-US"/>
        </a:p>
      </dgm:t>
    </dgm:pt>
    <dgm:pt modelId="{1B5BF14D-1E6A-430C-A88A-B42D372CCD2D}" type="sibTrans" cxnId="{5F95CB3E-2527-4510-83D6-56E6D1AF7A6E}">
      <dgm:prSet/>
      <dgm:spPr/>
      <dgm:t>
        <a:bodyPr/>
        <a:lstStyle/>
        <a:p>
          <a:endParaRPr lang="en-US"/>
        </a:p>
      </dgm:t>
    </dgm:pt>
    <dgm:pt modelId="{ED3BBB73-DF8E-4FEA-AE62-C0D5BBE38958}">
      <dgm:prSet custT="1"/>
      <dgm:spPr/>
      <dgm:t>
        <a:bodyPr/>
        <a:lstStyle/>
        <a:p>
          <a:r>
            <a:rPr lang="en-US" sz="6000" dirty="0"/>
            <a:t>Suitable for dynamic and complex data.</a:t>
          </a:r>
        </a:p>
      </dgm:t>
    </dgm:pt>
    <dgm:pt modelId="{1191EB43-E2AE-4972-8C64-4F36E1E0B5D2}" type="parTrans" cxnId="{67F3C7CA-7E33-4CAE-B7EF-6415A30AB094}">
      <dgm:prSet/>
      <dgm:spPr/>
      <dgm:t>
        <a:bodyPr/>
        <a:lstStyle/>
        <a:p>
          <a:endParaRPr lang="en-US"/>
        </a:p>
      </dgm:t>
    </dgm:pt>
    <dgm:pt modelId="{460653BA-0F41-43E5-BFBC-4CF2FC79D8CE}" type="sibTrans" cxnId="{67F3C7CA-7E33-4CAE-B7EF-6415A30AB094}">
      <dgm:prSet/>
      <dgm:spPr/>
      <dgm:t>
        <a:bodyPr/>
        <a:lstStyle/>
        <a:p>
          <a:endParaRPr lang="en-US"/>
        </a:p>
      </dgm:t>
    </dgm:pt>
    <dgm:pt modelId="{F98FBD0A-A6AB-4384-8D82-BE56B54AACF6}">
      <dgm:prSet custT="1"/>
      <dgm:spPr/>
      <dgm:t>
        <a:bodyPr/>
        <a:lstStyle/>
        <a:p>
          <a:r>
            <a:rPr lang="en-US" sz="6000" dirty="0"/>
            <a:t>Balances Smoothing and Predictive Accuracy.</a:t>
          </a:r>
        </a:p>
      </dgm:t>
    </dgm:pt>
    <dgm:pt modelId="{6063126A-21A5-43ED-8398-53C817510C25}" type="parTrans" cxnId="{BAD33D44-6449-4854-8988-4BFA2615E868}">
      <dgm:prSet/>
      <dgm:spPr/>
      <dgm:t>
        <a:bodyPr/>
        <a:lstStyle/>
        <a:p>
          <a:endParaRPr lang="en-US"/>
        </a:p>
      </dgm:t>
    </dgm:pt>
    <dgm:pt modelId="{81F78079-A535-45BD-910B-A1FBB449DB38}" type="sibTrans" cxnId="{BAD33D44-6449-4854-8988-4BFA2615E868}">
      <dgm:prSet/>
      <dgm:spPr/>
      <dgm:t>
        <a:bodyPr/>
        <a:lstStyle/>
        <a:p>
          <a:endParaRPr lang="en-US"/>
        </a:p>
      </dgm:t>
    </dgm:pt>
    <dgm:pt modelId="{282FB270-E079-294E-8542-B936335C994B}" type="pres">
      <dgm:prSet presAssocID="{54718B2D-7315-4AEE-90D8-6F062FB939DC}" presName="linear" presStyleCnt="0">
        <dgm:presLayoutVars>
          <dgm:animLvl val="lvl"/>
          <dgm:resizeHandles val="exact"/>
        </dgm:presLayoutVars>
      </dgm:prSet>
      <dgm:spPr/>
    </dgm:pt>
    <dgm:pt modelId="{4A2D21B9-B9A3-5E40-A8FB-B514629E9622}" type="pres">
      <dgm:prSet presAssocID="{C5E054C4-EFC8-4354-8B07-74C01A78CCED}" presName="parentText" presStyleLbl="node1" presStyleIdx="0" presStyleCnt="1" custScaleY="59378" custLinFactY="-29915" custLinFactNeighborY="-100000">
        <dgm:presLayoutVars>
          <dgm:chMax val="0"/>
          <dgm:bulletEnabled val="1"/>
        </dgm:presLayoutVars>
      </dgm:prSet>
      <dgm:spPr/>
    </dgm:pt>
    <dgm:pt modelId="{7096F101-0A76-0649-9E64-EDD83F66B4BE}" type="pres">
      <dgm:prSet presAssocID="{C5E054C4-EFC8-4354-8B07-74C01A78CC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64D316-4327-5441-B439-C0239045DCAD}" type="presOf" srcId="{F040C395-12F5-44A0-B255-CE020B6980F5}" destId="{7096F101-0A76-0649-9E64-EDD83F66B4BE}" srcOrd="0" destOrd="0" presId="urn:microsoft.com/office/officeart/2005/8/layout/vList2"/>
    <dgm:cxn modelId="{5F95CB3E-2527-4510-83D6-56E6D1AF7A6E}" srcId="{C5E054C4-EFC8-4354-8B07-74C01A78CCED}" destId="{F040C395-12F5-44A0-B255-CE020B6980F5}" srcOrd="0" destOrd="0" parTransId="{D12AC147-58E9-490B-BB3B-F60D8BFF6FE4}" sibTransId="{1B5BF14D-1E6A-430C-A88A-B42D372CCD2D}"/>
    <dgm:cxn modelId="{BAD33D44-6449-4854-8988-4BFA2615E868}" srcId="{C5E054C4-EFC8-4354-8B07-74C01A78CCED}" destId="{F98FBD0A-A6AB-4384-8D82-BE56B54AACF6}" srcOrd="2" destOrd="0" parTransId="{6063126A-21A5-43ED-8398-53C817510C25}" sibTransId="{81F78079-A535-45BD-910B-A1FBB449DB38}"/>
    <dgm:cxn modelId="{E5E4AA4B-5388-3B40-AD2C-9F7753A62724}" type="presOf" srcId="{54718B2D-7315-4AEE-90D8-6F062FB939DC}" destId="{282FB270-E079-294E-8542-B936335C994B}" srcOrd="0" destOrd="0" presId="urn:microsoft.com/office/officeart/2005/8/layout/vList2"/>
    <dgm:cxn modelId="{33A6D390-0DD0-564F-8800-D5B45500E6E2}" type="presOf" srcId="{ED3BBB73-DF8E-4FEA-AE62-C0D5BBE38958}" destId="{7096F101-0A76-0649-9E64-EDD83F66B4BE}" srcOrd="0" destOrd="1" presId="urn:microsoft.com/office/officeart/2005/8/layout/vList2"/>
    <dgm:cxn modelId="{B098EBA3-4420-4A92-80A7-D07501CE34D4}" srcId="{54718B2D-7315-4AEE-90D8-6F062FB939DC}" destId="{C5E054C4-EFC8-4354-8B07-74C01A78CCED}" srcOrd="0" destOrd="0" parTransId="{D25DB10B-519D-41D6-B936-B44D66773B3F}" sibTransId="{9B0BFA92-B278-4ED2-9B4E-D0018AE4608E}"/>
    <dgm:cxn modelId="{67F3C7CA-7E33-4CAE-B7EF-6415A30AB094}" srcId="{C5E054C4-EFC8-4354-8B07-74C01A78CCED}" destId="{ED3BBB73-DF8E-4FEA-AE62-C0D5BBE38958}" srcOrd="1" destOrd="0" parTransId="{1191EB43-E2AE-4972-8C64-4F36E1E0B5D2}" sibTransId="{460653BA-0F41-43E5-BFBC-4CF2FC79D8CE}"/>
    <dgm:cxn modelId="{5C06ECE4-9338-CA44-801B-11584AC71C68}" type="presOf" srcId="{C5E054C4-EFC8-4354-8B07-74C01A78CCED}" destId="{4A2D21B9-B9A3-5E40-A8FB-B514629E9622}" srcOrd="0" destOrd="0" presId="urn:microsoft.com/office/officeart/2005/8/layout/vList2"/>
    <dgm:cxn modelId="{3FDC2DF6-32C3-454A-AE8F-821BE03AD2C1}" type="presOf" srcId="{F98FBD0A-A6AB-4384-8D82-BE56B54AACF6}" destId="{7096F101-0A76-0649-9E64-EDD83F66B4BE}" srcOrd="0" destOrd="2" presId="urn:microsoft.com/office/officeart/2005/8/layout/vList2"/>
    <dgm:cxn modelId="{1123F350-9B06-ED42-BE91-3B458F5E1AEE}" type="presParOf" srcId="{282FB270-E079-294E-8542-B936335C994B}" destId="{4A2D21B9-B9A3-5E40-A8FB-B514629E9622}" srcOrd="0" destOrd="0" presId="urn:microsoft.com/office/officeart/2005/8/layout/vList2"/>
    <dgm:cxn modelId="{6FA55411-5D35-1F48-8FAB-AC330753CC8F}" type="presParOf" srcId="{282FB270-E079-294E-8542-B936335C994B}" destId="{7096F101-0A76-0649-9E64-EDD83F66B4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D21B9-B9A3-5E40-A8FB-B514629E9622}">
      <dsp:nvSpPr>
        <dsp:cNvPr id="0" name=""/>
        <dsp:cNvSpPr/>
      </dsp:nvSpPr>
      <dsp:spPr>
        <a:xfrm>
          <a:off x="0" y="0"/>
          <a:ext cx="15773400" cy="257881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780" tIns="525780" rIns="525780" bIns="525780" numCol="1" spcCol="1270" anchor="ctr" anchorCtr="0">
          <a:noAutofit/>
        </a:bodyPr>
        <a:lstStyle/>
        <a:p>
          <a:pPr marL="0" lvl="0" indent="0" algn="ctr" defTabSz="6134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800" b="1" kern="1200" dirty="0"/>
            <a:t>Conclusions</a:t>
          </a:r>
          <a:br>
            <a:rPr lang="en-US" sz="6500" kern="1200" dirty="0"/>
          </a:br>
          <a:endParaRPr lang="en-US" sz="6500" kern="1200" dirty="0"/>
        </a:p>
      </dsp:txBody>
      <dsp:txXfrm>
        <a:off x="125887" y="125887"/>
        <a:ext cx="15521626" cy="2327036"/>
      </dsp:txXfrm>
    </dsp:sp>
    <dsp:sp modelId="{7096F101-0A76-0649-9E64-EDD83F66B4BE}">
      <dsp:nvSpPr>
        <dsp:cNvPr id="0" name=""/>
        <dsp:cNvSpPr/>
      </dsp:nvSpPr>
      <dsp:spPr>
        <a:xfrm>
          <a:off x="0" y="3975273"/>
          <a:ext cx="157734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805" tIns="76200" rIns="426720" bIns="7620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6000" kern="1200" dirty="0"/>
            <a:t>EWMLR consistently outperforms EWMA.</a:t>
          </a: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6000" kern="1200" dirty="0"/>
            <a:t>Suitable for dynamic and complex data.</a:t>
          </a: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6000" kern="1200" dirty="0"/>
            <a:t>Balances Smoothing and Predictive Accuracy.</a:t>
          </a:r>
        </a:p>
      </dsp:txBody>
      <dsp:txXfrm>
        <a:off x="0" y="3975273"/>
        <a:ext cx="15773400" cy="304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5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53D55153-B139-D2A5-C2A8-25D8087A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>
            <a:extLst>
              <a:ext uri="{FF2B5EF4-FFF2-40B4-BE49-F238E27FC236}">
                <a16:creationId xmlns:a16="http://schemas.microsoft.com/office/drawing/2014/main" id="{F5669B6B-DD84-471C-676F-0206806FD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16:notes">
            <a:extLst>
              <a:ext uri="{FF2B5EF4-FFF2-40B4-BE49-F238E27FC236}">
                <a16:creationId xmlns:a16="http://schemas.microsoft.com/office/drawing/2014/main" id="{1406A30F-0294-B643-4B02-A0E09EC61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9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19FC9779-49DC-CA9D-5F52-718ABE4B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>
            <a:extLst>
              <a:ext uri="{FF2B5EF4-FFF2-40B4-BE49-F238E27FC236}">
                <a16:creationId xmlns:a16="http://schemas.microsoft.com/office/drawing/2014/main" id="{1550FE53-321C-40E3-31C8-832D60DB6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:notes">
            <a:extLst>
              <a:ext uri="{FF2B5EF4-FFF2-40B4-BE49-F238E27FC236}">
                <a16:creationId xmlns:a16="http://schemas.microsoft.com/office/drawing/2014/main" id="{07B23D47-1B17-8FB1-E59C-5953C4A00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04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3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F9FE-B6DC-E1F8-A726-EFB3395F6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0D19D-C28C-5FE0-4188-11DF4E817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29B2D-5A34-1A80-A8CF-228244E3A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6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53CC6-31B0-E58F-9E47-B96ED951B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38526-F429-4905-7C18-1E8A1BE0C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2A491-4735-6502-2B47-E89CCEB03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9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2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1" y="1"/>
            <a:ext cx="18287906" cy="10286894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17226600" y="9225600"/>
            <a:ext cx="810600" cy="70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7280350" y="9171600"/>
            <a:ext cx="702600" cy="8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9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130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550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37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26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67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244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/>
          <p:nvPr/>
        </p:nvSpPr>
        <p:spPr>
          <a:xfrm>
            <a:off x="1163562" y="937854"/>
            <a:ext cx="16343472" cy="778567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6251"/>
            </a:srgb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4294967295"/>
          </p:nvPr>
        </p:nvSpPr>
        <p:spPr>
          <a:xfrm>
            <a:off x="964997" y="1097111"/>
            <a:ext cx="16358005" cy="8885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1500" b="1" dirty="0">
                <a:solidFill>
                  <a:schemeClr val="bg1"/>
                </a:solidFill>
              </a:rPr>
              <a:t>Exponentially Weighted Moving Linear Regression</a:t>
            </a:r>
            <a:endParaRPr sz="11500" b="1" dirty="0">
              <a:solidFill>
                <a:schemeClr val="bg1"/>
              </a:solidFill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3791905" y="2162235"/>
            <a:ext cx="2867172" cy="8106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ea typeface="Inria Sans"/>
                <a:cs typeface="Calibri" panose="020F0502020204030204" pitchFamily="34" charset="0"/>
                <a:sym typeface="Inria Sans"/>
              </a:rPr>
              <a:t>Pace University - New York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Inria Sans"/>
              <a:cs typeface="Calibri" panose="020F0502020204030204" pitchFamily="34" charset="0"/>
              <a:sym typeface="Inria Sans"/>
            </a:endParaRPr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17280350" y="9171600"/>
            <a:ext cx="702600" cy="810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64AAA-25C2-5AF2-E8B6-3223E98F1CC1}"/>
              </a:ext>
            </a:extLst>
          </p:cNvPr>
          <p:cNvSpPr txBox="1"/>
          <p:nvPr/>
        </p:nvSpPr>
        <p:spPr>
          <a:xfrm>
            <a:off x="6744213" y="8124155"/>
            <a:ext cx="68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Jagadesh Varma Nadimpalli</a:t>
            </a:r>
          </a:p>
        </p:txBody>
      </p:sp>
      <p:sp>
        <p:nvSpPr>
          <p:cNvPr id="13" name="Google Shape;1227;p47">
            <a:extLst>
              <a:ext uri="{FF2B5EF4-FFF2-40B4-BE49-F238E27FC236}">
                <a16:creationId xmlns:a16="http://schemas.microsoft.com/office/drawing/2014/main" id="{3B335479-D3E1-E651-5D4E-798D9E6DF7FA}"/>
              </a:ext>
            </a:extLst>
          </p:cNvPr>
          <p:cNvSpPr/>
          <p:nvPr/>
        </p:nvSpPr>
        <p:spPr>
          <a:xfrm>
            <a:off x="16898467" y="466345"/>
            <a:ext cx="804526" cy="454458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2692-FB4A-CEA0-4D75-40ECEFC9D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7024020-768C-07BC-710F-4C9F4EAF5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405AD0-F2C6-0F6D-F344-5D71F8C5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2942" y="2112944"/>
            <a:ext cx="10287000" cy="6061116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CB7F19-5BF6-FF49-0C75-B298A0508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9348" y="3989748"/>
            <a:ext cx="6533391" cy="60611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E5542C-4238-B613-29BB-684E4621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770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E3B70-92C2-9532-0C1B-FB638B070B7C}"/>
              </a:ext>
            </a:extLst>
          </p:cNvPr>
          <p:cNvSpPr txBox="1"/>
          <p:nvPr/>
        </p:nvSpPr>
        <p:spPr>
          <a:xfrm>
            <a:off x="1212840" y="720903"/>
            <a:ext cx="4318032" cy="23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it matters?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E5BF8-2363-A1FB-CDC8-65F1349D30D4}"/>
              </a:ext>
            </a:extLst>
          </p:cNvPr>
          <p:cNvSpPr txBox="1"/>
          <p:nvPr/>
        </p:nvSpPr>
        <p:spPr>
          <a:xfrm>
            <a:off x="798451" y="5385592"/>
            <a:ext cx="4732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halkboard SE" panose="03050602040202020205" pitchFamily="66" charset="77"/>
              </a:rPr>
              <a:t>3. It has less error rates</a:t>
            </a:r>
          </a:p>
        </p:txBody>
      </p:sp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BD3B33CC-619D-B16B-8827-AAB446E50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0223" y="766375"/>
            <a:ext cx="1287469" cy="1287469"/>
          </a:xfrm>
          <a:prstGeom prst="rect">
            <a:avLst/>
          </a:prstGeom>
        </p:spPr>
      </p:pic>
      <p:pic>
        <p:nvPicPr>
          <p:cNvPr id="4" name="Picture 3" descr="A graph showing a line of green and black&#10;&#10;Description automatically generated with medium confidence">
            <a:extLst>
              <a:ext uri="{FF2B5EF4-FFF2-40B4-BE49-F238E27FC236}">
                <a16:creationId xmlns:a16="http://schemas.microsoft.com/office/drawing/2014/main" id="{639F4FF9-95AE-6158-4C56-75061A6FA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095" y="31660"/>
            <a:ext cx="11650583" cy="5080180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D62F958E-936A-795F-55AC-72DF51CC5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095" y="5143500"/>
            <a:ext cx="11874509" cy="5111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1A7E3-2505-01D9-3483-826882AEF9E4}"/>
              </a:ext>
            </a:extLst>
          </p:cNvPr>
          <p:cNvSpPr txBox="1"/>
          <p:nvPr/>
        </p:nvSpPr>
        <p:spPr>
          <a:xfrm>
            <a:off x="6743709" y="5601028"/>
            <a:ext cx="147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EWMLR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32D6D-D409-61C1-6384-D61599901279}"/>
              </a:ext>
            </a:extLst>
          </p:cNvPr>
          <p:cNvSpPr txBox="1"/>
          <p:nvPr/>
        </p:nvSpPr>
        <p:spPr>
          <a:xfrm>
            <a:off x="6743709" y="520848"/>
            <a:ext cx="147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EWMA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36878B-18BF-0A95-B141-D582B0A93732}"/>
              </a:ext>
            </a:extLst>
          </p:cNvPr>
          <p:cNvCxnSpPr/>
          <p:nvPr/>
        </p:nvCxnSpPr>
        <p:spPr>
          <a:xfrm>
            <a:off x="7411579" y="1932050"/>
            <a:ext cx="1058686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59B3C5-28EE-FD72-5D3C-77D83A752463}"/>
              </a:ext>
            </a:extLst>
          </p:cNvPr>
          <p:cNvCxnSpPr>
            <a:cxnSpLocks/>
          </p:cNvCxnSpPr>
          <p:nvPr/>
        </p:nvCxnSpPr>
        <p:spPr>
          <a:xfrm>
            <a:off x="7344344" y="6951701"/>
            <a:ext cx="10721334" cy="710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54CFF6-378C-9DD3-BD5E-512FD1302B25}"/>
              </a:ext>
            </a:extLst>
          </p:cNvPr>
          <p:cNvSpPr txBox="1"/>
          <p:nvPr/>
        </p:nvSpPr>
        <p:spPr>
          <a:xfrm>
            <a:off x="8213920" y="1557867"/>
            <a:ext cx="19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1C833-4D6E-35D1-A065-F8C22276BFBF}"/>
              </a:ext>
            </a:extLst>
          </p:cNvPr>
          <p:cNvSpPr txBox="1"/>
          <p:nvPr/>
        </p:nvSpPr>
        <p:spPr>
          <a:xfrm>
            <a:off x="8154026" y="6605301"/>
            <a:ext cx="19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Line</a:t>
            </a:r>
          </a:p>
        </p:txBody>
      </p:sp>
    </p:spTree>
    <p:extLst>
      <p:ext uri="{BB962C8B-B14F-4D97-AF65-F5344CB8AC3E}">
        <p14:creationId xmlns:p14="http://schemas.microsoft.com/office/powerpoint/2010/main" val="7907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0335" cy="10287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E2210-A1D3-BBC5-943F-80A71C91E94A}"/>
              </a:ext>
            </a:extLst>
          </p:cNvPr>
          <p:cNvSpPr txBox="1"/>
          <p:nvPr/>
        </p:nvSpPr>
        <p:spPr>
          <a:xfrm>
            <a:off x="960120" y="3111544"/>
            <a:ext cx="4128531" cy="40639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Function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2DB2BF2-B03F-90AD-49DB-CFFA522E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70"/>
          <a:stretch/>
        </p:blipFill>
        <p:spPr>
          <a:xfrm>
            <a:off x="5317066" y="0"/>
            <a:ext cx="12970933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CBD8C-BFDD-178F-2AED-29280D86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8" y="720090"/>
            <a:ext cx="16856963" cy="88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w polygon of different colors&#10;&#10;Description automatically generated">
            <a:extLst>
              <a:ext uri="{FF2B5EF4-FFF2-40B4-BE49-F238E27FC236}">
                <a16:creationId xmlns:a16="http://schemas.microsoft.com/office/drawing/2014/main" id="{47ED671F-C8DB-2DD8-EAF5-9FA5B8E5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0B7C52D4-7035-3094-B14C-30091C9A6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785653"/>
              </p:ext>
            </p:extLst>
          </p:nvPr>
        </p:nvGraphicFramePr>
        <p:xfrm>
          <a:off x="1257300" y="846668"/>
          <a:ext cx="15773400" cy="841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75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/>
        </p:nvSpPr>
        <p:spPr>
          <a:xfrm>
            <a:off x="6225300" y="674020"/>
            <a:ext cx="58374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accent4"/>
                </a:solidFill>
                <a:latin typeface="Chalkboard SE" panose="03050602040202020205" pitchFamily="66" charset="77"/>
                <a:ea typeface="Mukta ExtraBold"/>
                <a:cs typeface="Mukta ExtraBold"/>
                <a:sym typeface="Mukta ExtraBold"/>
              </a:rPr>
              <a:t>Dataset</a:t>
            </a:r>
            <a:endParaRPr sz="1100" b="1" dirty="0">
              <a:solidFill>
                <a:schemeClr val="accent4"/>
              </a:solidFill>
              <a:latin typeface="Chalkboard SE" panose="03050602040202020205" pitchFamily="66" charset="77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517914" y="4635281"/>
            <a:ext cx="58374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Chalkboard SE" panose="03050602040202020205" pitchFamily="66" charset="77"/>
                <a:ea typeface="Nanum Pen Script"/>
                <a:sym typeface="Nanum Pen Script"/>
              </a:rPr>
              <a:t>From: December 01, 2021</a:t>
            </a:r>
            <a:endParaRPr sz="1050" b="1" dirty="0">
              <a:solidFill>
                <a:schemeClr val="accent4"/>
              </a:solidFill>
              <a:latin typeface="Chalkboard SE" panose="03050602040202020205" pitchFamily="66" charset="77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12222721" y="4635281"/>
            <a:ext cx="6065279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Chalkboard SE" panose="03050602040202020205" pitchFamily="66" charset="77"/>
                <a:ea typeface="Nanum Pen Script"/>
                <a:sym typeface="Nanum Pen Script"/>
              </a:rPr>
              <a:t>To: November 30, 2024</a:t>
            </a:r>
            <a:endParaRPr sz="1050" b="1" dirty="0">
              <a:solidFill>
                <a:schemeClr val="accent4"/>
              </a:solidFill>
              <a:latin typeface="Chalkboard SE" panose="03050602040202020205" pitchFamily="66" charset="77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6111361" y="8671989"/>
            <a:ext cx="606527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Chalkboard SE" panose="03050602040202020205" pitchFamily="66" charset="77"/>
                <a:ea typeface="Nanum Pen Script"/>
                <a:sym typeface="Nanum Pen Script"/>
              </a:rPr>
              <a:t>Source: Yahoo Finance</a:t>
            </a:r>
            <a:endParaRPr sz="1050" b="1" dirty="0">
              <a:solidFill>
                <a:schemeClr val="accent4"/>
              </a:solidFill>
              <a:latin typeface="Chalkboard SE" panose="03050602040202020205" pitchFamily="66" charset="77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459" y="2891913"/>
            <a:ext cx="6008075" cy="450317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5"/>
          <p:cNvSpPr txBox="1"/>
          <p:nvPr/>
        </p:nvSpPr>
        <p:spPr>
          <a:xfrm>
            <a:off x="2637367" y="4374122"/>
            <a:ext cx="6920982" cy="15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dirty="0">
                <a:solidFill>
                  <a:srgbClr val="EB672B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Thank You!</a:t>
            </a:r>
            <a:endParaRPr lang="en-US" dirty="0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EEC6689D-AC5B-FD53-3B6E-1976924C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E51BBF29-3E53-BA2E-C2E3-7F7CE6DC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15663" cy="5143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graph with red line&#10;&#10;Description automatically generated">
            <a:extLst>
              <a:ext uri="{FF2B5EF4-FFF2-40B4-BE49-F238E27FC236}">
                <a16:creationId xmlns:a16="http://schemas.microsoft.com/office/drawing/2014/main" id="{807EB705-779C-C6C3-F403-EFB6E21D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9143999" cy="5143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4EBB2B1-7F1C-B50E-5746-41DD243EE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43500"/>
            <a:ext cx="9143998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53732685-6D31-23F3-5A7D-96905A93C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9" y="5143500"/>
            <a:ext cx="9144000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2123BA-3944-197E-D963-E6F43EC360A6}"/>
              </a:ext>
            </a:extLst>
          </p:cNvPr>
          <p:cNvCxnSpPr/>
          <p:nvPr/>
        </p:nvCxnSpPr>
        <p:spPr>
          <a:xfrm>
            <a:off x="8349916" y="3737810"/>
            <a:ext cx="1331494" cy="0"/>
          </a:xfrm>
          <a:prstGeom prst="straightConnector1">
            <a:avLst/>
          </a:prstGeom>
          <a:ln w="1524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C115D-CD52-BDB7-21D0-36FFF42A38FC}"/>
              </a:ext>
            </a:extLst>
          </p:cNvPr>
          <p:cNvCxnSpPr/>
          <p:nvPr/>
        </p:nvCxnSpPr>
        <p:spPr>
          <a:xfrm>
            <a:off x="8349916" y="8702840"/>
            <a:ext cx="1331494" cy="0"/>
          </a:xfrm>
          <a:prstGeom prst="straightConnector1">
            <a:avLst/>
          </a:prstGeom>
          <a:ln w="1524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44F93-A2EE-89BE-6B43-5D5C9C04D274}"/>
              </a:ext>
            </a:extLst>
          </p:cNvPr>
          <p:cNvCxnSpPr>
            <a:cxnSpLocks/>
          </p:cNvCxnSpPr>
          <p:nvPr/>
        </p:nvCxnSpPr>
        <p:spPr>
          <a:xfrm>
            <a:off x="14863010" y="4485772"/>
            <a:ext cx="0" cy="1217196"/>
          </a:xfrm>
          <a:prstGeom prst="straightConnector1">
            <a:avLst/>
          </a:prstGeom>
          <a:ln w="15240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1C8F934-73C4-80F8-95EC-A491D310233C}"/>
              </a:ext>
            </a:extLst>
          </p:cNvPr>
          <p:cNvSpPr/>
          <p:nvPr/>
        </p:nvSpPr>
        <p:spPr>
          <a:xfrm>
            <a:off x="12855739" y="8702840"/>
            <a:ext cx="1720517" cy="83417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699A63-D60E-D0E1-2F46-F8DE2A5F7439}"/>
              </a:ext>
            </a:extLst>
          </p:cNvPr>
          <p:cNvSpPr/>
          <p:nvPr/>
        </p:nvSpPr>
        <p:spPr>
          <a:xfrm>
            <a:off x="12837692" y="3559341"/>
            <a:ext cx="1720517" cy="83417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8287996" cy="238611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2172958" cy="2386113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72948" y="-1"/>
            <a:ext cx="6115047" cy="238611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25" y="-1"/>
            <a:ext cx="17598969" cy="239614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Google Shape;215;p20"/>
          <p:cNvSpPr txBox="1"/>
          <p:nvPr/>
        </p:nvSpPr>
        <p:spPr>
          <a:xfrm>
            <a:off x="1722033" y="417803"/>
            <a:ext cx="14843927" cy="15505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Nanum Pen Script"/>
              </a:rPr>
              <a:t>Problem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689025" y="3010821"/>
            <a:ext cx="16908378" cy="664143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marR="0" lvl="0" algn="just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6000" dirty="0">
                <a:sym typeface="Mukta ExtraBold"/>
              </a:rPr>
              <a:t>Exponentially Weighted Moving Average (EWMA), while effective at detecting small shifts in non-stationary datasets by prioritizing recent data, often fail to capture larger shifts, long-term patterns, or significant trends over time; on the other hand, traditional linear regression excels at modeling linear inter-variable relationships but lacks the adaptability needed for changing patterns and non-stationary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03731682-193F-E0DE-2DC3-786B559C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Google Shape;204;p20">
            <a:extLst>
              <a:ext uri="{FF2B5EF4-FFF2-40B4-BE49-F238E27FC236}">
                <a16:creationId xmlns:a16="http://schemas.microsoft.com/office/drawing/2014/main" id="{F2C70ECA-DC91-083D-2C32-EDE448AF7B22}"/>
              </a:ext>
            </a:extLst>
          </p:cNvPr>
          <p:cNvSpPr txBox="1"/>
          <p:nvPr/>
        </p:nvSpPr>
        <p:spPr>
          <a:xfrm>
            <a:off x="254388" y="1646493"/>
            <a:ext cx="8835046" cy="813919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628650" marR="0" lvl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5400" dirty="0">
                <a:sym typeface="Mukta ExtraBold"/>
              </a:rPr>
              <a:t>To combine the exponential smoothing of EWMA with the adaptability of linear regression to:</a:t>
            </a:r>
          </a:p>
          <a:p>
            <a:pPr marL="628650" marR="0" lvl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5400" dirty="0">
              <a:sym typeface="Mukta ExtraBold"/>
            </a:endParaRPr>
          </a:p>
          <a:p>
            <a:pPr marL="1085850" marR="0" lvl="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ym typeface="Mukta ExtraBold"/>
              </a:rPr>
              <a:t>reduce error rates</a:t>
            </a:r>
          </a:p>
          <a:p>
            <a:pPr marL="1085850" marR="0" lvl="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ym typeface="Mukta ExtraBold"/>
              </a:rPr>
              <a:t>capture long-term trends</a:t>
            </a:r>
          </a:p>
          <a:p>
            <a:pPr marL="1085850" marR="0" lvl="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ym typeface="Mukta ExtraBold"/>
              </a:rPr>
              <a:t>less sensitive to outliers</a:t>
            </a:r>
          </a:p>
        </p:txBody>
      </p:sp>
      <p:pic>
        <p:nvPicPr>
          <p:cNvPr id="217" name="Picture 216" descr="White percentage symbol on red background">
            <a:extLst>
              <a:ext uri="{FF2B5EF4-FFF2-40B4-BE49-F238E27FC236}">
                <a16:creationId xmlns:a16="http://schemas.microsoft.com/office/drawing/2014/main" id="{32026913-ED21-B685-FEB0-C851BEB9A7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48" r="3715"/>
          <a:stretch/>
        </p:blipFill>
        <p:spPr>
          <a:xfrm>
            <a:off x="9343822" y="10"/>
            <a:ext cx="8944178" cy="10286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15" name="Google Shape;215;p20">
            <a:extLst>
              <a:ext uri="{FF2B5EF4-FFF2-40B4-BE49-F238E27FC236}">
                <a16:creationId xmlns:a16="http://schemas.microsoft.com/office/drawing/2014/main" id="{42C12830-4981-18AA-0936-9155C04F8A9A}"/>
              </a:ext>
            </a:extLst>
          </p:cNvPr>
          <p:cNvSpPr txBox="1"/>
          <p:nvPr/>
        </p:nvSpPr>
        <p:spPr>
          <a:xfrm>
            <a:off x="12175958" y="291014"/>
            <a:ext cx="5855368" cy="27109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Nanum Pen Script"/>
              </a:rPr>
              <a:t>Objectives</a:t>
            </a:r>
            <a:r>
              <a:rPr lang="en-US" sz="5400" b="0" i="0" u="none" strike="noStrike" cap="none" dirty="0">
                <a:solidFill>
                  <a:schemeClr val="bg2"/>
                </a:solidFill>
                <a:latin typeface="+mj-lt"/>
                <a:ea typeface="+mj-ea"/>
                <a:cs typeface="+mj-cs"/>
                <a:sym typeface="Nanum Pen Script"/>
              </a:rPr>
              <a:t> </a:t>
            </a:r>
            <a:endParaRPr lang="en-US" sz="54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23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970">
              <a:srgbClr val="6E92D1"/>
            </a:gs>
            <a:gs pos="600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25C073F6-9D49-AA6C-0A84-ADE8CC9E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47063"/>
            <a:ext cx="16357599" cy="699287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754EC17-E91C-ABE1-3894-F7931DD1CC1A}"/>
              </a:ext>
            </a:extLst>
          </p:cNvPr>
          <p:cNvSpPr/>
          <p:nvPr/>
        </p:nvSpPr>
        <p:spPr>
          <a:xfrm>
            <a:off x="3577389" y="5309938"/>
            <a:ext cx="1989222" cy="1748590"/>
          </a:xfrm>
          <a:prstGeom prst="ellipse">
            <a:avLst/>
          </a:prstGeom>
          <a:solidFill>
            <a:srgbClr val="FF0000">
              <a:alpha val="401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C5C5D9-E4BF-E2A7-C6A1-E4FC3DEA270A}"/>
              </a:ext>
            </a:extLst>
          </p:cNvPr>
          <p:cNvSpPr/>
          <p:nvPr/>
        </p:nvSpPr>
        <p:spPr>
          <a:xfrm>
            <a:off x="14052883" y="3930316"/>
            <a:ext cx="2893031" cy="1748590"/>
          </a:xfrm>
          <a:prstGeom prst="ellipse">
            <a:avLst/>
          </a:prstGeom>
          <a:solidFill>
            <a:srgbClr val="FFC000">
              <a:alpha val="3379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9C673D-E208-7289-5B91-9691792B6C12}"/>
              </a:ext>
            </a:extLst>
          </p:cNvPr>
          <p:cNvSpPr/>
          <p:nvPr/>
        </p:nvSpPr>
        <p:spPr>
          <a:xfrm>
            <a:off x="12432631" y="4170950"/>
            <a:ext cx="1139299" cy="1876924"/>
          </a:xfrm>
          <a:prstGeom prst="ellipse">
            <a:avLst/>
          </a:prstGeom>
          <a:solidFill>
            <a:schemeClr val="accent6">
              <a:alpha val="4437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5B3A3-D001-E865-DD37-43D95281BE83}"/>
              </a:ext>
            </a:extLst>
          </p:cNvPr>
          <p:cNvCxnSpPr/>
          <p:nvPr/>
        </p:nvCxnSpPr>
        <p:spPr>
          <a:xfrm>
            <a:off x="4235116" y="5678906"/>
            <a:ext cx="914400" cy="737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EDBF1-4666-89E8-E2E3-DE86887CCBAF}"/>
              </a:ext>
            </a:extLst>
          </p:cNvPr>
          <p:cNvCxnSpPr>
            <a:cxnSpLocks/>
          </p:cNvCxnSpPr>
          <p:nvPr/>
        </p:nvCxnSpPr>
        <p:spPr>
          <a:xfrm flipV="1">
            <a:off x="12689305" y="4459705"/>
            <a:ext cx="401673" cy="850233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1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29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833" y="0"/>
            <a:ext cx="16847618" cy="68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21643-6A1E-9494-99A5-09F03B24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2" r="1232"/>
          <a:stretch/>
        </p:blipFill>
        <p:spPr>
          <a:xfrm>
            <a:off x="1438807" y="546213"/>
            <a:ext cx="15554468" cy="5801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001661" y="8491698"/>
            <a:ext cx="2194560" cy="68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AF22E-E4F4-B65E-D1E7-7A35222EDA44}"/>
              </a:ext>
            </a:extLst>
          </p:cNvPr>
          <p:cNvSpPr txBox="1"/>
          <p:nvPr/>
        </p:nvSpPr>
        <p:spPr>
          <a:xfrm>
            <a:off x="776834" y="7287908"/>
            <a:ext cx="6287816" cy="233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1" dirty="0"/>
              <a:t>What does Exponentially Weighted Moving Average (EWMA) do</a:t>
            </a:r>
            <a:r>
              <a:rPr lang="en-US" sz="40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85F92-CBA3-880C-E17D-8A52C133CEC9}"/>
              </a:ext>
            </a:extLst>
          </p:cNvPr>
          <p:cNvSpPr/>
          <p:nvPr/>
        </p:nvSpPr>
        <p:spPr>
          <a:xfrm>
            <a:off x="2791326" y="2826734"/>
            <a:ext cx="2823411" cy="2050065"/>
          </a:xfrm>
          <a:prstGeom prst="rect">
            <a:avLst/>
          </a:prstGeom>
          <a:solidFill>
            <a:srgbClr val="FF0000">
              <a:alpha val="276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C45149-15DF-4C77-3E05-2FFFEE38CE83}"/>
              </a:ext>
            </a:extLst>
          </p:cNvPr>
          <p:cNvSpPr/>
          <p:nvPr/>
        </p:nvSpPr>
        <p:spPr>
          <a:xfrm>
            <a:off x="13170569" y="1909011"/>
            <a:ext cx="3144251" cy="1411705"/>
          </a:xfrm>
          <a:prstGeom prst="rect">
            <a:avLst/>
          </a:prstGeom>
          <a:solidFill>
            <a:schemeClr val="accent6"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246F6-FCB1-1C7D-D6E9-FF3D6D5FEB44}"/>
              </a:ext>
            </a:extLst>
          </p:cNvPr>
          <p:cNvSpPr txBox="1"/>
          <p:nvPr/>
        </p:nvSpPr>
        <p:spPr>
          <a:xfrm>
            <a:off x="13314947" y="1892330"/>
            <a:ext cx="260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Higher Importance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715517-2668-FFF2-3EAC-88BF9D29042C}"/>
              </a:ext>
            </a:extLst>
          </p:cNvPr>
          <p:cNvSpPr/>
          <p:nvPr/>
        </p:nvSpPr>
        <p:spPr>
          <a:xfrm>
            <a:off x="16459198" y="1373292"/>
            <a:ext cx="632455" cy="596474"/>
          </a:xfrm>
          <a:prstGeom prst="ellipse">
            <a:avLst/>
          </a:prstGeom>
          <a:solidFill>
            <a:schemeClr val="bg1">
              <a:alpha val="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F68BE-037D-D2AC-5341-905F35313310}"/>
              </a:ext>
            </a:extLst>
          </p:cNvPr>
          <p:cNvSpPr txBox="1"/>
          <p:nvPr/>
        </p:nvSpPr>
        <p:spPr>
          <a:xfrm>
            <a:off x="2791326" y="2979473"/>
            <a:ext cx="282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Reduced Importance</a:t>
            </a:r>
          </a:p>
        </p:txBody>
      </p:sp>
      <p:pic>
        <p:nvPicPr>
          <p:cNvPr id="22" name="Picture 2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DC3A66BE-730D-D498-3B61-575436AF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716" y="7050044"/>
            <a:ext cx="5610324" cy="2335360"/>
          </a:xfrm>
          <a:prstGeom prst="rect">
            <a:avLst/>
          </a:prstGeom>
        </p:spPr>
      </p:pic>
      <p:pic>
        <p:nvPicPr>
          <p:cNvPr id="24" name="Picture 23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993A321B-7BB4-40B5-CC0F-AE31AF2A5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7331" y="8285942"/>
            <a:ext cx="3781453" cy="18936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A27BB4-FFD9-73E4-14A1-18310BD73E2D}"/>
              </a:ext>
            </a:extLst>
          </p:cNvPr>
          <p:cNvSpPr txBox="1"/>
          <p:nvPr/>
        </p:nvSpPr>
        <p:spPr>
          <a:xfrm>
            <a:off x="13154526" y="8486274"/>
            <a:ext cx="154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4166C0-284A-9DFC-10DF-F9CC59A87BD8}"/>
              </a:ext>
            </a:extLst>
          </p:cNvPr>
          <p:cNvSpPr txBox="1"/>
          <p:nvPr/>
        </p:nvSpPr>
        <p:spPr>
          <a:xfrm>
            <a:off x="15698057" y="657287"/>
            <a:ext cx="21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Estimate  ( </a:t>
            </a:r>
            <a:r>
              <a:rPr lang="en-US" sz="2400" b="1" dirty="0" err="1"/>
              <a:t>ŷ</a:t>
            </a:r>
            <a:r>
              <a:rPr lang="en-US" sz="2400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904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284" cy="236319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1"/>
            <a:ext cx="18288002" cy="2361466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807E5-BD09-6E0A-D583-291EB5B2D4C6}"/>
              </a:ext>
            </a:extLst>
          </p:cNvPr>
          <p:cNvSpPr txBox="1"/>
          <p:nvPr/>
        </p:nvSpPr>
        <p:spPr>
          <a:xfrm>
            <a:off x="2294018" y="341239"/>
            <a:ext cx="13699957" cy="17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Exponentially Weighted Moving Linear Regression work?</a:t>
            </a:r>
          </a:p>
        </p:txBody>
      </p:sp>
      <p:pic>
        <p:nvPicPr>
          <p:cNvPr id="12" name="Picture 11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514B0A2-34A3-7F53-BFC4-ADC56C47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57" y="3368948"/>
            <a:ext cx="15635477" cy="590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1E08B3-4294-26F2-7D9B-642BA562E0C0}"/>
              </a:ext>
            </a:extLst>
          </p:cNvPr>
          <p:cNvSpPr/>
          <p:nvPr/>
        </p:nvSpPr>
        <p:spPr>
          <a:xfrm>
            <a:off x="8085221" y="3866147"/>
            <a:ext cx="1459832" cy="4010527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tx1">
                <a:alpha val="68742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58755-6A68-E182-9F31-3AD3E539E69D}"/>
              </a:ext>
            </a:extLst>
          </p:cNvPr>
          <p:cNvCxnSpPr>
            <a:cxnSpLocks/>
          </p:cNvCxnSpPr>
          <p:nvPr/>
        </p:nvCxnSpPr>
        <p:spPr>
          <a:xfrm>
            <a:off x="8085221" y="6144126"/>
            <a:ext cx="1459832" cy="866274"/>
          </a:xfrm>
          <a:prstGeom prst="line">
            <a:avLst/>
          </a:prstGeom>
          <a:ln w="76200">
            <a:solidFill>
              <a:srgbClr val="FF0000">
                <a:alpha val="65000"/>
              </a:srgb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0B25429-FF56-ED2E-2687-BBBBF07EE0A2}"/>
              </a:ext>
            </a:extLst>
          </p:cNvPr>
          <p:cNvSpPr/>
          <p:nvPr/>
        </p:nvSpPr>
        <p:spPr>
          <a:xfrm>
            <a:off x="15435119" y="3766605"/>
            <a:ext cx="1459832" cy="4010527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tx1">
                <a:alpha val="68742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6C9625-6DAB-C2F8-DD18-ED210C89F207}"/>
              </a:ext>
            </a:extLst>
          </p:cNvPr>
          <p:cNvCxnSpPr>
            <a:cxnSpLocks/>
          </p:cNvCxnSpPr>
          <p:nvPr/>
        </p:nvCxnSpPr>
        <p:spPr>
          <a:xfrm flipH="1">
            <a:off x="15435119" y="3766605"/>
            <a:ext cx="1458525" cy="2556764"/>
          </a:xfrm>
          <a:prstGeom prst="line">
            <a:avLst/>
          </a:prstGeom>
          <a:ln w="76200">
            <a:solidFill>
              <a:srgbClr val="FF0000">
                <a:alpha val="65000"/>
              </a:srgb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ack text with a plus and a cross&#10;&#10;Description automatically generated">
            <a:extLst>
              <a:ext uri="{FF2B5EF4-FFF2-40B4-BE49-F238E27FC236}">
                <a16:creationId xmlns:a16="http://schemas.microsoft.com/office/drawing/2014/main" id="{715BA653-84A4-E058-B364-F6CC5E7E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231" y="2651917"/>
            <a:ext cx="7273811" cy="86627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8FBD88-1EDD-D376-3F78-94B4A5BB6782}"/>
              </a:ext>
            </a:extLst>
          </p:cNvPr>
          <p:cNvCxnSpPr>
            <a:cxnSpLocks/>
          </p:cNvCxnSpPr>
          <p:nvPr/>
        </p:nvCxnSpPr>
        <p:spPr>
          <a:xfrm flipV="1">
            <a:off x="9522297" y="4720438"/>
            <a:ext cx="1914418" cy="92118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C0A0BB-85D9-359D-D960-46F071860A27}"/>
              </a:ext>
            </a:extLst>
          </p:cNvPr>
          <p:cNvCxnSpPr>
            <a:cxnSpLocks/>
          </p:cNvCxnSpPr>
          <p:nvPr/>
        </p:nvCxnSpPr>
        <p:spPr>
          <a:xfrm flipH="1" flipV="1">
            <a:off x="13090358" y="4720438"/>
            <a:ext cx="2343454" cy="92118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2685C3-D74F-7752-7112-524D9585F2BD}"/>
              </a:ext>
            </a:extLst>
          </p:cNvPr>
          <p:cNvSpPr txBox="1"/>
          <p:nvPr/>
        </p:nvSpPr>
        <p:spPr>
          <a:xfrm>
            <a:off x="11165935" y="4185837"/>
            <a:ext cx="205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 Size = 30</a:t>
            </a:r>
          </a:p>
        </p:txBody>
      </p:sp>
    </p:spTree>
    <p:extLst>
      <p:ext uri="{BB962C8B-B14F-4D97-AF65-F5344CB8AC3E}">
        <p14:creationId xmlns:p14="http://schemas.microsoft.com/office/powerpoint/2010/main" val="27075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2942" y="2112944"/>
            <a:ext cx="10287000" cy="6061116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9348" y="3989748"/>
            <a:ext cx="6533391" cy="60611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770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6E1B3-C4EF-781F-6474-8947233F7D7E}"/>
              </a:ext>
            </a:extLst>
          </p:cNvPr>
          <p:cNvSpPr txBox="1"/>
          <p:nvPr/>
        </p:nvSpPr>
        <p:spPr>
          <a:xfrm>
            <a:off x="1212840" y="720903"/>
            <a:ext cx="4318032" cy="23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it matters?</a:t>
            </a:r>
          </a:p>
        </p:txBody>
      </p:sp>
      <p:pic>
        <p:nvPicPr>
          <p:cNvPr id="5" name="Picture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E51EEB43-97F8-6772-05A4-D50528E8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25" y="5143498"/>
            <a:ext cx="12223675" cy="5143502"/>
          </a:xfrm>
          <a:prstGeom prst="rect">
            <a:avLst/>
          </a:prstGeom>
        </p:spPr>
      </p:pic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4A4B9741-30F8-B14E-406B-8E61F778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325" y="-2"/>
            <a:ext cx="11683556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432C9-8F7B-A9EB-06E1-907DE1B3BCBC}"/>
              </a:ext>
            </a:extLst>
          </p:cNvPr>
          <p:cNvSpPr txBox="1"/>
          <p:nvPr/>
        </p:nvSpPr>
        <p:spPr>
          <a:xfrm>
            <a:off x="798451" y="5385592"/>
            <a:ext cx="4732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halkboard SE" panose="03050602040202020205" pitchFamily="66" charset="77"/>
              </a:rPr>
              <a:t>1. It adapts to changing trends</a:t>
            </a:r>
          </a:p>
        </p:txBody>
      </p:sp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160A569F-9F11-D942-F662-C16FA1DAE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0223" y="766375"/>
            <a:ext cx="1287469" cy="128746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7C4C2EC-597E-E291-6B4D-22165006DE73}"/>
              </a:ext>
            </a:extLst>
          </p:cNvPr>
          <p:cNvSpPr/>
          <p:nvPr/>
        </p:nvSpPr>
        <p:spPr>
          <a:xfrm>
            <a:off x="13897777" y="1822427"/>
            <a:ext cx="1687065" cy="1724022"/>
          </a:xfrm>
          <a:prstGeom prst="ellipse">
            <a:avLst/>
          </a:prstGeom>
          <a:solidFill>
            <a:schemeClr val="lt1">
              <a:alpha val="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D16D79-03F3-4992-2AE9-A7EE756D0994}"/>
              </a:ext>
            </a:extLst>
          </p:cNvPr>
          <p:cNvSpPr/>
          <p:nvPr/>
        </p:nvSpPr>
        <p:spPr>
          <a:xfrm>
            <a:off x="14353562" y="7020305"/>
            <a:ext cx="1693733" cy="1724531"/>
          </a:xfrm>
          <a:prstGeom prst="ellipse">
            <a:avLst/>
          </a:prstGeom>
          <a:solidFill>
            <a:schemeClr val="lt1">
              <a:alpha val="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9C290-D21C-12F1-AE8A-F0272F736F8D}"/>
              </a:ext>
            </a:extLst>
          </p:cNvPr>
          <p:cNvSpPr/>
          <p:nvPr/>
        </p:nvSpPr>
        <p:spPr>
          <a:xfrm>
            <a:off x="7781364" y="2653553"/>
            <a:ext cx="1739153" cy="1785793"/>
          </a:xfrm>
          <a:prstGeom prst="ellipse">
            <a:avLst/>
          </a:prstGeom>
          <a:solidFill>
            <a:schemeClr val="lt1">
              <a:alpha val="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063C5-40CF-6367-68E4-703BA1914E48}"/>
              </a:ext>
            </a:extLst>
          </p:cNvPr>
          <p:cNvSpPr/>
          <p:nvPr/>
        </p:nvSpPr>
        <p:spPr>
          <a:xfrm>
            <a:off x="8059867" y="7858318"/>
            <a:ext cx="1693733" cy="1724530"/>
          </a:xfrm>
          <a:prstGeom prst="ellipse">
            <a:avLst/>
          </a:prstGeom>
          <a:solidFill>
            <a:schemeClr val="lt1">
              <a:alpha val="0"/>
            </a:schemeClr>
          </a:solidFill>
          <a:ln w="3492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EE41C-6EA3-BFA3-4C8F-DA7BF6EC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1A85C04-B4EE-1450-9C69-6E4F54171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2E741B-19CC-37AD-F24E-A4355CB75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2942" y="2112944"/>
            <a:ext cx="10287000" cy="6061116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D498FF-0ADA-8727-28D0-861786128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9348" y="3989748"/>
            <a:ext cx="6533391" cy="60611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95B7B8-BF1C-A569-6D52-28974C45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770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9BB57-D97D-19F7-897D-78F2DA32457A}"/>
              </a:ext>
            </a:extLst>
          </p:cNvPr>
          <p:cNvSpPr txBox="1"/>
          <p:nvPr/>
        </p:nvSpPr>
        <p:spPr>
          <a:xfrm>
            <a:off x="1212840" y="720903"/>
            <a:ext cx="4318032" cy="2327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it matters?</a:t>
            </a:r>
          </a:p>
        </p:txBody>
      </p:sp>
      <p:pic>
        <p:nvPicPr>
          <p:cNvPr id="5" name="Picture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B45E12E-1C33-F145-AE77-327D6131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13" y="5385592"/>
            <a:ext cx="9914947" cy="4225071"/>
          </a:xfrm>
          <a:prstGeom prst="rect">
            <a:avLst/>
          </a:prstGeom>
        </p:spPr>
      </p:pic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8B2C5234-6C34-E5C6-D4BA-0B787E739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12" y="435277"/>
            <a:ext cx="9914947" cy="4708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91B4EA-3C34-3368-A1C6-38F7DB690894}"/>
              </a:ext>
            </a:extLst>
          </p:cNvPr>
          <p:cNvSpPr txBox="1"/>
          <p:nvPr/>
        </p:nvSpPr>
        <p:spPr>
          <a:xfrm>
            <a:off x="798451" y="5385592"/>
            <a:ext cx="4732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halkboard SE" panose="03050602040202020205" pitchFamily="66" charset="77"/>
              </a:rPr>
              <a:t>2. It avoids overreacting to random spikes</a:t>
            </a:r>
          </a:p>
        </p:txBody>
      </p:sp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16CB42E7-7238-665D-29EA-0347B503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0223" y="766375"/>
            <a:ext cx="1287469" cy="128746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776B51B-6D06-33D3-9A52-5797B6C65817}"/>
              </a:ext>
            </a:extLst>
          </p:cNvPr>
          <p:cNvSpPr/>
          <p:nvPr/>
        </p:nvSpPr>
        <p:spPr>
          <a:xfrm>
            <a:off x="14735507" y="2083141"/>
            <a:ext cx="1920917" cy="1212771"/>
          </a:xfrm>
          <a:prstGeom prst="ellipse">
            <a:avLst/>
          </a:prstGeom>
          <a:solidFill>
            <a:schemeClr val="tx1">
              <a:alpha val="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F15D62-DBAC-59F1-0B11-6470FB7DE19C}"/>
              </a:ext>
            </a:extLst>
          </p:cNvPr>
          <p:cNvSpPr/>
          <p:nvPr/>
        </p:nvSpPr>
        <p:spPr>
          <a:xfrm>
            <a:off x="14811531" y="6739774"/>
            <a:ext cx="1844893" cy="11791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red line&#10;&#10;Description automatically generated">
            <a:extLst>
              <a:ext uri="{FF2B5EF4-FFF2-40B4-BE49-F238E27FC236}">
                <a16:creationId xmlns:a16="http://schemas.microsoft.com/office/drawing/2014/main" id="{1F655A7A-71DC-9124-A8AF-F5ED2575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274" t="25745" r="6564" b="33761"/>
          <a:stretch/>
        </p:blipFill>
        <p:spPr>
          <a:xfrm>
            <a:off x="9950824" y="1134531"/>
            <a:ext cx="3920881" cy="26190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6E6B97B4-54A2-0A28-4912-C6F2EF21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222" t="23915" r="6276" b="34119"/>
          <a:stretch/>
        </p:blipFill>
        <p:spPr>
          <a:xfrm>
            <a:off x="9950824" y="5842755"/>
            <a:ext cx="3920881" cy="2521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0CFDC7-447B-B8FD-F3C5-50358D9A44D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2472175" y="1134529"/>
            <a:ext cx="3223791" cy="94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66C591-876C-8B87-DB4B-FD33B7553F3F}"/>
              </a:ext>
            </a:extLst>
          </p:cNvPr>
          <p:cNvCxnSpPr>
            <a:stCxn id="17" idx="4"/>
            <a:endCxn id="11" idx="4"/>
          </p:cNvCxnSpPr>
          <p:nvPr/>
        </p:nvCxnSpPr>
        <p:spPr>
          <a:xfrm flipH="1">
            <a:off x="11911265" y="3295912"/>
            <a:ext cx="3784701" cy="457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9E10B-6BCB-1635-7634-882DACDAA43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2729723" y="5914989"/>
            <a:ext cx="3004255" cy="82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151D38-5559-C7D4-2EBF-53BA514B0F0D}"/>
              </a:ext>
            </a:extLst>
          </p:cNvPr>
          <p:cNvCxnSpPr>
            <a:cxnSpLocks/>
          </p:cNvCxnSpPr>
          <p:nvPr/>
        </p:nvCxnSpPr>
        <p:spPr>
          <a:xfrm flipH="1">
            <a:off x="12259809" y="7918921"/>
            <a:ext cx="3474168" cy="457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6221</TotalTime>
  <Words>220</Words>
  <Application>Microsoft Macintosh PowerPoint</Application>
  <PresentationFormat>Custom</PresentationFormat>
  <Paragraphs>39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Mukta ExtraBold</vt:lpstr>
      <vt:lpstr>Arial</vt:lpstr>
      <vt:lpstr>Chalkboard SE</vt:lpstr>
      <vt:lpstr>Office 2013 - 2022 Theme</vt:lpstr>
      <vt:lpstr>Exponentially Weighted Moving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Nadimpalli, Mr. Jagadesh Varma</cp:lastModifiedBy>
  <cp:revision>14</cp:revision>
  <dcterms:modified xsi:type="dcterms:W3CDTF">2024-12-17T06:56:03Z</dcterms:modified>
</cp:coreProperties>
</file>