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notesMasterIdLst>
    <p:notesMasterId r:id="rId11"/>
  </p:notesMasterIdLst>
  <p:sldIdLst>
    <p:sldId id="259" r:id="rId2"/>
    <p:sldId id="256" r:id="rId3"/>
    <p:sldId id="257" r:id="rId4"/>
    <p:sldId id="262" r:id="rId5"/>
    <p:sldId id="258" r:id="rId6"/>
    <p:sldId id="261" r:id="rId7"/>
    <p:sldId id="263" r:id="rId8"/>
    <p:sldId id="264"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48" autoAdjust="0"/>
  </p:normalViewPr>
  <p:slideViewPr>
    <p:cSldViewPr snapToGrid="0">
      <p:cViewPr>
        <p:scale>
          <a:sx n="75" d="100"/>
          <a:sy n="75" d="100"/>
        </p:scale>
        <p:origin x="-244"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A8703F-8EEE-4B20-ACBB-88435ADAF3C4}" type="datetimeFigureOut">
              <a:rPr lang="en-IN" smtClean="0"/>
              <a:t>27-05-2022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888C59-8F35-47AD-854C-E78B2BB542D3}" type="slidenum">
              <a:rPr lang="en-IN" smtClean="0"/>
              <a:t>‹#›</a:t>
            </a:fld>
            <a:endParaRPr lang="en-IN"/>
          </a:p>
        </p:txBody>
      </p:sp>
    </p:spTree>
    <p:extLst>
      <p:ext uri="{BB962C8B-B14F-4D97-AF65-F5344CB8AC3E}">
        <p14:creationId xmlns:p14="http://schemas.microsoft.com/office/powerpoint/2010/main" val="3870229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888C59-8F35-47AD-854C-E78B2BB542D3}" type="slidenum">
              <a:rPr lang="en-IN" smtClean="0"/>
              <a:t>1</a:t>
            </a:fld>
            <a:endParaRPr lang="en-IN"/>
          </a:p>
        </p:txBody>
      </p:sp>
    </p:spTree>
    <p:extLst>
      <p:ext uri="{BB962C8B-B14F-4D97-AF65-F5344CB8AC3E}">
        <p14:creationId xmlns:p14="http://schemas.microsoft.com/office/powerpoint/2010/main" val="1067506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103632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9600" y="4800600"/>
            <a:ext cx="9144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7A23A1-C53B-4381-A686-452A7CB58D5C}"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6FA6887-9404-499C-899E-483EE040E76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7A23A1-C53B-4381-A686-452A7CB58D5C}"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6887-9404-499C-899E-483EE040E76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7A23A1-C53B-4381-A686-452A7CB58D5C}"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6887-9404-499C-899E-483EE040E76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7A23A1-C53B-4381-A686-452A7CB58D5C}"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6887-9404-499C-899E-483EE040E76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1"/>
            <a:ext cx="103632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37A23A1-C53B-4381-A686-452A7CB58D5C}" type="datetimeFigureOut">
              <a:rPr lang="en-IN" smtClean="0"/>
              <a:t>27-05-2022</a:t>
            </a:fld>
            <a:endParaRPr lang="en-IN"/>
          </a:p>
        </p:txBody>
      </p:sp>
      <p:sp>
        <p:nvSpPr>
          <p:cNvPr id="8" name="Slide Number Placeholder 7"/>
          <p:cNvSpPr>
            <a:spLocks noGrp="1"/>
          </p:cNvSpPr>
          <p:nvPr>
            <p:ph type="sldNum" sz="quarter" idx="11"/>
          </p:nvPr>
        </p:nvSpPr>
        <p:spPr/>
        <p:txBody>
          <a:bodyPr/>
          <a:lstStyle/>
          <a:p>
            <a:fld id="{86FA6887-9404-499C-899E-483EE040E76C}"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7424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78688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7A23A1-C53B-4381-A686-452A7CB58D5C}"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A6887-9404-499C-899E-483EE040E76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70176"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790944"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7A23A1-C53B-4381-A686-452A7CB58D5C}" type="datetimeFigureOut">
              <a:rPr lang="en-IN" smtClean="0"/>
              <a:t>27-05-2022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FA6887-9404-499C-899E-483EE040E76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7A23A1-C53B-4381-A686-452A7CB58D5C}" type="datetimeFigureOut">
              <a:rPr lang="en-IN" smtClean="0"/>
              <a:t>27-05-2022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FA6887-9404-499C-899E-483EE040E76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7A23A1-C53B-4381-A686-452A7CB58D5C}" type="datetimeFigureOut">
              <a:rPr lang="en-IN" smtClean="0"/>
              <a:t>27-05-2022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FA6887-9404-499C-899E-483EE040E76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7A23A1-C53B-4381-A686-452A7CB58D5C}"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A6887-9404-499C-899E-483EE040E76C}"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12001169"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600" y="5715000"/>
            <a:ext cx="108712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7A23A1-C53B-4381-A686-452A7CB58D5C}"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86FA6887-9404-499C-899E-483EE040E76C}" type="slidenum">
              <a:rPr lang="en-IN" smtClean="0"/>
              <a:t>‹#›</a:t>
            </a:fld>
            <a:endParaRPr lang="en-IN"/>
          </a:p>
        </p:txBody>
      </p:sp>
      <p:sp>
        <p:nvSpPr>
          <p:cNvPr id="8" name="Title 7"/>
          <p:cNvSpPr>
            <a:spLocks noGrp="1"/>
          </p:cNvSpPr>
          <p:nvPr>
            <p:ph type="title"/>
          </p:nvPr>
        </p:nvSpPr>
        <p:spPr>
          <a:xfrm>
            <a:off x="609600" y="4953000"/>
            <a:ext cx="108712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752601"/>
            <a:ext cx="1016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1000">
                <a:solidFill>
                  <a:schemeClr val="tx1"/>
                </a:solidFill>
              </a:defRPr>
            </a:lvl1pPr>
          </a:lstStyle>
          <a:p>
            <a:fld id="{637A23A1-C53B-4381-A686-452A7CB58D5C}" type="datetimeFigureOut">
              <a:rPr lang="en-IN" smtClean="0"/>
              <a:t>27-05-2022</a:t>
            </a:fld>
            <a:endParaRPr lang="en-IN"/>
          </a:p>
        </p:txBody>
      </p:sp>
      <p:sp>
        <p:nvSpPr>
          <p:cNvPr id="5" name="Footer Placeholder 4"/>
          <p:cNvSpPr>
            <a:spLocks noGrp="1"/>
          </p:cNvSpPr>
          <p:nvPr>
            <p:ph type="ftr" sz="quarter" idx="3"/>
          </p:nvPr>
        </p:nvSpPr>
        <p:spPr>
          <a:xfrm>
            <a:off x="609600" y="6492876"/>
            <a:ext cx="4572000" cy="283845"/>
          </a:xfrm>
          <a:prstGeom prst="rect">
            <a:avLst/>
          </a:prstGeom>
        </p:spPr>
        <p:txBody>
          <a:bodyPr vert="horz" lIns="91440" tIns="45720" rIns="91440" bIns="45720" rtlCol="0" anchor="t"/>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rot="16200000">
            <a:off x="11189124" y="5824644"/>
            <a:ext cx="1315721" cy="486833"/>
          </a:xfrm>
          <a:prstGeom prst="rect">
            <a:avLst/>
          </a:prstGeom>
        </p:spPr>
        <p:txBody>
          <a:bodyPr vert="horz" lIns="91440" tIns="45720" rIns="91440" bIns="45720" rtlCol="0" anchor="ctr"/>
          <a:lstStyle>
            <a:lvl1pPr algn="l">
              <a:defRPr sz="2400" b="1">
                <a:solidFill>
                  <a:schemeClr val="tx2"/>
                </a:solidFill>
              </a:defRPr>
            </a:lvl1pPr>
          </a:lstStyle>
          <a:p>
            <a:fld id="{86FA6887-9404-499C-899E-483EE040E76C}" type="slidenum">
              <a:rPr lang="en-IN" smtClean="0"/>
              <a:t>‹#›</a:t>
            </a:fld>
            <a:endParaRPr lang="en-IN"/>
          </a:p>
        </p:txBody>
      </p:sp>
      <p:sp>
        <p:nvSpPr>
          <p:cNvPr id="7" name="Rectangle 6"/>
          <p:cNvSpPr/>
          <p:nvPr/>
        </p:nvSpPr>
        <p:spPr>
          <a:xfrm>
            <a:off x="12001499" y="0"/>
            <a:ext cx="1905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001499" y="1371600"/>
            <a:ext cx="190501"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66D3A25D-D185-597D-C000-3F47D89726B9}"/>
              </a:ext>
            </a:extLst>
          </p:cNvPr>
          <p:cNvSpPr>
            <a:spLocks noGrp="1"/>
          </p:cNvSpPr>
          <p:nvPr>
            <p:ph type="title"/>
          </p:nvPr>
        </p:nvSpPr>
        <p:spPr>
          <a:xfrm>
            <a:off x="1041399" y="355600"/>
            <a:ext cx="9839063" cy="1896533"/>
          </a:xfrm>
        </p:spPr>
        <p:txBody>
          <a:bodyPr>
            <a:normAutofit/>
          </a:bodyPr>
          <a:lstStyle/>
          <a:p>
            <a:pPr algn="ctr"/>
            <a:r>
              <a:rPr lang="en-US" b="1" dirty="0"/>
              <a:t>FLOWER SPECIES IDENTIFICATION USING DEEP CONVOLUTIONAL NEURAL </a:t>
            </a:r>
            <a:r>
              <a:rPr lang="en-US" b="1" dirty="0" smtClean="0"/>
              <a:t>NETWORKS</a:t>
            </a:r>
            <a:endParaRPr lang="en-IN" b="1" dirty="0"/>
          </a:p>
        </p:txBody>
      </p:sp>
      <p:sp>
        <p:nvSpPr>
          <p:cNvPr id="5" name="Content Placeholder 4">
            <a:extLst>
              <a:ext uri="{FF2B5EF4-FFF2-40B4-BE49-F238E27FC236}">
                <a16:creationId xmlns:a16="http://schemas.microsoft.com/office/drawing/2014/main" xmlns="" id="{92F71BB7-96F6-7FEF-5BF6-53CC5CEB6129}"/>
              </a:ext>
            </a:extLst>
          </p:cNvPr>
          <p:cNvSpPr>
            <a:spLocks noGrp="1"/>
          </p:cNvSpPr>
          <p:nvPr>
            <p:ph sz="half" idx="1"/>
          </p:nvPr>
        </p:nvSpPr>
        <p:spPr>
          <a:xfrm>
            <a:off x="677334" y="4250118"/>
            <a:ext cx="4184035" cy="2066015"/>
          </a:xfrm>
        </p:spPr>
        <p:txBody>
          <a:bodyPr>
            <a:normAutofit fontScale="62500" lnSpcReduction="20000"/>
          </a:bodyPr>
          <a:lstStyle/>
          <a:p>
            <a:pPr marL="0" indent="0" algn="ctr">
              <a:buNone/>
            </a:pPr>
            <a:r>
              <a:rPr lang="en-US" dirty="0"/>
              <a:t>Under the Esteemed Guidance </a:t>
            </a:r>
            <a:r>
              <a:rPr lang="en-US" dirty="0" smtClean="0"/>
              <a:t>of</a:t>
            </a:r>
          </a:p>
          <a:p>
            <a:pPr marL="0" indent="0" algn="ctr">
              <a:buNone/>
            </a:pPr>
            <a:r>
              <a:rPr lang="en-US" dirty="0" smtClean="0"/>
              <a:t>Mr</a:t>
            </a:r>
            <a:r>
              <a:rPr lang="en-US" dirty="0" smtClean="0"/>
              <a:t>. K.S.H.P Kumar </a:t>
            </a:r>
            <a:endParaRPr lang="en-US" dirty="0"/>
          </a:p>
          <a:p>
            <a:pPr marL="0" indent="0" algn="ctr">
              <a:buNone/>
            </a:pPr>
            <a:r>
              <a:rPr lang="en-US" dirty="0" smtClean="0"/>
              <a:t>Assistant </a:t>
            </a:r>
            <a:r>
              <a:rPr lang="en-US" dirty="0" smtClean="0"/>
              <a:t>Professor</a:t>
            </a:r>
          </a:p>
          <a:p>
            <a:pPr algn="ctr"/>
            <a:r>
              <a:rPr lang="en-US" dirty="0" smtClean="0"/>
              <a:t>Department </a:t>
            </a:r>
            <a:r>
              <a:rPr lang="en-US" dirty="0"/>
              <a:t>of Computer Science and Engineering</a:t>
            </a:r>
          </a:p>
          <a:p>
            <a:pPr marL="0" indent="0" algn="ctr">
              <a:buNone/>
            </a:pPr>
            <a:endParaRPr lang="en-IN" dirty="0"/>
          </a:p>
        </p:txBody>
      </p:sp>
      <p:sp>
        <p:nvSpPr>
          <p:cNvPr id="6" name="Content Placeholder 5">
            <a:extLst>
              <a:ext uri="{FF2B5EF4-FFF2-40B4-BE49-F238E27FC236}">
                <a16:creationId xmlns:a16="http://schemas.microsoft.com/office/drawing/2014/main" xmlns="" id="{F043883B-D288-7299-AA55-C4A7E57E2C97}"/>
              </a:ext>
            </a:extLst>
          </p:cNvPr>
          <p:cNvSpPr>
            <a:spLocks noGrp="1"/>
          </p:cNvSpPr>
          <p:nvPr>
            <p:ph sz="half" idx="2"/>
          </p:nvPr>
        </p:nvSpPr>
        <p:spPr>
          <a:xfrm>
            <a:off x="7111295" y="4097718"/>
            <a:ext cx="4184034" cy="2066015"/>
          </a:xfrm>
        </p:spPr>
        <p:txBody>
          <a:bodyPr>
            <a:normAutofit fontScale="62500" lnSpcReduction="20000"/>
          </a:bodyPr>
          <a:lstStyle/>
          <a:p>
            <a:pPr marL="0" indent="0">
              <a:buNone/>
            </a:pPr>
            <a:r>
              <a:rPr lang="en-US" dirty="0"/>
              <a:t>Presented by:</a:t>
            </a:r>
          </a:p>
          <a:p>
            <a:r>
              <a:rPr lang="en-US" dirty="0"/>
              <a:t>P . Lakshmi Niharika(189P1A0564)</a:t>
            </a:r>
          </a:p>
          <a:p>
            <a:r>
              <a:rPr lang="en-US" dirty="0"/>
              <a:t>D . Bhanu Prasad(189P1A0560)</a:t>
            </a:r>
          </a:p>
          <a:p>
            <a:r>
              <a:rPr lang="en-US" dirty="0"/>
              <a:t>M . Jayasai Suryaraj(189P1A0581)</a:t>
            </a:r>
          </a:p>
          <a:p>
            <a:r>
              <a:rPr lang="en-US" dirty="0"/>
              <a:t>N . </a:t>
            </a:r>
            <a:r>
              <a:rPr lang="en-US" dirty="0" smtClean="0"/>
              <a:t>Jagadesh </a:t>
            </a:r>
            <a:r>
              <a:rPr lang="en-US" dirty="0"/>
              <a:t>Varma(189P1A0562)</a:t>
            </a:r>
          </a:p>
        </p:txBody>
      </p:sp>
      <p:pic>
        <p:nvPicPr>
          <p:cNvPr id="10" name="Picture 9">
            <a:extLst>
              <a:ext uri="{FF2B5EF4-FFF2-40B4-BE49-F238E27FC236}">
                <a16:creationId xmlns:a16="http://schemas.microsoft.com/office/drawing/2014/main" xmlns="" id="{78FC7E4F-F3BC-B2F4-742C-7D958F316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277" y="2232327"/>
            <a:ext cx="2186608" cy="1733385"/>
          </a:xfrm>
          <a:prstGeom prst="rect">
            <a:avLst/>
          </a:prstGeom>
        </p:spPr>
      </p:pic>
      <p:sp>
        <p:nvSpPr>
          <p:cNvPr id="2" name="TextBox 1"/>
          <p:cNvSpPr txBox="1"/>
          <p:nvPr/>
        </p:nvSpPr>
        <p:spPr>
          <a:xfrm>
            <a:off x="2453709" y="4607747"/>
            <a:ext cx="3430621" cy="276999"/>
          </a:xfrm>
          <a:prstGeom prst="rect">
            <a:avLst/>
          </a:prstGeom>
          <a:noFill/>
        </p:spPr>
        <p:txBody>
          <a:bodyPr wrap="square" rtlCol="0">
            <a:spAutoFit/>
          </a:bodyPr>
          <a:lstStyle/>
          <a:p>
            <a:pPr algn="ctr"/>
            <a:r>
              <a:rPr lang="en-US" sz="1200" dirty="0" smtClean="0">
                <a:latin typeface="Arial Rounded MT Bold" pitchFamily="34" charset="0"/>
              </a:rPr>
              <a:t> M.Tech</a:t>
            </a:r>
            <a:endParaRPr lang="en-US" sz="1200" dirty="0">
              <a:latin typeface="Arial Rounded MT Bold" pitchFamily="34" charset="0"/>
            </a:endParaRPr>
          </a:p>
        </p:txBody>
      </p:sp>
    </p:spTree>
    <p:extLst>
      <p:ext uri="{BB962C8B-B14F-4D97-AF65-F5344CB8AC3E}">
        <p14:creationId xmlns:p14="http://schemas.microsoft.com/office/powerpoint/2010/main" val="3885921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90C452E-676D-18FF-C48F-8E4AA48B1EEA}"/>
              </a:ext>
            </a:extLst>
          </p:cNvPr>
          <p:cNvSpPr>
            <a:spLocks noGrp="1"/>
          </p:cNvSpPr>
          <p:nvPr>
            <p:ph type="title"/>
          </p:nvPr>
        </p:nvSpPr>
        <p:spPr>
          <a:xfrm>
            <a:off x="762000" y="0"/>
            <a:ext cx="10515600" cy="1074061"/>
          </a:xfrm>
        </p:spPr>
        <p:txBody>
          <a:bodyPr>
            <a:normAutofit/>
          </a:bodyPr>
          <a:lstStyle/>
          <a:p>
            <a:pPr algn="ctr"/>
            <a:r>
              <a:rPr lang="en-US" b="1" dirty="0" smtClean="0"/>
              <a:t>PROJECT </a:t>
            </a:r>
            <a:r>
              <a:rPr lang="en-US" b="1" dirty="0"/>
              <a:t>ABSTRACT</a:t>
            </a:r>
            <a:endParaRPr lang="en-IN" dirty="0"/>
          </a:p>
        </p:txBody>
      </p:sp>
      <p:sp>
        <p:nvSpPr>
          <p:cNvPr id="5" name="Content Placeholder 4">
            <a:extLst>
              <a:ext uri="{FF2B5EF4-FFF2-40B4-BE49-F238E27FC236}">
                <a16:creationId xmlns:a16="http://schemas.microsoft.com/office/drawing/2014/main" xmlns="" id="{7153E739-4D9C-7527-9441-B964D1BED26C}"/>
              </a:ext>
            </a:extLst>
          </p:cNvPr>
          <p:cNvSpPr>
            <a:spLocks noGrp="1"/>
          </p:cNvSpPr>
          <p:nvPr>
            <p:ph idx="1"/>
          </p:nvPr>
        </p:nvSpPr>
        <p:spPr>
          <a:xfrm>
            <a:off x="838200" y="1258589"/>
            <a:ext cx="10515600" cy="5379278"/>
          </a:xfrm>
        </p:spPr>
        <p:txBody>
          <a:bodyPr>
            <a:noAutofit/>
          </a:bodyPr>
          <a:lstStyle/>
          <a:p>
            <a:pPr marL="0" indent="0" algn="just">
              <a:buNone/>
            </a:pPr>
            <a:r>
              <a:rPr lang="en-US" sz="2200" b="0" dirty="0" smtClean="0">
                <a:effectLst/>
                <a:ea typeface="Calibri" panose="020F0502020204030204" pitchFamily="34" charset="0"/>
                <a:cs typeface="Gautami" panose="020B0502040204020203" pitchFamily="34" charset="0"/>
              </a:rPr>
              <a:t> 	Automatic </a:t>
            </a:r>
            <a:r>
              <a:rPr lang="en-US" sz="2200" b="0" dirty="0">
                <a:effectLst/>
                <a:ea typeface="Calibri" panose="020F0502020204030204" pitchFamily="34" charset="0"/>
                <a:cs typeface="Gautami" panose="020B0502040204020203" pitchFamily="34" charset="0"/>
              </a:rPr>
              <a:t>identification and recognition of medicinal plant species in environments such as forests, mountains and dense regions is necessary to know about their existence. In recent years, plant species recognition is carried out based on the shape, geometry and texture of various plant parts such as leaves, stem, flowers etc. Flower based plant species identification systems are widely used. While modern search engines provide methods to visually search for a query image that contains a flower, it lacks in robustness because of the intra-class variation among millions of flower species around the </a:t>
            </a:r>
            <a:r>
              <a:rPr lang="en-US" sz="2200" b="0" dirty="0" smtClean="0">
                <a:effectLst/>
                <a:ea typeface="Calibri" panose="020F0502020204030204" pitchFamily="34" charset="0"/>
                <a:cs typeface="Gautami" panose="020B0502040204020203" pitchFamily="34" charset="0"/>
              </a:rPr>
              <a:t>world </a:t>
            </a:r>
            <a:r>
              <a:rPr lang="en-US" sz="2200" b="0" dirty="0">
                <a:effectLst/>
                <a:ea typeface="Calibri" panose="020F0502020204030204" pitchFamily="34" charset="0"/>
                <a:cs typeface="Gautami" panose="020B0502040204020203" pitchFamily="34" charset="0"/>
              </a:rPr>
              <a:t>Images of the plant species are acquired using the built-in camera module of a mobile phone. Feature extraction of flower images is performed using a Transfer Learning approach (i.e. extraction of complex features from a pre-trained network). A machine learning classifier such as Logistic Regression or Random Forest is used on top of it to yield a higher accuracy </a:t>
            </a:r>
            <a:r>
              <a:rPr lang="en-US" sz="2200" b="0" dirty="0" smtClean="0">
                <a:effectLst/>
                <a:ea typeface="Calibri" panose="020F0502020204030204" pitchFamily="34" charset="0"/>
                <a:cs typeface="Gautami" panose="020B0502040204020203" pitchFamily="34" charset="0"/>
              </a:rPr>
              <a:t>rate. It </a:t>
            </a:r>
            <a:r>
              <a:rPr lang="en-US" sz="2200" b="0" dirty="0">
                <a:effectLst/>
                <a:ea typeface="Calibri" panose="020F0502020204030204" pitchFamily="34" charset="0"/>
                <a:cs typeface="Gautami" panose="020B0502040204020203" pitchFamily="34" charset="0"/>
              </a:rPr>
              <a:t>is observed that, CNN combined with Transfer Learning approach as feature extractor outperforms all the handcrafted feature extraction methods such as Local Binary Pattern (LBP) by using VGG19 pretrained model </a:t>
            </a:r>
            <a:r>
              <a:rPr lang="en-US" sz="2200" b="0" dirty="0" smtClean="0">
                <a:effectLst/>
                <a:ea typeface="Calibri" panose="020F0502020204030204" pitchFamily="34" charset="0"/>
                <a:cs typeface="Gautami" panose="020B0502040204020203" pitchFamily="34" charset="0"/>
              </a:rPr>
              <a:t>Architecture. </a:t>
            </a:r>
            <a:r>
              <a:rPr lang="en-US" sz="2200" b="0" dirty="0">
                <a:effectLst/>
                <a:ea typeface="Calibri" panose="020F0502020204030204" pitchFamily="34" charset="0"/>
                <a:cs typeface="Gautami" panose="020B0502040204020203" pitchFamily="34" charset="0"/>
              </a:rPr>
              <a:t>we are obtaining 90.52% accuracy for the project </a:t>
            </a:r>
            <a:r>
              <a:rPr lang="en-US" sz="2200" b="0" dirty="0" smtClean="0">
                <a:effectLst/>
                <a:ea typeface="Calibri" panose="020F0502020204030204" pitchFamily="34" charset="0"/>
                <a:cs typeface="Gautami" panose="020B0502040204020203" pitchFamily="34" charset="0"/>
              </a:rPr>
              <a:t>.</a:t>
            </a:r>
            <a:endParaRPr lang="en-IN" sz="2200" b="0" dirty="0">
              <a:effectLst/>
              <a:ea typeface="Calibri" panose="020F0502020204030204" pitchFamily="34" charset="0"/>
              <a:cs typeface="Gautami" panose="020B0502040204020203" pitchFamily="34" charset="0"/>
            </a:endParaRPr>
          </a:p>
          <a:p>
            <a:pPr marL="0" indent="0" algn="just">
              <a:buNone/>
            </a:pPr>
            <a:endParaRPr lang="en-IN" sz="2200" b="0" dirty="0"/>
          </a:p>
        </p:txBody>
      </p:sp>
    </p:spTree>
    <p:extLst>
      <p:ext uri="{BB962C8B-B14F-4D97-AF65-F5344CB8AC3E}">
        <p14:creationId xmlns:p14="http://schemas.microsoft.com/office/powerpoint/2010/main" val="660490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7122BC-C82F-6DE6-15E0-F1A8866E8DF8}"/>
              </a:ext>
            </a:extLst>
          </p:cNvPr>
          <p:cNvSpPr>
            <a:spLocks noGrp="1"/>
          </p:cNvSpPr>
          <p:nvPr>
            <p:ph type="title"/>
          </p:nvPr>
        </p:nvSpPr>
        <p:spPr>
          <a:xfrm>
            <a:off x="-745993" y="275130"/>
            <a:ext cx="10097755" cy="983974"/>
          </a:xfrm>
        </p:spPr>
        <p:txBody>
          <a:bodyPr>
            <a:normAutofit/>
          </a:bodyPr>
          <a:lstStyle/>
          <a:p>
            <a:pPr algn="ctr"/>
            <a:r>
              <a:rPr lang="en-US" b="1" dirty="0"/>
              <a:t>			</a:t>
            </a:r>
            <a:r>
              <a:rPr lang="en-US" b="1" dirty="0" smtClean="0"/>
              <a:t>EXTISTING </a:t>
            </a:r>
            <a:r>
              <a:rPr lang="en-US" b="1" dirty="0"/>
              <a:t>SYSTEM</a:t>
            </a:r>
            <a:endParaRPr lang="en-IN" b="1" dirty="0"/>
          </a:p>
        </p:txBody>
      </p:sp>
      <p:sp>
        <p:nvSpPr>
          <p:cNvPr id="3" name="Content Placeholder 2">
            <a:extLst>
              <a:ext uri="{FF2B5EF4-FFF2-40B4-BE49-F238E27FC236}">
                <a16:creationId xmlns:a16="http://schemas.microsoft.com/office/drawing/2014/main" xmlns="" id="{BB20C15B-775F-84A5-307D-34E42863C57C}"/>
              </a:ext>
            </a:extLst>
          </p:cNvPr>
          <p:cNvSpPr>
            <a:spLocks noGrp="1"/>
          </p:cNvSpPr>
          <p:nvPr>
            <p:ph idx="1"/>
          </p:nvPr>
        </p:nvSpPr>
        <p:spPr>
          <a:xfrm>
            <a:off x="1040475" y="1733533"/>
            <a:ext cx="10097756" cy="3250094"/>
          </a:xfrm>
        </p:spPr>
        <p:txBody>
          <a:bodyPr>
            <a:normAutofit fontScale="92500" lnSpcReduction="10000"/>
          </a:bodyPr>
          <a:lstStyle/>
          <a:p>
            <a:pPr marL="0" indent="0" algn="just">
              <a:buNone/>
            </a:pPr>
            <a:r>
              <a:rPr lang="en-US" sz="2400" b="0" dirty="0" smtClean="0">
                <a:effectLst/>
                <a:ea typeface="Calibri" panose="020F0502020204030204" pitchFamily="34" charset="0"/>
                <a:cs typeface="Gautami" panose="020B0502040204020203" pitchFamily="34" charset="0"/>
              </a:rPr>
              <a:t>	Identification </a:t>
            </a:r>
            <a:r>
              <a:rPr lang="en-US" sz="2400" b="0" dirty="0">
                <a:effectLst/>
                <a:ea typeface="Calibri" panose="020F0502020204030204" pitchFamily="34" charset="0"/>
                <a:cs typeface="Gautami" panose="020B0502040204020203" pitchFamily="34" charset="0"/>
              </a:rPr>
              <a:t>and recognition of medicinal plant species in environments such as forests, mountains and dense regions is necessary to know about their existence. In recent years, plant species recognition is carried out based on the shape, geometry and texture of various plant parts such as leaves, stem, flowers etc. Flower based plant species identification systems are widely used. While modern search engines provide methods to visually search for a query image that contains a flower, it lacks in robustness because of the intra-class variation among millions of flower species around the world. Hence in this we are proposing deep learning model to predict efficient detection of flower </a:t>
            </a:r>
            <a:r>
              <a:rPr lang="en-US" sz="2400" b="0" dirty="0" smtClean="0">
                <a:effectLst/>
                <a:ea typeface="Calibri" panose="020F0502020204030204" pitchFamily="34" charset="0"/>
                <a:cs typeface="Gautami" panose="020B0502040204020203" pitchFamily="34" charset="0"/>
              </a:rPr>
              <a:t>species.</a:t>
            </a:r>
            <a:endParaRPr lang="en-IN" sz="2400" b="0" dirty="0">
              <a:effectLst/>
              <a:ea typeface="Calibri" panose="020F0502020204030204" pitchFamily="34" charset="0"/>
              <a:cs typeface="Gautami" panose="020B0502040204020203" pitchFamily="34" charset="0"/>
            </a:endParaRPr>
          </a:p>
          <a:p>
            <a:pPr algn="just"/>
            <a:endParaRPr lang="en-IN" b="0" dirty="0"/>
          </a:p>
        </p:txBody>
      </p:sp>
    </p:spTree>
    <p:extLst>
      <p:ext uri="{BB962C8B-B14F-4D97-AF65-F5344CB8AC3E}">
        <p14:creationId xmlns:p14="http://schemas.microsoft.com/office/powerpoint/2010/main" val="3633698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10039-6A1A-2D2F-74DD-7D4B3AFED63D}"/>
              </a:ext>
            </a:extLst>
          </p:cNvPr>
          <p:cNvSpPr>
            <a:spLocks noGrp="1"/>
          </p:cNvSpPr>
          <p:nvPr>
            <p:ph type="title"/>
          </p:nvPr>
        </p:nvSpPr>
        <p:spPr>
          <a:xfrm>
            <a:off x="1744134" y="161185"/>
            <a:ext cx="7721600" cy="1371600"/>
          </a:xfrm>
        </p:spPr>
        <p:txBody>
          <a:bodyPr/>
          <a:lstStyle/>
          <a:p>
            <a:pPr algn="ctr"/>
            <a:r>
              <a:rPr lang="en-US" dirty="0"/>
              <a:t>DISADVANTAGES </a:t>
            </a:r>
            <a:r>
              <a:rPr lang="en-US" dirty="0" smtClean="0"/>
              <a:t>OF </a:t>
            </a:r>
            <a:r>
              <a:rPr lang="en-US" dirty="0"/>
              <a:t>EXISTING SYSTEM</a:t>
            </a:r>
            <a:endParaRPr lang="en-IN" dirty="0"/>
          </a:p>
        </p:txBody>
      </p:sp>
      <p:sp>
        <p:nvSpPr>
          <p:cNvPr id="3" name="Content Placeholder 2">
            <a:extLst>
              <a:ext uri="{FF2B5EF4-FFF2-40B4-BE49-F238E27FC236}">
                <a16:creationId xmlns:a16="http://schemas.microsoft.com/office/drawing/2014/main" xmlns="" id="{E9C52C30-6E60-022E-38E0-F2761F0FE664}"/>
              </a:ext>
            </a:extLst>
          </p:cNvPr>
          <p:cNvSpPr>
            <a:spLocks noGrp="1"/>
          </p:cNvSpPr>
          <p:nvPr>
            <p:ph idx="1"/>
          </p:nvPr>
        </p:nvSpPr>
        <p:spPr>
          <a:xfrm>
            <a:off x="668867" y="2082801"/>
            <a:ext cx="10160000" cy="4373563"/>
          </a:xfrm>
        </p:spPr>
        <p:txBody>
          <a:bodyPr>
            <a:normAutofit/>
          </a:bodyPr>
          <a:lstStyle/>
          <a:p>
            <a:pPr marL="457200" indent="-457200">
              <a:buFont typeface="Arial" pitchFamily="34" charset="0"/>
              <a:buChar char="•"/>
            </a:pPr>
            <a:r>
              <a:rPr lang="en-US" sz="2800" b="0" dirty="0"/>
              <a:t>Large number of </a:t>
            </a:r>
            <a:r>
              <a:rPr lang="en-US" sz="2800" b="0" dirty="0" smtClean="0"/>
              <a:t>Species </a:t>
            </a:r>
            <a:r>
              <a:rPr lang="en-US" sz="2800" b="0" dirty="0"/>
              <a:t>to be discriminated from one flower to another</a:t>
            </a:r>
            <a:r>
              <a:rPr lang="en-US" sz="2800" b="0" dirty="0" smtClean="0"/>
              <a:t>.</a:t>
            </a:r>
          </a:p>
          <a:p>
            <a:endParaRPr lang="en-US" sz="2800" b="0" dirty="0"/>
          </a:p>
          <a:p>
            <a:pPr marL="457200" indent="-457200">
              <a:buFont typeface="Arial" pitchFamily="34" charset="0"/>
              <a:buChar char="•"/>
            </a:pPr>
            <a:r>
              <a:rPr lang="en-US" sz="2800" b="0" dirty="0"/>
              <a:t>Different species that are extremely similar to One another</a:t>
            </a:r>
            <a:r>
              <a:rPr lang="en-US" sz="2800" b="0" dirty="0" smtClean="0"/>
              <a:t>.</a:t>
            </a:r>
          </a:p>
          <a:p>
            <a:pPr marL="457200" indent="-457200">
              <a:buFont typeface="Arial" pitchFamily="34" charset="0"/>
              <a:buChar char="•"/>
            </a:pPr>
            <a:endParaRPr lang="en-US" sz="2800" b="0" dirty="0"/>
          </a:p>
          <a:p>
            <a:pPr marL="457200" indent="-457200">
              <a:buFont typeface="Arial" pitchFamily="34" charset="0"/>
              <a:buChar char="•"/>
            </a:pPr>
            <a:r>
              <a:rPr lang="en-US" sz="2800" b="0" dirty="0"/>
              <a:t>Same species that vary in their Morphology.</a:t>
            </a:r>
            <a:endParaRPr lang="en-IN" sz="2800" b="0" dirty="0"/>
          </a:p>
        </p:txBody>
      </p:sp>
    </p:spTree>
    <p:extLst>
      <p:ext uri="{BB962C8B-B14F-4D97-AF65-F5344CB8AC3E}">
        <p14:creationId xmlns:p14="http://schemas.microsoft.com/office/powerpoint/2010/main" val="1327476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50BB56-DBD4-8363-7C1F-A6FBA5510093}"/>
              </a:ext>
            </a:extLst>
          </p:cNvPr>
          <p:cNvSpPr>
            <a:spLocks noGrp="1"/>
          </p:cNvSpPr>
          <p:nvPr>
            <p:ph type="title"/>
          </p:nvPr>
        </p:nvSpPr>
        <p:spPr>
          <a:xfrm>
            <a:off x="516466" y="474133"/>
            <a:ext cx="10128489" cy="765976"/>
          </a:xfrm>
        </p:spPr>
        <p:txBody>
          <a:bodyPr>
            <a:normAutofit/>
          </a:bodyPr>
          <a:lstStyle/>
          <a:p>
            <a:pPr algn="ctr"/>
            <a:r>
              <a:rPr lang="en-US" dirty="0" smtClean="0"/>
              <a:t>PROPOSED </a:t>
            </a:r>
            <a:r>
              <a:rPr lang="en-US" dirty="0"/>
              <a:t>SYSTEM</a:t>
            </a:r>
            <a:endParaRPr lang="en-IN" dirty="0"/>
          </a:p>
        </p:txBody>
      </p:sp>
      <p:sp>
        <p:nvSpPr>
          <p:cNvPr id="4" name="Content Placeholder 3">
            <a:extLst>
              <a:ext uri="{FF2B5EF4-FFF2-40B4-BE49-F238E27FC236}">
                <a16:creationId xmlns:a16="http://schemas.microsoft.com/office/drawing/2014/main" xmlns="" id="{B76B8F2C-403E-EFCC-BEB9-EC1A8E5A4779}"/>
              </a:ext>
            </a:extLst>
          </p:cNvPr>
          <p:cNvSpPr>
            <a:spLocks noGrp="1"/>
          </p:cNvSpPr>
          <p:nvPr>
            <p:ph idx="1"/>
          </p:nvPr>
        </p:nvSpPr>
        <p:spPr>
          <a:xfrm>
            <a:off x="859696" y="1788602"/>
            <a:ext cx="10128489" cy="4713798"/>
          </a:xfrm>
        </p:spPr>
        <p:txBody>
          <a:bodyPr>
            <a:normAutofit/>
          </a:bodyPr>
          <a:lstStyle/>
          <a:p>
            <a:pPr algn="just"/>
            <a:r>
              <a:rPr lang="en-US" sz="2200" b="0" dirty="0" smtClean="0">
                <a:ea typeface="Times New Roman" panose="02020603050405020304" pitchFamily="18" charset="0"/>
                <a:cs typeface="Times New Roman" panose="02020603050405020304" pitchFamily="18" charset="0"/>
              </a:rPr>
              <a:t>	We </a:t>
            </a:r>
            <a:r>
              <a:rPr lang="en-US" sz="2200" b="0" dirty="0">
                <a:ea typeface="Times New Roman" panose="02020603050405020304" pitchFamily="18" charset="0"/>
                <a:cs typeface="Times New Roman" panose="02020603050405020304" pitchFamily="18" charset="0"/>
              </a:rPr>
              <a:t>have developed a deep learning network for classification of different flowers. For this, we have used </a:t>
            </a:r>
            <a:r>
              <a:rPr lang="en-US" sz="2200" b="0" dirty="0" err="1">
                <a:ea typeface="Times New Roman" panose="02020603050405020304" pitchFamily="18" charset="0"/>
                <a:cs typeface="Times New Roman" panose="02020603050405020304" pitchFamily="18" charset="0"/>
              </a:rPr>
              <a:t>kaggle</a:t>
            </a:r>
            <a:r>
              <a:rPr lang="en-US" sz="2200" b="0" dirty="0">
                <a:ea typeface="Times New Roman" panose="02020603050405020304" pitchFamily="18" charset="0"/>
                <a:cs typeface="Times New Roman" panose="02020603050405020304" pitchFamily="18" charset="0"/>
              </a:rPr>
              <a:t> category flower data-set having 4242 images of flowers. The data collection is based on the data </a:t>
            </a:r>
            <a:r>
              <a:rPr lang="en-US" sz="2200" b="0" dirty="0" err="1">
                <a:ea typeface="Times New Roman" panose="02020603050405020304" pitchFamily="18" charset="0"/>
                <a:cs typeface="Times New Roman" panose="02020603050405020304" pitchFamily="18" charset="0"/>
              </a:rPr>
              <a:t>flicr</a:t>
            </a:r>
            <a:r>
              <a:rPr lang="en-US" sz="2200" b="0" dirty="0">
                <a:ea typeface="Times New Roman" panose="02020603050405020304" pitchFamily="18" charset="0"/>
                <a:cs typeface="Times New Roman" panose="02020603050405020304" pitchFamily="18" charset="0"/>
              </a:rPr>
              <a:t>, Google images, </a:t>
            </a:r>
            <a:r>
              <a:rPr lang="en-US" sz="2200" b="0" dirty="0" err="1">
                <a:ea typeface="Times New Roman" panose="02020603050405020304" pitchFamily="18" charset="0"/>
                <a:cs typeface="Times New Roman" panose="02020603050405020304" pitchFamily="18" charset="0"/>
              </a:rPr>
              <a:t>Yandex</a:t>
            </a:r>
            <a:r>
              <a:rPr lang="en-US" sz="2200" b="0" dirty="0">
                <a:ea typeface="Times New Roman" panose="02020603050405020304" pitchFamily="18" charset="0"/>
                <a:cs typeface="Times New Roman" panose="02020603050405020304" pitchFamily="18" charset="0"/>
              </a:rPr>
              <a:t> images. You can use this dataset to recognize plants from the photo. The pictures are divided into five classes: </a:t>
            </a:r>
            <a:r>
              <a:rPr lang="en-US" sz="2200" b="0" dirty="0">
                <a:ea typeface="Cascadia Mono" panose="020B0609020000020004" pitchFamily="49" charset="0"/>
                <a:cs typeface="Cascadia Mono" panose="020B0609020000020004" pitchFamily="49" charset="0"/>
              </a:rPr>
              <a:t>Daisy, Tulip, Rose, Sunflower, Dandelion</a:t>
            </a:r>
            <a:r>
              <a:rPr lang="en-US" sz="2200" b="0" dirty="0">
                <a:ea typeface="Times New Roman" panose="02020603050405020304" pitchFamily="18" charset="0"/>
                <a:cs typeface="Times New Roman" panose="02020603050405020304" pitchFamily="18" charset="0"/>
              </a:rPr>
              <a:t>. For each class there are about 800 photos. Photos are not high resolution, about 320x240 pixels. Photos are not reduced to a single size, they have different proportions. This method for classification of flowers can be implemented in real-time applications and can be used to help botanists for their research as well as camping enthusiasts.</a:t>
            </a:r>
            <a:endParaRPr lang="en-IN" sz="2200" b="0" dirty="0">
              <a:ea typeface="Times New Roman" panose="02020603050405020304" pitchFamily="18" charset="0"/>
              <a:cs typeface="Times New Roman" panose="02020603050405020304" pitchFamily="18" charset="0"/>
            </a:endParaRPr>
          </a:p>
          <a:p>
            <a:pPr algn="just"/>
            <a:endParaRPr lang="en-IN" sz="2200" b="0" dirty="0"/>
          </a:p>
          <a:p>
            <a:pPr algn="just"/>
            <a:endParaRPr lang="en-IN" sz="2200" b="0" dirty="0"/>
          </a:p>
        </p:txBody>
      </p:sp>
    </p:spTree>
    <p:extLst>
      <p:ext uri="{BB962C8B-B14F-4D97-AF65-F5344CB8AC3E}">
        <p14:creationId xmlns:p14="http://schemas.microsoft.com/office/powerpoint/2010/main" val="2461787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B2487D-8733-83AC-7B32-7E5B09EE66EF}"/>
              </a:ext>
            </a:extLst>
          </p:cNvPr>
          <p:cNvSpPr>
            <a:spLocks noGrp="1"/>
          </p:cNvSpPr>
          <p:nvPr>
            <p:ph type="title"/>
          </p:nvPr>
        </p:nvSpPr>
        <p:spPr>
          <a:xfrm>
            <a:off x="1542257" y="609600"/>
            <a:ext cx="8510677" cy="829586"/>
          </a:xfrm>
        </p:spPr>
        <p:txBody>
          <a:bodyPr>
            <a:normAutofit fontScale="90000"/>
          </a:bodyPr>
          <a:lstStyle/>
          <a:p>
            <a:r>
              <a:rPr lang="en-US" b="1" dirty="0"/>
              <a:t>ADVANTAGES OF PROPOSED SYSTEM</a:t>
            </a:r>
            <a:endParaRPr lang="en-IN" b="1" dirty="0"/>
          </a:p>
        </p:txBody>
      </p:sp>
      <p:sp>
        <p:nvSpPr>
          <p:cNvPr id="3" name="Content Placeholder 2">
            <a:extLst>
              <a:ext uri="{FF2B5EF4-FFF2-40B4-BE49-F238E27FC236}">
                <a16:creationId xmlns:a16="http://schemas.microsoft.com/office/drawing/2014/main" xmlns="" id="{B3F86205-0F79-0B37-0DB3-CC91C77F7AA1}"/>
              </a:ext>
            </a:extLst>
          </p:cNvPr>
          <p:cNvSpPr>
            <a:spLocks noGrp="1"/>
          </p:cNvSpPr>
          <p:nvPr>
            <p:ph idx="1"/>
          </p:nvPr>
        </p:nvSpPr>
        <p:spPr>
          <a:xfrm>
            <a:off x="844311" y="2218414"/>
            <a:ext cx="9818388" cy="3880773"/>
          </a:xfrm>
        </p:spPr>
        <p:txBody>
          <a:bodyPr>
            <a:normAutofit/>
          </a:bodyPr>
          <a:lstStyle/>
          <a:p>
            <a:pPr marL="457200" indent="-457200">
              <a:buFont typeface="Wingdings" pitchFamily="2" charset="2"/>
              <a:buChar char="ü"/>
            </a:pPr>
            <a:r>
              <a:rPr lang="en-US" sz="2800" b="0" dirty="0">
                <a:ea typeface="Times New Roman" panose="02020603050405020304" pitchFamily="18" charset="0"/>
                <a:cs typeface="Times New Roman" panose="02020603050405020304" pitchFamily="18" charset="0"/>
              </a:rPr>
              <a:t>There is high accuracy and efficiency in predicting the type of flower.</a:t>
            </a:r>
            <a:endParaRPr lang="en-US" sz="2800" b="0" dirty="0"/>
          </a:p>
          <a:p>
            <a:pPr marL="457200" indent="-457200">
              <a:buFont typeface="Wingdings" pitchFamily="2" charset="2"/>
              <a:buChar char="ü"/>
            </a:pPr>
            <a:r>
              <a:rPr lang="en-GB" sz="2800" b="0" dirty="0"/>
              <a:t>This will help Botanist for their research for finding new species from different flowers</a:t>
            </a:r>
            <a:r>
              <a:rPr lang="en-GB" sz="2800" b="0" dirty="0" smtClean="0"/>
              <a:t>.</a:t>
            </a:r>
            <a:endParaRPr lang="en-US" sz="2800" b="0" dirty="0"/>
          </a:p>
          <a:p>
            <a:pPr marL="457200" indent="-457200">
              <a:buFont typeface="Wingdings" pitchFamily="2" charset="2"/>
              <a:buChar char="ü"/>
            </a:pPr>
            <a:r>
              <a:rPr lang="en-US" sz="2800" b="0" dirty="0"/>
              <a:t>Model can be deployed into a Web Application</a:t>
            </a:r>
            <a:r>
              <a:rPr lang="en-US" sz="2800" b="0" dirty="0" smtClean="0"/>
              <a:t>.</a:t>
            </a:r>
            <a:endParaRPr lang="en-US" sz="2800" b="0" dirty="0"/>
          </a:p>
        </p:txBody>
      </p:sp>
    </p:spTree>
    <p:extLst>
      <p:ext uri="{BB962C8B-B14F-4D97-AF65-F5344CB8AC3E}">
        <p14:creationId xmlns:p14="http://schemas.microsoft.com/office/powerpoint/2010/main" val="766423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3266" y="347132"/>
            <a:ext cx="7865533" cy="711517"/>
          </a:xfrm>
        </p:spPr>
        <p:txBody>
          <a:bodyPr/>
          <a:lstStyle/>
          <a:p>
            <a:pPr algn="ctr"/>
            <a:r>
              <a:rPr lang="en-GB" dirty="0" smtClean="0"/>
              <a:t>CONCLUSION</a:t>
            </a:r>
            <a:endParaRPr lang="en-IN" dirty="0"/>
          </a:p>
        </p:txBody>
      </p:sp>
      <p:sp>
        <p:nvSpPr>
          <p:cNvPr id="3" name="Content Placeholder 2"/>
          <p:cNvSpPr>
            <a:spLocks noGrp="1"/>
          </p:cNvSpPr>
          <p:nvPr>
            <p:ph idx="1"/>
          </p:nvPr>
        </p:nvSpPr>
        <p:spPr>
          <a:xfrm>
            <a:off x="872067" y="1557867"/>
            <a:ext cx="10160000" cy="5003800"/>
          </a:xfrm>
        </p:spPr>
        <p:txBody>
          <a:bodyPr>
            <a:noAutofit/>
          </a:bodyPr>
          <a:lstStyle/>
          <a:p>
            <a:pPr indent="457200" algn="just">
              <a:lnSpc>
                <a:spcPct val="150000"/>
              </a:lnSpc>
              <a:spcAft>
                <a:spcPts val="1000"/>
              </a:spcAft>
            </a:pPr>
            <a:r>
              <a:rPr lang="en-US" sz="1800" b="0" dirty="0">
                <a:ea typeface="Calibri" panose="020F0502020204030204" pitchFamily="34" charset="0"/>
                <a:cs typeface="Times New Roman" panose="02020603050405020304" pitchFamily="18" charset="0"/>
              </a:rPr>
              <a:t>The proposed work is a faster way to train a Convolutional Neural Network (CNN) with a smaller dataset and limited computational resource such as CPU. As there are millions of flower species around the world, this system could easily be adapted by training more number of flower species  images to recognize different species around the world. Thus, the future work would be to construct a larger database with not only flower images, but also with leaves, fruits, bark etc., collected from different sources around different parts of the world. This system would also be useful to identify plants for medicinal purposes such as in case of first aid. The user can</a:t>
            </a:r>
            <a:r>
              <a:rPr lang="en-IN" sz="1800" b="0" dirty="0">
                <a:ea typeface="Calibri" panose="020F0502020204030204" pitchFamily="34" charset="0"/>
                <a:cs typeface="Times New Roman" panose="02020603050405020304" pitchFamily="18" charset="0"/>
              </a:rPr>
              <a:t> </a:t>
            </a:r>
            <a:r>
              <a:rPr lang="en-US" sz="1800" b="0" dirty="0">
                <a:ea typeface="Calibri" panose="020F0502020204030204" pitchFamily="34" charset="0"/>
                <a:cs typeface="Times New Roman" panose="02020603050405020304" pitchFamily="18" charset="0"/>
              </a:rPr>
              <a:t>quickly take an image of the plant species and get information about it to decide whether or not it can be used for first aid. The crucial part in building such a system is the training dataset which needs to be prepared either by manually taking pictures of the plants around the city or by using public datasets.</a:t>
            </a:r>
            <a:endParaRPr lang="en-IN" sz="1800" b="0" dirty="0">
              <a:ea typeface="Times New Roman" panose="02020603050405020304" pitchFamily="18" charset="0"/>
              <a:cs typeface="Times New Roman" panose="02020603050405020304" pitchFamily="18" charset="0"/>
            </a:endParaRPr>
          </a:p>
          <a:p>
            <a:endParaRPr lang="en-IN" sz="1800" b="0" dirty="0"/>
          </a:p>
          <a:p>
            <a:endParaRPr lang="en-IN" sz="1800" b="0" dirty="0"/>
          </a:p>
        </p:txBody>
      </p:sp>
    </p:spTree>
    <p:extLst>
      <p:ext uri="{BB962C8B-B14F-4D97-AF65-F5344CB8AC3E}">
        <p14:creationId xmlns:p14="http://schemas.microsoft.com/office/powerpoint/2010/main" val="4050016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733" y="0"/>
            <a:ext cx="7721600" cy="1371600"/>
          </a:xfrm>
        </p:spPr>
        <p:txBody>
          <a:bodyPr/>
          <a:lstStyle/>
          <a:p>
            <a:pPr algn="ctr"/>
            <a:r>
              <a:rPr lang="en-GB" dirty="0" smtClean="0"/>
              <a:t>FUTURE SCOPE</a:t>
            </a:r>
            <a:endParaRPr lang="en-IN" dirty="0"/>
          </a:p>
        </p:txBody>
      </p:sp>
      <p:sp>
        <p:nvSpPr>
          <p:cNvPr id="3" name="Content Placeholder 2"/>
          <p:cNvSpPr>
            <a:spLocks noGrp="1"/>
          </p:cNvSpPr>
          <p:nvPr>
            <p:ph idx="1"/>
          </p:nvPr>
        </p:nvSpPr>
        <p:spPr>
          <a:xfrm>
            <a:off x="643466" y="1981201"/>
            <a:ext cx="10160000" cy="4373563"/>
          </a:xfrm>
        </p:spPr>
        <p:txBody>
          <a:bodyPr/>
          <a:lstStyle/>
          <a:p>
            <a:pPr marL="342900" indent="-342900">
              <a:buFont typeface="Wingdings" panose="05000000000000000000" pitchFamily="2" charset="2"/>
              <a:buChar char="Ø"/>
            </a:pPr>
            <a:r>
              <a:rPr lang="en-US" b="0" dirty="0"/>
              <a:t>Image Recognition can be used to extract not only the linear measurements typical of botanical descriptions (leaf length, leaf width, petal length, etc.), but also more sophisticated and precise descriptions such as mathematical models of leaf shapes.</a:t>
            </a:r>
          </a:p>
          <a:p>
            <a:pPr marL="342900" indent="-342900">
              <a:buFont typeface="Wingdings" panose="05000000000000000000" pitchFamily="2" charset="2"/>
              <a:buChar char="Ø"/>
            </a:pPr>
            <a:endParaRPr lang="en-US" b="0" dirty="0"/>
          </a:p>
          <a:p>
            <a:pPr marL="342900" indent="-342900">
              <a:buFont typeface="Wingdings" panose="05000000000000000000" pitchFamily="2" charset="2"/>
              <a:buChar char="Ø"/>
            </a:pPr>
            <a:r>
              <a:rPr lang="en-US" b="0" dirty="0"/>
              <a:t>In coming days, Computer Vision can be vital in Improving data glasses that uses video sensor technology to record environmental conditions and supports users in real time via the Internet using the collected information. </a:t>
            </a:r>
            <a:endParaRPr lang="en-IN" b="0" dirty="0"/>
          </a:p>
          <a:p>
            <a:endParaRPr lang="en-IN" b="0" dirty="0"/>
          </a:p>
        </p:txBody>
      </p:sp>
    </p:spTree>
    <p:extLst>
      <p:ext uri="{BB962C8B-B14F-4D97-AF65-F5344CB8AC3E}">
        <p14:creationId xmlns:p14="http://schemas.microsoft.com/office/powerpoint/2010/main" val="202616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82FE5-02DB-8DBD-CFC0-2CFAFA16AF6A}"/>
              </a:ext>
            </a:extLst>
          </p:cNvPr>
          <p:cNvSpPr>
            <a:spLocks noGrp="1"/>
          </p:cNvSpPr>
          <p:nvPr>
            <p:ph type="title"/>
          </p:nvPr>
        </p:nvSpPr>
        <p:spPr>
          <a:xfrm>
            <a:off x="1388532" y="2235200"/>
            <a:ext cx="8519217" cy="1598654"/>
          </a:xfrm>
        </p:spPr>
        <p:txBody>
          <a:bodyPr>
            <a:noAutofit/>
          </a:bodyPr>
          <a:lstStyle/>
          <a:p>
            <a:r>
              <a:rPr lang="en-US" sz="9600" b="1" dirty="0">
                <a:latin typeface="Algerian" panose="04020705040A02060702" pitchFamily="82" charset="0"/>
              </a:rPr>
              <a:t>					THANK </a:t>
            </a:r>
            <a:r>
              <a:rPr lang="en-US" sz="9600" b="1" dirty="0" smtClean="0">
                <a:latin typeface="Algerian" panose="04020705040A02060702" pitchFamily="82" charset="0"/>
              </a:rPr>
              <a:t>YOU !</a:t>
            </a:r>
            <a:endParaRPr lang="en-IN" sz="9600" b="1" dirty="0">
              <a:latin typeface="Algerian" panose="04020705040A02060702" pitchFamily="82" charset="0"/>
            </a:endParaRPr>
          </a:p>
        </p:txBody>
      </p:sp>
    </p:spTree>
    <p:extLst>
      <p:ext uri="{BB962C8B-B14F-4D97-AF65-F5344CB8AC3E}">
        <p14:creationId xmlns:p14="http://schemas.microsoft.com/office/powerpoint/2010/main" val="36384332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156</TotalTime>
  <Words>397</Words>
  <Application>Microsoft Office PowerPoint</Application>
  <PresentationFormat>Custom</PresentationFormat>
  <Paragraphs>35</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Essential</vt:lpstr>
      <vt:lpstr>FLOWER SPECIES IDENTIFICATION USING DEEP CONVOLUTIONAL NEURAL NETWORKS</vt:lpstr>
      <vt:lpstr>PROJECT ABSTRACT</vt:lpstr>
      <vt:lpstr>   EXTISTING SYSTEM</vt:lpstr>
      <vt:lpstr>DISADVANTAGES OF EXISTING SYSTEM</vt:lpstr>
      <vt:lpstr>PROPOSED SYSTEM</vt:lpstr>
      <vt:lpstr>ADVANTAGES OF PROPOSED SYSTEM</vt:lpstr>
      <vt:lpstr>CONCLUSION</vt:lpstr>
      <vt:lpstr>FUTURE SCOPE</vt:lpstr>
      <vt:lpstr>     THANK YOU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ABSTRACT</dc:title>
  <dc:creator>MJS SURYARAJ</dc:creator>
  <cp:lastModifiedBy>HP</cp:lastModifiedBy>
  <cp:revision>22</cp:revision>
  <dcterms:created xsi:type="dcterms:W3CDTF">2022-05-16T16:05:43Z</dcterms:created>
  <dcterms:modified xsi:type="dcterms:W3CDTF">2022-05-27T04:49:03Z</dcterms:modified>
</cp:coreProperties>
</file>