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57" r:id="rId2"/>
  </p:sldIdLst>
  <p:sldSz cx="43891200" cy="32918400"/>
  <p:notesSz cx="9239250" cy="11982450"/>
  <p:custDataLst>
    <p:tags r:id="rId5"/>
  </p:custDataLst>
  <p:defaultTextStyle>
    <a:defPPr>
      <a:defRPr lang="en-US"/>
    </a:defPPr>
    <a:lvl1pPr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5pPr>
    <a:lvl6pPr marL="22860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6pPr>
    <a:lvl7pPr marL="27432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7pPr>
    <a:lvl8pPr marL="32004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8pPr>
    <a:lvl9pPr marL="3657600" algn="l" defTabSz="914400" rtl="0" eaLnBrk="1" latinLnBrk="0" hangingPunct="1">
      <a:defRPr sz="2400" kern="1200">
        <a:solidFill>
          <a:schemeClr val="tx1"/>
        </a:solidFill>
        <a:effectLst>
          <a:outerShdw blurRad="38100" dist="38100" dir="2700000" algn="tl">
            <a:srgbClr val="000000">
              <a:alpha val="43137"/>
            </a:srgbClr>
          </a:outerShdw>
        </a:effectLst>
        <a:latin typeface="Times New Roman" pitchFamily="18" charset="0"/>
        <a:ea typeface="+mn-ea"/>
        <a:cs typeface="+mn-cs"/>
      </a:defRPr>
    </a:lvl9pPr>
  </p:defaultTextStyle>
  <p:extLst>
    <p:ext uri="{EFAFB233-063F-42B5-8137-9DF3F51BA10A}">
      <p15:sldGuideLst xmlns:p15="http://schemas.microsoft.com/office/powerpoint/2012/main">
        <p15:guide id="1" orient="horz" pos="11088">
          <p15:clr>
            <a:srgbClr val="A4A3A4"/>
          </p15:clr>
        </p15:guide>
        <p15:guide id="2" pos="13440">
          <p15:clr>
            <a:srgbClr val="A4A3A4"/>
          </p15:clr>
        </p15:guide>
      </p15:sldGuideLst>
    </p:ext>
    <p:ext uri="{2D200454-40CA-4A62-9FC3-DE9A4176ACB9}">
      <p15:notesGuideLst xmlns:p15="http://schemas.microsoft.com/office/powerpoint/2012/main">
        <p15:guide id="1" orient="horz" pos="3774">
          <p15:clr>
            <a:srgbClr val="A4A3A4"/>
          </p15:clr>
        </p15:guide>
        <p15:guide id="2" pos="29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99FF"/>
    <a:srgbClr val="EAEAEA"/>
    <a:srgbClr val="003F75"/>
    <a:srgbClr val="A9A9BB"/>
    <a:srgbClr val="ABABB9"/>
    <a:srgbClr val="9E9EC6"/>
    <a:srgbClr val="9696D0"/>
    <a:srgbClr val="B5B5EF"/>
    <a:srgbClr val="ACAC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79"/>
    <p:restoredTop sz="94343" autoAdjust="0"/>
  </p:normalViewPr>
  <p:slideViewPr>
    <p:cSldViewPr>
      <p:cViewPr>
        <p:scale>
          <a:sx n="42" d="100"/>
          <a:sy n="42" d="100"/>
        </p:scale>
        <p:origin x="168" y="144"/>
      </p:cViewPr>
      <p:guideLst>
        <p:guide orient="horz" pos="11088"/>
        <p:guide pos="134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37" d="100"/>
          <a:sy n="37" d="100"/>
        </p:scale>
        <p:origin x="-1488" y="-84"/>
      </p:cViewPr>
      <p:guideLst>
        <p:guide orient="horz" pos="3774"/>
        <p:guide pos="29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4002088" cy="59848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14984" tIns="57492" rIns="114984" bIns="57492" anchor="t" anchorCtr="0" compatLnSpc="1">
            <a:prstTxWarp prst="textNoShape">
              <a:avLst/>
            </a:prstTxWarp>
          </a:bodyPr>
          <a:lstStyle>
            <a:defPPr>
              <a:defRPr kern="1200" smtId="4294967295"/>
            </a:defPPr>
            <a:lvl1pPr defTabSz="1149350">
              <a:defRPr sz="1500"/>
            </a:lvl1pPr>
          </a:lstStyle>
          <a:p>
            <a:endParaRPr lang="en-US" altLang="zh-CN"/>
          </a:p>
        </p:txBody>
      </p:sp>
      <p:sp>
        <p:nvSpPr>
          <p:cNvPr id="6147" name="Rectangle 3"/>
          <p:cNvSpPr>
            <a:spLocks noGrp="1" noChangeArrowheads="1"/>
          </p:cNvSpPr>
          <p:nvPr>
            <p:ph type="dt" sz="quarter" idx="1"/>
          </p:nvPr>
        </p:nvSpPr>
        <p:spPr bwMode="auto">
          <a:xfrm>
            <a:off x="5235575" y="0"/>
            <a:ext cx="4002088" cy="59848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14984" tIns="57492" rIns="114984" bIns="57492" anchor="t" anchorCtr="0" compatLnSpc="1">
            <a:prstTxWarp prst="textNoShape">
              <a:avLst/>
            </a:prstTxWarp>
          </a:bodyPr>
          <a:lstStyle>
            <a:defPPr>
              <a:defRPr kern="1200" smtId="4294967295"/>
            </a:defPPr>
            <a:lvl1pPr algn="r" defTabSz="1149350">
              <a:defRPr sz="1500"/>
            </a:lvl1pPr>
          </a:lstStyle>
          <a:p>
            <a:endParaRPr lang="en-US" altLang="zh-CN"/>
          </a:p>
        </p:txBody>
      </p:sp>
      <p:sp>
        <p:nvSpPr>
          <p:cNvPr id="6148" name="Rectangle 4"/>
          <p:cNvSpPr>
            <a:spLocks noGrp="1" noChangeArrowheads="1"/>
          </p:cNvSpPr>
          <p:nvPr>
            <p:ph type="ftr" sz="quarter" idx="2"/>
          </p:nvPr>
        </p:nvSpPr>
        <p:spPr bwMode="auto">
          <a:xfrm>
            <a:off x="0" y="11380788"/>
            <a:ext cx="4002088" cy="6000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14984" tIns="57492" rIns="114984" bIns="57492" anchor="b" anchorCtr="0" compatLnSpc="1">
            <a:prstTxWarp prst="textNoShape">
              <a:avLst/>
            </a:prstTxWarp>
          </a:bodyPr>
          <a:lstStyle>
            <a:defPPr>
              <a:defRPr kern="1200" smtId="4294967295"/>
            </a:defPPr>
            <a:lvl1pPr defTabSz="1149350">
              <a:defRPr sz="1500"/>
            </a:lvl1pPr>
          </a:lstStyle>
          <a:p>
            <a:endParaRPr lang="en-US" altLang="zh-CN"/>
          </a:p>
        </p:txBody>
      </p:sp>
      <p:sp>
        <p:nvSpPr>
          <p:cNvPr id="6149" name="Rectangle 5"/>
          <p:cNvSpPr>
            <a:spLocks noGrp="1" noChangeArrowheads="1"/>
          </p:cNvSpPr>
          <p:nvPr>
            <p:ph type="sldNum" sz="quarter" idx="3"/>
          </p:nvPr>
        </p:nvSpPr>
        <p:spPr bwMode="auto">
          <a:xfrm>
            <a:off x="5235575" y="11380788"/>
            <a:ext cx="4002088" cy="6000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14984" tIns="57492" rIns="114984" bIns="57492" anchor="b" anchorCtr="0" compatLnSpc="1">
            <a:prstTxWarp prst="textNoShape">
              <a:avLst/>
            </a:prstTxWarp>
          </a:bodyPr>
          <a:lstStyle>
            <a:defPPr>
              <a:defRPr kern="1200" smtId="4294967295"/>
            </a:defPPr>
            <a:lvl1pPr algn="r" defTabSz="1149350">
              <a:defRPr sz="1500"/>
            </a:lvl1pPr>
          </a:lstStyle>
          <a:p>
            <a:fld id="{56A6134A-9986-4884-ADAB-C57241D32564}" type="slidenum">
              <a:rPr lang="zh-CN" altLang="en-US"/>
              <a:t>‹#›</a:t>
            </a:fld>
            <a:endParaRPr lang="en-US" altLang="zh-CN"/>
          </a:p>
        </p:txBody>
      </p:sp>
    </p:spTree>
    <p:extLst>
      <p:ext uri="{BB962C8B-B14F-4D97-AF65-F5344CB8AC3E}">
        <p14:creationId xmlns:p14="http://schemas.microsoft.com/office/powerpoint/2010/main" val="9348627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983038" cy="59213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smtId="4294967295"/>
            </a:defPPr>
            <a:lvl1pPr defTabSz="1149350">
              <a:defRPr sz="1500"/>
            </a:lvl1pPr>
          </a:lstStyle>
          <a:p>
            <a:endParaRPr lang="en-US" altLang="zh-CN"/>
          </a:p>
        </p:txBody>
      </p:sp>
      <p:sp>
        <p:nvSpPr>
          <p:cNvPr id="4099" name="Rectangle 3"/>
          <p:cNvSpPr>
            <a:spLocks noGrp="1" noChangeArrowheads="1"/>
          </p:cNvSpPr>
          <p:nvPr>
            <p:ph type="dt" idx="1"/>
          </p:nvPr>
        </p:nvSpPr>
        <p:spPr bwMode="auto">
          <a:xfrm>
            <a:off x="5241925" y="0"/>
            <a:ext cx="3983038" cy="59213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smtId="4294967295"/>
            </a:defPPr>
            <a:lvl1pPr algn="r" defTabSz="1149350">
              <a:defRPr sz="1500"/>
            </a:lvl1pPr>
          </a:lstStyle>
          <a:p>
            <a:endParaRPr lang="en-US" altLang="zh-CN"/>
          </a:p>
        </p:txBody>
      </p:sp>
      <p:sp>
        <p:nvSpPr>
          <p:cNvPr id="2052" name="Rectangle 4"/>
          <p:cNvSpPr>
            <a:spLocks noGrp="1" noRot="1" noChangeAspect="1" noChangeArrowheads="1" noTextEdit="1"/>
          </p:cNvSpPr>
          <p:nvPr>
            <p:ph type="sldImg" idx="2"/>
          </p:nvPr>
        </p:nvSpPr>
        <p:spPr bwMode="auto">
          <a:xfrm>
            <a:off x="1582738" y="889000"/>
            <a:ext cx="6059487" cy="4545013"/>
          </a:xfrm>
          <a:prstGeom prst="rect">
            <a:avLst/>
          </a:prstGeom>
          <a:noFill/>
          <a:ln w="9525">
            <a:solidFill>
              <a:srgbClr val="000000"/>
            </a:solidFill>
            <a:miter lim="800000"/>
          </a:ln>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dist="35921" dir="2700000" algn="ctr" rotWithShape="0">
                    <a:srgbClr val="808080"/>
                  </a:outerShdw>
                </a:effectLst>
              </a14:hiddenEffects>
            </a:ext>
            <a:ext uri="{53640926-AAD7-44d8-BBD7-CCE9431645EC}">
              <a14:shadowObscured xmlns:a14="http://schemas.microsoft.com/office/drawing/2010/main" xmlns="" val="1"/>
            </a:ext>
          </a:extLst>
        </p:spPr>
      </p:sp>
      <p:sp>
        <p:nvSpPr>
          <p:cNvPr id="4101" name="Rectangle 5"/>
          <p:cNvSpPr>
            <a:spLocks noGrp="1" noChangeArrowheads="1"/>
          </p:cNvSpPr>
          <p:nvPr>
            <p:ph type="body" sz="quarter" idx="3"/>
          </p:nvPr>
        </p:nvSpPr>
        <p:spPr bwMode="auto">
          <a:xfrm>
            <a:off x="1257300" y="5732463"/>
            <a:ext cx="6708775" cy="533558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14976" tIns="57487" rIns="114976" bIns="57487" anchor="t" anchorCtr="0" compatLnSpc="1">
            <a:prstTxWarp prst="textNoShape">
              <a:avLst/>
            </a:prstTxWarp>
          </a:bodyPr>
          <a:lstStyle>
            <a:defPPr>
              <a:defRPr kern="1200" smtId="4294967295"/>
            </a:defPPr>
          </a:lstStyle>
          <a:p>
            <a:pPr lvl="0"/>
            <a:r>
              <a:rPr lang="en-US" altLang="zh-CN" noProof="0"/>
              <a:t>Click to edit Master text styles</a:t>
            </a:r>
          </a:p>
          <a:p>
            <a:pPr lvl="1"/>
            <a:r>
              <a:rPr lang="en-US" altLang="zh-CN" noProof="0"/>
              <a:t>Second level</a:t>
            </a:r>
          </a:p>
          <a:p>
            <a:pPr lvl="2"/>
            <a:r>
              <a:rPr lang="en-US" altLang="zh-CN" noProof="0"/>
              <a:t>Third level</a:t>
            </a:r>
          </a:p>
          <a:p>
            <a:pPr lvl="3"/>
            <a:r>
              <a:rPr lang="en-US" altLang="zh-CN" noProof="0"/>
              <a:t>Fourth level</a:t>
            </a:r>
          </a:p>
          <a:p>
            <a:pPr lvl="4"/>
            <a:r>
              <a:rPr lang="en-US" altLang="zh-CN" noProof="0"/>
              <a:t>Fifth level</a:t>
            </a:r>
          </a:p>
        </p:txBody>
      </p:sp>
      <p:sp>
        <p:nvSpPr>
          <p:cNvPr id="4102" name="Rectangle 6"/>
          <p:cNvSpPr>
            <a:spLocks noGrp="1" noChangeArrowheads="1"/>
          </p:cNvSpPr>
          <p:nvPr>
            <p:ph type="ftr" sz="quarter" idx="4"/>
          </p:nvPr>
        </p:nvSpPr>
        <p:spPr bwMode="auto">
          <a:xfrm>
            <a:off x="0" y="11363325"/>
            <a:ext cx="3983038" cy="5937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14976" tIns="57487" rIns="114976" bIns="57487" anchor="b" anchorCtr="0" compatLnSpc="1">
            <a:prstTxWarp prst="textNoShape">
              <a:avLst/>
            </a:prstTxWarp>
          </a:bodyPr>
          <a:lstStyle>
            <a:defPPr>
              <a:defRPr kern="1200" smtId="4294967295"/>
            </a:defPPr>
            <a:lvl1pPr defTabSz="1149350">
              <a:defRPr sz="1500"/>
            </a:lvl1pPr>
          </a:lstStyle>
          <a:p>
            <a:endParaRPr lang="en-US" altLang="zh-CN"/>
          </a:p>
        </p:txBody>
      </p:sp>
      <p:sp>
        <p:nvSpPr>
          <p:cNvPr id="4103" name="Rectangle 7"/>
          <p:cNvSpPr>
            <a:spLocks noGrp="1" noChangeArrowheads="1"/>
          </p:cNvSpPr>
          <p:nvPr>
            <p:ph type="sldNum" sz="quarter" idx="5"/>
          </p:nvPr>
        </p:nvSpPr>
        <p:spPr bwMode="auto">
          <a:xfrm>
            <a:off x="5241925" y="11363325"/>
            <a:ext cx="3983038" cy="5937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114976" tIns="57487" rIns="114976" bIns="57487" anchor="b" anchorCtr="0" compatLnSpc="1">
            <a:prstTxWarp prst="textNoShape">
              <a:avLst/>
            </a:prstTxWarp>
          </a:bodyPr>
          <a:lstStyle>
            <a:defPPr>
              <a:defRPr kern="1200" smtId="4294967295"/>
            </a:defPPr>
            <a:lvl1pPr algn="r" defTabSz="1149350">
              <a:defRPr sz="1500"/>
            </a:lvl1pPr>
          </a:lstStyle>
          <a:p>
            <a:fld id="{23124DF2-DDA8-402F-81DD-AC1D1E5694AB}" type="slidenum">
              <a:rPr lang="zh-CN" altLang="en-US"/>
              <a:t>‹#›</a:t>
            </a:fld>
            <a:endParaRPr lang="en-US" altLang="zh-CN"/>
          </a:p>
        </p:txBody>
      </p:sp>
    </p:spTree>
    <p:extLst>
      <p:ext uri="{BB962C8B-B14F-4D97-AF65-F5344CB8AC3E}">
        <p14:creationId xmlns:p14="http://schemas.microsoft.com/office/powerpoint/2010/main" val="19040194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7"/>
          <p:cNvSpPr>
            <a:spLocks noGrp="1" noChangeArrowheads="1"/>
          </p:cNvSpPr>
          <p:nvPr>
            <p:ph type="sldNum" sz="quarter" idx="5"/>
          </p:nvPr>
        </p:nvSpPr>
        <p:spPr>
          <a:noFill/>
        </p:spPr>
        <p:txBody>
          <a:bodyPr/>
          <a:lstStyle>
            <a:defPPr>
              <a:defRPr kern="1200" smtId="4294967295"/>
            </a:defPPr>
            <a:lvl1pPr defTabSz="1149350">
              <a:defRPr sz="2400">
                <a:solidFill>
                  <a:schemeClr val="tx1"/>
                </a:solidFill>
                <a:latin typeface="Times New Roman" pitchFamily="18" charset="0"/>
              </a:defRPr>
            </a:lvl1pPr>
            <a:lvl2pPr marL="742950" indent="-285750" defTabSz="1149350">
              <a:defRPr sz="2400">
                <a:solidFill>
                  <a:schemeClr val="tx1"/>
                </a:solidFill>
                <a:latin typeface="Times New Roman" pitchFamily="18" charset="0"/>
              </a:defRPr>
            </a:lvl2pPr>
            <a:lvl3pPr marL="1143000" indent="-228600" defTabSz="1149350">
              <a:defRPr sz="2400">
                <a:solidFill>
                  <a:schemeClr val="tx1"/>
                </a:solidFill>
                <a:latin typeface="Times New Roman" pitchFamily="18" charset="0"/>
              </a:defRPr>
            </a:lvl3pPr>
            <a:lvl4pPr marL="1600200" indent="-228600" defTabSz="1149350">
              <a:defRPr sz="2400">
                <a:solidFill>
                  <a:schemeClr val="tx1"/>
                </a:solidFill>
                <a:latin typeface="Times New Roman" pitchFamily="18" charset="0"/>
              </a:defRPr>
            </a:lvl4pPr>
            <a:lvl5pPr marL="2057400" indent="-228600" defTabSz="1149350">
              <a:defRPr sz="2400">
                <a:solidFill>
                  <a:schemeClr val="tx1"/>
                </a:solidFill>
                <a:latin typeface="Times New Roman" pitchFamily="18" charset="0"/>
              </a:defRPr>
            </a:lvl5pPr>
            <a:lvl6pPr marL="2514600" indent="-228600" defTabSz="1149350" eaLnBrk="0" fontAlgn="base" hangingPunct="0">
              <a:spcBef>
                <a:spcPct val="0"/>
              </a:spcBef>
              <a:spcAft>
                <a:spcPct val="0"/>
              </a:spcAft>
              <a:defRPr sz="2400">
                <a:solidFill>
                  <a:schemeClr val="tx1"/>
                </a:solidFill>
                <a:latin typeface="Times New Roman" pitchFamily="18" charset="0"/>
              </a:defRPr>
            </a:lvl6pPr>
            <a:lvl7pPr marL="2971800" indent="-228600" defTabSz="1149350" eaLnBrk="0" fontAlgn="base" hangingPunct="0">
              <a:spcBef>
                <a:spcPct val="0"/>
              </a:spcBef>
              <a:spcAft>
                <a:spcPct val="0"/>
              </a:spcAft>
              <a:defRPr sz="2400">
                <a:solidFill>
                  <a:schemeClr val="tx1"/>
                </a:solidFill>
                <a:latin typeface="Times New Roman" pitchFamily="18" charset="0"/>
              </a:defRPr>
            </a:lvl7pPr>
            <a:lvl8pPr marL="3429000" indent="-228600" defTabSz="1149350" eaLnBrk="0" fontAlgn="base" hangingPunct="0">
              <a:spcBef>
                <a:spcPct val="0"/>
              </a:spcBef>
              <a:spcAft>
                <a:spcPct val="0"/>
              </a:spcAft>
              <a:defRPr sz="2400">
                <a:solidFill>
                  <a:schemeClr val="tx1"/>
                </a:solidFill>
                <a:latin typeface="Times New Roman" pitchFamily="18" charset="0"/>
              </a:defRPr>
            </a:lvl8pPr>
            <a:lvl9pPr marL="3886200" indent="-228600" defTabSz="1149350" eaLnBrk="0" fontAlgn="base" hangingPunct="0">
              <a:spcBef>
                <a:spcPct val="0"/>
              </a:spcBef>
              <a:spcAft>
                <a:spcPct val="0"/>
              </a:spcAft>
              <a:defRPr sz="2400">
                <a:solidFill>
                  <a:schemeClr val="tx1"/>
                </a:solidFill>
                <a:latin typeface="Times New Roman" pitchFamily="18" charset="0"/>
              </a:defRPr>
            </a:lvl9pPr>
          </a:lstStyle>
          <a:p>
            <a:fld id="{D5580D61-8B82-42C3-9A37-58134866DD67}" type="slidenum">
              <a:rPr lang="zh-CN" altLang="en-US" sz="1500"/>
              <a:t>1</a:t>
            </a:fld>
            <a:endParaRPr lang="en-US" altLang="zh-CN" sz="1500"/>
          </a:p>
        </p:txBody>
      </p:sp>
      <p:sp>
        <p:nvSpPr>
          <p:cNvPr id="3075" name="Rectangle 2"/>
          <p:cNvSpPr>
            <a:spLocks noGrp="1" noRot="1" noChangeAspect="1" noChangeArrowheads="1" noTextEdit="1"/>
          </p:cNvSpPr>
          <p:nvPr>
            <p:ph type="sldImg"/>
          </p:nvPr>
        </p:nvSpPr>
        <p:spPr/>
      </p:sp>
      <p:sp>
        <p:nvSpPr>
          <p:cNvPr id="3076" name="Rectangle 3"/>
          <p:cNvSpPr>
            <a:spLocks noGrp="1" noChangeArrowheads="1"/>
          </p:cNvSpPr>
          <p:nvPr>
            <p:ph type="body" idx="1"/>
          </p:nvPr>
        </p:nvSpPr>
        <p:spPr>
          <a:noFill/>
        </p:spPr>
        <p:txBody>
          <a:bodyPr/>
          <a:lstStyle>
            <a:defPPr>
              <a:defRPr kern="1200" smtId="4294967295"/>
            </a:defPPr>
          </a:lstStyle>
          <a:p>
            <a:endParaRPr lang="zh-CN" altLang="en-US" dirty="0"/>
          </a:p>
        </p:txBody>
      </p:sp>
    </p:spTree>
    <p:extLst>
      <p:ext uri="{BB962C8B-B14F-4D97-AF65-F5344CB8AC3E}">
        <p14:creationId xmlns:p14="http://schemas.microsoft.com/office/powerpoint/2010/main" val="42125496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123" y="10226675"/>
            <a:ext cx="37306957" cy="7054850"/>
          </a:xfrm>
          <a:prstGeom prst="rect">
            <a:avLst/>
          </a:prstGeom>
        </p:spPr>
        <p:txBody>
          <a:bodyPr/>
          <a:lstStyle>
            <a:defPPr>
              <a:defRPr kern="1200" smtId="4294967295"/>
            </a:defPPr>
          </a:lstStyle>
          <a:p>
            <a:r>
              <a:rPr lang="en-US"/>
              <a:t>Click to edit Master title style</a:t>
            </a:r>
          </a:p>
        </p:txBody>
      </p:sp>
      <p:sp>
        <p:nvSpPr>
          <p:cNvPr id="3" name="Subtitle 2"/>
          <p:cNvSpPr>
            <a:spLocks noGrp="1"/>
          </p:cNvSpPr>
          <p:nvPr>
            <p:ph type="subTitle" idx="1"/>
          </p:nvPr>
        </p:nvSpPr>
        <p:spPr>
          <a:xfrm>
            <a:off x="6584245" y="18653125"/>
            <a:ext cx="30722711" cy="8413750"/>
          </a:xfrm>
          <a:prstGeom prst="rect">
            <a:avLst/>
          </a:prstGeom>
        </p:spPr>
        <p:txBody>
          <a:bodyPr/>
          <a:lstStyle>
            <a:defPPr>
              <a:defRPr kern="1200" smtId="4294967295"/>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411660122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2194279" y="7680325"/>
            <a:ext cx="39502643" cy="21724938"/>
          </a:xfrm>
          <a:prstGeom prst="rect">
            <a:avLst/>
          </a:prstGeo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382205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968" y="1317625"/>
            <a:ext cx="9874956" cy="28087638"/>
          </a:xfrm>
          <a:prstGeom prst="rect">
            <a:avLst/>
          </a:prstGeom>
        </p:spPr>
        <p:txBody>
          <a:bodyPr vert="eaVert"/>
          <a:lstStyle>
            <a:defPPr>
              <a:defRPr kern="1200" smtId="4294967295"/>
            </a:defPPr>
          </a:lstStyle>
          <a:p>
            <a:r>
              <a:rPr lang="en-US"/>
              <a:t>Click to edit Master title style</a:t>
            </a:r>
          </a:p>
        </p:txBody>
      </p:sp>
      <p:sp>
        <p:nvSpPr>
          <p:cNvPr id="3" name="Vertical Text Placeholder 2"/>
          <p:cNvSpPr>
            <a:spLocks noGrp="1"/>
          </p:cNvSpPr>
          <p:nvPr>
            <p:ph type="body" orient="vert" idx="1"/>
          </p:nvPr>
        </p:nvSpPr>
        <p:spPr>
          <a:xfrm>
            <a:off x="2194278" y="1317625"/>
            <a:ext cx="29492222" cy="28087638"/>
          </a:xfrm>
          <a:prstGeom prst="rect">
            <a:avLst/>
          </a:prstGeom>
        </p:spPr>
        <p:txBody>
          <a:bodyPr vert="eaVert"/>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3151270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smtId="4294967295"/>
            </a:defPPr>
          </a:lstStyle>
          <a:p>
            <a:r>
              <a:rPr lang="en-US"/>
              <a:t>Click to edit Master title style</a:t>
            </a:r>
          </a:p>
        </p:txBody>
      </p:sp>
      <p:sp>
        <p:nvSpPr>
          <p:cNvPr id="3" name="Content Placeholder 2"/>
          <p:cNvSpPr>
            <a:spLocks noGrp="1"/>
          </p:cNvSpPr>
          <p:nvPr>
            <p:ph idx="1"/>
          </p:nvPr>
        </p:nvSpPr>
        <p:spPr>
          <a:xfrm>
            <a:off x="2194279" y="7680325"/>
            <a:ext cx="39502643" cy="21724938"/>
          </a:xfrm>
          <a:prstGeom prst="rect">
            <a:avLst/>
          </a:prstGeom>
        </p:spPr>
        <p:txBody>
          <a:bodyPr/>
          <a:lstStyle>
            <a:defPPr>
              <a:defRPr kern="1200" smtId="4294967295"/>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4430835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6957" cy="6537325"/>
          </a:xfrm>
          <a:prstGeom prst="rect">
            <a:avLst/>
          </a:prstGeom>
        </p:spPr>
        <p:txBody>
          <a:bodyPr anchor="t"/>
          <a:lstStyle>
            <a:defPPr>
              <a:defRPr kern="1200" smtId="4294967295"/>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1" y="13952538"/>
            <a:ext cx="37306957" cy="7200900"/>
          </a:xfrm>
          <a:prstGeom prst="rect">
            <a:avLst/>
          </a:prstGeom>
        </p:spPr>
        <p:txBody>
          <a:bodyPr anchor="b"/>
          <a:lstStyle>
            <a:defPPr>
              <a:defRPr kern="1200" smtId="4294967295"/>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72244965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smtId="4294967295"/>
            </a:defPPr>
          </a:lstStyle>
          <a:p>
            <a:r>
              <a:rPr lang="en-US"/>
              <a:t>Click to edit Master title style</a:t>
            </a:r>
          </a:p>
        </p:txBody>
      </p:sp>
      <p:sp>
        <p:nvSpPr>
          <p:cNvPr id="3" name="Content Placeholder 2"/>
          <p:cNvSpPr>
            <a:spLocks noGrp="1"/>
          </p:cNvSpPr>
          <p:nvPr>
            <p:ph sz="half" idx="1"/>
          </p:nvPr>
        </p:nvSpPr>
        <p:spPr>
          <a:xfrm>
            <a:off x="2194279" y="7680325"/>
            <a:ext cx="19683588" cy="21724938"/>
          </a:xfrm>
          <a:prstGeom prst="rect">
            <a:avLst/>
          </a:prstGeo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3334" y="7680325"/>
            <a:ext cx="19683589" cy="21724938"/>
          </a:xfrm>
          <a:prstGeom prst="rect">
            <a:avLst/>
          </a:prstGeom>
        </p:spPr>
        <p:txBody>
          <a:bodyPr/>
          <a:lstStyle>
            <a:defPPr>
              <a:defRPr kern="1200" smtId="4294967295"/>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497320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smtId="4294967295"/>
            </a:defPPr>
            <a:lvl1pPr>
              <a:defRPr/>
            </a:lvl1pPr>
          </a:lstStyle>
          <a:p>
            <a:r>
              <a:rPr lang="en-US"/>
              <a:t>Click to edit Master title style</a:t>
            </a:r>
          </a:p>
        </p:txBody>
      </p:sp>
      <p:sp>
        <p:nvSpPr>
          <p:cNvPr id="3" name="Text Placeholder 2"/>
          <p:cNvSpPr>
            <a:spLocks noGrp="1"/>
          </p:cNvSpPr>
          <p:nvPr>
            <p:ph type="body" idx="1"/>
          </p:nvPr>
        </p:nvSpPr>
        <p:spPr>
          <a:xfrm>
            <a:off x="2194278" y="7369176"/>
            <a:ext cx="19392900" cy="3070225"/>
          </a:xfrm>
          <a:prstGeom prst="rect">
            <a:avLst/>
          </a:prstGeo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4278" y="10439401"/>
            <a:ext cx="19392900" cy="18965862"/>
          </a:xfrm>
          <a:prstGeom prst="rect">
            <a:avLst/>
          </a:prstGeo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5555" y="7369176"/>
            <a:ext cx="19401368" cy="3070225"/>
          </a:xfrm>
          <a:prstGeom prst="rect">
            <a:avLst/>
          </a:prstGeom>
        </p:spPr>
        <p:txBody>
          <a:bodyPr anchor="b"/>
          <a:lstStyle>
            <a:defPPr>
              <a:defRPr kern="1200" smtId="4294967295"/>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5555" y="10439401"/>
            <a:ext cx="19401368" cy="18965862"/>
          </a:xfrm>
          <a:prstGeom prst="rect">
            <a:avLst/>
          </a:prstGeom>
        </p:spPr>
        <p:txBody>
          <a:bodyPr/>
          <a:lstStyle>
            <a:defPPr>
              <a:defRPr kern="1200" smtId="4294967295"/>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2059614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a:prstGeom prst="rect">
            <a:avLst/>
          </a:prstGeom>
        </p:spPr>
        <p:txBody>
          <a:bodyPr/>
          <a:lstStyle>
            <a:defPPr>
              <a:defRPr kern="1200" smtId="4294967295"/>
            </a:defPPr>
          </a:lstStyle>
          <a:p>
            <a:r>
              <a:rPr lang="en-US"/>
              <a:t>Click to edit Master title style</a:t>
            </a:r>
          </a:p>
        </p:txBody>
      </p:sp>
    </p:spTree>
    <p:extLst>
      <p:ext uri="{BB962C8B-B14F-4D97-AF65-F5344CB8AC3E}">
        <p14:creationId xmlns:p14="http://schemas.microsoft.com/office/powerpoint/2010/main" val="224570457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098106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278" y="1311275"/>
            <a:ext cx="14439900" cy="5576888"/>
          </a:xfrm>
          <a:prstGeom prst="rect">
            <a:avLst/>
          </a:prstGeom>
        </p:spPr>
        <p:txBody>
          <a:bodyPr anchor="b"/>
          <a:lstStyle>
            <a:defPPr>
              <a:defRPr kern="1200" smtId="4294967295"/>
            </a:defPPr>
            <a:lvl1pPr algn="l">
              <a:defRPr sz="2000" b="1"/>
            </a:lvl1pPr>
          </a:lstStyle>
          <a:p>
            <a:r>
              <a:rPr lang="en-US"/>
              <a:t>Click to edit Master title style</a:t>
            </a:r>
          </a:p>
        </p:txBody>
      </p:sp>
      <p:sp>
        <p:nvSpPr>
          <p:cNvPr id="3" name="Content Placeholder 2"/>
          <p:cNvSpPr>
            <a:spLocks noGrp="1"/>
          </p:cNvSpPr>
          <p:nvPr>
            <p:ph idx="1"/>
          </p:nvPr>
        </p:nvSpPr>
        <p:spPr>
          <a:xfrm>
            <a:off x="17160523" y="1311275"/>
            <a:ext cx="24536400" cy="28093988"/>
          </a:xfrm>
          <a:prstGeom prst="rect">
            <a:avLst/>
          </a:prstGeom>
        </p:spPr>
        <p:txBody>
          <a:bodyPr/>
          <a:lstStyle>
            <a:defPPr>
              <a:defRPr kern="1200" smtId="4294967295"/>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278" y="6888163"/>
            <a:ext cx="14439900" cy="22517100"/>
          </a:xfrm>
          <a:prstGeom prst="rect">
            <a:avLst/>
          </a:prstGeo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1175467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545" y="23042564"/>
            <a:ext cx="26334157" cy="2720975"/>
          </a:xfrm>
          <a:prstGeom prst="rect">
            <a:avLst/>
          </a:prstGeom>
        </p:spPr>
        <p:txBody>
          <a:bodyPr anchor="b"/>
          <a:lstStyle>
            <a:defPPr>
              <a:defRPr kern="1200" smtId="4294967295"/>
            </a:defPPr>
            <a:lvl1pPr algn="l">
              <a:defRPr sz="2000" b="1"/>
            </a:lvl1pPr>
          </a:lstStyle>
          <a:p>
            <a:r>
              <a:rPr lang="en-US"/>
              <a:t>Click to edit Master title style</a:t>
            </a:r>
          </a:p>
        </p:txBody>
      </p:sp>
      <p:sp>
        <p:nvSpPr>
          <p:cNvPr id="3" name="Picture Placeholder 2"/>
          <p:cNvSpPr>
            <a:spLocks noGrp="1"/>
          </p:cNvSpPr>
          <p:nvPr>
            <p:ph type="pic" idx="1"/>
          </p:nvPr>
        </p:nvSpPr>
        <p:spPr>
          <a:xfrm>
            <a:off x="8603545" y="2941639"/>
            <a:ext cx="26334157" cy="19750088"/>
          </a:xfrm>
          <a:prstGeom prst="rect">
            <a:avLst/>
          </a:prstGeom>
        </p:spPr>
        <p:txBody>
          <a:bodyPr/>
          <a:lstStyle>
            <a:defPPr>
              <a:defRPr kern="1200" smtId="4294967295"/>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3545" y="25763539"/>
            <a:ext cx="26334157" cy="3862387"/>
          </a:xfrm>
          <a:prstGeom prst="rect">
            <a:avLst/>
          </a:prstGeom>
        </p:spPr>
        <p:txBody>
          <a:bodyPr/>
          <a:lstStyle>
            <a:defPPr>
              <a:defRPr kern="1200" smtId="4294967295"/>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67395915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New picture"/>
          <p:cNvPicPr/>
          <p:nvPr/>
        </p:nvPicPr>
        <p:blipFill dpi="0">
          <a:blip r:embed="rId13"/>
          <a:stretch>
            <a:fillRect/>
          </a:stretch>
        </p:blipFill>
        <p:spPr>
          <a:xfrm rot="16200000">
            <a:off x="-11506200" y="16459200"/>
            <a:ext cx="14274800" cy="4368800"/>
          </a:xfrm>
          <a:prstGeom prst="rect">
            <a:avLst/>
          </a:prstGeom>
        </p:spPr>
      </p:pic>
      <p:pic>
        <p:nvPicPr>
          <p:cNvPr id="3" name="New picture"/>
          <p:cNvPicPr/>
          <p:nvPr/>
        </p:nvPicPr>
        <p:blipFill dpi="0">
          <a:blip r:embed="rId13"/>
          <a:stretch>
            <a:fillRect/>
          </a:stretch>
        </p:blipFill>
        <p:spPr>
          <a:xfrm rot="5400000">
            <a:off x="41122600" y="16459200"/>
            <a:ext cx="14274800" cy="4368800"/>
          </a:xfrm>
          <a:prstGeom prst="rect">
            <a:avLst/>
          </a:prstGeom>
        </p:spPr>
      </p:pic>
      <p:pic>
        <p:nvPicPr>
          <p:cNvPr id="4" name="New picture"/>
          <p:cNvPicPr/>
          <p:nvPr/>
        </p:nvPicPr>
        <p:blipFill dpi="0">
          <a:blip r:embed="rId14"/>
          <a:stretch>
            <a:fillRect/>
          </a:stretch>
        </p:blipFill>
        <p:spPr>
          <a:xfrm>
            <a:off x="6661150" y="33426400"/>
            <a:ext cx="30568900" cy="1549400"/>
          </a:xfrm>
          <a:prstGeom prst="rect">
            <a:avLst/>
          </a:prstGeom>
        </p:spPr>
      </p:pic>
      <p:sp>
        <p:nvSpPr>
          <p:cNvPr id="5" name="New shape"/>
          <p:cNvSpPr/>
          <p:nvPr/>
        </p:nvSpPr>
        <p:spPr>
          <a:xfrm>
            <a:off x="666115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smtId="4294967295"/>
            </a:defPPr>
          </a:lstStyle>
          <a:p>
            <a:pPr algn="l"/>
            <a:r>
              <a:rPr sz="4880">
                <a:solidFill>
                  <a:srgbClr val="808080"/>
                </a:solidFill>
              </a:rPr>
              <a:t>Template ID: multicolorgradients  Size: 48x36 (trifold)</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smtId="4294967295"/>
      </a:defPPr>
      <a:lvl1pPr algn="ctr" defTabSz="3074988" rtl="0" eaLnBrk="0" fontAlgn="base" hangingPunct="0">
        <a:spcBef>
          <a:spcPct val="0"/>
        </a:spcBef>
        <a:spcAft>
          <a:spcPct val="0"/>
        </a:spcAft>
        <a:defRPr sz="14800">
          <a:solidFill>
            <a:schemeClr val="tx2"/>
          </a:solidFill>
          <a:latin typeface="+mj-lt"/>
          <a:ea typeface="+mj-ea"/>
          <a:cs typeface="+mj-cs"/>
        </a:defRPr>
      </a:lvl1pPr>
      <a:lvl2pPr algn="ctr" defTabSz="3074988" rtl="0" eaLnBrk="0" fontAlgn="base" hangingPunct="0">
        <a:spcBef>
          <a:spcPct val="0"/>
        </a:spcBef>
        <a:spcAft>
          <a:spcPct val="0"/>
        </a:spcAft>
        <a:defRPr sz="14800">
          <a:solidFill>
            <a:schemeClr val="tx2"/>
          </a:solidFill>
          <a:latin typeface="Times New Roman" pitchFamily="18" charset="0"/>
        </a:defRPr>
      </a:lvl2pPr>
      <a:lvl3pPr algn="ctr" defTabSz="3074988" rtl="0" eaLnBrk="0" fontAlgn="base" hangingPunct="0">
        <a:spcBef>
          <a:spcPct val="0"/>
        </a:spcBef>
        <a:spcAft>
          <a:spcPct val="0"/>
        </a:spcAft>
        <a:defRPr sz="14800">
          <a:solidFill>
            <a:schemeClr val="tx2"/>
          </a:solidFill>
          <a:latin typeface="Times New Roman" pitchFamily="18" charset="0"/>
        </a:defRPr>
      </a:lvl3pPr>
      <a:lvl4pPr algn="ctr" defTabSz="3074988" rtl="0" eaLnBrk="0" fontAlgn="base" hangingPunct="0">
        <a:spcBef>
          <a:spcPct val="0"/>
        </a:spcBef>
        <a:spcAft>
          <a:spcPct val="0"/>
        </a:spcAft>
        <a:defRPr sz="14800">
          <a:solidFill>
            <a:schemeClr val="tx2"/>
          </a:solidFill>
          <a:latin typeface="Times New Roman" pitchFamily="18" charset="0"/>
        </a:defRPr>
      </a:lvl4pPr>
      <a:lvl5pPr algn="ctr" defTabSz="3074988" rtl="0" eaLnBrk="0" fontAlgn="base" hangingPunct="0">
        <a:spcBef>
          <a:spcPct val="0"/>
        </a:spcBef>
        <a:spcAft>
          <a:spcPct val="0"/>
        </a:spcAft>
        <a:defRPr sz="14800">
          <a:solidFill>
            <a:schemeClr val="tx2"/>
          </a:solidFill>
          <a:latin typeface="Times New Roman" pitchFamily="18" charset="0"/>
        </a:defRPr>
      </a:lvl5pPr>
      <a:lvl6pPr marL="457200" algn="ctr" defTabSz="3074988" rtl="0" eaLnBrk="0" fontAlgn="base" hangingPunct="0">
        <a:spcBef>
          <a:spcPct val="0"/>
        </a:spcBef>
        <a:spcAft>
          <a:spcPct val="0"/>
        </a:spcAft>
        <a:defRPr sz="14800">
          <a:solidFill>
            <a:schemeClr val="tx2"/>
          </a:solidFill>
          <a:latin typeface="Times New Roman" pitchFamily="18" charset="0"/>
        </a:defRPr>
      </a:lvl6pPr>
      <a:lvl7pPr marL="914400" algn="ctr" defTabSz="3074988" rtl="0" eaLnBrk="0" fontAlgn="base" hangingPunct="0">
        <a:spcBef>
          <a:spcPct val="0"/>
        </a:spcBef>
        <a:spcAft>
          <a:spcPct val="0"/>
        </a:spcAft>
        <a:defRPr sz="14800">
          <a:solidFill>
            <a:schemeClr val="tx2"/>
          </a:solidFill>
          <a:latin typeface="Times New Roman" pitchFamily="18" charset="0"/>
        </a:defRPr>
      </a:lvl7pPr>
      <a:lvl8pPr marL="1371600" algn="ctr" defTabSz="3074988" rtl="0" eaLnBrk="0" fontAlgn="base" hangingPunct="0">
        <a:spcBef>
          <a:spcPct val="0"/>
        </a:spcBef>
        <a:spcAft>
          <a:spcPct val="0"/>
        </a:spcAft>
        <a:defRPr sz="14800">
          <a:solidFill>
            <a:schemeClr val="tx2"/>
          </a:solidFill>
          <a:latin typeface="Times New Roman" pitchFamily="18" charset="0"/>
        </a:defRPr>
      </a:lvl8pPr>
      <a:lvl9pPr marL="1828800" algn="ctr" defTabSz="3074988" rtl="0" eaLnBrk="0" fontAlgn="base" hangingPunct="0">
        <a:spcBef>
          <a:spcPct val="0"/>
        </a:spcBef>
        <a:spcAft>
          <a:spcPct val="0"/>
        </a:spcAft>
        <a:defRPr sz="14800">
          <a:solidFill>
            <a:schemeClr val="tx2"/>
          </a:solidFill>
          <a:latin typeface="Times New Roman" pitchFamily="18" charset="0"/>
        </a:defRPr>
      </a:lvl9pPr>
    </p:titleStyle>
    <p:bodyStyle>
      <a:defPPr>
        <a:defRPr kern="1200" smtId="4294967295"/>
      </a:defPPr>
      <a:lvl1pPr marL="1150938" indent="-1150938" algn="l" defTabSz="3074988" rtl="0" eaLnBrk="0" fontAlgn="base" hangingPunct="0">
        <a:spcBef>
          <a:spcPct val="20000"/>
        </a:spcBef>
        <a:spcAft>
          <a:spcPct val="0"/>
        </a:spcAft>
        <a:buChar char="•"/>
        <a:defRPr sz="10700">
          <a:solidFill>
            <a:schemeClr val="tx1"/>
          </a:solidFill>
          <a:latin typeface="+mn-lt"/>
          <a:ea typeface="+mn-ea"/>
          <a:cs typeface="+mn-cs"/>
        </a:defRPr>
      </a:lvl1pPr>
      <a:lvl2pPr marL="2497138" indent="-960438" algn="l" defTabSz="3074988" rtl="0" eaLnBrk="0" fontAlgn="base" hangingPunct="0">
        <a:spcBef>
          <a:spcPct val="20000"/>
        </a:spcBef>
        <a:spcAft>
          <a:spcPct val="0"/>
        </a:spcAft>
        <a:buChar char="–"/>
        <a:defRPr sz="9500">
          <a:solidFill>
            <a:schemeClr val="tx1"/>
          </a:solidFill>
          <a:latin typeface="+mn-lt"/>
        </a:defRPr>
      </a:lvl2pPr>
      <a:lvl3pPr marL="3843338" indent="-768350" algn="l" defTabSz="3074988" rtl="0" eaLnBrk="0" fontAlgn="base" hangingPunct="0">
        <a:spcBef>
          <a:spcPct val="20000"/>
        </a:spcBef>
        <a:spcAft>
          <a:spcPct val="0"/>
        </a:spcAft>
        <a:buChar char="•"/>
        <a:defRPr sz="8100">
          <a:solidFill>
            <a:schemeClr val="tx1"/>
          </a:solidFill>
          <a:latin typeface="+mn-lt"/>
        </a:defRPr>
      </a:lvl3pPr>
      <a:lvl4pPr marL="5384800" indent="-773113" algn="l" defTabSz="3074988" rtl="0" eaLnBrk="0" fontAlgn="base" hangingPunct="0">
        <a:spcBef>
          <a:spcPct val="20000"/>
        </a:spcBef>
        <a:spcAft>
          <a:spcPct val="0"/>
        </a:spcAft>
        <a:buChar char="–"/>
        <a:defRPr sz="6500">
          <a:solidFill>
            <a:schemeClr val="tx1"/>
          </a:solidFill>
          <a:latin typeface="+mn-lt"/>
        </a:defRPr>
      </a:lvl4pPr>
      <a:lvl5pPr marL="6921500" indent="-768350" algn="l" defTabSz="3074988" rtl="0" eaLnBrk="0" fontAlgn="base" hangingPunct="0">
        <a:spcBef>
          <a:spcPct val="20000"/>
        </a:spcBef>
        <a:spcAft>
          <a:spcPct val="0"/>
        </a:spcAft>
        <a:buChar char="»"/>
        <a:defRPr sz="6500">
          <a:solidFill>
            <a:schemeClr val="tx1"/>
          </a:solidFill>
          <a:latin typeface="+mn-lt"/>
        </a:defRPr>
      </a:lvl5pPr>
      <a:lvl6pPr marL="7378700" indent="-768350" algn="l" defTabSz="3074988" rtl="0" eaLnBrk="0" fontAlgn="base" hangingPunct="0">
        <a:spcBef>
          <a:spcPct val="20000"/>
        </a:spcBef>
        <a:spcAft>
          <a:spcPct val="0"/>
        </a:spcAft>
        <a:buChar char="»"/>
        <a:defRPr sz="6500">
          <a:solidFill>
            <a:schemeClr val="tx1"/>
          </a:solidFill>
          <a:latin typeface="+mn-lt"/>
        </a:defRPr>
      </a:lvl6pPr>
      <a:lvl7pPr marL="7835900" indent="-768350" algn="l" defTabSz="3074988" rtl="0" eaLnBrk="0" fontAlgn="base" hangingPunct="0">
        <a:spcBef>
          <a:spcPct val="20000"/>
        </a:spcBef>
        <a:spcAft>
          <a:spcPct val="0"/>
        </a:spcAft>
        <a:buChar char="»"/>
        <a:defRPr sz="6500">
          <a:solidFill>
            <a:schemeClr val="tx1"/>
          </a:solidFill>
          <a:latin typeface="+mn-lt"/>
        </a:defRPr>
      </a:lvl7pPr>
      <a:lvl8pPr marL="8293100" indent="-768350" algn="l" defTabSz="3074988" rtl="0" eaLnBrk="0" fontAlgn="base" hangingPunct="0">
        <a:spcBef>
          <a:spcPct val="20000"/>
        </a:spcBef>
        <a:spcAft>
          <a:spcPct val="0"/>
        </a:spcAft>
        <a:buChar char="»"/>
        <a:defRPr sz="6500">
          <a:solidFill>
            <a:schemeClr val="tx1"/>
          </a:solidFill>
          <a:latin typeface="+mn-lt"/>
        </a:defRPr>
      </a:lvl8pPr>
      <a:lvl9pPr marL="8750300" indent="-768350" algn="l" defTabSz="3074988" rtl="0" eaLnBrk="0" fontAlgn="base" hangingPunct="0">
        <a:spcBef>
          <a:spcPct val="20000"/>
        </a:spcBef>
        <a:spcAft>
          <a:spcPct val="0"/>
        </a:spcAft>
        <a:buChar char="»"/>
        <a:defRPr sz="65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hyperlink" Target="https://arxiv.org/abs/1905.11946" TargetMode="External"/><Relationship Id="rId3" Type="http://schemas.openxmlformats.org/officeDocument/2006/relationships/hyperlink" Target="https://www.aad.org/media/stats-skin-cancer" TargetMode="External"/><Relationship Id="rId7" Type="http://schemas.openxmlformats.org/officeDocument/2006/relationships/image" Target="../media/image4.jpeg"/><Relationship Id="rId12" Type="http://schemas.openxmlformats.org/officeDocument/2006/relationships/hyperlink" Target="https://arxiv.org/abs/2104.00298"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jpeg"/><Relationship Id="rId11" Type="http://schemas.openxmlformats.org/officeDocument/2006/relationships/image" Target="../media/image8.png"/><Relationship Id="rId5" Type="http://schemas.openxmlformats.org/officeDocument/2006/relationships/hyperlink" Target="https://arxiv.org/abs/2103.14030" TargetMode="External"/><Relationship Id="rId10" Type="http://schemas.openxmlformats.org/officeDocument/2006/relationships/image" Target="../media/image7.png"/><Relationship Id="rId4" Type="http://schemas.openxmlformats.org/officeDocument/2006/relationships/hyperlink" Target="https://dataverse.harvard.edu/dataset.xhtml?persistentId=doi:10.7910/DVN/DBW86T" TargetMode="External"/><Relationship Id="rId9" Type="http://schemas.openxmlformats.org/officeDocument/2006/relationships/image" Target="../media/image6.png"/><Relationship Id="rId1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shadeToTitle="1">
        <a:solidFill>
          <a:schemeClr val="bg1">
            <a:alpha val="0"/>
          </a:schemeClr>
        </a:solidFill>
        <a:effectLst/>
      </p:bgPr>
    </p:bg>
    <p:spTree>
      <p:nvGrpSpPr>
        <p:cNvPr id="1" name=""/>
        <p:cNvGrpSpPr/>
        <p:nvPr/>
      </p:nvGrpSpPr>
      <p:grpSpPr>
        <a:xfrm>
          <a:off x="0" y="0"/>
          <a:ext cx="0" cy="0"/>
          <a:chOff x="0" y="0"/>
          <a:chExt cx="0" cy="0"/>
        </a:xfrm>
      </p:grpSpPr>
      <p:sp>
        <p:nvSpPr>
          <p:cNvPr id="21" name="Text Box 246">
            <a:extLst>
              <a:ext uri="{FF2B5EF4-FFF2-40B4-BE49-F238E27FC236}">
                <a16:creationId xmlns:a16="http://schemas.microsoft.com/office/drawing/2014/main" id="{872A7174-8160-2390-5893-11E7A6C07DFA}"/>
              </a:ext>
            </a:extLst>
          </p:cNvPr>
          <p:cNvSpPr txBox="1">
            <a:spLocks noChangeArrowheads="1"/>
          </p:cNvSpPr>
          <p:nvPr/>
        </p:nvSpPr>
        <p:spPr bwMode="auto">
          <a:xfrm>
            <a:off x="31960880" y="13549787"/>
            <a:ext cx="11930651" cy="14333924"/>
          </a:xfrm>
          <a:prstGeom prst="rect">
            <a:avLst/>
          </a:prstGeom>
          <a:solidFill>
            <a:schemeClr val="bg2"/>
          </a:solidFill>
          <a:ln w="57150" cmpd="thinThick">
            <a:noFill/>
            <a:miter lim="800000"/>
          </a:ln>
        </p:spPr>
        <p:txBody>
          <a:bodyPr wrap="square" lIns="182880" tIns="91440" rIns="182880" bIns="182880">
            <a:spAutoFit/>
          </a:bodyPr>
          <a:lstStyle>
            <a:defPPr>
              <a:defRPr kern="1200" smtId="4294967295"/>
            </a:defPPr>
            <a:lvl1pPr marL="457200" indent="-457200" defTabSz="2154238">
              <a:defRPr sz="2400">
                <a:solidFill>
                  <a:schemeClr val="tx1"/>
                </a:solidFill>
                <a:latin typeface="Times New Roman" pitchFamily="18" charset="0"/>
              </a:defRPr>
            </a:lvl1pPr>
            <a:lvl2pPr marL="742950" indent="-285750" defTabSz="2154238">
              <a:defRPr sz="2400">
                <a:solidFill>
                  <a:schemeClr val="tx1"/>
                </a:solidFill>
                <a:latin typeface="Times New Roman" pitchFamily="18" charset="0"/>
              </a:defRPr>
            </a:lvl2pPr>
            <a:lvl3pPr marL="1143000" indent="-228600" defTabSz="2154238">
              <a:defRPr sz="2400">
                <a:solidFill>
                  <a:schemeClr val="tx1"/>
                </a:solidFill>
                <a:latin typeface="Times New Roman" pitchFamily="18" charset="0"/>
              </a:defRPr>
            </a:lvl3pPr>
            <a:lvl4pPr marL="1600200" indent="-228600" defTabSz="2154238">
              <a:defRPr sz="2400">
                <a:solidFill>
                  <a:schemeClr val="tx1"/>
                </a:solidFill>
                <a:latin typeface="Times New Roman" pitchFamily="18" charset="0"/>
              </a:defRPr>
            </a:lvl4pPr>
            <a:lvl5pPr marL="2057400" indent="-228600" defTabSz="2154238">
              <a:defRPr sz="2400">
                <a:solidFill>
                  <a:schemeClr val="tx1"/>
                </a:solidFill>
                <a:latin typeface="Times New Roman" pitchFamily="18" charset="0"/>
              </a:defRPr>
            </a:lvl5pPr>
            <a:lvl6pPr marL="2514600" indent="-228600" defTabSz="2154238" eaLnBrk="0" fontAlgn="base" hangingPunct="0">
              <a:spcBef>
                <a:spcPct val="0"/>
              </a:spcBef>
              <a:spcAft>
                <a:spcPct val="0"/>
              </a:spcAft>
              <a:defRPr sz="2400">
                <a:solidFill>
                  <a:schemeClr val="tx1"/>
                </a:solidFill>
                <a:latin typeface="Times New Roman" pitchFamily="18" charset="0"/>
              </a:defRPr>
            </a:lvl6pPr>
            <a:lvl7pPr marL="2971800" indent="-228600" defTabSz="2154238" eaLnBrk="0" fontAlgn="base" hangingPunct="0">
              <a:spcBef>
                <a:spcPct val="0"/>
              </a:spcBef>
              <a:spcAft>
                <a:spcPct val="0"/>
              </a:spcAft>
              <a:defRPr sz="2400">
                <a:solidFill>
                  <a:schemeClr val="tx1"/>
                </a:solidFill>
                <a:latin typeface="Times New Roman" pitchFamily="18" charset="0"/>
              </a:defRPr>
            </a:lvl7pPr>
            <a:lvl8pPr marL="3429000" indent="-228600" defTabSz="2154238" eaLnBrk="0" fontAlgn="base" hangingPunct="0">
              <a:spcBef>
                <a:spcPct val="0"/>
              </a:spcBef>
              <a:spcAft>
                <a:spcPct val="0"/>
              </a:spcAft>
              <a:defRPr sz="2400">
                <a:solidFill>
                  <a:schemeClr val="tx1"/>
                </a:solidFill>
                <a:latin typeface="Times New Roman" pitchFamily="18" charset="0"/>
              </a:defRPr>
            </a:lvl8pPr>
            <a:lvl9pPr marL="3886200" indent="-228600" defTabSz="2154238" eaLnBrk="0" fontAlgn="base" hangingPunct="0">
              <a:spcBef>
                <a:spcPct val="0"/>
              </a:spcBef>
              <a:spcAft>
                <a:spcPct val="0"/>
              </a:spcAft>
              <a:defRPr sz="2400">
                <a:solidFill>
                  <a:schemeClr val="tx1"/>
                </a:solidFill>
                <a:latin typeface="Times New Roman" pitchFamily="18" charset="0"/>
              </a:defRPr>
            </a:lvl9pPr>
          </a:lstStyle>
          <a:p>
            <a:endParaRPr lang="en-US" sz="2600" b="1" dirty="0">
              <a:effectLst/>
              <a:latin typeface="+mn-lt"/>
            </a:endParaRPr>
          </a:p>
          <a:p>
            <a:r>
              <a:rPr lang="en-US" sz="2600" b="1" dirty="0">
                <a:effectLst/>
                <a:latin typeface="+mn-lt"/>
              </a:rPr>
              <a:t>Model Training Sessions:</a:t>
            </a:r>
            <a:endParaRPr lang="en-US" sz="2600" dirty="0">
              <a:effectLst/>
              <a:latin typeface="+mn-lt"/>
            </a:endParaRPr>
          </a:p>
          <a:p>
            <a:pPr>
              <a:buFont typeface="Arial" panose="020B0604020202020204" pitchFamily="34" charset="0"/>
              <a:buChar char="•"/>
            </a:pPr>
            <a:r>
              <a:rPr lang="en-US" sz="2600" b="1" dirty="0">
                <a:effectLst/>
                <a:latin typeface="+mn-lt"/>
              </a:rPr>
              <a:t>First Training Session: </a:t>
            </a:r>
            <a:r>
              <a:rPr lang="en-US" sz="2600" dirty="0">
                <a:effectLst/>
                <a:latin typeface="+mn-lt"/>
              </a:rPr>
              <a:t>Utilized fifteen versions of EfficientNet and EfficientNetV2 models trained for ten epochs on a dataset of 10,015 images. Outcomes indicated that EfficientNetV2 models generally outperformed the original EfficientNet versions.</a:t>
            </a:r>
          </a:p>
          <a:p>
            <a:pPr>
              <a:buFont typeface="Arial" panose="020B0604020202020204" pitchFamily="34" charset="0"/>
              <a:buChar char="•"/>
            </a:pPr>
            <a:r>
              <a:rPr lang="en-US" sz="2600" b="1" dirty="0">
                <a:effectLst/>
                <a:latin typeface="+mn-lt"/>
              </a:rPr>
              <a:t>Second Training Session: </a:t>
            </a:r>
            <a:r>
              <a:rPr lang="en-US" sz="2600" dirty="0">
                <a:effectLst/>
                <a:latin typeface="+mn-lt"/>
              </a:rPr>
              <a:t>Focused on the best-performing EfficientNetV2 models (B0, B1, B2) using an augmented dataset to enhance diagnostic accuracy. Image augmentation techniques were applied to ensure unbiased frequency across diagnoses. The EfficientNetV2 B2 model showed notable accuracy and stability.</a:t>
            </a:r>
          </a:p>
          <a:p>
            <a:pPr>
              <a:buFont typeface="Arial" panose="020B0604020202020204" pitchFamily="34" charset="0"/>
              <a:buChar char="•"/>
            </a:pPr>
            <a:r>
              <a:rPr lang="en-US" sz="2600" b="1" dirty="0">
                <a:effectLst/>
                <a:latin typeface="+mn-lt"/>
              </a:rPr>
              <a:t>Third Training Session: </a:t>
            </a:r>
            <a:r>
              <a:rPr lang="en-US" sz="2600" dirty="0">
                <a:effectLst/>
                <a:latin typeface="+mn-lt"/>
              </a:rPr>
              <a:t>Extended the training to fifty epochs with a reduced learning rate (0.001) for final model refinement. The session disregarded previous histories to ensure fresh evaluations and leveraged predefined functions to maintain consistency in layer architectures and hyperparameters. After final model training the EfficientNetV2 and Vision Transformers performances are shown below.</a:t>
            </a:r>
          </a:p>
          <a:p>
            <a:pPr>
              <a:buFont typeface="Arial" panose="020B0604020202020204" pitchFamily="34" charset="0"/>
              <a:buChar char="•"/>
            </a:pPr>
            <a:endParaRPr lang="en-US" sz="2600" dirty="0">
              <a:effectLst/>
              <a:latin typeface="+mn-lt"/>
            </a:endParaRPr>
          </a:p>
          <a:p>
            <a:pPr>
              <a:buFont typeface="Arial" panose="020B0604020202020204" pitchFamily="34" charset="0"/>
              <a:buChar char="•"/>
            </a:pPr>
            <a:endParaRPr lang="en-US" sz="2600" dirty="0">
              <a:effectLst/>
              <a:latin typeface="+mn-lt"/>
            </a:endParaRPr>
          </a:p>
          <a:p>
            <a:pPr>
              <a:buFont typeface="Arial" panose="020B0604020202020204" pitchFamily="34" charset="0"/>
              <a:buChar char="•"/>
            </a:pPr>
            <a:endParaRPr lang="en-US" sz="2600" dirty="0">
              <a:effectLst/>
              <a:latin typeface="+mn-lt"/>
            </a:endParaRPr>
          </a:p>
          <a:p>
            <a:pPr>
              <a:buFont typeface="Arial" panose="020B0604020202020204" pitchFamily="34" charset="0"/>
              <a:buChar char="•"/>
            </a:pPr>
            <a:endParaRPr lang="en-US" sz="2600" dirty="0">
              <a:effectLst/>
              <a:latin typeface="+mn-lt"/>
            </a:endParaRPr>
          </a:p>
          <a:p>
            <a:pPr>
              <a:buFont typeface="Arial" panose="020B0604020202020204" pitchFamily="34" charset="0"/>
              <a:buChar char="•"/>
            </a:pPr>
            <a:endParaRPr lang="en-US" sz="2600" dirty="0">
              <a:effectLst/>
              <a:latin typeface="+mn-lt"/>
            </a:endParaRPr>
          </a:p>
          <a:p>
            <a:pPr marL="0" indent="0"/>
            <a:endParaRPr lang="en-US" sz="2600" dirty="0">
              <a:effectLst/>
              <a:latin typeface="+mn-lt"/>
            </a:endParaRPr>
          </a:p>
          <a:p>
            <a:pPr marL="742950" lvl="1" indent="-285750">
              <a:buFont typeface="Arial" panose="020B0604020202020204" pitchFamily="34" charset="0"/>
              <a:buChar char="•"/>
            </a:pPr>
            <a:endParaRPr lang="en-US" sz="2600" dirty="0">
              <a:effectLst/>
              <a:latin typeface="+mn-lt"/>
            </a:endParaRPr>
          </a:p>
          <a:p>
            <a:r>
              <a:rPr lang="en-US" sz="2600" b="1" dirty="0">
                <a:effectLst/>
                <a:latin typeface="+mn-lt"/>
              </a:rPr>
              <a:t>Model Testing Phases:</a:t>
            </a:r>
            <a:endParaRPr lang="en-US" sz="2600" dirty="0">
              <a:effectLst/>
              <a:latin typeface="+mn-lt"/>
            </a:endParaRPr>
          </a:p>
          <a:p>
            <a:pPr>
              <a:buFont typeface="Arial" panose="020B0604020202020204" pitchFamily="34" charset="0"/>
              <a:buChar char="•"/>
            </a:pPr>
            <a:r>
              <a:rPr lang="en-US" sz="2600" b="1" dirty="0">
                <a:effectLst/>
                <a:latin typeface="+mn-lt"/>
              </a:rPr>
              <a:t>First Testing Phase: </a:t>
            </a:r>
            <a:r>
              <a:rPr lang="en-US" sz="2600" dirty="0">
                <a:effectLst/>
                <a:latin typeface="+mn-lt"/>
              </a:rPr>
              <a:t>Employed a hold-out test image set to evaluate the models. The EfficientNetV2 B2 model achieved the highest accuracy at 98.5%, followed by the Swin Transformer model at 94.64%, and the ViT8x8 model at 91.27%. Confusion matrices from this phase illustrated the diagnostic accuracy of each model on 5,818 skin cancer images.</a:t>
            </a:r>
          </a:p>
          <a:p>
            <a:pPr>
              <a:buFont typeface="Arial" panose="020B0604020202020204" pitchFamily="34" charset="0"/>
              <a:buChar char="•"/>
            </a:pPr>
            <a:r>
              <a:rPr lang="en-US" sz="2600" b="1" dirty="0">
                <a:effectLst/>
                <a:latin typeface="+mn-lt"/>
              </a:rPr>
              <a:t>Second Testing Phase: </a:t>
            </a:r>
            <a:r>
              <a:rPr lang="en-US" sz="2600" dirty="0">
                <a:effectLst/>
                <a:latin typeface="+mn-lt"/>
              </a:rPr>
              <a:t>Tested against an external image set containing 1,230 images from the ISIC 2018 Task 3 image directory. The EfficientNetV2 B2 model again led with a 70.41% accuracy, followed by the Swin Transformer model at 65.04%, and the ViT8x8 model at 63.5%. This phase highlighted the need for further architectural improvements and robust testing on external datasets to achieve state-of-the-art performance.</a:t>
            </a:r>
          </a:p>
          <a:p>
            <a:pPr>
              <a:lnSpc>
                <a:spcPct val="125000"/>
              </a:lnSpc>
              <a:buFont typeface="Arial" charset="0"/>
              <a:buChar char="•"/>
            </a:pPr>
            <a:endParaRPr lang="en-US" sz="2600" dirty="0">
              <a:effectLst/>
              <a:latin typeface="+mn-lt"/>
            </a:endParaRPr>
          </a:p>
        </p:txBody>
      </p:sp>
      <p:sp>
        <p:nvSpPr>
          <p:cNvPr id="9" name="TextBox 8">
            <a:extLst>
              <a:ext uri="{FF2B5EF4-FFF2-40B4-BE49-F238E27FC236}">
                <a16:creationId xmlns:a16="http://schemas.microsoft.com/office/drawing/2014/main" id="{1C8CBD87-209D-1C32-9C01-26EE7C7D686A}"/>
              </a:ext>
            </a:extLst>
          </p:cNvPr>
          <p:cNvSpPr txBox="1"/>
          <p:nvPr/>
        </p:nvSpPr>
        <p:spPr>
          <a:xfrm>
            <a:off x="12963" y="24561924"/>
            <a:ext cx="10696200" cy="8371523"/>
          </a:xfrm>
          <a:prstGeom prst="rect">
            <a:avLst/>
          </a:prstGeom>
          <a:solidFill>
            <a:schemeClr val="bg2"/>
          </a:solidFill>
        </p:spPr>
        <p:txBody>
          <a:bodyPr wrap="square" rtlCol="0">
            <a:spAutoFit/>
          </a:bodyPr>
          <a:lstStyle/>
          <a:p>
            <a:endParaRPr lang="en-US" dirty="0">
              <a:effectLst/>
            </a:endParaRPr>
          </a:p>
          <a:p>
            <a:pPr marL="342900" indent="-342900">
              <a:buFont typeface="Arial" panose="020B0604020202020204" pitchFamily="34" charset="0"/>
              <a:buChar char="•"/>
            </a:pPr>
            <a:r>
              <a:rPr lang="en-US" sz="2600" dirty="0">
                <a:effectLst/>
                <a:cs typeface="Times New Roman" panose="02020603050405020304" pitchFamily="18" charset="0"/>
              </a:rPr>
              <a:t>For image denoising Digital Hair Removal Algorithm is applied. The following are the steps involved:</a:t>
            </a:r>
          </a:p>
          <a:p>
            <a:br>
              <a:rPr lang="en-US" sz="2600" dirty="0">
                <a:effectLst/>
                <a:cs typeface="Times New Roman" panose="02020603050405020304" pitchFamily="18" charset="0"/>
              </a:rPr>
            </a:br>
            <a:endParaRPr lang="en-US" sz="2600" dirty="0">
              <a:effectLst/>
              <a:cs typeface="Times New Roman" panose="02020603050405020304" pitchFamily="18" charset="0"/>
            </a:endParaRPr>
          </a:p>
          <a:p>
            <a:pPr marL="914400" lvl="1" indent="-457200">
              <a:buFont typeface="+mj-lt"/>
              <a:buAutoNum type="arabicPeriod"/>
            </a:pPr>
            <a:r>
              <a:rPr lang="en-US" sz="2600" b="1" dirty="0">
                <a:effectLst/>
                <a:cs typeface="Times New Roman" panose="02020603050405020304" pitchFamily="18" charset="0"/>
              </a:rPr>
              <a:t>Image Loading and Grayscale Conversion</a:t>
            </a:r>
            <a:r>
              <a:rPr lang="en-US" sz="2600" dirty="0">
                <a:effectLst/>
                <a:cs typeface="Times New Roman" panose="02020603050405020304" pitchFamily="18" charset="0"/>
              </a:rPr>
              <a:t>: The algorithm loads an original image and converts it to grayscale to simplify data processing.</a:t>
            </a:r>
          </a:p>
          <a:p>
            <a:pPr marL="914400" lvl="1" indent="-457200">
              <a:buFont typeface="+mj-lt"/>
              <a:buAutoNum type="arabicPeriod"/>
            </a:pPr>
            <a:endParaRPr lang="en-US" sz="2600" dirty="0">
              <a:effectLst/>
              <a:cs typeface="Times New Roman" panose="02020603050405020304" pitchFamily="18" charset="0"/>
            </a:endParaRPr>
          </a:p>
          <a:p>
            <a:pPr marL="914400" lvl="1" indent="-457200">
              <a:buFont typeface="+mj-lt"/>
              <a:buAutoNum type="arabicPeriod"/>
            </a:pPr>
            <a:r>
              <a:rPr lang="en-US" sz="2600" b="1" dirty="0">
                <a:effectLst/>
                <a:cs typeface="Times New Roman" panose="02020603050405020304" pitchFamily="18" charset="0"/>
              </a:rPr>
              <a:t>Applying Black Hat Morphological Operation</a:t>
            </a:r>
            <a:r>
              <a:rPr lang="en-US" sz="2600" dirty="0">
                <a:effectLst/>
                <a:cs typeface="Times New Roman" panose="02020603050405020304" pitchFamily="18" charset="0"/>
              </a:rPr>
              <a:t>: It employs a Black Hat morphological operation to highlight dark structures like hair against lighter skin.</a:t>
            </a:r>
          </a:p>
          <a:p>
            <a:pPr marL="914400" lvl="1" indent="-457200">
              <a:buFont typeface="+mj-lt"/>
              <a:buAutoNum type="arabicPeriod"/>
            </a:pPr>
            <a:endParaRPr lang="en-US" sz="2600" dirty="0">
              <a:effectLst/>
              <a:cs typeface="Times New Roman" panose="02020603050405020304" pitchFamily="18" charset="0"/>
            </a:endParaRPr>
          </a:p>
          <a:p>
            <a:pPr marL="914400" lvl="1" indent="-457200">
              <a:buFont typeface="+mj-lt"/>
              <a:buAutoNum type="arabicPeriod"/>
            </a:pPr>
            <a:r>
              <a:rPr lang="en-US" sz="2600" b="1" dirty="0">
                <a:effectLst/>
                <a:cs typeface="Times New Roman" panose="02020603050405020304" pitchFamily="18" charset="0"/>
              </a:rPr>
              <a:t>Thresholding for Hair Detection</a:t>
            </a:r>
            <a:r>
              <a:rPr lang="en-US" sz="2600" dirty="0">
                <a:effectLst/>
                <a:cs typeface="Times New Roman" panose="02020603050405020304" pitchFamily="18" charset="0"/>
              </a:rPr>
              <a:t>: A binary thresholding technique is then applied to isolate these dark structures from the rest of the image.</a:t>
            </a:r>
          </a:p>
          <a:p>
            <a:pPr marL="914400" lvl="1" indent="-457200">
              <a:buFont typeface="+mj-lt"/>
              <a:buAutoNum type="arabicPeriod"/>
            </a:pPr>
            <a:endParaRPr lang="en-US" sz="2600" dirty="0">
              <a:effectLst/>
              <a:cs typeface="Times New Roman" panose="02020603050405020304" pitchFamily="18" charset="0"/>
            </a:endParaRPr>
          </a:p>
          <a:p>
            <a:pPr marL="914400" lvl="1" indent="-457200">
              <a:buFont typeface="+mj-lt"/>
              <a:buAutoNum type="arabicPeriod"/>
            </a:pPr>
            <a:r>
              <a:rPr lang="en-US" sz="2600" b="1" dirty="0">
                <a:effectLst/>
                <a:cs typeface="Times New Roman" panose="02020603050405020304" pitchFamily="18" charset="0"/>
              </a:rPr>
              <a:t>Image Inplanting to Remove Hair</a:t>
            </a:r>
            <a:r>
              <a:rPr lang="en-US" sz="2600" dirty="0">
                <a:effectLst/>
                <a:cs typeface="Times New Roman" panose="02020603050405020304" pitchFamily="18" charset="0"/>
              </a:rPr>
              <a:t>: Finally, the detected hair is digitally removed using inplanting, which reconstructs the underlying skin area affected by hair in the image.</a:t>
            </a:r>
          </a:p>
          <a:p>
            <a:pPr marL="457200" indent="-457200">
              <a:buFont typeface="Arial" panose="020B0604020202020204" pitchFamily="34" charset="0"/>
              <a:buChar char="•"/>
            </a:pPr>
            <a:endParaRPr lang="en-US" dirty="0">
              <a:effectLst/>
            </a:endParaRPr>
          </a:p>
          <a:p>
            <a:pPr marL="342900" indent="-342900">
              <a:buFont typeface="Arial" panose="020B0604020202020204" pitchFamily="34" charset="0"/>
              <a:buChar char="•"/>
            </a:pPr>
            <a:endParaRPr lang="en-US" dirty="0">
              <a:effectLst/>
            </a:endParaRPr>
          </a:p>
          <a:p>
            <a:pPr marL="342900" indent="-342900">
              <a:buFont typeface="Arial" panose="020B0604020202020204" pitchFamily="34" charset="0"/>
              <a:buChar char="•"/>
            </a:pPr>
            <a:endParaRPr lang="en-US" dirty="0">
              <a:effectLst/>
            </a:endParaRPr>
          </a:p>
        </p:txBody>
      </p:sp>
      <p:grpSp>
        <p:nvGrpSpPr>
          <p:cNvPr id="12" name="Group 11">
            <a:extLst>
              <a:ext uri="{FF2B5EF4-FFF2-40B4-BE49-F238E27FC236}">
                <a16:creationId xmlns:a16="http://schemas.microsoft.com/office/drawing/2014/main" id="{62DB6891-8A00-59A3-55AD-3275A370ADCB}"/>
              </a:ext>
            </a:extLst>
          </p:cNvPr>
          <p:cNvGrpSpPr/>
          <p:nvPr/>
        </p:nvGrpSpPr>
        <p:grpSpPr>
          <a:xfrm>
            <a:off x="0" y="-37795"/>
            <a:ext cx="43883094" cy="5105400"/>
            <a:chOff x="1054474" y="495300"/>
            <a:chExt cx="41794578" cy="4610100"/>
          </a:xfrm>
          <a:solidFill>
            <a:schemeClr val="bg2">
              <a:lumMod val="25000"/>
            </a:schemeClr>
          </a:solidFill>
        </p:grpSpPr>
        <p:sp>
          <p:nvSpPr>
            <p:cNvPr id="13" name="Text Box 241">
              <a:extLst>
                <a:ext uri="{FF2B5EF4-FFF2-40B4-BE49-F238E27FC236}">
                  <a16:creationId xmlns:a16="http://schemas.microsoft.com/office/drawing/2014/main" id="{1FF2B9F0-B29E-1083-589F-017DF3FF69F3}"/>
                </a:ext>
              </a:extLst>
            </p:cNvPr>
            <p:cNvSpPr txBox="1">
              <a:spLocks noChangeArrowheads="1"/>
            </p:cNvSpPr>
            <p:nvPr/>
          </p:nvSpPr>
          <p:spPr bwMode="auto">
            <a:xfrm>
              <a:off x="1054474" y="495301"/>
              <a:ext cx="41782253" cy="4610099"/>
            </a:xfrm>
            <a:prstGeom prst="rect">
              <a:avLst/>
            </a:prstGeom>
            <a:grpFill/>
            <a:ln w="25400">
              <a:noFill/>
              <a:miter lim="800000"/>
            </a:ln>
          </p:spPr>
          <p:txBody>
            <a:bodyPr lIns="61170" tIns="30584" rIns="61170" bIns="30584" anchor="ctr"/>
            <a:lstStyle>
              <a:defPPr>
                <a:defRPr kern="1200" smtId="4294967295"/>
              </a:defPPr>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endParaRPr lang="en-US" altLang="zh-CN" sz="4200" b="1" i="1" u="sng">
                <a:solidFill>
                  <a:schemeClr val="bg1"/>
                </a:solidFill>
                <a:latin typeface="Arial"/>
                <a:ea typeface="SimSun" pitchFamily="2" charset="-122"/>
              </a:endParaRPr>
            </a:p>
          </p:txBody>
        </p:sp>
        <p:sp>
          <p:nvSpPr>
            <p:cNvPr id="14" name="Text Box 241">
              <a:extLst>
                <a:ext uri="{FF2B5EF4-FFF2-40B4-BE49-F238E27FC236}">
                  <a16:creationId xmlns:a16="http://schemas.microsoft.com/office/drawing/2014/main" id="{1FC587D5-C87A-E4AD-CE95-3A1379DC9A65}"/>
                </a:ext>
              </a:extLst>
            </p:cNvPr>
            <p:cNvSpPr txBox="1">
              <a:spLocks noChangeArrowheads="1"/>
            </p:cNvSpPr>
            <p:nvPr/>
          </p:nvSpPr>
          <p:spPr bwMode="auto">
            <a:xfrm>
              <a:off x="1066800" y="495300"/>
              <a:ext cx="41782253" cy="4610099"/>
            </a:xfrm>
            <a:prstGeom prst="rect">
              <a:avLst/>
            </a:prstGeom>
            <a:grpFill/>
            <a:ln w="25400">
              <a:noFill/>
              <a:miter lim="800000"/>
            </a:ln>
          </p:spPr>
          <p:txBody>
            <a:bodyPr lIns="61170" tIns="30584" rIns="61170" bIns="30584" anchor="ctr"/>
            <a:lstStyle>
              <a:defPPr>
                <a:defRPr kern="1200" smtId="4294967295"/>
              </a:defPPr>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endParaRPr lang="en-US" altLang="zh-CN" sz="4200" b="1" i="1" u="sng">
                <a:solidFill>
                  <a:schemeClr val="bg1"/>
                </a:solidFill>
                <a:latin typeface="Arial"/>
                <a:ea typeface="SimSun" pitchFamily="2" charset="-122"/>
              </a:endParaRPr>
            </a:p>
          </p:txBody>
        </p:sp>
      </p:grpSp>
      <p:sp>
        <p:nvSpPr>
          <p:cNvPr id="15" name="Text Box 262">
            <a:extLst>
              <a:ext uri="{FF2B5EF4-FFF2-40B4-BE49-F238E27FC236}">
                <a16:creationId xmlns:a16="http://schemas.microsoft.com/office/drawing/2014/main" id="{DEF850AA-A08F-C9C2-47E3-6D029EDFA9D3}"/>
              </a:ext>
            </a:extLst>
          </p:cNvPr>
          <p:cNvSpPr txBox="1">
            <a:spLocks noChangeArrowheads="1"/>
          </p:cNvSpPr>
          <p:nvPr/>
        </p:nvSpPr>
        <p:spPr bwMode="auto">
          <a:xfrm>
            <a:off x="9883116" y="-37796"/>
            <a:ext cx="23481981" cy="4951218"/>
          </a:xfrm>
          <a:prstGeom prst="rect">
            <a:avLst/>
          </a:prstGeom>
          <a:solidFill>
            <a:schemeClr val="bg2">
              <a:lumMod val="25000"/>
            </a:schemeClr>
          </a:solidFill>
          <a:ln>
            <a:noFill/>
          </a:ln>
        </p:spPr>
        <p:txBody>
          <a:bodyPr lIns="61170" tIns="30584" rIns="61170" bIns="30584" anchor="ctr"/>
          <a:lstStyle>
            <a:defPPr>
              <a:defRPr kern="1200" smtId="4294967295"/>
            </a:defPPr>
            <a:lvl1pPr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ctr"/>
            <a:r>
              <a:rPr lang="en-US" altLang="zh-CN" sz="6600" b="1" dirty="0">
                <a:solidFill>
                  <a:schemeClr val="bg1"/>
                </a:solidFill>
                <a:latin typeface="Lucida Sans" pitchFamily="34" charset="0"/>
                <a:ea typeface="SimSun" pitchFamily="2" charset="-122"/>
                <a:cs typeface="Lucida Sans" pitchFamily="34" charset="0"/>
              </a:rPr>
              <a:t>Vision Transformers and EfficientNetV2 </a:t>
            </a:r>
          </a:p>
          <a:p>
            <a:pPr algn="ctr"/>
            <a:r>
              <a:rPr lang="en-US" altLang="zh-CN" sz="6600" b="1" dirty="0">
                <a:solidFill>
                  <a:schemeClr val="bg1"/>
                </a:solidFill>
                <a:latin typeface="Lucida Sans" pitchFamily="34" charset="0"/>
                <a:ea typeface="SimSun" pitchFamily="2" charset="-122"/>
                <a:cs typeface="Lucida Sans" pitchFamily="34" charset="0"/>
              </a:rPr>
              <a:t>for Skin Cancer Diagnosis</a:t>
            </a:r>
          </a:p>
          <a:p>
            <a:pPr algn="ctr"/>
            <a:r>
              <a:rPr lang="en-US" altLang="zh-CN" sz="5200" b="1" dirty="0">
                <a:solidFill>
                  <a:schemeClr val="bg1"/>
                </a:solidFill>
                <a:latin typeface="Lucida Sans" pitchFamily="34" charset="0"/>
                <a:ea typeface="SimSun" pitchFamily="2" charset="-122"/>
                <a:cs typeface="Lucida Sans" pitchFamily="34" charset="0"/>
              </a:rPr>
              <a:t>Student: Jagadesh Varma Nadimpalli</a:t>
            </a:r>
          </a:p>
          <a:p>
            <a:pPr algn="ctr"/>
            <a:r>
              <a:rPr lang="en-US" altLang="zh-CN" sz="4400" b="1" dirty="0">
                <a:solidFill>
                  <a:schemeClr val="bg1"/>
                </a:solidFill>
                <a:latin typeface="Lucida Sans" pitchFamily="34" charset="0"/>
                <a:ea typeface="SimSun" pitchFamily="2" charset="-122"/>
                <a:cs typeface="Lucida Sans" pitchFamily="34" charset="0"/>
              </a:rPr>
              <a:t>Professor: Krishna Mohan Bathula</a:t>
            </a:r>
          </a:p>
          <a:p>
            <a:pPr algn="ctr"/>
            <a:r>
              <a:rPr lang="en-US" altLang="zh-CN" sz="4800" dirty="0">
                <a:solidFill>
                  <a:schemeClr val="bg1"/>
                </a:solidFill>
                <a:latin typeface="Lucida Sans" pitchFamily="34" charset="0"/>
                <a:ea typeface="SimSun" pitchFamily="2" charset="-122"/>
                <a:cs typeface="Lucida Sans" pitchFamily="34" charset="0"/>
              </a:rPr>
              <a:t>Analytics Capstone Project CS 668, Pace University – New York</a:t>
            </a:r>
          </a:p>
        </p:txBody>
      </p:sp>
      <p:sp>
        <p:nvSpPr>
          <p:cNvPr id="16" name="Text Box 242">
            <a:extLst>
              <a:ext uri="{FF2B5EF4-FFF2-40B4-BE49-F238E27FC236}">
                <a16:creationId xmlns:a16="http://schemas.microsoft.com/office/drawing/2014/main" id="{AADC45A4-DC86-A00A-6737-C6B74F0EF0DD}"/>
              </a:ext>
            </a:extLst>
          </p:cNvPr>
          <p:cNvSpPr txBox="1">
            <a:spLocks noChangeArrowheads="1"/>
          </p:cNvSpPr>
          <p:nvPr/>
        </p:nvSpPr>
        <p:spPr bwMode="auto">
          <a:xfrm>
            <a:off x="-1786" y="5218560"/>
            <a:ext cx="10663285" cy="8252837"/>
          </a:xfrm>
          <a:prstGeom prst="rect">
            <a:avLst/>
          </a:prstGeom>
          <a:solidFill>
            <a:schemeClr val="bg2"/>
          </a:solidFill>
          <a:ln w="57150" cmpd="thinThick">
            <a:noFill/>
            <a:miter lim="800000"/>
          </a:ln>
        </p:spPr>
        <p:txBody>
          <a:bodyPr wrap="square" lIns="182880" tIns="91440" rIns="182880" bIns="182880">
            <a:spAutoFit/>
          </a:bodyPr>
          <a:lstStyle>
            <a:defPPr>
              <a:defRPr kern="1200" smtId="4294967295"/>
            </a:defPPr>
            <a:lvl1pPr marL="228600" indent="-228600"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marL="0" indent="0" algn="just">
              <a:lnSpc>
                <a:spcPct val="120000"/>
              </a:lnSpc>
            </a:pPr>
            <a:endParaRPr lang="en-US" dirty="0">
              <a:effectLst/>
            </a:endParaRPr>
          </a:p>
          <a:p>
            <a:pPr marL="0" indent="0" algn="just">
              <a:lnSpc>
                <a:spcPct val="120000"/>
              </a:lnSpc>
            </a:pPr>
            <a:endParaRPr lang="en-US" dirty="0">
              <a:effectLst/>
            </a:endParaRPr>
          </a:p>
          <a:p>
            <a:pPr algn="just">
              <a:lnSpc>
                <a:spcPct val="120000"/>
              </a:lnSpc>
              <a:buFontTx/>
              <a:buChar char="•"/>
            </a:pPr>
            <a:endParaRPr lang="en-US" dirty="0">
              <a:effectLst/>
            </a:endParaRPr>
          </a:p>
          <a:p>
            <a:pPr algn="just">
              <a:lnSpc>
                <a:spcPct val="120000"/>
              </a:lnSpc>
              <a:buFontTx/>
              <a:buChar char="•"/>
            </a:pPr>
            <a:r>
              <a:rPr lang="en-US" sz="2600" dirty="0">
                <a:effectLst/>
              </a:rPr>
              <a:t>One in five Americans will develop skin cancer in their lifetime, making it the most common form of cancer in the U.S.</a:t>
            </a:r>
          </a:p>
          <a:p>
            <a:pPr marL="0" indent="0" algn="just">
              <a:lnSpc>
                <a:spcPct val="120000"/>
              </a:lnSpc>
            </a:pPr>
            <a:endParaRPr lang="en-US" altLang="ja-JP" sz="2600" dirty="0">
              <a:effectLst/>
              <a:ea typeface="ＭＳ Ｐゴシック" charset="-128"/>
            </a:endParaRPr>
          </a:p>
          <a:p>
            <a:pPr algn="just">
              <a:lnSpc>
                <a:spcPct val="120000"/>
              </a:lnSpc>
              <a:buFontTx/>
              <a:buChar char="•"/>
            </a:pPr>
            <a:r>
              <a:rPr lang="en-US" sz="2600" dirty="0">
                <a:effectLst/>
              </a:rPr>
              <a:t>Skin cancer treatments cost over $8 billion annually, emphasizing the need for effective prevention and early detection strategies.</a:t>
            </a:r>
          </a:p>
          <a:p>
            <a:pPr marL="0" indent="0" algn="just">
              <a:lnSpc>
                <a:spcPct val="120000"/>
              </a:lnSpc>
            </a:pPr>
            <a:endParaRPr lang="en-US" sz="2600" dirty="0">
              <a:effectLst/>
            </a:endParaRPr>
          </a:p>
          <a:p>
            <a:pPr algn="just">
              <a:lnSpc>
                <a:spcPct val="120000"/>
              </a:lnSpc>
              <a:buFontTx/>
              <a:buChar char="•"/>
            </a:pPr>
            <a:r>
              <a:rPr lang="en-US" sz="2600" dirty="0">
                <a:effectLst/>
              </a:rPr>
              <a:t>The five-year survival rate for localized melanoma is 99%, which significantly decreases to 68% and 30% as the cancer progresses to more advanced stages.</a:t>
            </a:r>
          </a:p>
          <a:p>
            <a:pPr marL="0" indent="0" algn="just">
              <a:lnSpc>
                <a:spcPct val="120000"/>
              </a:lnSpc>
            </a:pPr>
            <a:endParaRPr lang="en-US" sz="2600" dirty="0">
              <a:effectLst/>
            </a:endParaRPr>
          </a:p>
          <a:p>
            <a:pPr algn="just">
              <a:lnSpc>
                <a:spcPct val="120000"/>
              </a:lnSpc>
              <a:buFontTx/>
              <a:buChar char="•"/>
            </a:pPr>
            <a:r>
              <a:rPr lang="en-US" sz="2600" dirty="0">
                <a:effectLst/>
              </a:rPr>
              <a:t>Affects over 3 million annually with basal cell carcinoma (BCC) increasing by 145% and squamous cell carcinoma (SCC) by 263% from 1976-1984 to 2000-2010. </a:t>
            </a:r>
            <a:r>
              <a:rPr lang="en-US" sz="2600" dirty="0">
                <a:effectLst/>
                <a:hlinkClick r:id="rId3"/>
              </a:rPr>
              <a:t>[1]</a:t>
            </a:r>
            <a:endParaRPr lang="en-US" sz="2600" dirty="0">
              <a:effectLst/>
            </a:endParaRPr>
          </a:p>
          <a:p>
            <a:pPr algn="just">
              <a:lnSpc>
                <a:spcPct val="120000"/>
              </a:lnSpc>
              <a:buFontTx/>
              <a:buChar char="•"/>
            </a:pPr>
            <a:endParaRPr lang="en-US" altLang="ja-JP" dirty="0">
              <a:solidFill>
                <a:schemeClr val="tx1">
                  <a:lumMod val="75000"/>
                  <a:lumOff val="25000"/>
                </a:schemeClr>
              </a:solidFill>
              <a:ea typeface="ＭＳ Ｐゴシック" charset="-128"/>
            </a:endParaRPr>
          </a:p>
        </p:txBody>
      </p:sp>
      <p:sp>
        <p:nvSpPr>
          <p:cNvPr id="17" name="Text Box 247">
            <a:extLst>
              <a:ext uri="{FF2B5EF4-FFF2-40B4-BE49-F238E27FC236}">
                <a16:creationId xmlns:a16="http://schemas.microsoft.com/office/drawing/2014/main" id="{7DB72AFC-9F38-E2AF-8014-9DDD3E0F32E0}"/>
              </a:ext>
            </a:extLst>
          </p:cNvPr>
          <p:cNvSpPr txBox="1">
            <a:spLocks noChangeArrowheads="1"/>
          </p:cNvSpPr>
          <p:nvPr/>
        </p:nvSpPr>
        <p:spPr bwMode="auto">
          <a:xfrm>
            <a:off x="-54720" y="14368896"/>
            <a:ext cx="10763883" cy="9428222"/>
          </a:xfrm>
          <a:prstGeom prst="rect">
            <a:avLst/>
          </a:prstGeom>
          <a:solidFill>
            <a:schemeClr val="bg2"/>
          </a:solidFill>
          <a:ln w="57150" cmpd="thinThick">
            <a:noFill/>
            <a:miter lim="800000"/>
          </a:ln>
        </p:spPr>
        <p:txBody>
          <a:bodyPr wrap="square" lIns="182880" tIns="91440" rIns="182880" bIns="182880">
            <a:spAutoFit/>
          </a:bodyPr>
          <a:lstStyle>
            <a:defPPr>
              <a:defRPr kern="1200" smtId="4294967295"/>
            </a:defPPr>
            <a:lvl1pPr defTabSz="612775">
              <a:defRPr sz="2400">
                <a:solidFill>
                  <a:schemeClr val="tx1"/>
                </a:solidFill>
                <a:latin typeface="Times New Roman" pitchFamily="18" charset="0"/>
              </a:defRPr>
            </a:lvl1pPr>
            <a:lvl2pPr marL="685800" indent="-227013"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marL="457200" indent="-457200">
              <a:lnSpc>
                <a:spcPct val="120000"/>
              </a:lnSpc>
              <a:buFont typeface="Arial" panose="020B0604020202020204" pitchFamily="34" charset="0"/>
              <a:buChar char="•"/>
            </a:pPr>
            <a:r>
              <a:rPr lang="en-AU" altLang="ja-JP" sz="2600" dirty="0">
                <a:effectLst/>
                <a:ea typeface="SimSun" pitchFamily="2" charset="-122"/>
              </a:rPr>
              <a:t>The dataset is hosted on Harvard Dataverse and can be accessed through this direct link: </a:t>
            </a:r>
            <a:r>
              <a:rPr lang="en-AU" altLang="ja-JP" sz="2600" dirty="0">
                <a:effectLst/>
                <a:ea typeface="SimSun" pitchFamily="2" charset="-122"/>
                <a:hlinkClick r:id="rId4"/>
              </a:rPr>
              <a:t>HAM10000 Dataset on Harvard Dataverse</a:t>
            </a:r>
            <a:r>
              <a:rPr lang="en-AU" altLang="ja-JP" sz="2600" dirty="0">
                <a:effectLst/>
                <a:ea typeface="SimSun" pitchFamily="2" charset="-122"/>
              </a:rPr>
              <a:t>.</a:t>
            </a:r>
          </a:p>
          <a:p>
            <a:pPr>
              <a:lnSpc>
                <a:spcPct val="120000"/>
              </a:lnSpc>
            </a:pPr>
            <a:endParaRPr lang="en-AU" altLang="ja-JP" sz="2600" dirty="0">
              <a:effectLst/>
              <a:ea typeface="SimSun" pitchFamily="2" charset="-122"/>
            </a:endParaRPr>
          </a:p>
          <a:p>
            <a:pPr marL="457200" indent="-457200">
              <a:lnSpc>
                <a:spcPct val="120000"/>
              </a:lnSpc>
              <a:buFont typeface="Arial" panose="020B0604020202020204" pitchFamily="34" charset="0"/>
              <a:buChar char="•"/>
            </a:pPr>
            <a:r>
              <a:rPr lang="en-US" altLang="ja-JP" sz="2600" dirty="0">
                <a:effectLst/>
                <a:ea typeface="ＭＳ Ｐゴシック" charset="-128"/>
              </a:rPr>
              <a:t>The dataset comprises 10,015 dermatoscopic images which are labeled with one of seven different categories of skin lesions. Each image is provided with a corresponding diagnosis based on expert dermatoscopic analysis, ensuring high reliability for training purposes.</a:t>
            </a:r>
          </a:p>
          <a:p>
            <a:pPr marL="457200" indent="-457200">
              <a:lnSpc>
                <a:spcPct val="120000"/>
              </a:lnSpc>
              <a:buFont typeface="Arial" panose="020B0604020202020204" pitchFamily="34" charset="0"/>
              <a:buChar char="•"/>
            </a:pPr>
            <a:r>
              <a:rPr lang="en-US" sz="2600" dirty="0">
                <a:effectLst/>
                <a:latin typeface="+mn-lt"/>
              </a:rPr>
              <a:t>Types of Skin Cancer in the Dataset: </a:t>
            </a:r>
          </a:p>
          <a:p>
            <a:pPr marL="915987" lvl="1" indent="-457200">
              <a:lnSpc>
                <a:spcPct val="120000"/>
              </a:lnSpc>
              <a:buFont typeface="Arial" panose="020B0604020202020204" pitchFamily="34" charset="0"/>
              <a:buChar char="•"/>
            </a:pPr>
            <a:r>
              <a:rPr lang="en-US" sz="2600" dirty="0">
                <a:effectLst/>
                <a:latin typeface="+mn-lt"/>
              </a:rPr>
              <a:t>Melanocytic nevi (nv) </a:t>
            </a:r>
          </a:p>
          <a:p>
            <a:pPr marL="915987" lvl="1" indent="-457200">
              <a:lnSpc>
                <a:spcPct val="120000"/>
              </a:lnSpc>
              <a:buFont typeface="Arial" panose="020B0604020202020204" pitchFamily="34" charset="0"/>
              <a:buChar char="•"/>
            </a:pPr>
            <a:r>
              <a:rPr lang="en-US" sz="2600" dirty="0">
                <a:effectLst/>
                <a:latin typeface="+mn-lt"/>
              </a:rPr>
              <a:t>Melanoma (mel) </a:t>
            </a:r>
          </a:p>
          <a:p>
            <a:pPr marL="915987" lvl="1" indent="-457200">
              <a:lnSpc>
                <a:spcPct val="120000"/>
              </a:lnSpc>
              <a:buFont typeface="Arial" panose="020B0604020202020204" pitchFamily="34" charset="0"/>
              <a:buChar char="•"/>
            </a:pPr>
            <a:r>
              <a:rPr lang="en-US" sz="2600" dirty="0">
                <a:effectLst/>
                <a:latin typeface="+mn-lt"/>
              </a:rPr>
              <a:t>Benign keratosis-like lesions (bkl) </a:t>
            </a:r>
          </a:p>
          <a:p>
            <a:pPr marL="915987" lvl="1" indent="-457200">
              <a:lnSpc>
                <a:spcPct val="120000"/>
              </a:lnSpc>
              <a:buFont typeface="Arial" panose="020B0604020202020204" pitchFamily="34" charset="0"/>
              <a:buChar char="•"/>
            </a:pPr>
            <a:r>
              <a:rPr lang="en-US" sz="2600" dirty="0">
                <a:effectLst/>
                <a:latin typeface="+mn-lt"/>
              </a:rPr>
              <a:t>Basal cell carcinoma (bcc) </a:t>
            </a:r>
          </a:p>
          <a:p>
            <a:pPr marL="915987" lvl="1" indent="-457200">
              <a:lnSpc>
                <a:spcPct val="120000"/>
              </a:lnSpc>
              <a:buFont typeface="Arial" panose="020B0604020202020204" pitchFamily="34" charset="0"/>
              <a:buChar char="•"/>
            </a:pPr>
            <a:r>
              <a:rPr lang="en-US" sz="2600" dirty="0">
                <a:effectLst/>
                <a:latin typeface="+mn-lt"/>
              </a:rPr>
              <a:t>Actinic keratosis </a:t>
            </a:r>
          </a:p>
          <a:p>
            <a:pPr marL="458787" lvl="1" indent="0">
              <a:lnSpc>
                <a:spcPct val="120000"/>
              </a:lnSpc>
            </a:pPr>
            <a:r>
              <a:rPr lang="en-US" sz="2600" dirty="0">
                <a:effectLst/>
                <a:latin typeface="+mn-lt"/>
              </a:rPr>
              <a:t>	intraepithelial carcinoma (akiec) </a:t>
            </a:r>
          </a:p>
          <a:p>
            <a:pPr marL="915987" lvl="1" indent="-457200">
              <a:lnSpc>
                <a:spcPct val="120000"/>
              </a:lnSpc>
              <a:buFont typeface="Arial" panose="020B0604020202020204" pitchFamily="34" charset="0"/>
              <a:buChar char="•"/>
            </a:pPr>
            <a:r>
              <a:rPr lang="en-US" sz="2600" dirty="0">
                <a:effectLst/>
                <a:latin typeface="+mn-lt"/>
              </a:rPr>
              <a:t>Vascular lesions (vasc) </a:t>
            </a:r>
          </a:p>
          <a:p>
            <a:pPr marL="915987" lvl="1" indent="-457200">
              <a:lnSpc>
                <a:spcPct val="120000"/>
              </a:lnSpc>
              <a:buFont typeface="Arial" panose="020B0604020202020204" pitchFamily="34" charset="0"/>
              <a:buChar char="•"/>
            </a:pPr>
            <a:r>
              <a:rPr lang="en-US" sz="2600" dirty="0">
                <a:effectLst/>
                <a:latin typeface="+mn-lt"/>
              </a:rPr>
              <a:t>Dermatofibroma (df)</a:t>
            </a:r>
          </a:p>
          <a:p>
            <a:pPr marL="457200" indent="-457200">
              <a:lnSpc>
                <a:spcPct val="120000"/>
              </a:lnSpc>
              <a:buFont typeface="Arial" panose="020B0604020202020204" pitchFamily="34" charset="0"/>
              <a:buChar char="•"/>
            </a:pPr>
            <a:endParaRPr lang="en-US" altLang="zh-CN" sz="2600" dirty="0">
              <a:latin typeface="+mn-lt"/>
              <a:ea typeface="ＭＳ Ｐゴシック" charset="-128"/>
            </a:endParaRPr>
          </a:p>
          <a:p>
            <a:pPr marL="458787" lvl="1" indent="0">
              <a:lnSpc>
                <a:spcPct val="120000"/>
              </a:lnSpc>
            </a:pPr>
            <a:endParaRPr lang="en-US" altLang="zh-CN" sz="2800" dirty="0">
              <a:ea typeface="SimSun" pitchFamily="2" charset="-122"/>
            </a:endParaRPr>
          </a:p>
          <a:p>
            <a:pPr marL="458787" lvl="1" indent="0">
              <a:lnSpc>
                <a:spcPct val="120000"/>
              </a:lnSpc>
            </a:pPr>
            <a:endParaRPr lang="en-US" altLang="zh-CN" sz="2800" dirty="0">
              <a:ea typeface="SimSun" pitchFamily="2" charset="-122"/>
            </a:endParaRPr>
          </a:p>
        </p:txBody>
      </p:sp>
      <p:sp>
        <p:nvSpPr>
          <p:cNvPr id="18" name="Text Box 244">
            <a:extLst>
              <a:ext uri="{FF2B5EF4-FFF2-40B4-BE49-F238E27FC236}">
                <a16:creationId xmlns:a16="http://schemas.microsoft.com/office/drawing/2014/main" id="{8572E3D6-2A9D-A6C9-8687-623E2A7503DC}"/>
              </a:ext>
            </a:extLst>
          </p:cNvPr>
          <p:cNvSpPr txBox="1">
            <a:spLocks noChangeArrowheads="1"/>
          </p:cNvSpPr>
          <p:nvPr/>
        </p:nvSpPr>
        <p:spPr bwMode="auto">
          <a:xfrm>
            <a:off x="11363702" y="20329301"/>
            <a:ext cx="19649083" cy="7832144"/>
          </a:xfrm>
          <a:prstGeom prst="rect">
            <a:avLst/>
          </a:prstGeom>
          <a:solidFill>
            <a:schemeClr val="bg2"/>
          </a:solidFill>
          <a:ln w="57150" cmpd="thinThick">
            <a:noFill/>
            <a:miter lim="800000"/>
          </a:ln>
        </p:spPr>
        <p:txBody>
          <a:bodyPr wrap="square" lIns="182880" tIns="91440" rIns="182880" bIns="182880">
            <a:spAutoFit/>
          </a:bodyPr>
          <a:lstStyle>
            <a:defPPr>
              <a:defRPr kern="1200" smtId="4294967295"/>
            </a:defPPr>
            <a:lvl1pPr>
              <a:defRPr sz="2400">
                <a:solidFill>
                  <a:schemeClr val="tx1"/>
                </a:solidFill>
                <a:latin typeface="Times New Roman" pitchFamily="18" charset="0"/>
              </a:defRPr>
            </a:lvl1pPr>
            <a:lvl2pPr marL="685800" indent="-2286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457200" indent="-457200">
              <a:buFont typeface="Arial" panose="020B0604020202020204" pitchFamily="34" charset="0"/>
              <a:buChar char="•"/>
            </a:pPr>
            <a:r>
              <a:rPr lang="en-US" sz="2600" dirty="0">
                <a:effectLst/>
                <a:latin typeface="+mn-lt"/>
              </a:rPr>
              <a:t>Vision Transformers leverage a self-attention mechanism to effectively prioritize and process various parts of an image, capturing complex relationships and dependencies that traditional Convolutional Neural Networks (CNNs) might overlook. </a:t>
            </a:r>
          </a:p>
          <a:p>
            <a:pPr marL="457200" indent="-457200">
              <a:buFont typeface="Arial" panose="020B0604020202020204" pitchFamily="34" charset="0"/>
              <a:buChar char="•"/>
            </a:pPr>
            <a:endParaRPr lang="en-US" sz="2600" dirty="0">
              <a:effectLst/>
              <a:latin typeface="+mn-lt"/>
            </a:endParaRPr>
          </a:p>
          <a:p>
            <a:pPr marL="457200" indent="-457200">
              <a:buFont typeface="Arial" panose="020B0604020202020204" pitchFamily="34" charset="0"/>
              <a:buChar char="•"/>
            </a:pPr>
            <a:r>
              <a:rPr lang="en-US" sz="2600" dirty="0">
                <a:effectLst/>
                <a:latin typeface="+mn-lt"/>
              </a:rPr>
              <a:t>Unlike CNNs, which primarily detect local features, Vision Transformers analyze both local and global contexts within an image. This ability to integrate comprehensive image insights typically results in better performance on tasks requiring a holistic view, especially when trained on large datasets.</a:t>
            </a:r>
          </a:p>
          <a:p>
            <a:pPr marL="457200" indent="-457200">
              <a:buFont typeface="Arial" panose="020B0604020202020204" pitchFamily="34" charset="0"/>
              <a:buChar char="•"/>
            </a:pPr>
            <a:endParaRPr lang="en-US" sz="2600" dirty="0">
              <a:effectLst/>
              <a:latin typeface="+mn-lt"/>
            </a:endParaRPr>
          </a:p>
          <a:p>
            <a:pPr marL="457200" indent="-457200">
              <a:buFont typeface="Arial" panose="020B0604020202020204" pitchFamily="34" charset="0"/>
              <a:buChar char="•"/>
            </a:pPr>
            <a:r>
              <a:rPr lang="en-US" sz="2600" dirty="0">
                <a:effectLst/>
                <a:latin typeface="+mn-lt"/>
              </a:rPr>
              <a:t>In the Vision Transformer architecture, input images are first split into fixed-size patches. These patches are then flattened and linearly embedded before being processed. This initial step transforms the 2D image data into a sequence of 1D tokens, analogous to words in a sentence, which the transformer can process.</a:t>
            </a:r>
          </a:p>
          <a:p>
            <a:pPr marL="457200" indent="-457200">
              <a:buFont typeface="Arial" panose="020B0604020202020204" pitchFamily="34" charset="0"/>
              <a:buChar char="•"/>
            </a:pPr>
            <a:endParaRPr lang="en-US" sz="2600" dirty="0">
              <a:effectLst/>
              <a:latin typeface="+mn-lt"/>
            </a:endParaRPr>
          </a:p>
          <a:p>
            <a:pPr marL="457200" indent="-457200">
              <a:buFont typeface="Arial" panose="020B0604020202020204" pitchFamily="34" charset="0"/>
              <a:buChar char="•"/>
            </a:pPr>
            <a:r>
              <a:rPr lang="en-US" sz="2600" dirty="0">
                <a:effectLst/>
                <a:latin typeface="+mn-lt"/>
              </a:rPr>
              <a:t>After embedding, the sequence of image patches (tokens) passes through multiple layers of transformer encoders. Each encoder layer consists of multi-head self-attention mechanisms and position-wise feed-forward networks. </a:t>
            </a:r>
          </a:p>
          <a:p>
            <a:pPr marL="457200" indent="-457200">
              <a:buFont typeface="Arial" panose="020B0604020202020204" pitchFamily="34" charset="0"/>
              <a:buChar char="•"/>
            </a:pPr>
            <a:endParaRPr lang="en-US" sz="2600" dirty="0">
              <a:effectLst/>
              <a:latin typeface="+mn-lt"/>
            </a:endParaRPr>
          </a:p>
          <a:p>
            <a:pPr marL="457200" indent="-457200">
              <a:lnSpc>
                <a:spcPct val="125000"/>
              </a:lnSpc>
              <a:buFont typeface="Arial" panose="020B0604020202020204" pitchFamily="34" charset="0"/>
              <a:buChar char="•"/>
            </a:pPr>
            <a:r>
              <a:rPr lang="en-US" sz="2600" dirty="0">
                <a:effectLst/>
                <a:latin typeface="+mn-lt"/>
              </a:rPr>
              <a:t>I have adapted the standard Vision Transformer architecture to better suit smaller 32x32 pixel images by developing the vit8x8 model, which utilizes smaller 8x8 pixel patches for more detailed feature extraction. This modified approach allows for enhanced resolution of attention within the compact image dimensions, starting with a custom Patches layer that precisely extracts these smaller patches, optimizing the model for datasets with limited image resolution.</a:t>
            </a:r>
            <a:endParaRPr lang="en-US" sz="2800" dirty="0">
              <a:effectLst/>
            </a:endParaRPr>
          </a:p>
        </p:txBody>
      </p:sp>
      <p:sp>
        <p:nvSpPr>
          <p:cNvPr id="20" name="Text Box 245">
            <a:extLst>
              <a:ext uri="{FF2B5EF4-FFF2-40B4-BE49-F238E27FC236}">
                <a16:creationId xmlns:a16="http://schemas.microsoft.com/office/drawing/2014/main" id="{4893E10B-4973-CF0B-9394-B1D032EA4366}"/>
              </a:ext>
            </a:extLst>
          </p:cNvPr>
          <p:cNvSpPr txBox="1">
            <a:spLocks noChangeArrowheads="1"/>
          </p:cNvSpPr>
          <p:nvPr/>
        </p:nvSpPr>
        <p:spPr bwMode="auto">
          <a:xfrm>
            <a:off x="31991037" y="28255243"/>
            <a:ext cx="11887200" cy="4678204"/>
          </a:xfrm>
          <a:prstGeom prst="rect">
            <a:avLst/>
          </a:prstGeom>
          <a:solidFill>
            <a:schemeClr val="bg2"/>
          </a:solidFill>
          <a:ln w="57150" cmpd="thinThick">
            <a:noFill/>
            <a:miter lim="800000"/>
          </a:ln>
        </p:spPr>
        <p:txBody>
          <a:bodyPr wrap="square" lIns="182880" tIns="91440" rIns="182880" bIns="182880">
            <a:spAutoFit/>
          </a:bodyPr>
          <a:lstStyle>
            <a:defPPr>
              <a:defRPr kern="1200" smtId="4294967295"/>
            </a:defPPr>
            <a:lvl1pPr marL="457200" indent="-4572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buFont typeface="Arial" panose="020B0604020202020204" pitchFamily="34" charset="0"/>
              <a:buChar char="•"/>
            </a:pPr>
            <a:endParaRPr lang="en-US" sz="2600" dirty="0">
              <a:effectLst/>
              <a:latin typeface="+mn-lt"/>
            </a:endParaRPr>
          </a:p>
          <a:p>
            <a:pPr marL="514350" indent="-514350" algn="just">
              <a:buFont typeface="+mj-lt"/>
              <a:buAutoNum type="arabicPeriod"/>
            </a:pPr>
            <a:r>
              <a:rPr lang="en-US" sz="2600" dirty="0">
                <a:effectLst/>
                <a:latin typeface="+mn-lt"/>
              </a:rPr>
              <a:t>American Academy of Dermatology. "Skin Cancer Statistics." American Academy of Dermatology, www.aad.org/media/stats-skin-cancer. Accessed 30 Apr. 2024.</a:t>
            </a:r>
          </a:p>
          <a:p>
            <a:pPr marL="514350" indent="-514350" algn="just">
              <a:buFont typeface="+mj-lt"/>
              <a:buAutoNum type="arabicPeriod"/>
            </a:pPr>
            <a:r>
              <a:rPr lang="en-US" sz="2600" dirty="0">
                <a:effectLst/>
                <a:latin typeface="+mn-lt"/>
              </a:rPr>
              <a:t>Tan, Mingxing, and Quoc Le. "Efficientnet: Rethinking model scaling for convolutional neural networks." International conference on machine learning. PMLR, 2019.</a:t>
            </a:r>
          </a:p>
          <a:p>
            <a:pPr marL="514350" indent="-514350" algn="just">
              <a:buFont typeface="+mj-lt"/>
              <a:buAutoNum type="arabicPeriod"/>
            </a:pPr>
            <a:r>
              <a:rPr lang="en-US" sz="2600" dirty="0">
                <a:effectLst/>
                <a:latin typeface="+mn-lt"/>
              </a:rPr>
              <a:t>Tan, M., and Q. V. Le. "Efficientnetv2: Smaller models and faster training. arXiv 2021." arXiv preprint arXiv:2104.00298.</a:t>
            </a:r>
          </a:p>
          <a:p>
            <a:pPr marL="514350" indent="-514350" algn="just">
              <a:buFont typeface="+mj-lt"/>
              <a:buAutoNum type="arabicPeriod"/>
            </a:pPr>
            <a:r>
              <a:rPr lang="en-US" sz="2600" dirty="0">
                <a:effectLst/>
                <a:latin typeface="+mn-lt"/>
              </a:rPr>
              <a:t>Liu, Ze, et al. "Swin transformer: Hierarchical vision transformer using shifted windows." Proceedings of the IEEE/CVF international conference on computer vision. 2021.</a:t>
            </a:r>
          </a:p>
        </p:txBody>
      </p:sp>
      <p:sp>
        <p:nvSpPr>
          <p:cNvPr id="22" name="Text Box 263">
            <a:extLst>
              <a:ext uri="{FF2B5EF4-FFF2-40B4-BE49-F238E27FC236}">
                <a16:creationId xmlns:a16="http://schemas.microsoft.com/office/drawing/2014/main" id="{17F17C2F-29F9-671B-D48B-7B8A6F0BC0FC}"/>
              </a:ext>
            </a:extLst>
          </p:cNvPr>
          <p:cNvSpPr txBox="1">
            <a:spLocks noChangeArrowheads="1"/>
          </p:cNvSpPr>
          <p:nvPr/>
        </p:nvSpPr>
        <p:spPr bwMode="auto">
          <a:xfrm>
            <a:off x="31960880" y="5964215"/>
            <a:ext cx="11930320" cy="6678751"/>
          </a:xfrm>
          <a:prstGeom prst="rect">
            <a:avLst/>
          </a:prstGeom>
          <a:solidFill>
            <a:schemeClr val="bg2"/>
          </a:solidFill>
          <a:ln w="57150" cmpd="thinThick">
            <a:noFill/>
            <a:miter lim="800000"/>
          </a:ln>
        </p:spPr>
        <p:txBody>
          <a:bodyPr wrap="square" lIns="182880" tIns="91440" rIns="182880" bIns="182880">
            <a:spAutoFit/>
          </a:bodyPr>
          <a:lstStyle>
            <a:defPPr>
              <a:defRPr kern="1200" smtId="4294967295"/>
            </a:defPPr>
            <a:lvl1pPr>
              <a:defRPr sz="2400">
                <a:solidFill>
                  <a:schemeClr val="tx1"/>
                </a:solidFill>
                <a:latin typeface="Times New Roman" pitchFamily="18" charset="0"/>
              </a:defRPr>
            </a:lvl1pPr>
            <a:lvl2pPr marL="685800" indent="-2286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457200" indent="-457200">
              <a:buFont typeface="Arial" panose="020B0604020202020204" pitchFamily="34" charset="0"/>
              <a:buChar char="•"/>
            </a:pPr>
            <a:endParaRPr lang="en-US" sz="2600" dirty="0">
              <a:effectLst/>
              <a:latin typeface="+mn-lt"/>
            </a:endParaRPr>
          </a:p>
          <a:p>
            <a:pPr marL="457200" indent="-457200">
              <a:buFont typeface="Arial" panose="020B0604020202020204" pitchFamily="34" charset="0"/>
              <a:buChar char="•"/>
            </a:pPr>
            <a:r>
              <a:rPr lang="en-US" sz="2600" dirty="0">
                <a:effectLst/>
                <a:latin typeface="+mn-lt"/>
              </a:rPr>
              <a:t>Research shows that VGG-19 outperforms VGG-16 in skin cancer classification, demonstrating the enhanced capabilities of CNNs in complex image analysis.</a:t>
            </a:r>
            <a:br>
              <a:rPr lang="en-US" sz="2600" dirty="0">
                <a:effectLst/>
                <a:latin typeface="+mn-lt"/>
              </a:rPr>
            </a:br>
            <a:endParaRPr lang="en-US" sz="2600" dirty="0">
              <a:effectLst/>
              <a:latin typeface="+mn-lt"/>
            </a:endParaRPr>
          </a:p>
          <a:p>
            <a:pPr marL="457200" indent="-457200">
              <a:buFont typeface="Arial" panose="020B0604020202020204" pitchFamily="34" charset="0"/>
              <a:buChar char="•"/>
            </a:pPr>
            <a:r>
              <a:rPr lang="en-US" sz="2600" dirty="0">
                <a:effectLst/>
                <a:latin typeface="+mn-lt"/>
              </a:rPr>
              <a:t>EfficientNet, notable for its efficiency and fewer parameters, achieved 84.4% accuracy in the ImageNet challenge, while transfer learning with models like Mobile-Net addresses the lack of labeled data in skin cancer research.</a:t>
            </a:r>
            <a:br>
              <a:rPr lang="en-US" sz="2600" dirty="0">
                <a:effectLst/>
                <a:latin typeface="+mn-lt"/>
              </a:rPr>
            </a:br>
            <a:endParaRPr lang="en-US" sz="2600" dirty="0">
              <a:effectLst/>
              <a:latin typeface="+mn-lt"/>
            </a:endParaRPr>
          </a:p>
          <a:p>
            <a:pPr marL="457200" indent="-457200">
              <a:buFont typeface="Arial" panose="020B0604020202020204" pitchFamily="34" charset="0"/>
              <a:buChar char="•"/>
            </a:pPr>
            <a:r>
              <a:rPr lang="en-US" sz="2600" dirty="0">
                <a:effectLst/>
                <a:latin typeface="+mn-lt"/>
              </a:rPr>
              <a:t>Utilizing the Noisy Student (EfficientNet-L2) model has addressed class distribution issues, and DenseNet-121 has significantly improved melanoma detection with up to 95% accuracy on the ISIC dataset.</a:t>
            </a:r>
            <a:br>
              <a:rPr lang="en-US" sz="2600" dirty="0">
                <a:effectLst/>
                <a:latin typeface="+mn-lt"/>
              </a:rPr>
            </a:br>
            <a:endParaRPr lang="en-US" sz="2600" dirty="0">
              <a:effectLst/>
              <a:latin typeface="+mn-lt"/>
            </a:endParaRPr>
          </a:p>
          <a:p>
            <a:pPr marL="457200" indent="-457200">
              <a:buFont typeface="Arial" panose="020B0604020202020204" pitchFamily="34" charset="0"/>
              <a:buChar char="•"/>
            </a:pPr>
            <a:r>
              <a:rPr lang="en-US" sz="2600" dirty="0">
                <a:effectLst/>
                <a:latin typeface="+mn-lt"/>
              </a:rPr>
              <a:t>The study explores Vision Transformer and Swin Transformer, which excel in capturing spatial relationships and offer more scalability and flexibility than traditional CNNs, enhancing skin cancer classification accuracy and efficiency.</a:t>
            </a:r>
          </a:p>
          <a:p>
            <a:pPr marL="457200" lvl="0" indent="-457200">
              <a:buFont typeface="Arial" panose="020B0604020202020204" pitchFamily="34" charset="0"/>
              <a:buChar char="•"/>
            </a:pPr>
            <a:endParaRPr lang="en-US" sz="2600" dirty="0">
              <a:effectLst/>
              <a:latin typeface="+mn-lt"/>
            </a:endParaRPr>
          </a:p>
        </p:txBody>
      </p:sp>
      <p:sp>
        <p:nvSpPr>
          <p:cNvPr id="23" name="Text Box 248">
            <a:extLst>
              <a:ext uri="{FF2B5EF4-FFF2-40B4-BE49-F238E27FC236}">
                <a16:creationId xmlns:a16="http://schemas.microsoft.com/office/drawing/2014/main" id="{C7153B54-8668-5871-2E7B-0C4E20BFD395}"/>
              </a:ext>
            </a:extLst>
          </p:cNvPr>
          <p:cNvSpPr txBox="1">
            <a:spLocks noChangeArrowheads="1"/>
          </p:cNvSpPr>
          <p:nvPr/>
        </p:nvSpPr>
        <p:spPr bwMode="auto">
          <a:xfrm>
            <a:off x="31939109" y="27505446"/>
            <a:ext cx="11954050" cy="769441"/>
          </a:xfrm>
          <a:prstGeom prst="rect">
            <a:avLst/>
          </a:prstGeom>
          <a:solidFill>
            <a:schemeClr val="bg2">
              <a:lumMod val="25000"/>
            </a:schemeClr>
          </a:solidFill>
          <a:ln w="19050">
            <a:solidFill>
              <a:srgbClr val="3399FF"/>
            </a:solid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zh-CN" sz="4400" b="1" dirty="0">
                <a:solidFill>
                  <a:schemeClr val="bg1"/>
                </a:solidFill>
                <a:latin typeface="Lucida Sans" pitchFamily="34" charset="0"/>
                <a:ea typeface="SimSun" pitchFamily="2" charset="-122"/>
                <a:cs typeface="Lucida Sans" pitchFamily="34" charset="0"/>
              </a:rPr>
              <a:t>REFERENCES</a:t>
            </a:r>
            <a:endParaRPr lang="en-US" altLang="zh-CN" sz="3200" b="1" dirty="0">
              <a:solidFill>
                <a:schemeClr val="bg1"/>
              </a:solidFill>
              <a:latin typeface="Lucida Sans" pitchFamily="34" charset="0"/>
              <a:ea typeface="SimSun" pitchFamily="2" charset="-122"/>
              <a:cs typeface="Lucida Sans" pitchFamily="34" charset="0"/>
            </a:endParaRPr>
          </a:p>
        </p:txBody>
      </p:sp>
      <p:sp>
        <p:nvSpPr>
          <p:cNvPr id="24" name="Text Box 248">
            <a:extLst>
              <a:ext uri="{FF2B5EF4-FFF2-40B4-BE49-F238E27FC236}">
                <a16:creationId xmlns:a16="http://schemas.microsoft.com/office/drawing/2014/main" id="{B861EFCF-426A-68F0-1D93-224A35CD5FEA}"/>
              </a:ext>
            </a:extLst>
          </p:cNvPr>
          <p:cNvSpPr txBox="1">
            <a:spLocks noChangeArrowheads="1"/>
          </p:cNvSpPr>
          <p:nvPr/>
        </p:nvSpPr>
        <p:spPr bwMode="auto">
          <a:xfrm>
            <a:off x="12448825" y="5274937"/>
            <a:ext cx="17385228" cy="1446550"/>
          </a:xfrm>
          <a:prstGeom prst="rect">
            <a:avLst/>
          </a:prstGeom>
          <a:solidFill>
            <a:schemeClr val="tx1">
              <a:lumMod val="75000"/>
              <a:lumOff val="25000"/>
            </a:schemeClr>
          </a:solidFill>
          <a:ln w="19050">
            <a:solidFill>
              <a:schemeClr val="bg2">
                <a:lumMod val="75000"/>
              </a:schemeClr>
            </a:solid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zh-CN" sz="4400" b="1" cap="all" dirty="0">
                <a:solidFill>
                  <a:schemeClr val="bg1"/>
                </a:solidFill>
                <a:latin typeface="Lucida Sans" pitchFamily="34" charset="0"/>
                <a:ea typeface="SimSun" pitchFamily="2" charset="-122"/>
                <a:cs typeface="Lucida Sans" pitchFamily="34" charset="0"/>
              </a:rPr>
              <a:t>Digital Hair removal algorithm and image Comparison</a:t>
            </a:r>
          </a:p>
        </p:txBody>
      </p:sp>
      <p:sp>
        <p:nvSpPr>
          <p:cNvPr id="26" name="TextBox 25">
            <a:extLst>
              <a:ext uri="{FF2B5EF4-FFF2-40B4-BE49-F238E27FC236}">
                <a16:creationId xmlns:a16="http://schemas.microsoft.com/office/drawing/2014/main" id="{A1B7CCCC-0F8E-F8B4-5027-BB4CABC504FE}"/>
              </a:ext>
            </a:extLst>
          </p:cNvPr>
          <p:cNvSpPr txBox="1"/>
          <p:nvPr/>
        </p:nvSpPr>
        <p:spPr>
          <a:xfrm>
            <a:off x="11320747" y="28840019"/>
            <a:ext cx="19692038" cy="4093428"/>
          </a:xfrm>
          <a:prstGeom prst="rect">
            <a:avLst/>
          </a:prstGeom>
          <a:solidFill>
            <a:schemeClr val="bg2"/>
          </a:solidFill>
        </p:spPr>
        <p:txBody>
          <a:bodyPr wrap="square" rtlCol="0">
            <a:spAutoFit/>
          </a:bodyPr>
          <a:lstStyle/>
          <a:p>
            <a:pPr marL="457200" indent="-457200">
              <a:buFont typeface="Arial" panose="020B0604020202020204" pitchFamily="34" charset="0"/>
              <a:buChar char="•"/>
            </a:pPr>
            <a:r>
              <a:rPr lang="en-US" sz="2600" dirty="0">
                <a:effectLst/>
                <a:latin typeface="+mn-lt"/>
              </a:rPr>
              <a:t>The Swin Transformer </a:t>
            </a:r>
            <a:r>
              <a:rPr lang="en-US" sz="2600" dirty="0">
                <a:effectLst/>
                <a:latin typeface="+mn-lt"/>
                <a:hlinkClick r:id="rId5"/>
              </a:rPr>
              <a:t>[4] </a:t>
            </a:r>
            <a:r>
              <a:rPr lang="en-US" sz="2600" dirty="0">
                <a:effectLst/>
                <a:latin typeface="+mn-lt"/>
              </a:rPr>
              <a:t>refines the original Vision Transformer architecture by introducing a hierarchical structure that processes images in shifted windows, allowing for efficient scale handling and a reduction in computation compared to the standard Vision Transformer. </a:t>
            </a:r>
            <a:br>
              <a:rPr lang="en-US" sz="2600" dirty="0">
                <a:effectLst/>
                <a:latin typeface="+mn-lt"/>
              </a:rPr>
            </a:br>
            <a:endParaRPr lang="en-US" sz="2600" dirty="0">
              <a:effectLst/>
              <a:latin typeface="+mn-lt"/>
            </a:endParaRPr>
          </a:p>
          <a:p>
            <a:pPr marL="457200" indent="-457200">
              <a:buFont typeface="Arial" panose="020B0604020202020204" pitchFamily="34" charset="0"/>
              <a:buChar char="•"/>
            </a:pPr>
            <a:r>
              <a:rPr lang="en-US" sz="2600" dirty="0">
                <a:effectLst/>
                <a:latin typeface="+mn-lt"/>
              </a:rPr>
              <a:t>This approach maintains the use of self-attention but localizes it within non-overlapping windows and across different resolutions, which enhances the model's ability to capture both fine details and broader contextual information more effectively.</a:t>
            </a:r>
          </a:p>
          <a:p>
            <a:pPr marL="457200" indent="-457200">
              <a:buFont typeface="Arial" panose="020B0604020202020204" pitchFamily="34" charset="0"/>
              <a:buChar char="•"/>
            </a:pPr>
            <a:endParaRPr lang="en-US" sz="2600" dirty="0">
              <a:effectLst/>
              <a:latin typeface="+mn-lt"/>
            </a:endParaRPr>
          </a:p>
          <a:p>
            <a:pPr marL="457200" indent="-457200">
              <a:buFont typeface="Arial" panose="020B0604020202020204" pitchFamily="34" charset="0"/>
              <a:buChar char="•"/>
            </a:pPr>
            <a:r>
              <a:rPr lang="en-US" sz="2600" dirty="0">
                <a:effectLst/>
                <a:latin typeface="+mn-lt"/>
              </a:rPr>
              <a:t>I developed a Swin Transformer model that adapts transformer principles for vision tasks, particularly for handling 32x32 image inputs. The model first uses a Conv2D layer with a 4x4 kernel and stride of 4 to down-sample the image, transforming each 32x32 input into an 8x8 grid of 96-dimensional embeddings while preserving spatial structures.</a:t>
            </a:r>
          </a:p>
          <a:p>
            <a:pPr marL="457200" indent="-457200">
              <a:buFont typeface="Arial" panose="020B0604020202020204" pitchFamily="34" charset="0"/>
              <a:buChar char="•"/>
            </a:pPr>
            <a:endParaRPr lang="en-US" sz="2600" dirty="0">
              <a:effectLst/>
              <a:latin typeface="+mn-lt"/>
            </a:endParaRPr>
          </a:p>
        </p:txBody>
      </p:sp>
      <p:sp>
        <p:nvSpPr>
          <p:cNvPr id="27" name="Text Box 248">
            <a:extLst>
              <a:ext uri="{FF2B5EF4-FFF2-40B4-BE49-F238E27FC236}">
                <a16:creationId xmlns:a16="http://schemas.microsoft.com/office/drawing/2014/main" id="{BBBB1801-D014-0355-023D-C17D00992127}"/>
              </a:ext>
            </a:extLst>
          </p:cNvPr>
          <p:cNvSpPr txBox="1">
            <a:spLocks noChangeArrowheads="1"/>
          </p:cNvSpPr>
          <p:nvPr/>
        </p:nvSpPr>
        <p:spPr bwMode="auto">
          <a:xfrm>
            <a:off x="11299628" y="28110359"/>
            <a:ext cx="19683622" cy="769441"/>
          </a:xfrm>
          <a:prstGeom prst="rect">
            <a:avLst/>
          </a:prstGeom>
          <a:solidFill>
            <a:schemeClr val="bg2">
              <a:lumMod val="25000"/>
            </a:schemeClr>
          </a:solidFill>
          <a:ln w="19050">
            <a:solidFill>
              <a:schemeClr val="bg2">
                <a:lumMod val="75000"/>
              </a:schemeClr>
            </a:solid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zh-CN" sz="4400" b="1" dirty="0">
                <a:solidFill>
                  <a:schemeClr val="bg1"/>
                </a:solidFill>
                <a:latin typeface="Lucida Sans" pitchFamily="34" charset="0"/>
                <a:ea typeface="SimSun" pitchFamily="2" charset="-122"/>
                <a:cs typeface="Lucida Sans" pitchFamily="34" charset="0"/>
              </a:rPr>
              <a:t>SWIN TRANSFORMER</a:t>
            </a:r>
            <a:endParaRPr lang="en-US" altLang="zh-CN" sz="3200" b="1" dirty="0">
              <a:solidFill>
                <a:schemeClr val="bg1"/>
              </a:solidFill>
              <a:latin typeface="Lucida Sans" pitchFamily="34" charset="0"/>
              <a:ea typeface="SimSun" pitchFamily="2" charset="-122"/>
              <a:cs typeface="Lucida Sans" pitchFamily="34" charset="0"/>
            </a:endParaRPr>
          </a:p>
        </p:txBody>
      </p:sp>
      <p:grpSp>
        <p:nvGrpSpPr>
          <p:cNvPr id="30" name="Group 29">
            <a:extLst>
              <a:ext uri="{FF2B5EF4-FFF2-40B4-BE49-F238E27FC236}">
                <a16:creationId xmlns:a16="http://schemas.microsoft.com/office/drawing/2014/main" id="{1A33F7D8-61A6-944D-2B0D-2DEC86AC8AFA}"/>
              </a:ext>
            </a:extLst>
          </p:cNvPr>
          <p:cNvGrpSpPr/>
          <p:nvPr/>
        </p:nvGrpSpPr>
        <p:grpSpPr>
          <a:xfrm>
            <a:off x="31961835" y="12533467"/>
            <a:ext cx="11908318" cy="1074729"/>
            <a:chOff x="1066799" y="5958162"/>
            <a:chExt cx="11007725" cy="946293"/>
          </a:xfrm>
          <a:solidFill>
            <a:schemeClr val="bg2">
              <a:lumMod val="25000"/>
            </a:schemeClr>
          </a:solidFill>
        </p:grpSpPr>
        <p:sp>
          <p:nvSpPr>
            <p:cNvPr id="31" name="Text Box 248">
              <a:extLst>
                <a:ext uri="{FF2B5EF4-FFF2-40B4-BE49-F238E27FC236}">
                  <a16:creationId xmlns:a16="http://schemas.microsoft.com/office/drawing/2014/main" id="{A84F6CBC-EE01-3F26-AE13-8C35B8703944}"/>
                </a:ext>
              </a:extLst>
            </p:cNvPr>
            <p:cNvSpPr txBox="1">
              <a:spLocks noChangeArrowheads="1"/>
            </p:cNvSpPr>
            <p:nvPr/>
          </p:nvSpPr>
          <p:spPr bwMode="auto">
            <a:xfrm>
              <a:off x="1066799" y="5958162"/>
              <a:ext cx="11007725" cy="946293"/>
            </a:xfrm>
            <a:prstGeom prst="rect">
              <a:avLst/>
            </a:prstGeom>
            <a:grpFill/>
            <a:ln w="19050">
              <a:solidFill>
                <a:schemeClr val="bg2">
                  <a:lumMod val="75000"/>
                </a:schemeClr>
              </a:solidFill>
              <a:miter lim="800000"/>
            </a:ln>
          </p:spPr>
          <p:txBody>
            <a:bodyPr>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zh-CN" sz="3600" b="1">
                <a:latin typeface="Lucida Sans" pitchFamily="34" charset="0"/>
                <a:ea typeface="SimSun" pitchFamily="2" charset="-122"/>
                <a:cs typeface="Lucida Sans" pitchFamily="34" charset="0"/>
              </a:endParaRPr>
            </a:p>
          </p:txBody>
        </p:sp>
        <p:sp>
          <p:nvSpPr>
            <p:cNvPr id="32" name="Text Box 248">
              <a:extLst>
                <a:ext uri="{FF2B5EF4-FFF2-40B4-BE49-F238E27FC236}">
                  <a16:creationId xmlns:a16="http://schemas.microsoft.com/office/drawing/2014/main" id="{AE46AD28-EDDD-7CB9-2104-EFA09D8BFDE0}"/>
                </a:ext>
              </a:extLst>
            </p:cNvPr>
            <p:cNvSpPr txBox="1">
              <a:spLocks noChangeArrowheads="1"/>
            </p:cNvSpPr>
            <p:nvPr/>
          </p:nvSpPr>
          <p:spPr bwMode="auto">
            <a:xfrm>
              <a:off x="1157514" y="6046592"/>
              <a:ext cx="10805886" cy="677489"/>
            </a:xfrm>
            <a:prstGeom prst="rect">
              <a:avLst/>
            </a:prstGeom>
            <a:grpFill/>
            <a:ln w="19050">
              <a:solidFill>
                <a:schemeClr val="bg2">
                  <a:lumMod val="75000"/>
                </a:schemeClr>
              </a:solid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zh-CN" sz="4400" b="1" dirty="0">
                  <a:solidFill>
                    <a:schemeClr val="bg1"/>
                  </a:solidFill>
                  <a:latin typeface="Lucida Sans" pitchFamily="34" charset="0"/>
                  <a:ea typeface="SimSun" pitchFamily="2" charset="-122"/>
                  <a:cs typeface="Lucida Sans" pitchFamily="34" charset="0"/>
                </a:rPr>
                <a:t>EVALUATION</a:t>
              </a:r>
            </a:p>
          </p:txBody>
        </p:sp>
      </p:grpSp>
      <p:grpSp>
        <p:nvGrpSpPr>
          <p:cNvPr id="33" name="Group 32">
            <a:extLst>
              <a:ext uri="{FF2B5EF4-FFF2-40B4-BE49-F238E27FC236}">
                <a16:creationId xmlns:a16="http://schemas.microsoft.com/office/drawing/2014/main" id="{F66DDF95-FBBE-7EDA-21F4-4C665A75404A}"/>
              </a:ext>
            </a:extLst>
          </p:cNvPr>
          <p:cNvGrpSpPr/>
          <p:nvPr/>
        </p:nvGrpSpPr>
        <p:grpSpPr>
          <a:xfrm>
            <a:off x="31939109" y="5028233"/>
            <a:ext cx="11943985" cy="946293"/>
            <a:chOff x="1066799" y="5958162"/>
            <a:chExt cx="11007725" cy="946293"/>
          </a:xfrm>
          <a:solidFill>
            <a:schemeClr val="bg2">
              <a:lumMod val="25000"/>
            </a:schemeClr>
          </a:solidFill>
        </p:grpSpPr>
        <p:sp>
          <p:nvSpPr>
            <p:cNvPr id="34" name="Text Box 248">
              <a:extLst>
                <a:ext uri="{FF2B5EF4-FFF2-40B4-BE49-F238E27FC236}">
                  <a16:creationId xmlns:a16="http://schemas.microsoft.com/office/drawing/2014/main" id="{BBCAED94-7FCB-57C5-07E7-0E2AF7481E4C}"/>
                </a:ext>
              </a:extLst>
            </p:cNvPr>
            <p:cNvSpPr txBox="1">
              <a:spLocks noChangeArrowheads="1"/>
            </p:cNvSpPr>
            <p:nvPr/>
          </p:nvSpPr>
          <p:spPr bwMode="auto">
            <a:xfrm>
              <a:off x="1066799" y="5958162"/>
              <a:ext cx="11007725" cy="946293"/>
            </a:xfrm>
            <a:prstGeom prst="rect">
              <a:avLst/>
            </a:prstGeom>
            <a:grpFill/>
            <a:ln w="19050">
              <a:solidFill>
                <a:srgbClr val="3399FF"/>
              </a:solidFill>
              <a:miter lim="800000"/>
            </a:ln>
          </p:spPr>
          <p:txBody>
            <a:bodyPr>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zh-CN" sz="3600" b="1">
                <a:latin typeface="Lucida Sans" pitchFamily="34" charset="0"/>
                <a:ea typeface="SimSun" pitchFamily="2" charset="-122"/>
                <a:cs typeface="Lucida Sans" pitchFamily="34" charset="0"/>
              </a:endParaRPr>
            </a:p>
          </p:txBody>
        </p:sp>
        <p:sp>
          <p:nvSpPr>
            <p:cNvPr id="39" name="Text Box 248">
              <a:extLst>
                <a:ext uri="{FF2B5EF4-FFF2-40B4-BE49-F238E27FC236}">
                  <a16:creationId xmlns:a16="http://schemas.microsoft.com/office/drawing/2014/main" id="{3882D5D6-9F19-835F-747B-F0F6CFB5A5C1}"/>
                </a:ext>
              </a:extLst>
            </p:cNvPr>
            <p:cNvSpPr txBox="1">
              <a:spLocks noChangeArrowheads="1"/>
            </p:cNvSpPr>
            <p:nvPr/>
          </p:nvSpPr>
          <p:spPr bwMode="auto">
            <a:xfrm>
              <a:off x="1149116" y="6046588"/>
              <a:ext cx="10814284" cy="769441"/>
            </a:xfrm>
            <a:prstGeom prst="rect">
              <a:avLst/>
            </a:prstGeom>
            <a:grpFill/>
            <a:ln w="19050">
              <a:solidFill>
                <a:srgbClr val="3399FF"/>
              </a:solid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zh-CN" sz="4400" b="1" dirty="0">
                  <a:solidFill>
                    <a:schemeClr val="bg1"/>
                  </a:solidFill>
                  <a:latin typeface="Lucida Sans" pitchFamily="34" charset="0"/>
                  <a:ea typeface="SimSun" pitchFamily="2" charset="-122"/>
                  <a:cs typeface="Lucida Sans" pitchFamily="34" charset="0"/>
                </a:rPr>
                <a:t>LITERATURE REVIEW</a:t>
              </a:r>
            </a:p>
          </p:txBody>
        </p:sp>
      </p:grpSp>
      <p:sp>
        <p:nvSpPr>
          <p:cNvPr id="40" name="TextBox 39">
            <a:extLst>
              <a:ext uri="{FF2B5EF4-FFF2-40B4-BE49-F238E27FC236}">
                <a16:creationId xmlns:a16="http://schemas.microsoft.com/office/drawing/2014/main" id="{EC35F4DC-53F5-C77C-A4C7-6A69015B73D1}"/>
              </a:ext>
            </a:extLst>
          </p:cNvPr>
          <p:cNvSpPr txBox="1"/>
          <p:nvPr/>
        </p:nvSpPr>
        <p:spPr>
          <a:xfrm>
            <a:off x="43123104" y="3401568"/>
            <a:ext cx="184731" cy="461665"/>
          </a:xfrm>
          <a:prstGeom prst="rect">
            <a:avLst/>
          </a:prstGeom>
          <a:noFill/>
        </p:spPr>
        <p:txBody>
          <a:bodyPr wrap="none" rtlCol="0">
            <a:spAutoFit/>
          </a:bodyPr>
          <a:lstStyle/>
          <a:p>
            <a:endParaRPr lang="en-US" dirty="0"/>
          </a:p>
        </p:txBody>
      </p:sp>
      <p:grpSp>
        <p:nvGrpSpPr>
          <p:cNvPr id="42" name="Group 41">
            <a:extLst>
              <a:ext uri="{FF2B5EF4-FFF2-40B4-BE49-F238E27FC236}">
                <a16:creationId xmlns:a16="http://schemas.microsoft.com/office/drawing/2014/main" id="{27F919BD-1CB2-D8AA-72DA-165E8E66973E}"/>
              </a:ext>
            </a:extLst>
          </p:cNvPr>
          <p:cNvGrpSpPr/>
          <p:nvPr/>
        </p:nvGrpSpPr>
        <p:grpSpPr>
          <a:xfrm>
            <a:off x="-18836" y="5058070"/>
            <a:ext cx="10697387" cy="995268"/>
            <a:chOff x="1066799" y="5958162"/>
            <a:chExt cx="11007725" cy="946293"/>
          </a:xfrm>
          <a:solidFill>
            <a:schemeClr val="bg2">
              <a:lumMod val="25000"/>
            </a:schemeClr>
          </a:solidFill>
        </p:grpSpPr>
        <p:sp>
          <p:nvSpPr>
            <p:cNvPr id="43" name="Text Box 248">
              <a:extLst>
                <a:ext uri="{FF2B5EF4-FFF2-40B4-BE49-F238E27FC236}">
                  <a16:creationId xmlns:a16="http://schemas.microsoft.com/office/drawing/2014/main" id="{D05D7D90-954E-6346-38E3-E6BD07867ACF}"/>
                </a:ext>
              </a:extLst>
            </p:cNvPr>
            <p:cNvSpPr txBox="1">
              <a:spLocks noChangeArrowheads="1"/>
            </p:cNvSpPr>
            <p:nvPr/>
          </p:nvSpPr>
          <p:spPr bwMode="auto">
            <a:xfrm>
              <a:off x="1066799" y="5958162"/>
              <a:ext cx="11007725" cy="946293"/>
            </a:xfrm>
            <a:prstGeom prst="rect">
              <a:avLst/>
            </a:prstGeom>
            <a:grpFill/>
            <a:ln w="19050">
              <a:solidFill>
                <a:schemeClr val="bg2">
                  <a:lumMod val="75000"/>
                </a:schemeClr>
              </a:solidFill>
              <a:miter lim="800000"/>
            </a:ln>
          </p:spPr>
          <p:txBody>
            <a:bodyPr>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zh-CN" sz="3600" b="1">
                <a:latin typeface="Lucida Sans" pitchFamily="34" charset="0"/>
                <a:ea typeface="SimSun" pitchFamily="2" charset="-122"/>
                <a:cs typeface="Lucida Sans" pitchFamily="34" charset="0"/>
              </a:endParaRPr>
            </a:p>
          </p:txBody>
        </p:sp>
        <p:sp>
          <p:nvSpPr>
            <p:cNvPr id="44" name="Text Box 248">
              <a:extLst>
                <a:ext uri="{FF2B5EF4-FFF2-40B4-BE49-F238E27FC236}">
                  <a16:creationId xmlns:a16="http://schemas.microsoft.com/office/drawing/2014/main" id="{50C9C14C-48BA-E75B-1C1B-FEB64B9C4840}"/>
                </a:ext>
              </a:extLst>
            </p:cNvPr>
            <p:cNvSpPr txBox="1">
              <a:spLocks noChangeArrowheads="1"/>
            </p:cNvSpPr>
            <p:nvPr/>
          </p:nvSpPr>
          <p:spPr bwMode="auto">
            <a:xfrm>
              <a:off x="1157513" y="6046588"/>
              <a:ext cx="10805886" cy="790105"/>
            </a:xfrm>
            <a:prstGeom prst="rect">
              <a:avLst/>
            </a:prstGeom>
            <a:grpFill/>
            <a:ln w="19050">
              <a:solidFill>
                <a:schemeClr val="bg2">
                  <a:lumMod val="75000"/>
                </a:schemeClr>
              </a:solid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zh-CN" sz="4800" b="1" dirty="0">
                  <a:solidFill>
                    <a:schemeClr val="bg1"/>
                  </a:solidFill>
                  <a:latin typeface="Lucida Sans" pitchFamily="34" charset="0"/>
                  <a:ea typeface="SimSun" pitchFamily="2" charset="-122"/>
                  <a:cs typeface="Lucida Sans" pitchFamily="34" charset="0"/>
                </a:rPr>
                <a:t>BACKGROUND</a:t>
              </a:r>
            </a:p>
          </p:txBody>
        </p:sp>
      </p:grpSp>
      <p:grpSp>
        <p:nvGrpSpPr>
          <p:cNvPr id="53" name="Group 52">
            <a:extLst>
              <a:ext uri="{FF2B5EF4-FFF2-40B4-BE49-F238E27FC236}">
                <a16:creationId xmlns:a16="http://schemas.microsoft.com/office/drawing/2014/main" id="{0DA8E7FF-D616-4476-C97B-955882E1C588}"/>
              </a:ext>
            </a:extLst>
          </p:cNvPr>
          <p:cNvGrpSpPr/>
          <p:nvPr/>
        </p:nvGrpSpPr>
        <p:grpSpPr>
          <a:xfrm>
            <a:off x="-18836" y="13422730"/>
            <a:ext cx="10697387" cy="995267"/>
            <a:chOff x="1149260" y="5534876"/>
            <a:chExt cx="11007725" cy="946293"/>
          </a:xfrm>
          <a:solidFill>
            <a:schemeClr val="bg2">
              <a:lumMod val="25000"/>
            </a:schemeClr>
          </a:solidFill>
        </p:grpSpPr>
        <p:sp>
          <p:nvSpPr>
            <p:cNvPr id="56" name="Text Box 248">
              <a:extLst>
                <a:ext uri="{FF2B5EF4-FFF2-40B4-BE49-F238E27FC236}">
                  <a16:creationId xmlns:a16="http://schemas.microsoft.com/office/drawing/2014/main" id="{C7457F01-B389-6EEF-3ECA-850EDA9CC884}"/>
                </a:ext>
              </a:extLst>
            </p:cNvPr>
            <p:cNvSpPr txBox="1">
              <a:spLocks noChangeArrowheads="1"/>
            </p:cNvSpPr>
            <p:nvPr/>
          </p:nvSpPr>
          <p:spPr bwMode="auto">
            <a:xfrm>
              <a:off x="1149260" y="5534876"/>
              <a:ext cx="11007725" cy="946293"/>
            </a:xfrm>
            <a:prstGeom prst="rect">
              <a:avLst/>
            </a:prstGeom>
            <a:grpFill/>
            <a:ln w="19050">
              <a:solidFill>
                <a:schemeClr val="bg2">
                  <a:lumMod val="75000"/>
                </a:schemeClr>
              </a:solidFill>
              <a:miter lim="800000"/>
            </a:ln>
          </p:spPr>
          <p:txBody>
            <a:bodyPr>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zh-CN" sz="3600" b="1">
                <a:latin typeface="Lucida Sans" pitchFamily="34" charset="0"/>
                <a:ea typeface="SimSun" pitchFamily="2" charset="-122"/>
                <a:cs typeface="Lucida Sans" pitchFamily="34" charset="0"/>
              </a:endParaRPr>
            </a:p>
          </p:txBody>
        </p:sp>
        <p:sp>
          <p:nvSpPr>
            <p:cNvPr id="58" name="Text Box 248">
              <a:extLst>
                <a:ext uri="{FF2B5EF4-FFF2-40B4-BE49-F238E27FC236}">
                  <a16:creationId xmlns:a16="http://schemas.microsoft.com/office/drawing/2014/main" id="{401AAE2D-921F-AD2F-F271-61FD0A9EBA86}"/>
                </a:ext>
              </a:extLst>
            </p:cNvPr>
            <p:cNvSpPr txBox="1">
              <a:spLocks noChangeArrowheads="1"/>
            </p:cNvSpPr>
            <p:nvPr/>
          </p:nvSpPr>
          <p:spPr bwMode="auto">
            <a:xfrm>
              <a:off x="1251162" y="5634843"/>
              <a:ext cx="10805886" cy="790105"/>
            </a:xfrm>
            <a:prstGeom prst="rect">
              <a:avLst/>
            </a:prstGeom>
            <a:grpFill/>
            <a:ln w="19050">
              <a:solidFill>
                <a:schemeClr val="bg2">
                  <a:lumMod val="75000"/>
                </a:schemeClr>
              </a:solid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zh-CN" sz="4800" b="1" dirty="0">
                  <a:solidFill>
                    <a:schemeClr val="bg1"/>
                  </a:solidFill>
                  <a:latin typeface="Lucida Sans" pitchFamily="34" charset="0"/>
                  <a:ea typeface="SimSun" pitchFamily="2" charset="-122"/>
                  <a:cs typeface="Lucida Sans" pitchFamily="34" charset="0"/>
                </a:rPr>
                <a:t>DATASET</a:t>
              </a:r>
            </a:p>
          </p:txBody>
        </p:sp>
      </p:grpSp>
      <p:pic>
        <p:nvPicPr>
          <p:cNvPr id="62" name="Picture 4" descr="Seidenberg Accepted Students |">
            <a:extLst>
              <a:ext uri="{FF2B5EF4-FFF2-40B4-BE49-F238E27FC236}">
                <a16:creationId xmlns:a16="http://schemas.microsoft.com/office/drawing/2014/main" id="{8209FB97-A004-84D4-B058-EDEEC34CDCA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026542" y="433960"/>
            <a:ext cx="8948057" cy="4231685"/>
          </a:xfrm>
          <a:prstGeom prst="rect">
            <a:avLst/>
          </a:prstGeom>
          <a:noFill/>
          <a:extLst>
            <a:ext uri="{909E8E84-426E-40DD-AFC4-6F175D3DCCD1}">
              <a14:hiddenFill xmlns:a14="http://schemas.microsoft.com/office/drawing/2010/main">
                <a:solidFill>
                  <a:srgbClr val="FFFFFF"/>
                </a:solidFill>
              </a14:hiddenFill>
            </a:ext>
          </a:extLst>
        </p:spPr>
      </p:pic>
      <p:pic>
        <p:nvPicPr>
          <p:cNvPr id="63" name="Picture 8" descr="University Relations | Pace University New York">
            <a:extLst>
              <a:ext uri="{FF2B5EF4-FFF2-40B4-BE49-F238E27FC236}">
                <a16:creationId xmlns:a16="http://schemas.microsoft.com/office/drawing/2014/main" id="{CD7EF239-2759-1FA5-CD16-7B5038CCDE1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4201" y="433960"/>
            <a:ext cx="8744296" cy="4231685"/>
          </a:xfrm>
          <a:prstGeom prst="rect">
            <a:avLst/>
          </a:prstGeom>
          <a:noFill/>
          <a:extLst>
            <a:ext uri="{909E8E84-426E-40DD-AFC4-6F175D3DCCD1}">
              <a14:hiddenFill xmlns:a14="http://schemas.microsoft.com/office/drawing/2010/main">
                <a:solidFill>
                  <a:srgbClr val="FFFFFF"/>
                </a:solidFill>
              </a14:hiddenFill>
            </a:ext>
          </a:extLst>
        </p:spPr>
      </p:pic>
      <p:pic>
        <p:nvPicPr>
          <p:cNvPr id="68" name="Picture 67" descr="A colorful pie chart with numbers&#10;&#10;Description automatically generated">
            <a:extLst>
              <a:ext uri="{FF2B5EF4-FFF2-40B4-BE49-F238E27FC236}">
                <a16:creationId xmlns:a16="http://schemas.microsoft.com/office/drawing/2014/main" id="{2CE15952-6762-4384-5DED-4B817BF0659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75975" y="17679521"/>
            <a:ext cx="7421713" cy="6417141"/>
          </a:xfrm>
          <a:prstGeom prst="rect">
            <a:avLst/>
          </a:prstGeom>
        </p:spPr>
      </p:pic>
      <p:pic>
        <p:nvPicPr>
          <p:cNvPr id="72" name="Picture 71" descr="A diagram of a process&#10;&#10;Description automatically generated">
            <a:extLst>
              <a:ext uri="{FF2B5EF4-FFF2-40B4-BE49-F238E27FC236}">
                <a16:creationId xmlns:a16="http://schemas.microsoft.com/office/drawing/2014/main" id="{E29B9DAB-68BB-E3FF-D59D-28D135D9AA0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1390480" y="6801700"/>
            <a:ext cx="9714036" cy="6324054"/>
          </a:xfrm>
          <a:prstGeom prst="rect">
            <a:avLst/>
          </a:prstGeom>
        </p:spPr>
      </p:pic>
      <p:pic>
        <p:nvPicPr>
          <p:cNvPr id="76" name="Picture 75" descr="A close-up of a red blister&#10;&#10;Description automatically generated">
            <a:extLst>
              <a:ext uri="{FF2B5EF4-FFF2-40B4-BE49-F238E27FC236}">
                <a16:creationId xmlns:a16="http://schemas.microsoft.com/office/drawing/2014/main" id="{6BC36743-A418-2D6B-77DC-10D34E52F22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1509150" y="6905659"/>
            <a:ext cx="4470400" cy="6163628"/>
          </a:xfrm>
          <a:prstGeom prst="rect">
            <a:avLst/>
          </a:prstGeom>
          <a:ln>
            <a:noFill/>
          </a:ln>
          <a:effectLst>
            <a:outerShdw blurRad="190500" algn="tl" rotWithShape="0">
              <a:srgbClr val="000000">
                <a:alpha val="70000"/>
              </a:srgbClr>
            </a:outerShdw>
          </a:effectLst>
        </p:spPr>
      </p:pic>
      <p:pic>
        <p:nvPicPr>
          <p:cNvPr id="87" name="Picture 86" descr="A close-up of a hair removal algorithm&#10;&#10;Description automatically generated">
            <a:extLst>
              <a:ext uri="{FF2B5EF4-FFF2-40B4-BE49-F238E27FC236}">
                <a16:creationId xmlns:a16="http://schemas.microsoft.com/office/drawing/2014/main" id="{77A7AEC7-C23F-8209-D03F-4F44C8ADA0E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6384184" y="6881913"/>
            <a:ext cx="4584700" cy="6163628"/>
          </a:xfrm>
          <a:prstGeom prst="rect">
            <a:avLst/>
          </a:prstGeom>
          <a:ln>
            <a:noFill/>
          </a:ln>
          <a:effectLst>
            <a:outerShdw blurRad="190500" algn="tl" rotWithShape="0">
              <a:srgbClr val="000000">
                <a:alpha val="70000"/>
              </a:srgbClr>
            </a:outerShdw>
          </a:effectLst>
        </p:spPr>
      </p:pic>
      <p:sp>
        <p:nvSpPr>
          <p:cNvPr id="88" name="Text Box 244">
            <a:extLst>
              <a:ext uri="{FF2B5EF4-FFF2-40B4-BE49-F238E27FC236}">
                <a16:creationId xmlns:a16="http://schemas.microsoft.com/office/drawing/2014/main" id="{297558CD-42A9-80B5-31F7-91DDA5F25086}"/>
              </a:ext>
            </a:extLst>
          </p:cNvPr>
          <p:cNvSpPr txBox="1">
            <a:spLocks noChangeArrowheads="1"/>
          </p:cNvSpPr>
          <p:nvPr/>
        </p:nvSpPr>
        <p:spPr bwMode="auto">
          <a:xfrm>
            <a:off x="11386126" y="14041120"/>
            <a:ext cx="19604236" cy="5786199"/>
          </a:xfrm>
          <a:prstGeom prst="rect">
            <a:avLst/>
          </a:prstGeom>
          <a:solidFill>
            <a:schemeClr val="bg2"/>
          </a:solidFill>
          <a:ln w="57150" cmpd="thinThick">
            <a:noFill/>
            <a:miter lim="800000"/>
          </a:ln>
        </p:spPr>
        <p:txBody>
          <a:bodyPr wrap="square" lIns="182880" tIns="91440" rIns="182880" bIns="182880">
            <a:spAutoFit/>
          </a:bodyPr>
          <a:lstStyle>
            <a:defPPr>
              <a:defRPr kern="1200" smtId="4294967295"/>
            </a:defPPr>
            <a:lvl1pPr>
              <a:defRPr sz="2400">
                <a:solidFill>
                  <a:schemeClr val="tx1"/>
                </a:solidFill>
                <a:latin typeface="Times New Roman" pitchFamily="18" charset="0"/>
              </a:defRPr>
            </a:lvl1pPr>
            <a:lvl2pPr marL="685800" indent="-2286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457200" indent="-457200">
              <a:buFont typeface="Arial" panose="020B0604020202020204" pitchFamily="34" charset="0"/>
              <a:buChar char="•"/>
            </a:pPr>
            <a:r>
              <a:rPr lang="en-US" sz="2600" dirty="0">
                <a:effectLst/>
                <a:latin typeface="+mn-lt"/>
              </a:rPr>
              <a:t>EfficientNetV2 optimizes its architecture by strategically adjusting layers, employing a mix of MBConv (Mobile Inverted Bottleneck Conv) and Fused-MBConv layers for increased efficiency in processing.</a:t>
            </a:r>
          </a:p>
          <a:p>
            <a:pPr marL="457200" indent="-457200">
              <a:buFont typeface="Arial" panose="020B0604020202020204" pitchFamily="34" charset="0"/>
              <a:buChar char="•"/>
            </a:pPr>
            <a:endParaRPr lang="en-US" sz="2600" dirty="0">
              <a:effectLst/>
              <a:latin typeface="+mn-lt"/>
            </a:endParaRPr>
          </a:p>
          <a:p>
            <a:pPr marL="457200" indent="-457200">
              <a:buFont typeface="Arial" panose="020B0604020202020204" pitchFamily="34" charset="0"/>
              <a:buChar char="•"/>
            </a:pPr>
            <a:r>
              <a:rPr lang="en-US" sz="2600" dirty="0">
                <a:effectLst/>
                <a:latin typeface="+mn-lt"/>
              </a:rPr>
              <a:t>EfficientNetV2 </a:t>
            </a:r>
            <a:r>
              <a:rPr lang="en-US" sz="2600" dirty="0">
                <a:effectLst/>
                <a:latin typeface="+mn-lt"/>
                <a:hlinkClick r:id="rId12"/>
              </a:rPr>
              <a:t>[3] </a:t>
            </a:r>
            <a:r>
              <a:rPr lang="en-US" sz="2600" dirty="0">
                <a:effectLst/>
                <a:latin typeface="+mn-lt"/>
              </a:rPr>
              <a:t>differs from EfficientNet </a:t>
            </a:r>
            <a:r>
              <a:rPr lang="en-US" sz="2600" dirty="0">
                <a:effectLst/>
                <a:latin typeface="+mn-lt"/>
                <a:hlinkClick r:id="rId13"/>
              </a:rPr>
              <a:t>[2] </a:t>
            </a:r>
            <a:r>
              <a:rPr lang="en-US" sz="2600" dirty="0">
                <a:effectLst/>
                <a:latin typeface="+mn-lt"/>
              </a:rPr>
              <a:t>by incorporating Fused- MBConv layers in earlier stages to speed up training, reducing the reliance on depth-only scaling used in EfficientNet.</a:t>
            </a:r>
          </a:p>
          <a:p>
            <a:pPr marL="457200" indent="-457200">
              <a:buFont typeface="Arial" panose="020B0604020202020204" pitchFamily="34" charset="0"/>
              <a:buChar char="•"/>
            </a:pPr>
            <a:endParaRPr lang="en-US" sz="2600" dirty="0">
              <a:effectLst/>
              <a:latin typeface="+mn-lt"/>
            </a:endParaRPr>
          </a:p>
          <a:p>
            <a:pPr marL="457200" indent="-457200">
              <a:buFont typeface="Arial" panose="020B0604020202020204" pitchFamily="34" charset="0"/>
              <a:buChar char="•"/>
            </a:pPr>
            <a:r>
              <a:rPr lang="en-US" sz="2600" dirty="0">
                <a:effectLst/>
                <a:latin typeface="+mn-lt"/>
              </a:rPr>
              <a:t>Utilized pre-trained EfficientNet and EfficientNetV2 models from TensorFlow &amp; Keras, incorporating global average pooling and ReLU activation functions in my model building. This approach, based on transfer learning, significantly enhances performance and streamlines development by providing a strong foundation without the necessity for large-scale training data.</a:t>
            </a:r>
          </a:p>
          <a:p>
            <a:pPr marL="457200" indent="-457200">
              <a:buFont typeface="Arial" panose="020B0604020202020204" pitchFamily="34" charset="0"/>
              <a:buChar char="•"/>
            </a:pPr>
            <a:endParaRPr lang="en-US" sz="2600" dirty="0">
              <a:effectLst/>
              <a:latin typeface="+mn-lt"/>
            </a:endParaRPr>
          </a:p>
          <a:p>
            <a:pPr marL="457200" indent="-457200">
              <a:buFont typeface="Arial" panose="020B0604020202020204" pitchFamily="34" charset="0"/>
              <a:buChar char="•"/>
            </a:pPr>
            <a:r>
              <a:rPr lang="en-US" sz="2600" b="1" dirty="0">
                <a:effectLst/>
                <a:latin typeface="+mn-lt"/>
              </a:rPr>
              <a:t>EfficientNet Models</a:t>
            </a:r>
            <a:r>
              <a:rPr lang="en-US" sz="2600" dirty="0">
                <a:effectLst/>
                <a:latin typeface="+mn-lt"/>
              </a:rPr>
              <a:t>: EfficientNet (B0, B1, B2, B3, B4, B5, B6, B7) </a:t>
            </a:r>
          </a:p>
          <a:p>
            <a:pPr marL="457200" indent="-457200">
              <a:buFont typeface="Arial" panose="020B0604020202020204" pitchFamily="34" charset="0"/>
              <a:buChar char="•"/>
            </a:pPr>
            <a:endParaRPr lang="en-US" sz="2600" dirty="0">
              <a:effectLst/>
              <a:latin typeface="+mn-lt"/>
            </a:endParaRPr>
          </a:p>
          <a:p>
            <a:pPr marL="457200" indent="-457200">
              <a:buFont typeface="Arial" panose="020B0604020202020204" pitchFamily="34" charset="0"/>
              <a:buChar char="•"/>
            </a:pPr>
            <a:r>
              <a:rPr lang="en-US" sz="2600" b="1" dirty="0">
                <a:effectLst/>
                <a:latin typeface="+mn-lt"/>
              </a:rPr>
              <a:t>EfficientNetV2 Models</a:t>
            </a:r>
            <a:r>
              <a:rPr lang="en-US" sz="2600" dirty="0">
                <a:effectLst/>
                <a:latin typeface="+mn-lt"/>
              </a:rPr>
              <a:t>: EfficientNetV2 (B0, B1, B2, B3, S, M, L)</a:t>
            </a:r>
            <a:br>
              <a:rPr lang="en-US" sz="2000" dirty="0">
                <a:effectLst/>
                <a:latin typeface="Helvetica Neue" panose="02000503000000020004" pitchFamily="2" charset="0"/>
              </a:rPr>
            </a:br>
            <a:endParaRPr lang="en-US" sz="2000" dirty="0">
              <a:effectLst/>
              <a:latin typeface="Helvetica Neue" panose="02000503000000020004" pitchFamily="2" charset="0"/>
            </a:endParaRPr>
          </a:p>
        </p:txBody>
      </p:sp>
      <p:sp>
        <p:nvSpPr>
          <p:cNvPr id="89" name="Text Box 248">
            <a:extLst>
              <a:ext uri="{FF2B5EF4-FFF2-40B4-BE49-F238E27FC236}">
                <a16:creationId xmlns:a16="http://schemas.microsoft.com/office/drawing/2014/main" id="{A24EABD6-4E94-73A0-85F0-D60AE61BF8F8}"/>
              </a:ext>
            </a:extLst>
          </p:cNvPr>
          <p:cNvSpPr txBox="1">
            <a:spLocks noChangeArrowheads="1"/>
          </p:cNvSpPr>
          <p:nvPr/>
        </p:nvSpPr>
        <p:spPr bwMode="auto">
          <a:xfrm>
            <a:off x="11386126" y="13271679"/>
            <a:ext cx="19604237" cy="769441"/>
          </a:xfrm>
          <a:prstGeom prst="rect">
            <a:avLst/>
          </a:prstGeom>
          <a:solidFill>
            <a:schemeClr val="bg2">
              <a:lumMod val="25000"/>
            </a:schemeClr>
          </a:solidFill>
          <a:ln w="19050">
            <a:solidFill>
              <a:srgbClr val="3399FF"/>
            </a:solid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zh-CN" sz="4400" b="1" dirty="0">
                <a:solidFill>
                  <a:schemeClr val="bg1"/>
                </a:solidFill>
                <a:latin typeface="Lucida Sans" pitchFamily="34" charset="0"/>
                <a:ea typeface="SimSun" pitchFamily="2" charset="-122"/>
                <a:cs typeface="Lucida Sans" pitchFamily="34" charset="0"/>
              </a:rPr>
              <a:t>EFFICIENTNETV2</a:t>
            </a:r>
            <a:endParaRPr lang="en-US" altLang="zh-CN" sz="3200" b="1" dirty="0">
              <a:solidFill>
                <a:schemeClr val="bg1"/>
              </a:solidFill>
              <a:latin typeface="Lucida Sans" pitchFamily="34" charset="0"/>
              <a:ea typeface="SimSun" pitchFamily="2" charset="-122"/>
              <a:cs typeface="Lucida Sans" pitchFamily="34" charset="0"/>
            </a:endParaRPr>
          </a:p>
        </p:txBody>
      </p:sp>
      <p:sp>
        <p:nvSpPr>
          <p:cNvPr id="29" name="Text Box 248">
            <a:extLst>
              <a:ext uri="{FF2B5EF4-FFF2-40B4-BE49-F238E27FC236}">
                <a16:creationId xmlns:a16="http://schemas.microsoft.com/office/drawing/2014/main" id="{C9321BBD-37D4-234F-6B9B-09C0351A30E8}"/>
              </a:ext>
            </a:extLst>
          </p:cNvPr>
          <p:cNvSpPr txBox="1">
            <a:spLocks noChangeArrowheads="1"/>
          </p:cNvSpPr>
          <p:nvPr/>
        </p:nvSpPr>
        <p:spPr bwMode="auto">
          <a:xfrm>
            <a:off x="11364647" y="19575959"/>
            <a:ext cx="19604237" cy="769441"/>
          </a:xfrm>
          <a:prstGeom prst="rect">
            <a:avLst/>
          </a:prstGeom>
          <a:solidFill>
            <a:schemeClr val="bg2">
              <a:lumMod val="25000"/>
            </a:schemeClr>
          </a:solidFill>
          <a:ln w="19050">
            <a:solidFill>
              <a:srgbClr val="3399FF"/>
            </a:solid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zh-CN" sz="4400" b="1" dirty="0">
                <a:solidFill>
                  <a:schemeClr val="bg1"/>
                </a:solidFill>
                <a:latin typeface="Lucida Sans" pitchFamily="34" charset="0"/>
                <a:ea typeface="SimSun" pitchFamily="2" charset="-122"/>
                <a:cs typeface="Lucida Sans" pitchFamily="34" charset="0"/>
              </a:rPr>
              <a:t>ViT 8x8 (COMPACT VISION TRANSFORMER)</a:t>
            </a:r>
            <a:endParaRPr lang="en-US" altLang="zh-CN" sz="3200" b="1" dirty="0">
              <a:solidFill>
                <a:schemeClr val="bg1"/>
              </a:solidFill>
              <a:latin typeface="Lucida Sans" pitchFamily="34" charset="0"/>
              <a:ea typeface="SimSun" pitchFamily="2" charset="-122"/>
              <a:cs typeface="Lucida Sans" pitchFamily="34" charset="0"/>
            </a:endParaRPr>
          </a:p>
        </p:txBody>
      </p:sp>
      <p:sp>
        <p:nvSpPr>
          <p:cNvPr id="93" name="Text Box 248">
            <a:extLst>
              <a:ext uri="{FF2B5EF4-FFF2-40B4-BE49-F238E27FC236}">
                <a16:creationId xmlns:a16="http://schemas.microsoft.com/office/drawing/2014/main" id="{1E037EF6-6F96-1890-85FE-F4BF944BBC2F}"/>
              </a:ext>
            </a:extLst>
          </p:cNvPr>
          <p:cNvSpPr txBox="1">
            <a:spLocks noChangeArrowheads="1"/>
          </p:cNvSpPr>
          <p:nvPr/>
        </p:nvSpPr>
        <p:spPr bwMode="auto">
          <a:xfrm>
            <a:off x="-54720" y="23823683"/>
            <a:ext cx="10763883" cy="995267"/>
          </a:xfrm>
          <a:prstGeom prst="rect">
            <a:avLst/>
          </a:prstGeom>
          <a:solidFill>
            <a:schemeClr val="bg2">
              <a:lumMod val="25000"/>
            </a:schemeClr>
          </a:solidFill>
          <a:ln w="19050">
            <a:solidFill>
              <a:schemeClr val="bg2">
                <a:lumMod val="75000"/>
              </a:schemeClr>
            </a:solid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endParaRPr lang="en-US" altLang="zh-CN" sz="3600" b="1">
              <a:latin typeface="Lucida Sans" pitchFamily="34" charset="0"/>
              <a:ea typeface="SimSun" pitchFamily="2" charset="-122"/>
              <a:cs typeface="Lucida Sans" pitchFamily="34" charset="0"/>
            </a:endParaRPr>
          </a:p>
        </p:txBody>
      </p:sp>
      <p:sp>
        <p:nvSpPr>
          <p:cNvPr id="25" name="Text Box 248">
            <a:extLst>
              <a:ext uri="{FF2B5EF4-FFF2-40B4-BE49-F238E27FC236}">
                <a16:creationId xmlns:a16="http://schemas.microsoft.com/office/drawing/2014/main" id="{915671A6-C272-2802-3C81-B96B14D80833}"/>
              </a:ext>
            </a:extLst>
          </p:cNvPr>
          <p:cNvSpPr txBox="1">
            <a:spLocks noChangeArrowheads="1"/>
          </p:cNvSpPr>
          <p:nvPr/>
        </p:nvSpPr>
        <p:spPr bwMode="auto">
          <a:xfrm>
            <a:off x="-32959" y="23874331"/>
            <a:ext cx="10653379" cy="830997"/>
          </a:xfrm>
          <a:prstGeom prst="rect">
            <a:avLst/>
          </a:prstGeom>
          <a:solidFill>
            <a:schemeClr val="bg2">
              <a:lumMod val="25000"/>
            </a:schemeClr>
          </a:solidFill>
          <a:ln w="19050">
            <a:solidFill>
              <a:srgbClr val="3399FF"/>
            </a:solid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en-US" altLang="zh-CN" sz="4800" b="1" cap="all" dirty="0">
                <a:solidFill>
                  <a:schemeClr val="bg1"/>
                </a:solidFill>
                <a:latin typeface="Lucida Sans" pitchFamily="34" charset="0"/>
                <a:ea typeface="SimSun" pitchFamily="2" charset="-122"/>
                <a:cs typeface="Lucida Sans" pitchFamily="34" charset="0"/>
              </a:rPr>
              <a:t>Image Denoising Technique</a:t>
            </a:r>
          </a:p>
        </p:txBody>
      </p:sp>
      <p:pic>
        <p:nvPicPr>
          <p:cNvPr id="97" name="Picture 96" descr="A graph with a line and numbers&#10;&#10;Description automatically generated with medium confidence">
            <a:extLst>
              <a:ext uri="{FF2B5EF4-FFF2-40B4-BE49-F238E27FC236}">
                <a16:creationId xmlns:a16="http://schemas.microsoft.com/office/drawing/2014/main" id="{36A3D5FB-085E-0690-7255-ADEC6BFA6E9F}"/>
              </a:ext>
            </a:extLst>
          </p:cNvPr>
          <p:cNvPicPr>
            <a:picLocks noChangeAspect="1"/>
          </p:cNvPicPr>
          <p:nvPr/>
        </p:nvPicPr>
        <p:blipFill rotWithShape="1">
          <a:blip r:embed="rId14">
            <a:extLst>
              <a:ext uri="{28A0092B-C50C-407E-A947-70E740481C1C}">
                <a14:useLocalDpi xmlns:a14="http://schemas.microsoft.com/office/drawing/2010/main" val="0"/>
              </a:ext>
            </a:extLst>
          </a:blip>
          <a:srcRect b="10140"/>
          <a:stretch/>
        </p:blipFill>
        <p:spPr>
          <a:xfrm>
            <a:off x="32461200" y="19703851"/>
            <a:ext cx="11125200" cy="2025795"/>
          </a:xfrm>
          <a:prstGeom prst="rect">
            <a:avLst/>
          </a:prstGeom>
        </p:spPr>
      </p:pic>
      <p:sp>
        <p:nvSpPr>
          <p:cNvPr id="98" name="TextBox 97">
            <a:extLst>
              <a:ext uri="{FF2B5EF4-FFF2-40B4-BE49-F238E27FC236}">
                <a16:creationId xmlns:a16="http://schemas.microsoft.com/office/drawing/2014/main" id="{E7455A1B-4060-A995-502D-295A9B0AB6C2}"/>
              </a:ext>
            </a:extLst>
          </p:cNvPr>
          <p:cNvSpPr txBox="1"/>
          <p:nvPr/>
        </p:nvSpPr>
        <p:spPr>
          <a:xfrm>
            <a:off x="32461200" y="21755756"/>
            <a:ext cx="11125200" cy="461665"/>
          </a:xfrm>
          <a:prstGeom prst="rect">
            <a:avLst/>
          </a:prstGeom>
          <a:noFill/>
        </p:spPr>
        <p:txBody>
          <a:bodyPr wrap="square" rtlCol="0">
            <a:spAutoFit/>
          </a:bodyPr>
          <a:lstStyle/>
          <a:p>
            <a:r>
              <a:rPr lang="en-US" dirty="0"/>
              <a:t>        EfficientNetV2B2                               ViT 8x8                           Swin Transformer</a:t>
            </a:r>
          </a:p>
        </p:txBody>
      </p:sp>
    </p:spTree>
    <p:extLst>
      <p:ext uri="{BB962C8B-B14F-4D97-AF65-F5344CB8AC3E}">
        <p14:creationId xmlns:p14="http://schemas.microsoft.com/office/powerpoint/2010/main" val="3340379202"/>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5.10.08"/>
  <p:tag name="AS_TITLE" val="Aspose.Slides for .NET 4.0"/>
  <p:tag name="AS_VERSION" val="15.8.1.0"/>
</p:tagLst>
</file>

<file path=ppt/theme/theme1.xml><?xml version="1.0" encoding="utf-8"?>
<a:theme xmlns:a="http://schemas.openxmlformats.org/drawingml/2006/main" name="Default Desig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Default Design">
      <a:majorFont>
        <a:latin typeface="Times New Roman"/>
        <a:ea typeface="Arial"/>
        <a:cs typeface="Arial"/>
      </a:majorFont>
      <a:minorFont>
        <a:latin typeface="Times New Roman"/>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outerShdw blurRad="38100" dist="38100" dir="2700000" algn="tl">
                <a:srgbClr val="000000">
                  <a:alpha val="43137"/>
                </a:srgbClr>
              </a:outerShdw>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tileRect/>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tileRect/>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tileRect/>
        </a:gradFill>
        <a:gradFill rotWithShape="1">
          <a:gsLst>
            <a:gs pos="0">
              <a:schemeClr val="phClr">
                <a:tint val="80000"/>
                <a:satMod val="300000"/>
              </a:schemeClr>
            </a:gs>
            <a:gs pos="100000">
              <a:schemeClr val="phClr">
                <a:shade val="30000"/>
                <a:satMod val="20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3562</TotalTime>
  <Words>1450</Words>
  <Application>Microsoft Macintosh PowerPoint</Application>
  <PresentationFormat>Custom</PresentationFormat>
  <Paragraphs>98</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ＭＳ Ｐゴシック</vt:lpstr>
      <vt:lpstr>SimSun</vt:lpstr>
      <vt:lpstr>Arial</vt:lpstr>
      <vt:lpstr>Helvetica Neue</vt:lpstr>
      <vt:lpstr>Lucida Sans</vt:lpstr>
      <vt:lpstr>Times New Roman</vt:lpstr>
      <vt:lpstr>Default Design</vt:lpstr>
      <vt:lpstr>PowerPoint Presentation</vt:lpstr>
    </vt:vector>
  </TitlesOfParts>
  <Manager/>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a scientific poster</dc:title>
  <dc:subject>Free Poster Presentation Example</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Nadimpalli, Mr. Jagadesh Varma</cp:lastModifiedBy>
  <cp:revision>161</cp:revision>
  <cp:lastPrinted>2000-08-03T00:31:24Z</cp:lastPrinted>
  <dcterms:modified xsi:type="dcterms:W3CDTF">2024-05-03T02:35:06Z</dcterms:modified>
  <cp:category>research posters template</cp:category>
</cp:coreProperties>
</file>