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58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86E68-41A0-3B4C-900C-B9BF0423D344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20FEA-E8E7-E34B-999C-B9DA89F9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different arrow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im</a:t>
            </a:r>
            <a:r>
              <a:rPr lang="en-US" dirty="0" smtClean="0"/>
              <a:t> Text: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Parallelisierungsansätze</a:t>
            </a:r>
            <a:r>
              <a:rPr lang="en-US" baseline="0" dirty="0" smtClean="0"/>
              <a:t>, point out that m </a:t>
            </a:r>
            <a:r>
              <a:rPr lang="en-US" baseline="0" dirty="0" err="1" smtClean="0"/>
              <a:t>consequtive</a:t>
            </a:r>
            <a:r>
              <a:rPr lang="en-US" baseline="0" dirty="0" smtClean="0"/>
              <a:t> ones are only accepted if all intermingled simulations finished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box with model sketch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EF790-4F90-FA43-87BC-C147F7103C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9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5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7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8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9F0C-0F1D-BE43-95C2-FB5D975BE95E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F675-4BA9-0B4A-B7A5-D392771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microsoft.com/office/2007/relationships/hdphoto" Target="../media/hdphoto1.wdp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055720" y="649176"/>
            <a:ext cx="11108257" cy="6419781"/>
            <a:chOff x="-2055720" y="649176"/>
            <a:chExt cx="11108257" cy="6419781"/>
          </a:xfrm>
        </p:grpSpPr>
        <p:sp>
          <p:nvSpPr>
            <p:cNvPr id="20" name="Rectangle 19"/>
            <p:cNvSpPr/>
            <p:nvPr/>
          </p:nvSpPr>
          <p:spPr>
            <a:xfrm>
              <a:off x="-2055720" y="1232284"/>
              <a:ext cx="3392440" cy="5114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 cmpd="sng"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9" tIns="45715" rIns="91429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document 5"/>
            <p:cNvSpPr/>
            <p:nvPr/>
          </p:nvSpPr>
          <p:spPr>
            <a:xfrm>
              <a:off x="6071087" y="649176"/>
              <a:ext cx="1529130" cy="126988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9" tIns="45715" rIns="91429" bIns="45715" rtlCol="0" anchor="ctr"/>
            <a:lstStyle/>
            <a:p>
              <a:pPr algn="ctr"/>
              <a:r>
                <a:rPr lang="en-US" b="1" dirty="0" smtClean="0"/>
                <a:t>Candidate Population</a:t>
              </a:r>
              <a:br>
                <a:rPr lang="en-US" b="1" dirty="0" smtClean="0"/>
              </a:br>
              <a:r>
                <a:rPr lang="en-US" b="1" dirty="0" smtClean="0"/>
                <a:t>(queued)</a:t>
              </a:r>
            </a:p>
            <a:p>
              <a:pPr algn="ctr"/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68214" y="862953"/>
              <a:ext cx="1027069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smtClean="0"/>
                <a:t>sampling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6" idx="2"/>
              <a:endCxn id="93" idx="0"/>
            </p:cNvCxnSpPr>
            <p:nvPr/>
          </p:nvCxnSpPr>
          <p:spPr>
            <a:xfrm rot="5400000">
              <a:off x="5682746" y="1684266"/>
              <a:ext cx="859877" cy="123327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6" idx="2"/>
              <a:endCxn id="96" idx="0"/>
            </p:cNvCxnSpPr>
            <p:nvPr/>
          </p:nvCxnSpPr>
          <p:spPr>
            <a:xfrm rot="16200000" flipH="1">
              <a:off x="7092584" y="1507702"/>
              <a:ext cx="870530" cy="159705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736629" y="1889488"/>
              <a:ext cx="1182385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smtClean="0"/>
                <a:t>submitting</a:t>
              </a:r>
              <a:endParaRPr lang="en-US" dirty="0"/>
            </a:p>
          </p:txBody>
        </p:sp>
        <p:cxnSp>
          <p:nvCxnSpPr>
            <p:cNvPr id="26" name="Elbow Connector 25"/>
            <p:cNvCxnSpPr>
              <a:stCxn id="93" idx="2"/>
              <a:endCxn id="116" idx="0"/>
            </p:cNvCxnSpPr>
            <p:nvPr/>
          </p:nvCxnSpPr>
          <p:spPr>
            <a:xfrm rot="16200000" flipH="1">
              <a:off x="5840852" y="4637129"/>
              <a:ext cx="643669" cy="133328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96" idx="2"/>
              <a:endCxn id="116" idx="0"/>
            </p:cNvCxnSpPr>
            <p:nvPr/>
          </p:nvCxnSpPr>
          <p:spPr>
            <a:xfrm rot="5400000">
              <a:off x="7261344" y="4560572"/>
              <a:ext cx="633016" cy="149705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769885" y="2730842"/>
              <a:ext cx="1452319" cy="2251094"/>
              <a:chOff x="0" y="560783"/>
              <a:chExt cx="1452319" cy="2251094"/>
            </a:xfrm>
          </p:grpSpPr>
          <p:pic>
            <p:nvPicPr>
              <p:cNvPr id="93" name="Picture 92" descr="imgres.jpg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60783"/>
                <a:ext cx="1452319" cy="2251094"/>
              </a:xfrm>
              <a:prstGeom prst="rect">
                <a:avLst/>
              </a:prstGeom>
            </p:spPr>
          </p:pic>
          <p:sp>
            <p:nvSpPr>
              <p:cNvPr id="94" name="Rectangle 93"/>
              <p:cNvSpPr/>
              <p:nvPr/>
            </p:nvSpPr>
            <p:spPr>
              <a:xfrm>
                <a:off x="596101" y="842267"/>
                <a:ext cx="856218" cy="1969609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2400" b="1" dirty="0"/>
                  <a:t>Slave 1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600218" y="2741495"/>
              <a:ext cx="1452319" cy="2251094"/>
              <a:chOff x="0" y="560783"/>
              <a:chExt cx="1452319" cy="2251094"/>
            </a:xfrm>
          </p:grpSpPr>
          <p:pic>
            <p:nvPicPr>
              <p:cNvPr id="96" name="Picture 95" descr="imgres.jpg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60783"/>
                <a:ext cx="1452319" cy="2251094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596101" y="842267"/>
                <a:ext cx="856218" cy="1969609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2400" b="1" dirty="0"/>
                  <a:t>Slave n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sp>
          <p:nvSpPr>
            <p:cNvPr id="106" name="Multidocument 105"/>
            <p:cNvSpPr/>
            <p:nvPr/>
          </p:nvSpPr>
          <p:spPr>
            <a:xfrm>
              <a:off x="-1512372" y="4357649"/>
              <a:ext cx="1529130" cy="126988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9" tIns="45715" rIns="91429" bIns="45715" rtlCol="0" anchor="ctr"/>
            <a:lstStyle/>
            <a:p>
              <a:pPr algn="ctr"/>
              <a:r>
                <a:rPr lang="en-US" b="1" dirty="0" smtClean="0"/>
                <a:t>Population</a:t>
              </a:r>
            </a:p>
            <a:p>
              <a:pPr algn="ctr"/>
              <a:r>
                <a:rPr lang="en-US" b="1" dirty="0" smtClean="0"/>
                <a:t>(t+1)</a:t>
              </a:r>
              <a:endParaRPr lang="en-US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030983" y="2461851"/>
              <a:ext cx="2002590" cy="646331"/>
            </a:xfrm>
            <a:prstGeom prst="rect">
              <a:avLst/>
            </a:prstGeom>
            <a:noFill/>
          </p:spPr>
          <p:txBody>
            <a:bodyPr wrap="square" lIns="91429" tIns="45715" rIns="91429" bIns="45715" rtlCol="0">
              <a:spAutoFit/>
            </a:bodyPr>
            <a:lstStyle/>
            <a:p>
              <a:pPr algn="ctr"/>
              <a:r>
                <a:rPr lang="en-US" dirty="0" smtClean="0"/>
                <a:t>simulation &amp; summary statistics</a:t>
              </a:r>
              <a:endParaRPr lang="en-US" dirty="0"/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2203" y="5625605"/>
              <a:ext cx="1214248" cy="1443352"/>
            </a:xfrm>
            <a:prstGeom prst="rect">
              <a:avLst/>
            </a:prstGeom>
          </p:spPr>
        </p:pic>
        <p:sp>
          <p:nvSpPr>
            <p:cNvPr id="129" name="Multidocument 128"/>
            <p:cNvSpPr/>
            <p:nvPr/>
          </p:nvSpPr>
          <p:spPr>
            <a:xfrm>
              <a:off x="-1512372" y="1991423"/>
              <a:ext cx="1529130" cy="126988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9" tIns="45715" rIns="91429" bIns="45715" rtlCol="0" anchor="ctr"/>
            <a:lstStyle/>
            <a:p>
              <a:pPr algn="ctr"/>
              <a:r>
                <a:rPr lang="en-US" b="1" dirty="0" smtClean="0"/>
                <a:t>Population</a:t>
              </a:r>
            </a:p>
            <a:p>
              <a:pPr algn="ctr"/>
              <a:r>
                <a:rPr lang="en-US" b="1" dirty="0" smtClean="0"/>
                <a:t>(t)</a:t>
              </a:r>
              <a:endParaRPr lang="en-US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333582" y="5946845"/>
              <a:ext cx="803901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US" dirty="0"/>
            </a:p>
          </p:txBody>
        </p:sp>
        <p:sp>
          <p:nvSpPr>
            <p:cNvPr id="151" name="Double Bracket 150"/>
            <p:cNvSpPr/>
            <p:nvPr/>
          </p:nvSpPr>
          <p:spPr>
            <a:xfrm>
              <a:off x="-714116" y="3587664"/>
              <a:ext cx="1884946" cy="414421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lIns="91429" tIns="45715" rIns="91429" bIns="45715" rtlCol="0" anchor="ctr"/>
            <a:lstStyle/>
            <a:p>
              <a:pPr algn="ctr"/>
              <a:r>
                <a:rPr lang="en-US" dirty="0" smtClean="0"/>
                <a:t>if #accepted = </a:t>
              </a:r>
              <a:r>
                <a:rPr lang="en-US" i="1" dirty="0">
                  <a:latin typeface="Times"/>
                  <a:cs typeface="Times"/>
                </a:rPr>
                <a:t>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52" name="Double Bracket 151"/>
            <p:cNvSpPr/>
            <p:nvPr/>
          </p:nvSpPr>
          <p:spPr>
            <a:xfrm>
              <a:off x="3455464" y="6414132"/>
              <a:ext cx="2391719" cy="414421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lIns="91429" tIns="45715" rIns="91429" bIns="45715" rtlCol="0" anchor="ctr"/>
            <a:lstStyle/>
            <a:p>
              <a:pPr algn="ctr"/>
              <a:r>
                <a:rPr lang="en-US" dirty="0" smtClean="0"/>
                <a:t>if </a:t>
              </a:r>
              <a:r>
                <a:rPr lang="en-US" i="1" dirty="0" smtClean="0">
                  <a:latin typeface="Times"/>
                  <a:cs typeface="Times"/>
                </a:rPr>
                <a:t>d</a:t>
              </a:r>
              <a:r>
                <a:rPr lang="en-US" dirty="0" smtClean="0">
                  <a:latin typeface="Times"/>
                  <a:cs typeface="Times"/>
                </a:rPr>
                <a:t>(</a:t>
              </a:r>
              <a:r>
                <a:rPr lang="en-US" i="1" dirty="0" smtClean="0">
                  <a:latin typeface="Times"/>
                  <a:cs typeface="Times"/>
                </a:rPr>
                <a:t>D*,D</a:t>
              </a:r>
              <a:r>
                <a:rPr lang="en-US" dirty="0" smtClean="0">
                  <a:latin typeface="Times"/>
                  <a:cs typeface="Times"/>
                </a:rPr>
                <a:t>) </a:t>
              </a:r>
              <a:r>
                <a:rPr lang="en-US" dirty="0">
                  <a:latin typeface="Times"/>
                  <a:cs typeface="Times"/>
                </a:rPr>
                <a:t>&lt;</a:t>
              </a:r>
              <a:r>
                <a:rPr lang="en-US" dirty="0" smtClean="0">
                  <a:latin typeface="Times"/>
                  <a:cs typeface="Times"/>
                </a:rPr>
                <a:t> </a:t>
              </a:r>
              <a:r>
                <a:rPr lang="en-US" i="1" dirty="0" err="1" smtClean="0">
                  <a:latin typeface="Times"/>
                  <a:cs typeface="Times"/>
                </a:rPr>
                <a:t>ε</a:t>
              </a:r>
              <a:r>
                <a:rPr lang="en-US" i="1" baseline="-25000" dirty="0" err="1" smtClean="0">
                  <a:latin typeface="Times"/>
                  <a:cs typeface="Times"/>
                </a:rPr>
                <a:t>t</a:t>
              </a:r>
              <a:endParaRPr lang="en-US" i="1" baseline="-25000" dirty="0">
                <a:latin typeface="Times"/>
                <a:cs typeface="Times"/>
              </a:endParaRPr>
            </a:p>
          </p:txBody>
        </p:sp>
        <p:sp>
          <p:nvSpPr>
            <p:cNvPr id="154" name="Double Bracket 153"/>
            <p:cNvSpPr/>
            <p:nvPr/>
          </p:nvSpPr>
          <p:spPr>
            <a:xfrm>
              <a:off x="3410076" y="1396047"/>
              <a:ext cx="2484143" cy="414421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lIns="91429" tIns="45715" rIns="91429" bIns="45715" rtlCol="0" anchor="ctr"/>
            <a:lstStyle/>
            <a:p>
              <a:pPr algn="ctr"/>
              <a:r>
                <a:rPr lang="en-US" dirty="0" smtClean="0"/>
                <a:t>if #</a:t>
              </a:r>
              <a:r>
                <a:rPr lang="en-US" dirty="0" err="1" smtClean="0"/>
                <a:t>queued+running</a:t>
              </a:r>
              <a:r>
                <a:rPr lang="en-US" dirty="0" smtClean="0"/>
                <a:t> &lt; </a:t>
              </a:r>
              <a:r>
                <a:rPr lang="en-US" i="1" dirty="0" smtClean="0">
                  <a:latin typeface="Times"/>
                  <a:cs typeface="Times"/>
                </a:rPr>
                <a:t>C</a:t>
              </a:r>
              <a:endParaRPr lang="en-US" i="1" dirty="0">
                <a:latin typeface="Times"/>
                <a:cs typeface="Time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4657" y="3439126"/>
              <a:ext cx="538829" cy="707886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520434" y="2719463"/>
              <a:ext cx="1452319" cy="2251094"/>
              <a:chOff x="0" y="560783"/>
              <a:chExt cx="1452319" cy="2251094"/>
            </a:xfrm>
          </p:grpSpPr>
          <p:pic>
            <p:nvPicPr>
              <p:cNvPr id="37" name="Picture 36" descr="imgres.jp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foregroundMark x1="31111" y1="96774" x2="31111" y2="96774"/>
                            <a14:foregroundMark x1="70278" y1="87097" x2="70278" y2="87097"/>
                            <a14:foregroundMark x1="14722" y1="67204" x2="14722" y2="67204"/>
                            <a14:foregroundMark x1="26111" y1="51792" x2="26111" y2="51792"/>
                            <a14:foregroundMark x1="41111" y1="25090" x2="41111" y2="25090"/>
                            <a14:foregroundMark x1="43889" y1="12007" x2="43889" y2="12007"/>
                            <a14:foregroundMark x1="13056" y1="78495" x2="13056" y2="78495"/>
                            <a14:foregroundMark x1="12222" y1="45878" x2="12222" y2="45878"/>
                            <a14:foregroundMark x1="15000" y1="40143" x2="15000" y2="40143"/>
                            <a14:foregroundMark x1="2778" y1="48208" x2="2778" y2="48208"/>
                            <a14:foregroundMark x1="1389" y1="38172" x2="1389" y2="38172"/>
                            <a14:foregroundMark x1="2500" y1="23297" x2="2500" y2="23297"/>
                            <a14:foregroundMark x1="2500" y1="31004" x2="2500" y2="31004"/>
                            <a14:foregroundMark x1="1667" y1="52509" x2="1667" y2="52509"/>
                            <a14:foregroundMark x1="2500" y1="64158" x2="2500" y2="64158"/>
                            <a14:foregroundMark x1="1944" y1="77599" x2="1944" y2="77599"/>
                            <a14:foregroundMark x1="45278" y1="97849" x2="45278" y2="97849"/>
                            <a14:foregroundMark x1="83889" y1="82796" x2="83889" y2="82796"/>
                            <a14:foregroundMark x1="97500" y1="77957" x2="97500" y2="77957"/>
                            <a14:foregroundMark x1="97500" y1="64337" x2="97500" y2="64337"/>
                            <a14:foregroundMark x1="97500" y1="41577" x2="97500" y2="41577"/>
                            <a14:foregroundMark x1="97222" y1="49821" x2="97222" y2="49821"/>
                            <a14:foregroundMark x1="97500" y1="26165" x2="97500" y2="26165"/>
                            <a14:foregroundMark x1="96944" y1="19355" x2="96944" y2="19355"/>
                            <a14:foregroundMark x1="85278" y1="12186" x2="85278" y2="12186"/>
                            <a14:foregroundMark x1="54444" y1="32975" x2="54444" y2="32975"/>
                            <a14:foregroundMark x1="42222" y1="37276" x2="42222" y2="37276"/>
                            <a14:foregroundMark x1="43611" y1="44444" x2="43611" y2="44444"/>
                            <a14:foregroundMark x1="43611" y1="70251" x2="43611" y2="70251"/>
                            <a14:foregroundMark x1="42778" y1="80466" x2="42778" y2="80466"/>
                            <a14:foregroundMark x1="43056" y1="57527" x2="43056" y2="5752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60783"/>
                <a:ext cx="1452319" cy="2251094"/>
              </a:xfrm>
              <a:prstGeom prst="rect">
                <a:avLst/>
              </a:prstGeom>
            </p:spPr>
          </p:pic>
          <p:sp>
            <p:nvSpPr>
              <p:cNvPr id="38" name="Rectangle 37"/>
              <p:cNvSpPr/>
              <p:nvPr/>
            </p:nvSpPr>
            <p:spPr>
              <a:xfrm>
                <a:off x="596101" y="842267"/>
                <a:ext cx="856218" cy="1969609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2400" b="1" dirty="0"/>
                  <a:t>Master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cxnSp>
          <p:nvCxnSpPr>
            <p:cNvPr id="42" name="Elbow Connector 41"/>
            <p:cNvCxnSpPr>
              <a:stCxn id="116" idx="1"/>
              <a:endCxn id="37" idx="2"/>
            </p:cNvCxnSpPr>
            <p:nvPr/>
          </p:nvCxnSpPr>
          <p:spPr>
            <a:xfrm rot="10800000">
              <a:off x="3246593" y="4970557"/>
              <a:ext cx="2975610" cy="1376724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7" idx="0"/>
              <a:endCxn id="6" idx="1"/>
            </p:cNvCxnSpPr>
            <p:nvPr/>
          </p:nvCxnSpPr>
          <p:spPr>
            <a:xfrm rot="5400000" flipH="1" flipV="1">
              <a:off x="3941167" y="589543"/>
              <a:ext cx="1435347" cy="2824494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7" idx="0"/>
            </p:cNvCxnSpPr>
            <p:nvPr/>
          </p:nvCxnSpPr>
          <p:spPr>
            <a:xfrm flipH="1" flipV="1">
              <a:off x="1336723" y="1232283"/>
              <a:ext cx="1909871" cy="148718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336720" y="4970556"/>
              <a:ext cx="1779814" cy="137672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-1823039" y="3616040"/>
              <a:ext cx="933271" cy="36932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i="1" dirty="0" smtClean="0">
                  <a:latin typeface="Times"/>
                  <a:cs typeface="Times"/>
                </a:rPr>
                <a:t>t </a:t>
              </a:r>
              <a:r>
                <a:rPr lang="en-US" dirty="0" smtClean="0">
                  <a:latin typeface="Times"/>
                  <a:cs typeface="Times"/>
                </a:rPr>
                <a:t>= </a:t>
              </a:r>
              <a:r>
                <a:rPr lang="en-US" i="1" dirty="0" smtClean="0">
                  <a:latin typeface="Times"/>
                  <a:cs typeface="Times"/>
                </a:rPr>
                <a:t>t </a:t>
              </a:r>
              <a:r>
                <a:rPr lang="en-US" dirty="0" smtClean="0">
                  <a:latin typeface="Times"/>
                  <a:cs typeface="Times"/>
                </a:rPr>
                <a:t>+ 1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-873188" y="5570423"/>
              <a:ext cx="0" cy="7768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-889768" y="1232283"/>
              <a:ext cx="0" cy="7768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-889768" y="3227880"/>
              <a:ext cx="0" cy="1112499"/>
            </a:xfrm>
            <a:prstGeom prst="straightConnector1">
              <a:avLst/>
            </a:prstGeom>
            <a:ln w="38100" cmpd="sng"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153741" y="1329777"/>
              <a:ext cx="1171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ABC SMC</a:t>
              </a:r>
              <a:endParaRPr 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873188" y="1441136"/>
              <a:ext cx="1027069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smtClean="0"/>
                <a:t>sampling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873188" y="5762179"/>
              <a:ext cx="1537741" cy="36932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smtClean="0"/>
                <a:t>accept / reject</a:t>
              </a:r>
              <a:endParaRPr lang="en-US" dirty="0"/>
            </a:p>
          </p:txBody>
        </p:sp>
      </p:grp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9052537" y="1232285"/>
            <a:ext cx="1132603" cy="187589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052537" y="4500418"/>
            <a:ext cx="1132603" cy="181575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19362" y="7656310"/>
            <a:ext cx="5486371" cy="3967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36451" y="6958877"/>
            <a:ext cx="2069282" cy="69743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019362" y="6958877"/>
            <a:ext cx="2202842" cy="69743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ctangle 71"/>
          <p:cNvSpPr/>
          <p:nvPr/>
        </p:nvSpPr>
        <p:spPr>
          <a:xfrm>
            <a:off x="4019362" y="7656310"/>
            <a:ext cx="391516" cy="3967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410878" y="7656310"/>
            <a:ext cx="391516" cy="396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804872" y="7656310"/>
            <a:ext cx="391516" cy="3967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195283" y="7656310"/>
            <a:ext cx="391516" cy="39673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586799" y="7656310"/>
            <a:ext cx="391516" cy="3967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978315" y="7656310"/>
            <a:ext cx="391516" cy="3967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360173" y="7656310"/>
            <a:ext cx="391516" cy="396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759228" y="7656310"/>
            <a:ext cx="391516" cy="3967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150744" y="7656310"/>
            <a:ext cx="391516" cy="39673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42260" y="7656310"/>
            <a:ext cx="391516" cy="396737"/>
          </a:xfrm>
          <a:prstGeom prst="rect">
            <a:avLst/>
          </a:prstGeom>
          <a:solidFill>
            <a:srgbClr val="E6B9B8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933776" y="7656310"/>
            <a:ext cx="391516" cy="39673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331185" y="7656310"/>
            <a:ext cx="391516" cy="39673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722701" y="7656310"/>
            <a:ext cx="391516" cy="39673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114217" y="7656310"/>
            <a:ext cx="391516" cy="39673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893342" y="6884802"/>
            <a:ext cx="391516" cy="39673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380898" y="6884802"/>
            <a:ext cx="193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queued or running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9893342" y="7281539"/>
            <a:ext cx="391516" cy="3967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380898" y="7281539"/>
            <a:ext cx="224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finished and accepted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9893342" y="7678276"/>
            <a:ext cx="391516" cy="396737"/>
          </a:xfrm>
          <a:prstGeom prst="rect">
            <a:avLst/>
          </a:prstGeom>
          <a:solidFill>
            <a:srgbClr val="E6B9B8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380898" y="7678276"/>
            <a:ext cx="20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finished and refused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0204021" y="1242374"/>
            <a:ext cx="3392440" cy="5114999"/>
            <a:chOff x="694792" y="959012"/>
            <a:chExt cx="3392440" cy="5114999"/>
          </a:xfrm>
        </p:grpSpPr>
        <p:sp>
          <p:nvSpPr>
            <p:cNvPr id="103" name="Rectangle 102"/>
            <p:cNvSpPr/>
            <p:nvPr/>
          </p:nvSpPr>
          <p:spPr>
            <a:xfrm>
              <a:off x="694792" y="959012"/>
              <a:ext cx="3392440" cy="5114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29" tIns="45715" rIns="91429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104" name="Process 103"/>
            <p:cNvSpPr/>
            <p:nvPr/>
          </p:nvSpPr>
          <p:spPr>
            <a:xfrm>
              <a:off x="1028040" y="2556224"/>
              <a:ext cx="2735351" cy="6302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05" name="Straight Arrow Connector 104"/>
            <p:cNvCxnSpPr>
              <a:stCxn id="103" idx="0"/>
              <a:endCxn id="104" idx="0"/>
            </p:cNvCxnSpPr>
            <p:nvPr/>
          </p:nvCxnSpPr>
          <p:spPr>
            <a:xfrm>
              <a:off x="2391012" y="959012"/>
              <a:ext cx="4704" cy="15972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15" idx="2"/>
              <a:endCxn id="103" idx="2"/>
            </p:cNvCxnSpPr>
            <p:nvPr/>
          </p:nvCxnSpPr>
          <p:spPr>
            <a:xfrm flipH="1">
              <a:off x="2391012" y="4515156"/>
              <a:ext cx="4705" cy="15588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178" y="1077822"/>
              <a:ext cx="1310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Evaluation</a:t>
              </a:r>
              <a:endParaRPr lang="en-US" sz="1200" b="1" dirty="0"/>
            </a:p>
          </p:txBody>
        </p:sp>
        <p:cxnSp>
          <p:nvCxnSpPr>
            <p:cNvPr id="110" name="Curved Connector 109"/>
            <p:cNvCxnSpPr>
              <a:stCxn id="118" idx="2"/>
              <a:endCxn id="104" idx="0"/>
            </p:cNvCxnSpPr>
            <p:nvPr/>
          </p:nvCxnSpPr>
          <p:spPr>
            <a:xfrm rot="5400000" flipH="1">
              <a:off x="1420841" y="3531099"/>
              <a:ext cx="1958571" cy="8822"/>
            </a:xfrm>
            <a:prstGeom prst="curvedConnector5">
              <a:avLst>
                <a:gd name="adj1" fmla="val -20078"/>
                <a:gd name="adj2" fmla="val 18194264"/>
                <a:gd name="adj3" fmla="val 129682"/>
              </a:avLst>
            </a:prstGeom>
            <a:ln w="38100" cmpd="sng"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023322" y="2543425"/>
              <a:ext cx="1890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Model Simulation</a:t>
              </a:r>
              <a:endParaRPr lang="en-US" b="1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23201" y="2813865"/>
              <a:ext cx="711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Times"/>
                  <a:cs typeface="Times"/>
                </a:rPr>
                <a:t>D</a:t>
              </a:r>
              <a:r>
                <a:rPr lang="en-US" i="1" baseline="-25000" dirty="0" smtClean="0">
                  <a:latin typeface="Times"/>
                  <a:cs typeface="Times"/>
                </a:rPr>
                <a:t>i</a:t>
              </a:r>
              <a:r>
                <a:rPr lang="en-US" dirty="0" smtClean="0">
                  <a:latin typeface="Times"/>
                  <a:cs typeface="Times"/>
                </a:rPr>
                <a:t>(</a:t>
              </a:r>
              <a:r>
                <a:rPr lang="en-US" i="1" dirty="0" err="1" smtClean="0">
                  <a:latin typeface="Times"/>
                  <a:cs typeface="Times"/>
                </a:rPr>
                <a:t>θ</a:t>
              </a:r>
              <a:r>
                <a:rPr lang="en-US" dirty="0" smtClean="0">
                  <a:latin typeface="Times"/>
                  <a:cs typeface="Times"/>
                </a:rPr>
                <a:t>)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43850" y="4831591"/>
              <a:ext cx="1144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else </a:t>
              </a:r>
              <a:r>
                <a:rPr lang="en-US" i="1" dirty="0" err="1" smtClean="0">
                  <a:latin typeface="Times"/>
                  <a:cs typeface="Times"/>
                </a:rPr>
                <a:t>i</a:t>
              </a:r>
              <a:r>
                <a:rPr lang="en-US" dirty="0" smtClean="0">
                  <a:latin typeface="Times"/>
                  <a:cs typeface="Times"/>
                </a:rPr>
                <a:t>=</a:t>
              </a:r>
              <a:r>
                <a:rPr lang="en-US" i="1" dirty="0" smtClean="0">
                  <a:latin typeface="Times"/>
                  <a:cs typeface="Times"/>
                </a:rPr>
                <a:t>i+</a:t>
              </a:r>
              <a:r>
                <a:rPr lang="en-US" dirty="0" smtClean="0">
                  <a:latin typeface="Times"/>
                  <a:cs typeface="Times"/>
                </a:rPr>
                <a:t>1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00501" y="4840785"/>
              <a:ext cx="1562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i="1" dirty="0" err="1" smtClean="0">
                  <a:latin typeface="Times"/>
                  <a:cs typeface="Times"/>
                </a:rPr>
                <a:t>i</a:t>
              </a:r>
              <a:r>
                <a:rPr lang="en-US" dirty="0" smtClean="0">
                  <a:latin typeface="Times"/>
                  <a:cs typeface="Times"/>
                </a:rPr>
                <a:t>=</a:t>
              </a:r>
              <a:r>
                <a:rPr lang="en-US" i="1" dirty="0" smtClean="0">
                  <a:latin typeface="Times"/>
                  <a:cs typeface="Times"/>
                </a:rPr>
                <a:t>n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or </a:t>
              </a:r>
              <a:r>
                <a:rPr lang="en-US" i="1" dirty="0" smtClean="0">
                  <a:latin typeface="Times"/>
                  <a:cs typeface="Times"/>
                </a:rPr>
                <a:t>d</a:t>
              </a:r>
              <a:r>
                <a:rPr lang="en-US" dirty="0" smtClean="0">
                  <a:latin typeface="Times"/>
                  <a:cs typeface="Times"/>
                </a:rPr>
                <a:t>(</a:t>
              </a:r>
              <a:r>
                <a:rPr lang="en-US" i="1" dirty="0" smtClean="0">
                  <a:latin typeface="Times"/>
                  <a:cs typeface="Times"/>
                </a:rPr>
                <a:t>D</a:t>
              </a:r>
              <a:r>
                <a:rPr lang="en-US" dirty="0" smtClean="0">
                  <a:latin typeface="Times"/>
                  <a:cs typeface="Times"/>
                </a:rPr>
                <a:t>*,</a:t>
              </a:r>
              <a:r>
                <a:rPr lang="en-US" i="1" dirty="0" smtClean="0">
                  <a:latin typeface="Times"/>
                  <a:cs typeface="Times"/>
                </a:rPr>
                <a:t>D</a:t>
              </a:r>
              <a:r>
                <a:rPr lang="en-US" dirty="0" smtClean="0">
                  <a:latin typeface="Times"/>
                  <a:cs typeface="Times"/>
                </a:rPr>
                <a:t>)&gt;</a:t>
              </a:r>
              <a:r>
                <a:rPr lang="en-US" i="1" dirty="0" err="1" smtClean="0">
                  <a:latin typeface="Times"/>
                  <a:ea typeface="Lucida Grande"/>
                  <a:cs typeface="Times"/>
                </a:rPr>
                <a:t>ε</a:t>
              </a:r>
              <a:r>
                <a:rPr lang="en-US" i="1" baseline="-25000" dirty="0" err="1" smtClean="0">
                  <a:latin typeface="Times"/>
                  <a:ea typeface="Lucida Grande"/>
                  <a:cs typeface="Times"/>
                </a:rPr>
                <a:t>t</a:t>
              </a:r>
              <a:endParaRPr lang="en-US" i="1" baseline="-25000" dirty="0">
                <a:latin typeface="Times"/>
                <a:cs typeface="Times"/>
              </a:endParaRPr>
            </a:p>
          </p:txBody>
        </p:sp>
        <p:sp>
          <p:nvSpPr>
            <p:cNvPr id="115" name="Process 114"/>
            <p:cNvSpPr/>
            <p:nvPr/>
          </p:nvSpPr>
          <p:spPr>
            <a:xfrm>
              <a:off x="1028041" y="3580811"/>
              <a:ext cx="2735351" cy="93434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17" name="Straight Arrow Connector 116"/>
            <p:cNvCxnSpPr>
              <a:stCxn id="104" idx="2"/>
              <a:endCxn id="115" idx="0"/>
            </p:cNvCxnSpPr>
            <p:nvPr/>
          </p:nvCxnSpPr>
          <p:spPr>
            <a:xfrm>
              <a:off x="2395716" y="3186486"/>
              <a:ext cx="1" cy="3943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1201636"/>
                </p:ext>
              </p:extLst>
            </p:nvPr>
          </p:nvGraphicFramePr>
          <p:xfrm>
            <a:off x="1527803" y="3880206"/>
            <a:ext cx="1753470" cy="634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8" imgW="1333500" imgH="482600" progId="Equation.DSMT4">
                    <p:embed/>
                  </p:oleObj>
                </mc:Choice>
                <mc:Fallback>
                  <p:oleObj name="Equation" r:id="rId8" imgW="1333500" imgH="482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27803" y="3880206"/>
                          <a:ext cx="1753470" cy="6345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TextBox 118"/>
            <p:cNvSpPr txBox="1"/>
            <p:nvPr/>
          </p:nvSpPr>
          <p:spPr>
            <a:xfrm>
              <a:off x="1023322" y="3583996"/>
              <a:ext cx="1982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Objective Function</a:t>
              </a:r>
              <a:endParaRPr lang="en-US" b="1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519359" y="1735872"/>
              <a:ext cx="7619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 err="1" smtClean="0">
                  <a:latin typeface="Times"/>
                  <a:cs typeface="Times"/>
                </a:rPr>
                <a:t>i</a:t>
              </a:r>
              <a:r>
                <a:rPr lang="en-US" dirty="0" smtClean="0">
                  <a:latin typeface="Times"/>
                  <a:cs typeface="Times"/>
                </a:rPr>
                <a:t>=1</a:t>
              </a:r>
              <a:endParaRPr lang="en-US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72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</Words>
  <Application>Microsoft Macintosh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Pipeline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Jagiella</dc:creator>
  <cp:lastModifiedBy>Nick Jagiella</cp:lastModifiedBy>
  <cp:revision>2</cp:revision>
  <dcterms:created xsi:type="dcterms:W3CDTF">2015-06-25T09:42:19Z</dcterms:created>
  <dcterms:modified xsi:type="dcterms:W3CDTF">2015-08-26T12:25:56Z</dcterms:modified>
</cp:coreProperties>
</file>