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1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138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5BCA0-B757-534D-907B-F5580879A238}" type="datetimeFigureOut">
              <a:rPr lang="en-US" smtClean="0"/>
              <a:pPr/>
              <a:t>10/16/16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7CE51-C011-2D4C-AB17-DCF20D2927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7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44995-591B-D944-8720-851A41C6CB60}" type="datetimeFigureOut">
              <a:rPr lang="en-US" smtClean="0"/>
              <a:pPr/>
              <a:t>10/16/16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2A989-8A7C-6242-BEA6-2F736D473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27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A989-8A7C-6242-BEA6-2F736D473E1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51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A989-8A7C-6242-BEA6-2F736D473E1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93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1B15-A407-3049-BF5D-45E862382D4D}" type="datetimeFigureOut">
              <a:rPr lang="en-US" smtClean="0"/>
              <a:pPr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5C20-EEC3-634B-9D08-15D4BE7DB9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1B15-A407-3049-BF5D-45E862382D4D}" type="datetimeFigureOut">
              <a:rPr lang="en-US" smtClean="0"/>
              <a:pPr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5C20-EEC3-634B-9D08-15D4BE7DB9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1B15-A407-3049-BF5D-45E862382D4D}" type="datetimeFigureOut">
              <a:rPr lang="en-US" smtClean="0"/>
              <a:pPr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5C20-EEC3-634B-9D08-15D4BE7DB9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1B15-A407-3049-BF5D-45E862382D4D}" type="datetimeFigureOut">
              <a:rPr lang="en-US" smtClean="0"/>
              <a:pPr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5C20-EEC3-634B-9D08-15D4BE7DB9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1B15-A407-3049-BF5D-45E862382D4D}" type="datetimeFigureOut">
              <a:rPr lang="en-US" smtClean="0"/>
              <a:pPr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5C20-EEC3-634B-9D08-15D4BE7DB9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1B15-A407-3049-BF5D-45E862382D4D}" type="datetimeFigureOut">
              <a:rPr lang="en-US" smtClean="0"/>
              <a:pPr/>
              <a:t>10/16/16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5C20-EEC3-634B-9D08-15D4BE7DB9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1B15-A407-3049-BF5D-45E862382D4D}" type="datetimeFigureOut">
              <a:rPr lang="en-US" smtClean="0"/>
              <a:pPr/>
              <a:t>10/16/16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5C20-EEC3-634B-9D08-15D4BE7DB9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1B15-A407-3049-BF5D-45E862382D4D}" type="datetimeFigureOut">
              <a:rPr lang="en-US" smtClean="0"/>
              <a:pPr/>
              <a:t>10/16/16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5C20-EEC3-634B-9D08-15D4BE7DB9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1B15-A407-3049-BF5D-45E862382D4D}" type="datetimeFigureOut">
              <a:rPr lang="en-US" smtClean="0"/>
              <a:pPr/>
              <a:t>10/16/16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5C20-EEC3-634B-9D08-15D4BE7DB9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1B15-A407-3049-BF5D-45E862382D4D}" type="datetimeFigureOut">
              <a:rPr lang="en-US" smtClean="0"/>
              <a:pPr/>
              <a:t>10/16/16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5C20-EEC3-634B-9D08-15D4BE7DB9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1B15-A407-3049-BF5D-45E862382D4D}" type="datetimeFigureOut">
              <a:rPr lang="en-US" smtClean="0"/>
              <a:pPr/>
              <a:t>10/16/16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5C20-EEC3-634B-9D08-15D4BE7DB9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D1B15-A407-3049-BF5D-45E862382D4D}" type="datetimeFigureOut">
              <a:rPr lang="en-US" smtClean="0"/>
              <a:pPr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E5C20-EEC3-634B-9D08-15D4BE7DB9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err="1" smtClean="0">
                <a:ln w="0"/>
                <a:solidFill>
                  <a:srgbClr val="FFFF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Ekin</a:t>
            </a:r>
            <a:endParaRPr lang="en-US" sz="8000" dirty="0">
              <a:ln w="0"/>
              <a:solidFill>
                <a:srgbClr val="FFFF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From UO, making shoes, but not Nike 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06582" y="313461"/>
            <a:ext cx="863312" cy="1150831"/>
            <a:chOff x="1082908" y="3953435"/>
            <a:chExt cx="1689250" cy="2323639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1689778" y="4894729"/>
              <a:ext cx="412604" cy="111216"/>
            </a:xfrm>
            <a:prstGeom prst="line">
              <a:avLst/>
            </a:prstGeom>
            <a:ln w="57150">
              <a:solidFill>
                <a:srgbClr val="FFFF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1801906" y="3953435"/>
              <a:ext cx="753035" cy="692524"/>
            </a:xfrm>
            <a:prstGeom prst="ellipse">
              <a:avLst/>
            </a:prstGeom>
            <a:noFill/>
            <a:ln w="5715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 flipH="1">
              <a:off x="1848971" y="4645959"/>
              <a:ext cx="329453" cy="941294"/>
            </a:xfrm>
            <a:prstGeom prst="line">
              <a:avLst/>
            </a:prstGeom>
            <a:ln w="57150">
              <a:solidFill>
                <a:srgbClr val="FFFF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090125" y="4906548"/>
              <a:ext cx="328893" cy="335731"/>
            </a:xfrm>
            <a:prstGeom prst="line">
              <a:avLst/>
            </a:prstGeom>
            <a:ln w="57150">
              <a:solidFill>
                <a:srgbClr val="FFFF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477217" y="5587253"/>
              <a:ext cx="371755" cy="400710"/>
            </a:xfrm>
            <a:prstGeom prst="line">
              <a:avLst/>
            </a:prstGeom>
            <a:ln w="57150">
              <a:solidFill>
                <a:srgbClr val="FFFF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1082908" y="5694936"/>
              <a:ext cx="435070" cy="280148"/>
            </a:xfrm>
            <a:prstGeom prst="line">
              <a:avLst/>
            </a:prstGeom>
            <a:ln w="57150">
              <a:solidFill>
                <a:srgbClr val="FFFF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48972" y="5602265"/>
              <a:ext cx="531157" cy="185343"/>
            </a:xfrm>
            <a:prstGeom prst="line">
              <a:avLst/>
            </a:prstGeom>
            <a:ln w="57150">
              <a:solidFill>
                <a:srgbClr val="FFFF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2366682" y="5773024"/>
              <a:ext cx="0" cy="504050"/>
            </a:xfrm>
            <a:prstGeom prst="line">
              <a:avLst/>
            </a:prstGeom>
            <a:ln w="57150">
              <a:solidFill>
                <a:srgbClr val="FFFF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2366682" y="5126243"/>
              <a:ext cx="405476" cy="112393"/>
            </a:xfrm>
            <a:prstGeom prst="line">
              <a:avLst/>
            </a:prstGeom>
            <a:ln w="57150">
              <a:solidFill>
                <a:srgbClr val="FFFF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1660713" y="4981964"/>
              <a:ext cx="51471" cy="390136"/>
            </a:xfrm>
            <a:prstGeom prst="line">
              <a:avLst/>
            </a:prstGeom>
            <a:ln w="57150">
              <a:solidFill>
                <a:srgbClr val="FFFF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>
                <a:solidFill>
                  <a:srgbClr val="FFFF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Problem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53235"/>
          </a:xfrm>
        </p:spPr>
        <p:txBody>
          <a:bodyPr/>
          <a:lstStyle/>
          <a:p>
            <a:pPr lvl="0"/>
            <a:r>
              <a:rPr lang="en-US" dirty="0">
                <a:solidFill>
                  <a:srgbClr val="FFFF00"/>
                </a:solidFill>
              </a:rPr>
              <a:t>Many athletes struggle to accurately evaluate running form</a:t>
            </a:r>
          </a:p>
          <a:p>
            <a:pPr lvl="0"/>
            <a:r>
              <a:rPr lang="en-US" dirty="0">
                <a:solidFill>
                  <a:srgbClr val="FFFF00"/>
                </a:solidFill>
              </a:rPr>
              <a:t>Understanding form can help improve performance and reduce injury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1082908" y="3953435"/>
            <a:ext cx="1689250" cy="2323639"/>
            <a:chOff x="1082908" y="3953435"/>
            <a:chExt cx="1689250" cy="2323639"/>
          </a:xfrm>
        </p:grpSpPr>
        <p:cxnSp>
          <p:nvCxnSpPr>
            <p:cNvPr id="38" name="Straight Connector 37"/>
            <p:cNvCxnSpPr/>
            <p:nvPr/>
          </p:nvCxnSpPr>
          <p:spPr>
            <a:xfrm flipH="1">
              <a:off x="1689778" y="4894729"/>
              <a:ext cx="412604" cy="111216"/>
            </a:xfrm>
            <a:prstGeom prst="line">
              <a:avLst/>
            </a:prstGeom>
            <a:ln w="57150">
              <a:solidFill>
                <a:srgbClr val="FFFF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1801906" y="3953435"/>
              <a:ext cx="753035" cy="692524"/>
            </a:xfrm>
            <a:prstGeom prst="ellipse">
              <a:avLst/>
            </a:prstGeom>
            <a:noFill/>
            <a:ln w="5715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/>
            <p:cNvCxnSpPr>
              <a:stCxn id="4" idx="4"/>
            </p:cNvCxnSpPr>
            <p:nvPr/>
          </p:nvCxnSpPr>
          <p:spPr>
            <a:xfrm flipH="1">
              <a:off x="1848971" y="4645959"/>
              <a:ext cx="329453" cy="941294"/>
            </a:xfrm>
            <a:prstGeom prst="line">
              <a:avLst/>
            </a:prstGeom>
            <a:ln w="57150">
              <a:solidFill>
                <a:srgbClr val="FFFF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090125" y="4906548"/>
              <a:ext cx="328893" cy="335731"/>
            </a:xfrm>
            <a:prstGeom prst="line">
              <a:avLst/>
            </a:prstGeom>
            <a:ln w="57150">
              <a:solidFill>
                <a:srgbClr val="FFFF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477217" y="5587253"/>
              <a:ext cx="371755" cy="400710"/>
            </a:xfrm>
            <a:prstGeom prst="line">
              <a:avLst/>
            </a:prstGeom>
            <a:ln w="57150">
              <a:solidFill>
                <a:srgbClr val="FFFF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1082908" y="5694936"/>
              <a:ext cx="435070" cy="280148"/>
            </a:xfrm>
            <a:prstGeom prst="line">
              <a:avLst/>
            </a:prstGeom>
            <a:ln w="57150">
              <a:solidFill>
                <a:srgbClr val="FFFF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848972" y="5602265"/>
              <a:ext cx="531157" cy="185343"/>
            </a:xfrm>
            <a:prstGeom prst="line">
              <a:avLst/>
            </a:prstGeom>
            <a:ln w="57150">
              <a:solidFill>
                <a:srgbClr val="FFFF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2366682" y="5773024"/>
              <a:ext cx="0" cy="504050"/>
            </a:xfrm>
            <a:prstGeom prst="line">
              <a:avLst/>
            </a:prstGeom>
            <a:ln w="57150">
              <a:solidFill>
                <a:srgbClr val="FFFF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2366682" y="5126243"/>
              <a:ext cx="405476" cy="112393"/>
            </a:xfrm>
            <a:prstGeom prst="line">
              <a:avLst/>
            </a:prstGeom>
            <a:ln w="57150">
              <a:solidFill>
                <a:srgbClr val="FFFF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 flipV="1">
              <a:off x="1660713" y="4981964"/>
              <a:ext cx="51471" cy="390136"/>
            </a:xfrm>
            <a:prstGeom prst="line">
              <a:avLst/>
            </a:prstGeom>
            <a:ln w="57150">
              <a:solidFill>
                <a:srgbClr val="FFFF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641185" y="4015212"/>
            <a:ext cx="1689250" cy="2323639"/>
            <a:chOff x="1082908" y="3953435"/>
            <a:chExt cx="1689250" cy="2323639"/>
          </a:xfrm>
        </p:grpSpPr>
        <p:cxnSp>
          <p:nvCxnSpPr>
            <p:cNvPr id="47" name="Straight Connector 46"/>
            <p:cNvCxnSpPr/>
            <p:nvPr/>
          </p:nvCxnSpPr>
          <p:spPr>
            <a:xfrm flipH="1">
              <a:off x="1689778" y="4894729"/>
              <a:ext cx="412604" cy="111216"/>
            </a:xfrm>
            <a:prstGeom prst="line">
              <a:avLst/>
            </a:prstGeom>
            <a:ln w="57150">
              <a:solidFill>
                <a:srgbClr val="FFFF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1801906" y="3953435"/>
              <a:ext cx="753035" cy="692524"/>
            </a:xfrm>
            <a:prstGeom prst="ellipse">
              <a:avLst/>
            </a:prstGeom>
            <a:noFill/>
            <a:ln w="5715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49" name="Straight Connector 48"/>
            <p:cNvCxnSpPr>
              <a:stCxn id="48" idx="4"/>
            </p:cNvCxnSpPr>
            <p:nvPr/>
          </p:nvCxnSpPr>
          <p:spPr>
            <a:xfrm flipH="1">
              <a:off x="1848971" y="4645959"/>
              <a:ext cx="329453" cy="941294"/>
            </a:xfrm>
            <a:prstGeom prst="line">
              <a:avLst/>
            </a:prstGeom>
            <a:ln w="57150">
              <a:solidFill>
                <a:srgbClr val="FFFF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090125" y="4906548"/>
              <a:ext cx="328893" cy="335731"/>
            </a:xfrm>
            <a:prstGeom prst="line">
              <a:avLst/>
            </a:prstGeom>
            <a:ln w="57150">
              <a:solidFill>
                <a:srgbClr val="FFFF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1477217" y="5587253"/>
              <a:ext cx="371755" cy="400710"/>
            </a:xfrm>
            <a:prstGeom prst="line">
              <a:avLst/>
            </a:prstGeom>
            <a:ln w="57150">
              <a:solidFill>
                <a:srgbClr val="FFFF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 flipV="1">
              <a:off x="1082908" y="5694936"/>
              <a:ext cx="435070" cy="280148"/>
            </a:xfrm>
            <a:prstGeom prst="line">
              <a:avLst/>
            </a:prstGeom>
            <a:ln w="57150">
              <a:solidFill>
                <a:srgbClr val="FFFF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848972" y="5602265"/>
              <a:ext cx="531157" cy="185343"/>
            </a:xfrm>
            <a:prstGeom prst="line">
              <a:avLst/>
            </a:prstGeom>
            <a:ln w="57150">
              <a:solidFill>
                <a:srgbClr val="FFFF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2366682" y="5773024"/>
              <a:ext cx="0" cy="504050"/>
            </a:xfrm>
            <a:prstGeom prst="line">
              <a:avLst/>
            </a:prstGeom>
            <a:ln w="57150">
              <a:solidFill>
                <a:srgbClr val="FFFF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2366682" y="5126243"/>
              <a:ext cx="405476" cy="112393"/>
            </a:xfrm>
            <a:prstGeom prst="line">
              <a:avLst/>
            </a:prstGeom>
            <a:ln w="57150">
              <a:solidFill>
                <a:srgbClr val="FFFF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 flipV="1">
              <a:off x="1660713" y="4981964"/>
              <a:ext cx="51471" cy="390136"/>
            </a:xfrm>
            <a:prstGeom prst="line">
              <a:avLst/>
            </a:prstGeom>
            <a:ln w="57150">
              <a:solidFill>
                <a:srgbClr val="FFFF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199462" y="4015212"/>
            <a:ext cx="1689250" cy="2323639"/>
            <a:chOff x="1082908" y="3953435"/>
            <a:chExt cx="1689250" cy="2323639"/>
          </a:xfrm>
        </p:grpSpPr>
        <p:cxnSp>
          <p:nvCxnSpPr>
            <p:cNvPr id="58" name="Straight Connector 57"/>
            <p:cNvCxnSpPr/>
            <p:nvPr/>
          </p:nvCxnSpPr>
          <p:spPr>
            <a:xfrm flipH="1">
              <a:off x="1689778" y="4894729"/>
              <a:ext cx="412604" cy="111216"/>
            </a:xfrm>
            <a:prstGeom prst="line">
              <a:avLst/>
            </a:prstGeom>
            <a:ln w="57150">
              <a:solidFill>
                <a:srgbClr val="FFFF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1801906" y="3953435"/>
              <a:ext cx="753035" cy="692524"/>
            </a:xfrm>
            <a:prstGeom prst="ellipse">
              <a:avLst/>
            </a:prstGeom>
            <a:noFill/>
            <a:ln w="5715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60" name="Straight Connector 59"/>
            <p:cNvCxnSpPr>
              <a:stCxn id="59" idx="4"/>
            </p:cNvCxnSpPr>
            <p:nvPr/>
          </p:nvCxnSpPr>
          <p:spPr>
            <a:xfrm flipH="1">
              <a:off x="1848971" y="4645959"/>
              <a:ext cx="329453" cy="941294"/>
            </a:xfrm>
            <a:prstGeom prst="line">
              <a:avLst/>
            </a:prstGeom>
            <a:ln w="57150">
              <a:solidFill>
                <a:srgbClr val="FFFF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090125" y="4906548"/>
              <a:ext cx="328893" cy="335731"/>
            </a:xfrm>
            <a:prstGeom prst="line">
              <a:avLst/>
            </a:prstGeom>
            <a:ln w="57150">
              <a:solidFill>
                <a:srgbClr val="FFFF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1477217" y="5587253"/>
              <a:ext cx="371755" cy="400710"/>
            </a:xfrm>
            <a:prstGeom prst="line">
              <a:avLst/>
            </a:prstGeom>
            <a:ln w="57150">
              <a:solidFill>
                <a:srgbClr val="FFFF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 flipV="1">
              <a:off x="1082908" y="5694936"/>
              <a:ext cx="435070" cy="280148"/>
            </a:xfrm>
            <a:prstGeom prst="line">
              <a:avLst/>
            </a:prstGeom>
            <a:ln w="57150">
              <a:solidFill>
                <a:srgbClr val="FFFF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848972" y="5602265"/>
              <a:ext cx="531157" cy="185343"/>
            </a:xfrm>
            <a:prstGeom prst="line">
              <a:avLst/>
            </a:prstGeom>
            <a:ln w="57150">
              <a:solidFill>
                <a:srgbClr val="FFFF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2366682" y="5773024"/>
              <a:ext cx="0" cy="504050"/>
            </a:xfrm>
            <a:prstGeom prst="line">
              <a:avLst/>
            </a:prstGeom>
            <a:ln w="57150">
              <a:solidFill>
                <a:srgbClr val="FFFF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2366682" y="5126243"/>
              <a:ext cx="405476" cy="112393"/>
            </a:xfrm>
            <a:prstGeom prst="line">
              <a:avLst/>
            </a:prstGeom>
            <a:ln w="57150">
              <a:solidFill>
                <a:srgbClr val="FFFF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 flipV="1">
              <a:off x="1660713" y="4981964"/>
              <a:ext cx="51471" cy="390136"/>
            </a:xfrm>
            <a:prstGeom prst="line">
              <a:avLst/>
            </a:prstGeom>
            <a:ln w="57150">
              <a:solidFill>
                <a:srgbClr val="FFFF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>
                <a:solidFill>
                  <a:srgbClr val="FFFF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Solution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FFFF00"/>
                </a:solidFill>
              </a:rPr>
              <a:t>In-shoe pressure sensors give data on footfalls</a:t>
            </a:r>
          </a:p>
          <a:p>
            <a:pPr lvl="0"/>
            <a:r>
              <a:rPr lang="en-US" dirty="0">
                <a:solidFill>
                  <a:srgbClr val="FFFF00"/>
                </a:solidFill>
              </a:rPr>
              <a:t>Convenient web application allow you to view a heat map of where pressure is applied</a:t>
            </a:r>
          </a:p>
          <a:p>
            <a:pPr lvl="0"/>
            <a:r>
              <a:rPr lang="en-US" dirty="0">
                <a:solidFill>
                  <a:srgbClr val="FFFF00"/>
                </a:solidFill>
              </a:rPr>
              <a:t>[insert pictures here]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Market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Total </a:t>
            </a:r>
            <a:r>
              <a:rPr lang="en-US" dirty="0">
                <a:solidFill>
                  <a:srgbClr val="FFFF00"/>
                </a:solidFill>
              </a:rPr>
              <a:t>Addressable </a:t>
            </a:r>
            <a:r>
              <a:rPr lang="en-US" dirty="0" smtClean="0">
                <a:solidFill>
                  <a:srgbClr val="FFFF00"/>
                </a:solidFill>
              </a:rPr>
              <a:t>Market: Innovators, anyone </a:t>
            </a:r>
            <a:r>
              <a:rPr lang="en-US" dirty="0" smtClean="0">
                <a:solidFill>
                  <a:srgbClr val="FFFF00"/>
                </a:solidFill>
              </a:rPr>
              <a:t>who doesn’t want to hire a coach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Served Available Market: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Share of Market: 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Exhibits, bloggers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Competitors</a:t>
            </a:r>
            <a:r>
              <a:rPr lang="en-US" i="1" dirty="0" smtClean="0">
                <a:solidFill>
                  <a:srgbClr val="FFFF00"/>
                </a:solidFill>
              </a:rPr>
              <a:t>: </a:t>
            </a:r>
            <a:r>
              <a:rPr lang="en-US" i="1" dirty="0" err="1" smtClean="0">
                <a:solidFill>
                  <a:srgbClr val="FFFF00"/>
                </a:solidFill>
              </a:rPr>
              <a:t>FitBit</a:t>
            </a:r>
            <a:r>
              <a:rPr lang="en-US" i="1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and</a:t>
            </a:r>
            <a:r>
              <a:rPr lang="en-US" i="1" dirty="0" smtClean="0">
                <a:solidFill>
                  <a:srgbClr val="FFFF00"/>
                </a:solidFill>
              </a:rPr>
              <a:t> Pebble 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>
                <a:solidFill>
                  <a:srgbClr val="FFFF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Business Model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 smtClean="0">
                <a:solidFill>
                  <a:srgbClr val="FFFF00"/>
                </a:solidFill>
              </a:rPr>
              <a:t>Physical sales and investors</a:t>
            </a:r>
          </a:p>
          <a:p>
            <a:pPr lvl="0"/>
            <a:r>
              <a:rPr lang="en-US" dirty="0" smtClean="0">
                <a:solidFill>
                  <a:srgbClr val="FFFF00"/>
                </a:solidFill>
              </a:rPr>
              <a:t>Consumers purchase online or at retail locations</a:t>
            </a:r>
            <a:endParaRPr lang="en-US" dirty="0">
              <a:solidFill>
                <a:srgbClr val="FFFF00"/>
              </a:solidFill>
            </a:endParaRPr>
          </a:p>
          <a:p>
            <a:pPr lvl="0"/>
            <a:r>
              <a:rPr lang="en-US" dirty="0" smtClean="0">
                <a:solidFill>
                  <a:srgbClr val="FFFF00"/>
                </a:solidFill>
              </a:rPr>
              <a:t>Production costs: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Circuit board $2-3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ARM Cortex M4/M0 Dual-Core Microcontroller</a:t>
            </a:r>
            <a:r>
              <a:rPr lang="en-US" dirty="0" smtClean="0">
                <a:solidFill>
                  <a:srgbClr val="FFFF00"/>
                </a:solidFill>
              </a:rPr>
              <a:t> - $0.10</a:t>
            </a:r>
          </a:p>
          <a:p>
            <a:pPr lvl="0"/>
            <a:r>
              <a:rPr lang="en-US" dirty="0" smtClean="0">
                <a:solidFill>
                  <a:srgbClr val="FFFF00"/>
                </a:solidFill>
              </a:rPr>
              <a:t>Retail for $30 per unit</a:t>
            </a:r>
          </a:p>
          <a:p>
            <a:pPr lvl="0"/>
            <a:r>
              <a:rPr lang="en-US" dirty="0" smtClean="0">
                <a:solidFill>
                  <a:srgbClr val="FFFF00"/>
                </a:solidFill>
              </a:rPr>
              <a:t>Advertise through social media and at sporting events.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133</Words>
  <Application>Microsoft Macintosh PowerPoint</Application>
  <PresentationFormat>On-screen Show (4:3)</PresentationFormat>
  <Paragraphs>25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Arial</vt:lpstr>
      <vt:lpstr>Office Theme</vt:lpstr>
      <vt:lpstr>Ekin</vt:lpstr>
      <vt:lpstr>Problem </vt:lpstr>
      <vt:lpstr>Solution </vt:lpstr>
      <vt:lpstr>Market Size</vt:lpstr>
      <vt:lpstr>Business Model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Name/Logo</dc:title>
  <dc:creator>William Silverman</dc:creator>
  <cp:lastModifiedBy>Alexander Owen</cp:lastModifiedBy>
  <cp:revision>26</cp:revision>
  <cp:lastPrinted>2010-09-08T20:50:59Z</cp:lastPrinted>
  <dcterms:created xsi:type="dcterms:W3CDTF">2011-02-01T19:27:45Z</dcterms:created>
  <dcterms:modified xsi:type="dcterms:W3CDTF">2016-10-16T14:41:12Z</dcterms:modified>
</cp:coreProperties>
</file>