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5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8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2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9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3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1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1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B93E78-9862-4F1E-9500-3E75EF36B57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3175" y="1970202"/>
            <a:ext cx="7965649" cy="1126506"/>
          </a:xfrm>
        </p:spPr>
        <p:txBody>
          <a:bodyPr/>
          <a:lstStyle/>
          <a:p>
            <a:r>
              <a:rPr lang="en-IN" sz="4800" dirty="0">
                <a:solidFill>
                  <a:schemeClr val="accent2"/>
                </a:solidFill>
              </a:rPr>
              <a:t>CASE STUDY- WADA PAV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200" dirty="0"/>
              <a:t>(A CASE STUDY DONE TO OPEN AND SUCCESSFULLY RUN A WADA PAV CENTRE AT SHIVAJI NAGAR , PUNE)</a:t>
            </a:r>
          </a:p>
          <a:p>
            <a:r>
              <a:rPr lang="en-IN" dirty="0"/>
              <a:t>-</a:t>
            </a:r>
            <a:r>
              <a:rPr lang="en-IN" dirty="0">
                <a:solidFill>
                  <a:srgbClr val="00B050"/>
                </a:solidFill>
              </a:rPr>
              <a:t>A DESIGN THINKING APPROACH </a:t>
            </a:r>
          </a:p>
          <a:p>
            <a:r>
              <a:rPr lang="en-IN" dirty="0"/>
              <a:t>By- JAGILI BHANU PRAKASH DAIVAJNA</a:t>
            </a:r>
          </a:p>
        </p:txBody>
      </p:sp>
    </p:spTree>
    <p:extLst>
      <p:ext uri="{BB962C8B-B14F-4D97-AF65-F5344CB8AC3E}">
        <p14:creationId xmlns:p14="http://schemas.microsoft.com/office/powerpoint/2010/main" val="41333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BUSINESS PROBLEM: </a:t>
            </a:r>
            <a:br>
              <a:rPr lang="en-IN" sz="2800" dirty="0"/>
            </a:br>
            <a:r>
              <a:rPr lang="en-IN" sz="2800" dirty="0"/>
              <a:t>A man wants to open a wada pav shop at Shivaji nagar, Pune But there are 4 more wada pav shops around the same location. He is not able to understand the strategy to take over his clients. </a:t>
            </a:r>
          </a:p>
        </p:txBody>
      </p:sp>
      <p:pic>
        <p:nvPicPr>
          <p:cNvPr id="4" name="Content Placeholder 3" descr="&lt;strong&gt;Vada&lt;/strong&gt;- &lt;strong&gt;pav&lt;/strong&gt;(tea time snacks) | Indian Cooking Manua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25" y="3123940"/>
            <a:ext cx="2697480" cy="2090651"/>
          </a:xfrm>
        </p:spPr>
      </p:pic>
      <p:sp>
        <p:nvSpPr>
          <p:cNvPr id="5" name="TextBox 4"/>
          <p:cNvSpPr txBox="1"/>
          <p:nvPr/>
        </p:nvSpPr>
        <p:spPr>
          <a:xfrm>
            <a:off x="1424389" y="2640500"/>
            <a:ext cx="6962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Checklist for starting the outlet –</a:t>
            </a:r>
          </a:p>
          <a:p>
            <a:endParaRPr lang="en-IN" dirty="0"/>
          </a:p>
          <a:p>
            <a:r>
              <a:rPr lang="en-IN" dirty="0"/>
              <a:t>Decide the name. </a:t>
            </a:r>
          </a:p>
          <a:p>
            <a:r>
              <a:rPr lang="en-IN" dirty="0"/>
              <a:t>Get the required food licences . </a:t>
            </a:r>
          </a:p>
          <a:p>
            <a:r>
              <a:rPr lang="en-IN" dirty="0"/>
              <a:t>Keep your investment money ready. </a:t>
            </a:r>
          </a:p>
          <a:p>
            <a:r>
              <a:rPr lang="en-IN" dirty="0"/>
              <a:t>Get associated with swiggy, zomato, UBEREats etc. </a:t>
            </a:r>
          </a:p>
          <a:p>
            <a:r>
              <a:rPr lang="en-IN" b="1" dirty="0"/>
              <a:t>Do more of market research about the location and nearby competitors outlets </a:t>
            </a:r>
          </a:p>
          <a:p>
            <a:r>
              <a:rPr lang="en-IN" b="1" dirty="0"/>
              <a:t>Start marketing aggressively and give offers .</a:t>
            </a:r>
          </a:p>
          <a:p>
            <a:endParaRPr lang="en-IN" b="1" dirty="0"/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Name chosen : Royal wada Pav centre.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9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940526"/>
            <a:ext cx="103588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Based on market research done. Following decisions are taken and offers are implemented.</a:t>
            </a:r>
          </a:p>
          <a:p>
            <a:endParaRPr lang="en-IN" b="1" dirty="0"/>
          </a:p>
          <a:p>
            <a:r>
              <a:rPr lang="en-IN" b="1" dirty="0"/>
              <a:t>WHAT IS THE PRICE OF EACH PAV-</a:t>
            </a:r>
          </a:p>
          <a:p>
            <a:r>
              <a:rPr lang="en-IN" dirty="0"/>
              <a:t>Price data of local competitors are collected. </a:t>
            </a:r>
          </a:p>
          <a:p>
            <a:r>
              <a:rPr lang="en-IN" dirty="0">
                <a:solidFill>
                  <a:srgbClr val="C00000"/>
                </a:solidFill>
              </a:rPr>
              <a:t>**Prices  of Royal Wada </a:t>
            </a:r>
            <a:r>
              <a:rPr lang="en-IN" dirty="0" err="1">
                <a:solidFill>
                  <a:srgbClr val="C00000"/>
                </a:solidFill>
              </a:rPr>
              <a:t>Pav</a:t>
            </a:r>
            <a:r>
              <a:rPr lang="en-IN" dirty="0">
                <a:solidFill>
                  <a:srgbClr val="C00000"/>
                </a:solidFill>
              </a:rPr>
              <a:t> centre are set low when compared to competitors price. **(taken average price of nearby competitors and rounded off) </a:t>
            </a:r>
          </a:p>
          <a:p>
            <a:r>
              <a:rPr lang="en-IN" b="1" dirty="0"/>
              <a:t>HOW WILL HE DIFFERENTIATE FROM OTHER COMPETITORS- 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**Unique type of special wada pav served on Sundays** </a:t>
            </a:r>
            <a:r>
              <a:rPr lang="en-IN" dirty="0">
                <a:solidFill>
                  <a:srgbClr val="FF0000"/>
                </a:solidFill>
              </a:rPr>
              <a:t>. (This is not followed in other shops- they just follow regular menu all days. )</a:t>
            </a:r>
          </a:p>
          <a:p>
            <a:r>
              <a:rPr lang="en-IN" dirty="0">
                <a:solidFill>
                  <a:srgbClr val="FF0000"/>
                </a:solidFill>
              </a:rPr>
              <a:t>For example -  Corn wada pav, Maggi wada pav , Pizza wada pav , </a:t>
            </a:r>
            <a:r>
              <a:rPr lang="en-IN" dirty="0" err="1">
                <a:solidFill>
                  <a:srgbClr val="FF0000"/>
                </a:solidFill>
              </a:rPr>
              <a:t>Schezwan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wada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pav</a:t>
            </a:r>
            <a:r>
              <a:rPr lang="en-IN" dirty="0">
                <a:solidFill>
                  <a:srgbClr val="FF0000"/>
                </a:solidFill>
              </a:rPr>
              <a:t> is prepared and sold on </a:t>
            </a:r>
            <a:r>
              <a:rPr lang="en-IN" dirty="0" err="1">
                <a:solidFill>
                  <a:srgbClr val="FF0000"/>
                </a:solidFill>
              </a:rPr>
              <a:t>sundays</a:t>
            </a:r>
            <a:r>
              <a:rPr lang="en-IN" dirty="0">
                <a:solidFill>
                  <a:srgbClr val="FF0000"/>
                </a:solidFill>
              </a:rPr>
              <a:t>. 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**Offers  on  big orders** </a:t>
            </a:r>
          </a:p>
          <a:p>
            <a:r>
              <a:rPr lang="en-IN" dirty="0">
                <a:solidFill>
                  <a:srgbClr val="FF0000"/>
                </a:solidFill>
              </a:rPr>
              <a:t>Rs.5 off on order of  any two types of </a:t>
            </a:r>
            <a:r>
              <a:rPr lang="en-IN" dirty="0" err="1">
                <a:solidFill>
                  <a:srgbClr val="FF0000"/>
                </a:solidFill>
              </a:rPr>
              <a:t>pav</a:t>
            </a:r>
            <a:r>
              <a:rPr lang="en-IN" dirty="0">
                <a:solidFill>
                  <a:srgbClr val="FF0000"/>
                </a:solidFill>
              </a:rPr>
              <a:t>. </a:t>
            </a:r>
          </a:p>
          <a:p>
            <a:r>
              <a:rPr lang="en-IN" dirty="0">
                <a:solidFill>
                  <a:srgbClr val="FF0000"/>
                </a:solidFill>
              </a:rPr>
              <a:t>Rs.10 off on order of any 3 types of </a:t>
            </a:r>
            <a:r>
              <a:rPr lang="en-IN" dirty="0" err="1">
                <a:solidFill>
                  <a:srgbClr val="FF0000"/>
                </a:solidFill>
              </a:rPr>
              <a:t>pav</a:t>
            </a:r>
            <a:r>
              <a:rPr lang="en-IN" dirty="0">
                <a:solidFill>
                  <a:srgbClr val="FF0000"/>
                </a:solidFill>
              </a:rPr>
              <a:t>.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85" y="2937256"/>
            <a:ext cx="3941714" cy="983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0" b="10903"/>
          <a:stretch/>
        </p:blipFill>
        <p:spPr>
          <a:xfrm>
            <a:off x="7910399" y="4873450"/>
            <a:ext cx="1716560" cy="13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36" y="914822"/>
            <a:ext cx="9601196" cy="1303867"/>
          </a:xfrm>
        </p:spPr>
        <p:txBody>
          <a:bodyPr/>
          <a:lstStyle/>
          <a:p>
            <a:pPr algn="ctr"/>
            <a:r>
              <a:rPr lang="en-IN" dirty="0"/>
              <a:t>Highlights of Royal </a:t>
            </a:r>
            <a:r>
              <a:rPr lang="en-IN" dirty="0" err="1"/>
              <a:t>wada</a:t>
            </a:r>
            <a:r>
              <a:rPr lang="en-IN" dirty="0"/>
              <a:t> </a:t>
            </a:r>
            <a:r>
              <a:rPr lang="en-IN" dirty="0" err="1"/>
              <a:t>pav</a:t>
            </a:r>
            <a:r>
              <a:rPr lang="en-IN" dirty="0"/>
              <a:t> centre.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56" y="2489815"/>
            <a:ext cx="3584501" cy="704819"/>
          </a:xfrm>
        </p:spPr>
        <p:txBody>
          <a:bodyPr/>
          <a:lstStyle/>
          <a:p>
            <a:r>
              <a:rPr lang="en-IN" dirty="0">
                <a:ln>
                  <a:solidFill>
                    <a:schemeClr val="accent2"/>
                  </a:solidFill>
                </a:ln>
              </a:rPr>
              <a:t>Social media presence :</a:t>
            </a:r>
            <a:endParaRPr lang="en-IN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956" y="3428999"/>
            <a:ext cx="3223095" cy="6202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Home delivery partners      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1736" y="2528611"/>
            <a:ext cx="7188337" cy="900388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Instagram, </a:t>
            </a:r>
            <a:r>
              <a:rPr lang="en-IN" sz="2000" b="1" dirty="0" err="1">
                <a:solidFill>
                  <a:schemeClr val="tx1"/>
                </a:solidFill>
              </a:rPr>
              <a:t>facebook</a:t>
            </a:r>
            <a:r>
              <a:rPr lang="en-IN" sz="2000" b="1" dirty="0">
                <a:solidFill>
                  <a:schemeClr val="tx1"/>
                </a:solidFill>
              </a:rPr>
              <a:t>, </a:t>
            </a:r>
            <a:r>
              <a:rPr lang="en-IN" sz="2000" b="1" dirty="0" err="1">
                <a:solidFill>
                  <a:schemeClr val="tx1"/>
                </a:solidFill>
              </a:rPr>
              <a:t>whatsapp</a:t>
            </a:r>
            <a:r>
              <a:rPr lang="en-IN" sz="2000" b="1" dirty="0">
                <a:solidFill>
                  <a:schemeClr val="tx1"/>
                </a:solidFill>
              </a:rPr>
              <a:t> order, </a:t>
            </a:r>
            <a:r>
              <a:rPr lang="en-IN" sz="2000" b="1" dirty="0" err="1">
                <a:solidFill>
                  <a:schemeClr val="tx1"/>
                </a:solidFill>
              </a:rPr>
              <a:t>justdial</a:t>
            </a:r>
            <a:r>
              <a:rPr lang="en-IN" sz="2000" b="1" dirty="0">
                <a:solidFill>
                  <a:schemeClr val="tx1"/>
                </a:solidFill>
              </a:rPr>
              <a:t> orders, food blogs on </a:t>
            </a:r>
            <a:r>
              <a:rPr lang="en-IN" sz="2000" b="1" dirty="0" err="1">
                <a:solidFill>
                  <a:schemeClr val="tx1"/>
                </a:solidFill>
              </a:rPr>
              <a:t>wordpress</a:t>
            </a:r>
            <a:r>
              <a:rPr lang="en-IN" sz="2000" b="1" dirty="0"/>
              <a:t>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10800000" flipV="1">
            <a:off x="3941552" y="3505429"/>
            <a:ext cx="4493624" cy="9438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      </a:t>
            </a:r>
            <a:r>
              <a:rPr lang="en-IN" sz="2400" b="1" dirty="0"/>
              <a:t>Zomato, swiggy, </a:t>
            </a:r>
            <a:r>
              <a:rPr lang="en-IN" sz="2400" b="1" dirty="0" err="1"/>
              <a:t>uberEats</a:t>
            </a:r>
            <a:r>
              <a:rPr lang="en-IN" dirty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148" y="4181079"/>
            <a:ext cx="330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mode options </a:t>
            </a:r>
            <a:r>
              <a:rPr lang="en-IN" sz="2000" dirty="0">
                <a:solidFill>
                  <a:srgbClr val="00B050"/>
                </a:solidFill>
              </a:rPr>
              <a:t>:</a:t>
            </a:r>
            <a:r>
              <a:rPr lang="en-IN" sz="20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7051" y="4234616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BHIM , </a:t>
            </a:r>
            <a:r>
              <a:rPr lang="en-IN" b="1" dirty="0" err="1"/>
              <a:t>Gpay</a:t>
            </a:r>
            <a:r>
              <a:rPr lang="en-IN" b="1" dirty="0"/>
              <a:t>, </a:t>
            </a:r>
            <a:r>
              <a:rPr lang="en-IN" b="1" dirty="0" err="1"/>
              <a:t>Phonepay</a:t>
            </a:r>
            <a:r>
              <a:rPr lang="en-IN" b="1" dirty="0"/>
              <a:t>, UPI, cash.  </a:t>
            </a:r>
          </a:p>
        </p:txBody>
      </p:sp>
      <p:sp>
        <p:nvSpPr>
          <p:cNvPr id="13" name="Oval 12"/>
          <p:cNvSpPr/>
          <p:nvPr/>
        </p:nvSpPr>
        <p:spPr>
          <a:xfrm>
            <a:off x="1734346" y="4836169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High hygiene and varieties in menu</a:t>
            </a:r>
            <a:r>
              <a:rPr lang="en-IN" dirty="0"/>
              <a:t>. </a:t>
            </a:r>
          </a:p>
        </p:txBody>
      </p:sp>
      <p:sp>
        <p:nvSpPr>
          <p:cNvPr id="14" name="Oval 13"/>
          <p:cNvSpPr/>
          <p:nvPr/>
        </p:nvSpPr>
        <p:spPr>
          <a:xfrm>
            <a:off x="5915803" y="4836169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Parking availability and good ambience.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91440"/>
            <a:ext cx="101237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   How will you bring insights when he has no data of his shop? </a:t>
            </a:r>
          </a:p>
        </p:txBody>
      </p:sp>
      <p:sp>
        <p:nvSpPr>
          <p:cNvPr id="4" name="Oval 3"/>
          <p:cNvSpPr/>
          <p:nvPr/>
        </p:nvSpPr>
        <p:spPr>
          <a:xfrm>
            <a:off x="4140925" y="1447863"/>
            <a:ext cx="2965269" cy="980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Strong  branding and deep market knowledge.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54218"/>
              </p:ext>
            </p:extLst>
          </p:nvPr>
        </p:nvGraphicFramePr>
        <p:xfrm>
          <a:off x="653144" y="2491900"/>
          <a:ext cx="10607040" cy="383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4324666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567206997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538638166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3829241044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3005289330"/>
                    </a:ext>
                  </a:extLst>
                </a:gridCol>
              </a:tblGrid>
              <a:tr h="445288">
                <a:tc>
                  <a:txBody>
                    <a:bodyPr/>
                    <a:lstStyle/>
                    <a:p>
                      <a:r>
                        <a:rPr lang="en-IN" b="0" dirty="0"/>
                        <a:t>Shop name</a:t>
                      </a:r>
                      <a:r>
                        <a:rPr lang="en-IN" b="0" baseline="0" dirty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Quality of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Pricing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00855"/>
                  </a:ext>
                </a:extLst>
              </a:tr>
              <a:tr h="839458">
                <a:tc>
                  <a:txBody>
                    <a:bodyPr/>
                    <a:lstStyle/>
                    <a:p>
                      <a:r>
                        <a:rPr lang="en-IN" dirty="0"/>
                        <a:t>Competitor2- Ashok </a:t>
                      </a:r>
                      <a:r>
                        <a:rPr lang="en-IN" dirty="0" err="1"/>
                        <a:t>wada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pav</a:t>
                      </a:r>
                      <a:r>
                        <a:rPr lang="en-IN" dirty="0"/>
                        <a:t> centre.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54300"/>
                  </a:ext>
                </a:extLst>
              </a:tr>
              <a:tr h="796814">
                <a:tc>
                  <a:txBody>
                    <a:bodyPr/>
                    <a:lstStyle/>
                    <a:p>
                      <a:r>
                        <a:rPr lang="en-IN" dirty="0"/>
                        <a:t>Competitor 3- </a:t>
                      </a:r>
                    </a:p>
                    <a:p>
                      <a:r>
                        <a:rPr lang="en-IN" dirty="0"/>
                        <a:t>The</a:t>
                      </a:r>
                      <a:r>
                        <a:rPr lang="en-IN" baseline="0" dirty="0"/>
                        <a:t> wad </a:t>
                      </a:r>
                      <a:r>
                        <a:rPr lang="en-IN" baseline="0" dirty="0" err="1"/>
                        <a:t>pav</a:t>
                      </a:r>
                      <a:r>
                        <a:rPr lang="en-IN" baseline="0" dirty="0"/>
                        <a:t> café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71364"/>
                  </a:ext>
                </a:extLst>
              </a:tr>
              <a:tr h="839458">
                <a:tc>
                  <a:txBody>
                    <a:bodyPr/>
                    <a:lstStyle/>
                    <a:p>
                      <a:r>
                        <a:rPr lang="en-IN" dirty="0"/>
                        <a:t>Competitor 4 –</a:t>
                      </a:r>
                    </a:p>
                    <a:p>
                      <a:r>
                        <a:rPr lang="en-IN" dirty="0"/>
                        <a:t>Rahul wad </a:t>
                      </a:r>
                      <a:r>
                        <a:rPr lang="en-IN" dirty="0" err="1"/>
                        <a:t>pav</a:t>
                      </a:r>
                      <a:r>
                        <a:rPr lang="en-IN" dirty="0"/>
                        <a:t> shop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53548"/>
                  </a:ext>
                </a:extLst>
              </a:tr>
              <a:tr h="911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Competitor1</a:t>
                      </a:r>
                      <a:r>
                        <a:rPr lang="en-IN" b="0" baseline="0" dirty="0"/>
                        <a:t> – A1 </a:t>
                      </a:r>
                      <a:r>
                        <a:rPr lang="en-IN" b="0" baseline="0" dirty="0" err="1"/>
                        <a:t>wada</a:t>
                      </a:r>
                      <a:r>
                        <a:rPr lang="en-IN" b="0" baseline="0" dirty="0"/>
                        <a:t> </a:t>
                      </a:r>
                      <a:r>
                        <a:rPr lang="en-IN" b="0" baseline="0" dirty="0" err="1"/>
                        <a:t>pav</a:t>
                      </a:r>
                      <a:endParaRPr lang="en-IN" b="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0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01" y="700824"/>
            <a:ext cx="917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Positioning : Why will the customer come to Royal Wada </a:t>
            </a:r>
            <a:r>
              <a:rPr lang="en-IN" b="1" dirty="0" err="1"/>
              <a:t>pav</a:t>
            </a:r>
            <a:r>
              <a:rPr lang="en-IN" b="1" dirty="0"/>
              <a:t>.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 flipV="1">
            <a:off x="1584962" y="715903"/>
            <a:ext cx="95881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is prepared in a hygienic  environment.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in Quality of Wada pavs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Standard raw materials are used in preparation.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 prices keeping in mind the middle and low income group people too.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services and amenities compared to others.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rot="10800000" flipV="1">
            <a:off x="2011678" y="1328424"/>
            <a:ext cx="7184572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PRICE WITH BEST QUALITY WADA PAVS.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V="1">
            <a:off x="2860766" y="457199"/>
            <a:ext cx="93312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256649" y="5252574"/>
            <a:ext cx="386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******End of case study*******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 *******THANKYOU*******</a:t>
            </a:r>
          </a:p>
        </p:txBody>
      </p:sp>
    </p:spTree>
    <p:extLst>
      <p:ext uri="{BB962C8B-B14F-4D97-AF65-F5344CB8AC3E}">
        <p14:creationId xmlns:p14="http://schemas.microsoft.com/office/powerpoint/2010/main" val="212794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501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CASE STUDY- WADA PAV</vt:lpstr>
      <vt:lpstr>BUSINESS PROBLEM:  A man wants to open a wada pav shop at Shivaji nagar, Pune But there are 4 more wada pav shops around the same location. He is not able to understand the strategy to take over his clients. </vt:lpstr>
      <vt:lpstr>PowerPoint Presentation</vt:lpstr>
      <vt:lpstr>Highlights of Royal wada pav centre.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 WADA PAV</dc:title>
  <dc:creator>Shiva Krishna</dc:creator>
  <cp:lastModifiedBy>jagili bhanu prakash daivajna</cp:lastModifiedBy>
  <cp:revision>33</cp:revision>
  <dcterms:created xsi:type="dcterms:W3CDTF">2022-10-07T10:43:07Z</dcterms:created>
  <dcterms:modified xsi:type="dcterms:W3CDTF">2023-02-02T14:27:25Z</dcterms:modified>
</cp:coreProperties>
</file>