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2" r:id="rId2"/>
    <p:sldId id="258" r:id="rId3"/>
    <p:sldId id="257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82C3-EA8A-40D9-B14B-8DB3B2F5FE75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2655-125F-4703-8DC5-932EBE76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92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82C3-EA8A-40D9-B14B-8DB3B2F5FE75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2655-125F-4703-8DC5-932EBE76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87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82C3-EA8A-40D9-B14B-8DB3B2F5FE75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2655-125F-4703-8DC5-932EBE76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374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82C3-EA8A-40D9-B14B-8DB3B2F5FE75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2655-125F-4703-8DC5-932EBE76C39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8824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82C3-EA8A-40D9-B14B-8DB3B2F5FE75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2655-125F-4703-8DC5-932EBE76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812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82C3-EA8A-40D9-B14B-8DB3B2F5FE75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2655-125F-4703-8DC5-932EBE76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14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82C3-EA8A-40D9-B14B-8DB3B2F5FE75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2655-125F-4703-8DC5-932EBE76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968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82C3-EA8A-40D9-B14B-8DB3B2F5FE75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2655-125F-4703-8DC5-932EBE76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828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82C3-EA8A-40D9-B14B-8DB3B2F5FE75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2655-125F-4703-8DC5-932EBE76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30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82C3-EA8A-40D9-B14B-8DB3B2F5FE75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2655-125F-4703-8DC5-932EBE76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81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82C3-EA8A-40D9-B14B-8DB3B2F5FE75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2655-125F-4703-8DC5-932EBE76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48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82C3-EA8A-40D9-B14B-8DB3B2F5FE75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2655-125F-4703-8DC5-932EBE76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900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82C3-EA8A-40D9-B14B-8DB3B2F5FE75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2655-125F-4703-8DC5-932EBE76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07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82C3-EA8A-40D9-B14B-8DB3B2F5FE75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2655-125F-4703-8DC5-932EBE76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33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82C3-EA8A-40D9-B14B-8DB3B2F5FE75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2655-125F-4703-8DC5-932EBE76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48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82C3-EA8A-40D9-B14B-8DB3B2F5FE75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2655-125F-4703-8DC5-932EBE76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82C3-EA8A-40D9-B14B-8DB3B2F5FE75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2655-125F-4703-8DC5-932EBE76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72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682C3-EA8A-40D9-B14B-8DB3B2F5FE75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D2655-125F-4703-8DC5-932EBE76C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233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119" y="258339"/>
            <a:ext cx="10353761" cy="1326321"/>
          </a:xfrm>
        </p:spPr>
        <p:txBody>
          <a:bodyPr>
            <a:noAutofit/>
          </a:bodyPr>
          <a:lstStyle/>
          <a:p>
            <a:pPr algn="ctr"/>
            <a:r>
              <a:rPr lang="en-IN" sz="4400" b="1" dirty="0"/>
              <a:t>Position_Salaries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799" y="1396124"/>
            <a:ext cx="10058400" cy="441366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Dataset.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First lets look at the dataset.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It has 3 columns - "position", "level" and "salary" and describes the approximate salary range for an employee based on what level he falls under.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123820"/>
              </p:ext>
            </p:extLst>
          </p:nvPr>
        </p:nvGraphicFramePr>
        <p:xfrm>
          <a:off x="3004338" y="3602956"/>
          <a:ext cx="5269584" cy="2804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5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7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72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Position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Level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Salary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17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Business Analyst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solidFill>
                            <a:schemeClr val="tx1"/>
                          </a:solidFill>
                          <a:effectLst/>
                        </a:rPr>
                        <a:t>45000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17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Junior Consultant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50000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Senior Consultant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60000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17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Manager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80000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Country Manager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110000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Region Manager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150000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17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solidFill>
                            <a:schemeClr val="tx1"/>
                          </a:solidFill>
                          <a:effectLst/>
                        </a:rPr>
                        <a:t>Partner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200000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072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solidFill>
                            <a:schemeClr val="tx1"/>
                          </a:solidFill>
                          <a:effectLst/>
                        </a:rPr>
                        <a:t>Senior Partner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300000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072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solidFill>
                            <a:schemeClr val="tx1"/>
                          </a:solidFill>
                          <a:effectLst/>
                        </a:rPr>
                        <a:t>C-level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500000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072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solidFill>
                            <a:schemeClr val="tx1"/>
                          </a:solidFill>
                          <a:effectLst/>
                        </a:rPr>
                        <a:t>CEO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1000000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45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Descriptive Statistics Analysis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581432"/>
            <a:ext cx="10353762" cy="3695136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For Salary column the </a:t>
            </a:r>
            <a:r>
              <a:rPr lang="en-US" sz="2400" b="1" dirty="0">
                <a:solidFill>
                  <a:srgbClr val="00B050"/>
                </a:solidFill>
              </a:rPr>
              <a:t>mean</a:t>
            </a:r>
            <a:r>
              <a:rPr lang="en-US" sz="2400" dirty="0"/>
              <a:t> value is </a:t>
            </a:r>
            <a:r>
              <a:rPr lang="en-IN" sz="2400" b="1" dirty="0">
                <a:solidFill>
                  <a:srgbClr val="00B050"/>
                </a:solidFill>
              </a:rPr>
              <a:t>2,49,500</a:t>
            </a:r>
            <a:r>
              <a:rPr lang="en-IN" sz="2400" b="1" dirty="0">
                <a:solidFill>
                  <a:schemeClr val="accent6"/>
                </a:solidFill>
              </a:rPr>
              <a:t> </a:t>
            </a:r>
            <a:r>
              <a:rPr lang="en-IN" sz="2400" dirty="0"/>
              <a:t>and the </a:t>
            </a:r>
            <a:r>
              <a:rPr lang="en-IN" sz="2400" dirty="0">
                <a:solidFill>
                  <a:srgbClr val="FF0000"/>
                </a:solidFill>
              </a:rPr>
              <a:t>standard deviation</a:t>
            </a:r>
            <a:r>
              <a:rPr lang="en-IN" sz="2400" dirty="0"/>
              <a:t> is </a:t>
            </a:r>
            <a:r>
              <a:rPr lang="en-IN" sz="2400" dirty="0">
                <a:solidFill>
                  <a:srgbClr val="FF0000"/>
                </a:solidFill>
              </a:rPr>
              <a:t>2,99,373.9</a:t>
            </a:r>
            <a:r>
              <a:rPr lang="en-IN" sz="2400" dirty="0"/>
              <a:t> which is very high. standard deviation tells about how the values are deviated from the mean.</a:t>
            </a:r>
          </a:p>
          <a:p>
            <a:pPr algn="just"/>
            <a:r>
              <a:rPr lang="en-US" sz="2400" dirty="0"/>
              <a:t>If we see the correlation between ‘Level’ and ‘salary’ is </a:t>
            </a:r>
            <a:r>
              <a:rPr lang="en-US" sz="2400" b="1" dirty="0">
                <a:solidFill>
                  <a:srgbClr val="00B050"/>
                </a:solidFill>
              </a:rPr>
              <a:t>0.82</a:t>
            </a:r>
            <a:r>
              <a:rPr lang="en-US" sz="2400" dirty="0"/>
              <a:t> which is near to 1 that is good for the linear regression.</a:t>
            </a:r>
          </a:p>
          <a:p>
            <a:pPr algn="just"/>
            <a:r>
              <a:rPr lang="en-US" sz="2400" dirty="0"/>
              <a:t>If we check for the </a:t>
            </a:r>
            <a:r>
              <a:rPr lang="en-US" sz="2400" dirty="0">
                <a:solidFill>
                  <a:srgbClr val="FF0000"/>
                </a:solidFill>
              </a:rPr>
              <a:t>outliers</a:t>
            </a:r>
            <a:r>
              <a:rPr lang="en-US" sz="2400" dirty="0"/>
              <a:t> in salary column, then there is </a:t>
            </a:r>
            <a:r>
              <a:rPr lang="en-US" sz="2400" dirty="0">
                <a:solidFill>
                  <a:srgbClr val="FF0000"/>
                </a:solidFill>
              </a:rPr>
              <a:t>1 </a:t>
            </a:r>
            <a:r>
              <a:rPr lang="en-US" sz="2400" dirty="0"/>
              <a:t>outlier data which is </a:t>
            </a:r>
            <a:r>
              <a:rPr lang="en-US" sz="2400" dirty="0">
                <a:solidFill>
                  <a:srgbClr val="FF0000"/>
                </a:solidFill>
              </a:rPr>
              <a:t>10,00,000.</a:t>
            </a:r>
            <a:endParaRPr lang="en-IN" sz="2400" dirty="0">
              <a:solidFill>
                <a:srgbClr val="FF0000"/>
              </a:solidFill>
            </a:endParaRPr>
          </a:p>
          <a:p>
            <a:pPr algn="just"/>
            <a:endParaRPr lang="en-IN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952614"/>
              </p:ext>
            </p:extLst>
          </p:nvPr>
        </p:nvGraphicFramePr>
        <p:xfrm>
          <a:off x="1139858" y="5275825"/>
          <a:ext cx="366179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Maximum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salary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10,00,000</a:t>
                      </a:r>
                      <a:endParaRPr lang="en-IN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Minimum salary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45,000</a:t>
                      </a:r>
                      <a:endParaRPr lang="en-IN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575644"/>
              </p:ext>
            </p:extLst>
          </p:nvPr>
        </p:nvGraphicFramePr>
        <p:xfrm>
          <a:off x="5854830" y="5275825"/>
          <a:ext cx="366179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Maximum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Level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IN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Minimum Level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52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Model_1(Linear Regression)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A mode_1 is done in Jupyter notebook and Excel.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 model_1 is linear regression which is </a:t>
            </a:r>
            <a:r>
              <a:rPr lang="en-US" sz="2800" dirty="0">
                <a:solidFill>
                  <a:srgbClr val="00B050"/>
                </a:solidFill>
              </a:rPr>
              <a:t>66.90%</a:t>
            </a:r>
            <a:r>
              <a:rPr lang="en-US" sz="2800" dirty="0"/>
              <a:t> accurate. And root mean squared error value  is </a:t>
            </a:r>
            <a:r>
              <a:rPr lang="en-IN" sz="2800" dirty="0">
                <a:solidFill>
                  <a:srgbClr val="FF0000"/>
                </a:solidFill>
              </a:rPr>
              <a:t>163388.73</a:t>
            </a:r>
            <a:r>
              <a:rPr lang="en-IN" sz="2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And also check for level value 6.5 and predicted salary is 3,30,378.78.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9480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Model_2(Polynomial Regression)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A mode_2 is done in Jupyter notebook and Excel.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model_2 is polynomial regression which </a:t>
            </a:r>
            <a:r>
              <a:rPr lang="en-US" sz="2800" dirty="0">
                <a:solidFill>
                  <a:srgbClr val="00B050"/>
                </a:solidFill>
              </a:rPr>
              <a:t>99.73%</a:t>
            </a:r>
            <a:r>
              <a:rPr lang="en-US" sz="2800" dirty="0"/>
              <a:t> is accurate and root mean squared error is </a:t>
            </a:r>
            <a:r>
              <a:rPr lang="en-US" sz="2800" dirty="0">
                <a:solidFill>
                  <a:srgbClr val="FF0000"/>
                </a:solidFill>
              </a:rPr>
              <a:t>14503.23</a:t>
            </a:r>
            <a:r>
              <a:rPr lang="en-US" sz="2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And also check for level value 6.5 and predicted salary is 1,58,862.45.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7997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Model_3(Linear Regression)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A mode_3 is done in Jupyter notebook.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model_3 is linear regression which </a:t>
            </a:r>
            <a:r>
              <a:rPr lang="en-US" sz="2800" dirty="0">
                <a:solidFill>
                  <a:srgbClr val="00B050"/>
                </a:solidFill>
              </a:rPr>
              <a:t>78.68% </a:t>
            </a:r>
            <a:r>
              <a:rPr lang="en-US" sz="2800" dirty="0"/>
              <a:t>is accurate and root mean squared error is </a:t>
            </a:r>
            <a:r>
              <a:rPr lang="en-US" sz="2800" dirty="0">
                <a:solidFill>
                  <a:srgbClr val="FF0000"/>
                </a:solidFill>
              </a:rPr>
              <a:t>65559.32</a:t>
            </a:r>
            <a:r>
              <a:rPr lang="en-US" sz="2800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And also check for level value 6.5 and predicted salary is 2,39,111.11. which is closer to the true value than model_1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76738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Model_4(Polynomial Regression)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A mode_4 is done in Jupyter notebook.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Themodel_4 is polynomial regression which </a:t>
            </a:r>
            <a:r>
              <a:rPr lang="en-US" sz="2800" dirty="0">
                <a:solidFill>
                  <a:srgbClr val="00B050"/>
                </a:solidFill>
              </a:rPr>
              <a:t>99.91% </a:t>
            </a:r>
            <a:r>
              <a:rPr lang="en-US" sz="2800" dirty="0"/>
              <a:t>is accurate and root mean squared error is </a:t>
            </a:r>
            <a:r>
              <a:rPr lang="en-US" sz="2800" dirty="0">
                <a:solidFill>
                  <a:srgbClr val="FF0000"/>
                </a:solidFill>
              </a:rPr>
              <a:t>4101.99</a:t>
            </a:r>
            <a:r>
              <a:rPr lang="en-US" sz="2800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And also check for  level value 6.5 the predicted salary is 166992.58. which is closer to the true value than model_2 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67742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Conclusion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model_1 and mode_2  are liner regression and polynomial regression respectively.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But the problem is that they have more error because of the outliers.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overcome the problem, model_3 and model_4 are prepared without considering the outliers.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we compare model_1 and model_3, the model_3 has less error. We already know that the lesser the error, more accurate will be the 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Similarly, model_4 has less error compare to model_3.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Also all the models are checked for the level 6.5 values and getting the different results.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However, one more conclusion that the polynomial regression has less error compare to the linear regression.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004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7</TotalTime>
  <Words>543</Words>
  <Application>Microsoft Office PowerPoint</Application>
  <PresentationFormat>Widescreen</PresentationFormat>
  <Paragraphs>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Bookman Old Style</vt:lpstr>
      <vt:lpstr>Calibri</vt:lpstr>
      <vt:lpstr>Rockwell</vt:lpstr>
      <vt:lpstr>Wingdings</vt:lpstr>
      <vt:lpstr>Damask</vt:lpstr>
      <vt:lpstr>Position_Salaries Case Study</vt:lpstr>
      <vt:lpstr>Descriptive Statistics Analysis</vt:lpstr>
      <vt:lpstr>Model_1(Linear Regression)</vt:lpstr>
      <vt:lpstr>Model_2(Polynomial Regression)</vt:lpstr>
      <vt:lpstr>Model_3(Linear Regression)</vt:lpstr>
      <vt:lpstr>Model_4(Polynomial Regression)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Position_Salaries Case Study</dc:title>
  <dc:creator>jagili bhanu prakash daivajna</dc:creator>
  <cp:lastModifiedBy>jagili bhanu prakash daivajna</cp:lastModifiedBy>
  <cp:revision>1</cp:revision>
  <dcterms:created xsi:type="dcterms:W3CDTF">2023-02-09T05:08:31Z</dcterms:created>
  <dcterms:modified xsi:type="dcterms:W3CDTF">2023-02-09T05:15:37Z</dcterms:modified>
</cp:coreProperties>
</file>