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Letting the robot learn where to look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fe35fce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8fe35fce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Mean Intersection over union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8fe35fce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8fe35fce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91ff2a16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91ff2a16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91ff2a162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91ff2a162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91ff2a162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91ff2a162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91ff2a16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91ff2a16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91ff2a16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91ff2a16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91ff2a16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91ff2a16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91ff2a16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91ff2a16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fe35fce3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fe35fce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computer vision, non-interactive data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control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Vision is the set up where learning agent can decide what to see for optimal learning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1ff2a162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1ff2a162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1ff2a162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1ff2a162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91ff2a16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91ff2a16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has to learn 2 components: Vision and RL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gives the visual input to the Vision component.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component predicts segmentation mask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component maps segmentation mask to robot actions.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fe35fce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fe35fce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independent streams: Visual and RL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fe35fc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fe35fc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part 2 inputs, segmented output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conventional segmentation, this generalizes to new objects in testing.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Convolution Network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 are tiling of pooled target image features to input image features, skip connections and upsampling using deconvolution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fc5f57a4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fc5f57a4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train and validation loss curves.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8.png"/><Relationship Id="rId13" Type="http://schemas.openxmlformats.org/officeDocument/2006/relationships/image" Target="../media/image31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23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_dxg1hFzVn4" TargetMode="External"/><Relationship Id="rId4" Type="http://schemas.openxmlformats.org/officeDocument/2006/relationships/image" Target="../media/image2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7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eBbDKi_3KXI" TargetMode="External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Relationship Id="rId4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1" Type="http://schemas.openxmlformats.org/officeDocument/2006/relationships/image" Target="../media/image15.png"/><Relationship Id="rId10" Type="http://schemas.openxmlformats.org/officeDocument/2006/relationships/image" Target="../media/image8.png"/><Relationship Id="rId9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4950"/>
            <a:ext cx="85206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Vision in Robotics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26950" y="40717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Siddharth Ancha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Jagjeet Singh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825" y="2409050"/>
            <a:ext cx="1547599" cy="1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97050"/>
            <a:ext cx="1253350" cy="12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152400" y="2153125"/>
            <a:ext cx="1830900" cy="915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Google!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Where’s my cup of tea?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286000" y="1238725"/>
            <a:ext cx="1830900" cy="915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Sorry, I don’t understand!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700" y="3297625"/>
            <a:ext cx="1696753" cy="16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4445150" y="2113350"/>
            <a:ext cx="2136300" cy="1031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Let me </a:t>
            </a:r>
            <a:r>
              <a:rPr b="1" lang="en" sz="1200"/>
              <a:t>explore the environment </a:t>
            </a:r>
            <a:r>
              <a:rPr lang="en" sz="1200"/>
              <a:t>and </a:t>
            </a:r>
            <a:r>
              <a:rPr b="1" lang="en" sz="1200"/>
              <a:t>find it </a:t>
            </a:r>
            <a:r>
              <a:rPr lang="en" sz="1200"/>
              <a:t>for you</a:t>
            </a:r>
            <a:endParaRPr sz="1200"/>
          </a:p>
        </p:txBody>
      </p:sp>
      <p:sp>
        <p:nvSpPr>
          <p:cNvPr id="62" name="Google Shape;62;p13"/>
          <p:cNvSpPr txBox="1"/>
          <p:nvPr/>
        </p:nvSpPr>
        <p:spPr>
          <a:xfrm>
            <a:off x="4076700" y="4529375"/>
            <a:ext cx="16968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Active Vision Agent</a:t>
            </a:r>
            <a:endParaRPr b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evaluation metrics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725" y="782925"/>
            <a:ext cx="5499450" cy="204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025" y="2992725"/>
            <a:ext cx="5499449" cy="20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/>
        </p:nvSpPr>
        <p:spPr>
          <a:xfrm>
            <a:off x="350525" y="1347375"/>
            <a:ext cx="13623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Accuracy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(best: 99.85%)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263375" y="3557175"/>
            <a:ext cx="1536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Mean IU</a:t>
            </a:r>
            <a:r>
              <a:rPr lang="en">
                <a:solidFill>
                  <a:srgbClr val="FFFFFF"/>
                </a:solidFill>
              </a:rPr>
              <a:t>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(best: 98.7%)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941525"/>
            <a:ext cx="1316000" cy="13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7375" y="941525"/>
            <a:ext cx="1316000" cy="13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0848" y="941525"/>
            <a:ext cx="1316000" cy="13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4325" y="941525"/>
            <a:ext cx="1316000" cy="13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7800" y="2320400"/>
            <a:ext cx="1316000" cy="13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17375" y="2348625"/>
            <a:ext cx="1316000" cy="13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70800" y="2338775"/>
            <a:ext cx="1316000" cy="13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4325" y="2320400"/>
            <a:ext cx="1316000" cy="13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1295400" y="475450"/>
            <a:ext cx="1561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Current Image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2895600" y="475450"/>
            <a:ext cx="1561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Target</a:t>
            </a:r>
            <a:r>
              <a:rPr lang="en">
                <a:solidFill>
                  <a:srgbClr val="FFFFFF"/>
                </a:solidFill>
              </a:rPr>
              <a:t> Image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4648200" y="475450"/>
            <a:ext cx="1561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Predicted mask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6172200" y="475450"/>
            <a:ext cx="1561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GT</a:t>
            </a:r>
            <a:r>
              <a:rPr lang="en">
                <a:solidFill>
                  <a:srgbClr val="FFFFFF"/>
                </a:solidFill>
              </a:rPr>
              <a:t> mask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47800" y="3755725"/>
            <a:ext cx="1316000" cy="13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60850" y="3736018"/>
            <a:ext cx="1316000" cy="13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17375" y="3755725"/>
            <a:ext cx="1316000" cy="1253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04325" y="3755725"/>
            <a:ext cx="1316000" cy="13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 txBox="1"/>
          <p:nvPr>
            <p:ph type="title"/>
          </p:nvPr>
        </p:nvSpPr>
        <p:spPr>
          <a:xfrm>
            <a:off x="2355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sample validation images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Vision to Actions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to Actions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Vision gives us segmentation masks of target object.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map to robot actions.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Because this is in simulation, we can use RL!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63" y="2571750"/>
            <a:ext cx="31908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311700" y="13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to Actions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311700" y="918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RL works well only with low dim. </a:t>
            </a:r>
            <a:r>
              <a:rPr lang="en" sz="1300"/>
              <a:t>s</a:t>
            </a:r>
            <a:r>
              <a:rPr lang="en" sz="1300"/>
              <a:t>tate &amp; action spaces, and dense rewards! We try to achieve these.</a:t>
            </a:r>
            <a:endParaRPr b="1" sz="13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Sta</a:t>
            </a:r>
            <a:r>
              <a:rPr b="1" lang="en" sz="1700"/>
              <a:t>te Space</a:t>
            </a:r>
            <a:endParaRPr b="1" sz="17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Input is final</a:t>
            </a:r>
            <a:r>
              <a:rPr lang="en"/>
              <a:t> segmentation from Vision Part </a:t>
            </a:r>
            <a:r>
              <a:rPr lang="en"/>
              <a:t> -- high dimensional </a:t>
            </a:r>
            <a:r>
              <a:rPr lang="en" sz="1200"/>
              <a:t>(256x256)</a:t>
            </a:r>
            <a:endParaRPr sz="12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Trick: convert Segmentation </a:t>
            </a:r>
            <a:r>
              <a:rPr lang="en"/>
              <a:t>(R</a:t>
            </a:r>
            <a:r>
              <a:rPr baseline="30000" lang="en"/>
              <a:t>256x256</a:t>
            </a:r>
            <a:r>
              <a:rPr lang="en"/>
              <a:t>) </a:t>
            </a:r>
            <a:r>
              <a:rPr lang="en"/>
              <a:t>→ Bounding boxes (R</a:t>
            </a:r>
            <a:r>
              <a:rPr baseline="30000" lang="en"/>
              <a:t>4</a:t>
            </a:r>
            <a:r>
              <a:rPr lang="en"/>
              <a:t>)</a:t>
            </a:r>
            <a:endParaRPr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Action Space</a:t>
            </a:r>
            <a:endParaRPr b="1" sz="17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300"/>
              <a:t>We could use Torques for robot moto</a:t>
            </a:r>
            <a:r>
              <a:rPr lang="en" sz="1300"/>
              <a:t>rs </a:t>
            </a:r>
            <a:r>
              <a:rPr lang="en" sz="1300"/>
              <a:t>→ continuous spaces are hard for RL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use a</a:t>
            </a:r>
            <a:r>
              <a:rPr lang="en"/>
              <a:t> discrete space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Ask the agent only for directions of movement</a:t>
            </a:r>
            <a:br>
              <a:rPr lang="en"/>
            </a:br>
            <a:r>
              <a:rPr lang="en"/>
              <a:t>Left / Right / Up / Down / Front / Back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</a:t>
            </a:r>
            <a:r>
              <a:rPr i="1" lang="en"/>
              <a:t>Inverse Kinematics</a:t>
            </a:r>
            <a:r>
              <a:rPr lang="en"/>
              <a:t> of robot to infer link orientations and motor torques.</a:t>
            </a:r>
            <a:endParaRPr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Reward</a:t>
            </a:r>
            <a:endParaRPr b="1" sz="17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Percent of object occupying camera input.  Aim to max. visibility of target object &amp; zoom in. Note that this is a </a:t>
            </a:r>
            <a:r>
              <a:rPr i="1" lang="en"/>
              <a:t>dense reward</a:t>
            </a:r>
            <a:r>
              <a:rPr lang="en"/>
              <a:t>. So we only needed to train for a 100 episodes.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→ We don’t use anything fancy -- simple Deep Q-Learning ← </a:t>
            </a:r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9950" y="1636775"/>
            <a:ext cx="1316000" cy="12536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oogle Shape;244;p26"/>
          <p:cNvGrpSpPr/>
          <p:nvPr/>
        </p:nvGrpSpPr>
        <p:grpSpPr>
          <a:xfrm>
            <a:off x="7379900" y="1636738"/>
            <a:ext cx="1316100" cy="1253700"/>
            <a:chOff x="6459825" y="1944913"/>
            <a:chExt cx="1316100" cy="1253700"/>
          </a:xfrm>
        </p:grpSpPr>
        <p:sp>
          <p:nvSpPr>
            <p:cNvPr id="245" name="Google Shape;245;p26"/>
            <p:cNvSpPr/>
            <p:nvPr/>
          </p:nvSpPr>
          <p:spPr>
            <a:xfrm>
              <a:off x="6459825" y="1944913"/>
              <a:ext cx="1316100" cy="1253700"/>
            </a:xfrm>
            <a:prstGeom prst="rect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6761925" y="2113150"/>
              <a:ext cx="687600" cy="6696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311700" y="13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to Actions</a:t>
            </a:r>
            <a:endParaRPr/>
          </a:p>
        </p:txBody>
      </p:sp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3087150" y="907625"/>
            <a:ext cx="29697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Customary training curve</a:t>
            </a:r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425" y="1417250"/>
            <a:ext cx="4985139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en active camera is locked on to target object, and adversarial perturbation are applied to move camera away, camera controller is able to focus back to the target object." id="258" name="Google Shape;258;p28" title="Robust to Perturbation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122" y="0"/>
            <a:ext cx="68579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future directions</a:t>
            </a:r>
            <a:endParaRPr/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Short term</a:t>
            </a:r>
            <a:endParaRPr b="1"/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End to end (joint) training of Vision and RL parts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and Test on more diverse objects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Handling partially occluded objects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Long term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Transfer to real world robot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Augment agent with memory / sequence models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311700" y="1018475"/>
            <a:ext cx="85206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650" y="2215300"/>
            <a:ext cx="1804700" cy="24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631163"/>
            <a:ext cx="2283776" cy="7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2441518"/>
            <a:ext cx="4812375" cy="1806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0575" y="1676162"/>
            <a:ext cx="1915200" cy="6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533325" y="820800"/>
            <a:ext cx="48123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Modern Computer Vision is all about non-interactive data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6178" y="1451100"/>
            <a:ext cx="2819400" cy="28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5786100" y="820800"/>
            <a:ext cx="28194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Learning agent has no control on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what images to look at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33400" y="216425"/>
            <a:ext cx="7994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Motivation</a:t>
            </a:r>
            <a:r>
              <a:rPr lang="en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788" y="798825"/>
            <a:ext cx="5644424" cy="41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2152950" y="159625"/>
            <a:ext cx="483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Active Vision for Robotics</a:t>
            </a:r>
            <a:r>
              <a:rPr lang="en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 title="Random Target Loc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229775" y="941625"/>
            <a:ext cx="3715200" cy="37482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0" name="Google Shape;90;p17"/>
          <p:cNvSpPr/>
          <p:nvPr/>
        </p:nvSpPr>
        <p:spPr>
          <a:xfrm>
            <a:off x="6947075" y="1094025"/>
            <a:ext cx="2103300" cy="21426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 of the task 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963" y="1558050"/>
            <a:ext cx="1833775" cy="12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00" y="1290875"/>
            <a:ext cx="680830" cy="17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30450" y="3012650"/>
            <a:ext cx="780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RL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885467" y="4019603"/>
            <a:ext cx="780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Target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7534" y="2280375"/>
            <a:ext cx="228946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640613" y="2790300"/>
            <a:ext cx="21033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Visual: </a:t>
            </a:r>
            <a:r>
              <a:rPr lang="en">
                <a:solidFill>
                  <a:srgbClr val="FFFFFF"/>
                </a:solidFill>
              </a:rPr>
              <a:t>One-shot segmentation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801600" y="2752900"/>
            <a:ext cx="780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Next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Image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969663" y="4150900"/>
            <a:ext cx="963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Predicted Mask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 rot="2698487">
            <a:off x="3978435" y="3142362"/>
            <a:ext cx="963928" cy="252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</a:rPr>
              <a:t>Target</a:t>
            </a:r>
            <a:endParaRPr sz="1000">
              <a:solidFill>
                <a:srgbClr val="00FF00"/>
              </a:solidFill>
            </a:endParaRPr>
          </a:p>
        </p:txBody>
      </p:sp>
      <p:cxnSp>
        <p:nvCxnSpPr>
          <p:cNvPr id="101" name="Google Shape;101;p17"/>
          <p:cNvCxnSpPr>
            <a:stCxn id="92" idx="1"/>
            <a:endCxn id="102" idx="3"/>
          </p:cNvCxnSpPr>
          <p:nvPr/>
        </p:nvCxnSpPr>
        <p:spPr>
          <a:xfrm flipH="1">
            <a:off x="5590963" y="2173637"/>
            <a:ext cx="1542000" cy="21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7"/>
          <p:cNvSpPr txBox="1"/>
          <p:nvPr/>
        </p:nvSpPr>
        <p:spPr>
          <a:xfrm rot="-660971">
            <a:off x="5780669" y="1969658"/>
            <a:ext cx="963963" cy="252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</a:rPr>
              <a:t>step</a:t>
            </a:r>
            <a:endParaRPr sz="1000">
              <a:solidFill>
                <a:srgbClr val="00FF00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 rot="10800000">
            <a:off x="4715875" y="4860379"/>
            <a:ext cx="359700" cy="12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 rot="-7980245">
            <a:off x="4175784" y="3347522"/>
            <a:ext cx="359358" cy="1195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 rot="-2842275">
            <a:off x="1974058" y="3576914"/>
            <a:ext cx="963905" cy="252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</a:rPr>
              <a:t>Network output</a:t>
            </a:r>
            <a:endParaRPr sz="1000">
              <a:solidFill>
                <a:srgbClr val="00FF00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 rot="-1747537">
            <a:off x="5890178" y="3156416"/>
            <a:ext cx="963992" cy="2523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</a:rPr>
              <a:t>Initialize</a:t>
            </a:r>
            <a:endParaRPr sz="1000">
              <a:solidFill>
                <a:srgbClr val="00FF00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 rot="8966256">
            <a:off x="6214632" y="3386033"/>
            <a:ext cx="359899" cy="1198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 rot="4746785">
            <a:off x="175802" y="3612088"/>
            <a:ext cx="1394600" cy="252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</a:rPr>
              <a:t>Input</a:t>
            </a:r>
            <a:endParaRPr sz="1000">
              <a:solidFill>
                <a:srgbClr val="00FF00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 rot="10276537">
            <a:off x="4222158" y="2412593"/>
            <a:ext cx="359965" cy="1201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7"/>
          <p:cNvCxnSpPr>
            <a:stCxn id="93" idx="0"/>
            <a:endCxn id="92" idx="0"/>
          </p:cNvCxnSpPr>
          <p:nvPr/>
        </p:nvCxnSpPr>
        <p:spPr>
          <a:xfrm flipH="1" rot="-5400000">
            <a:off x="4326765" y="-2164975"/>
            <a:ext cx="267300" cy="7179000"/>
          </a:xfrm>
          <a:prstGeom prst="curvedConnector3">
            <a:avLst>
              <a:gd fmla="val -8908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7"/>
          <p:cNvSpPr txBox="1"/>
          <p:nvPr/>
        </p:nvSpPr>
        <p:spPr>
          <a:xfrm>
            <a:off x="3899050" y="737625"/>
            <a:ext cx="963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</a:rPr>
              <a:t>Action</a:t>
            </a:r>
            <a:endParaRPr sz="1000">
              <a:solidFill>
                <a:srgbClr val="00FF00"/>
              </a:solidFill>
            </a:endParaRPr>
          </a:p>
        </p:txBody>
      </p:sp>
      <p:cxnSp>
        <p:nvCxnSpPr>
          <p:cNvPr id="113" name="Google Shape;113;p17"/>
          <p:cNvCxnSpPr/>
          <p:nvPr/>
        </p:nvCxnSpPr>
        <p:spPr>
          <a:xfrm flipH="1" rot="10800000">
            <a:off x="5452400" y="2788013"/>
            <a:ext cx="2607000" cy="889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>
            <a:stCxn id="102" idx="1"/>
            <a:endCxn id="96" idx="3"/>
          </p:cNvCxnSpPr>
          <p:nvPr/>
        </p:nvCxnSpPr>
        <p:spPr>
          <a:xfrm flipH="1">
            <a:off x="3837100" y="2393062"/>
            <a:ext cx="1073100" cy="1737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>
            <a:stCxn id="97" idx="3"/>
            <a:endCxn id="116" idx="1"/>
          </p:cNvCxnSpPr>
          <p:nvPr/>
        </p:nvCxnSpPr>
        <p:spPr>
          <a:xfrm>
            <a:off x="3743913" y="3014550"/>
            <a:ext cx="1175400" cy="7281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7"/>
          <p:cNvSpPr txBox="1"/>
          <p:nvPr/>
        </p:nvSpPr>
        <p:spPr>
          <a:xfrm rot="-684890">
            <a:off x="3891095" y="2138347"/>
            <a:ext cx="964069" cy="2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</a:rPr>
              <a:t>Scene</a:t>
            </a:r>
            <a:endParaRPr sz="1000">
              <a:solidFill>
                <a:srgbClr val="00FF00"/>
              </a:solidFill>
            </a:endParaRPr>
          </a:p>
        </p:txBody>
      </p:sp>
      <p:cxnSp>
        <p:nvCxnSpPr>
          <p:cNvPr id="118" name="Google Shape;118;p17"/>
          <p:cNvCxnSpPr>
            <a:stCxn id="97" idx="2"/>
            <a:endCxn id="119" idx="3"/>
          </p:cNvCxnSpPr>
          <p:nvPr/>
        </p:nvCxnSpPr>
        <p:spPr>
          <a:xfrm rot="5400000">
            <a:off x="1931763" y="3099000"/>
            <a:ext cx="620700" cy="9003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>
            <a:stCxn id="121" idx="1"/>
            <a:endCxn id="94" idx="2"/>
          </p:cNvCxnSpPr>
          <p:nvPr/>
        </p:nvCxnSpPr>
        <p:spPr>
          <a:xfrm rot="10800000">
            <a:off x="920362" y="3461276"/>
            <a:ext cx="236400" cy="417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7"/>
          <p:cNvSpPr/>
          <p:nvPr/>
        </p:nvSpPr>
        <p:spPr>
          <a:xfrm rot="10144483">
            <a:off x="6125334" y="2245659"/>
            <a:ext cx="359312" cy="11979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 rot="8102028">
            <a:off x="2231027" y="3603278"/>
            <a:ext cx="359564" cy="1200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 rot="-6292440">
            <a:off x="894339" y="3582410"/>
            <a:ext cx="154269" cy="11985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1365425" y="560525"/>
            <a:ext cx="1443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Agent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332726" y="738825"/>
            <a:ext cx="1499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Environment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9337" y="3402300"/>
            <a:ext cx="680825" cy="6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6762" y="3575276"/>
            <a:ext cx="607174" cy="6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10200" y="2052650"/>
            <a:ext cx="680825" cy="68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7"/>
          <p:cNvCxnSpPr>
            <a:stCxn id="90" idx="2"/>
            <a:endCxn id="89" idx="2"/>
          </p:cNvCxnSpPr>
          <p:nvPr/>
        </p:nvCxnSpPr>
        <p:spPr>
          <a:xfrm rot="5400000">
            <a:off x="4316525" y="1007625"/>
            <a:ext cx="1453200" cy="5911200"/>
          </a:xfrm>
          <a:prstGeom prst="curvedConnector3">
            <a:avLst>
              <a:gd fmla="val 116386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7"/>
          <p:cNvSpPr txBox="1"/>
          <p:nvPr/>
        </p:nvSpPr>
        <p:spPr>
          <a:xfrm>
            <a:off x="4356250" y="4623825"/>
            <a:ext cx="963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</a:rPr>
              <a:t>Reward</a:t>
            </a:r>
            <a:endParaRPr sz="1000">
              <a:solidFill>
                <a:srgbClr val="00FF00"/>
              </a:solidFill>
            </a:endParaRPr>
          </a:p>
        </p:txBody>
      </p:sp>
      <p:sp>
        <p:nvSpPr>
          <p:cNvPr id="129" name="Google Shape;129;p17"/>
          <p:cNvSpPr/>
          <p:nvPr/>
        </p:nvSpPr>
        <p:spPr>
          <a:xfrm rot="2870">
            <a:off x="4227285" y="1002705"/>
            <a:ext cx="359400" cy="11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One-shot Segmentation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0" y="994525"/>
            <a:ext cx="963675" cy="9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994525"/>
            <a:ext cx="963675" cy="9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-374100" y="27125"/>
            <a:ext cx="44613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Segmentation</a:t>
            </a:r>
            <a:endParaRPr b="1" sz="1800"/>
          </a:p>
        </p:txBody>
      </p:sp>
      <p:sp>
        <p:nvSpPr>
          <p:cNvPr id="142" name="Google Shape;142;p19"/>
          <p:cNvSpPr txBox="1"/>
          <p:nvPr>
            <p:ph idx="2" type="body"/>
          </p:nvPr>
        </p:nvSpPr>
        <p:spPr>
          <a:xfrm>
            <a:off x="4315325" y="27125"/>
            <a:ext cx="45171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One-shot segmentation</a:t>
            </a:r>
            <a:endParaRPr b="1" sz="1800"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609650" y="331925"/>
            <a:ext cx="963600" cy="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Train</a:t>
            </a:r>
            <a:endParaRPr b="1"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3966325"/>
            <a:ext cx="963675" cy="96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9"/>
          <p:cNvCxnSpPr/>
          <p:nvPr/>
        </p:nvCxnSpPr>
        <p:spPr>
          <a:xfrm>
            <a:off x="2156600" y="725225"/>
            <a:ext cx="12000" cy="141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0125" y="966125"/>
            <a:ext cx="963675" cy="9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0125" y="3958913"/>
            <a:ext cx="963675" cy="9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2137725" y="331925"/>
            <a:ext cx="11661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Test</a:t>
            </a:r>
            <a:endParaRPr b="1"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700" y="994525"/>
            <a:ext cx="963675" cy="9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94525"/>
            <a:ext cx="963675" cy="9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3687963" y="382325"/>
            <a:ext cx="25803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Train</a:t>
            </a:r>
            <a:endParaRPr b="1"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940250"/>
            <a:ext cx="963675" cy="96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9"/>
          <p:cNvCxnSpPr/>
          <p:nvPr/>
        </p:nvCxnSpPr>
        <p:spPr>
          <a:xfrm>
            <a:off x="6652400" y="725225"/>
            <a:ext cx="16800" cy="1341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7053325" y="382325"/>
            <a:ext cx="11661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Test</a:t>
            </a:r>
            <a:endParaRPr b="1"/>
          </a:p>
        </p:txBody>
      </p:sp>
      <p:cxnSp>
        <p:nvCxnSpPr>
          <p:cNvPr id="155" name="Google Shape;155;p19"/>
          <p:cNvCxnSpPr/>
          <p:nvPr/>
        </p:nvCxnSpPr>
        <p:spPr>
          <a:xfrm>
            <a:off x="3410875" y="137775"/>
            <a:ext cx="10800" cy="2037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9"/>
          <p:cNvCxnSpPr/>
          <p:nvPr/>
        </p:nvCxnSpPr>
        <p:spPr>
          <a:xfrm>
            <a:off x="3443550" y="137775"/>
            <a:ext cx="10800" cy="20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7" name="Google Shape;15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5297" y="994522"/>
            <a:ext cx="963675" cy="9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47350" y="966125"/>
            <a:ext cx="963675" cy="9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2900" y="3940247"/>
            <a:ext cx="963675" cy="9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2000" y="2038351"/>
            <a:ext cx="7618270" cy="190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9"/>
          <p:cNvCxnSpPr/>
          <p:nvPr/>
        </p:nvCxnSpPr>
        <p:spPr>
          <a:xfrm flipH="1">
            <a:off x="2168675" y="3842850"/>
            <a:ext cx="10800" cy="119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/>
          <p:nvPr/>
        </p:nvCxnSpPr>
        <p:spPr>
          <a:xfrm flipH="1">
            <a:off x="6664350" y="3984525"/>
            <a:ext cx="4800" cy="1054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9"/>
          <p:cNvCxnSpPr/>
          <p:nvPr/>
        </p:nvCxnSpPr>
        <p:spPr>
          <a:xfrm>
            <a:off x="3538700" y="3886275"/>
            <a:ext cx="16800" cy="1189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9"/>
          <p:cNvCxnSpPr/>
          <p:nvPr/>
        </p:nvCxnSpPr>
        <p:spPr>
          <a:xfrm>
            <a:off x="3568051" y="3886275"/>
            <a:ext cx="16800" cy="119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52450" y="636725"/>
            <a:ext cx="963600" cy="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/>
              <a:t>Image</a:t>
            </a:r>
            <a:endParaRPr sz="900"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1143050" y="636725"/>
            <a:ext cx="963600" cy="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/>
              <a:t>GT mask</a:t>
            </a:r>
            <a:endParaRPr sz="900"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2179475" y="560525"/>
            <a:ext cx="1231500" cy="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of already seen class</a:t>
            </a:r>
            <a:endParaRPr sz="900"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392250" y="4827725"/>
            <a:ext cx="1104900" cy="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/>
              <a:t>Predicted mask</a:t>
            </a:r>
            <a:endParaRPr sz="900"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2221050" y="4838622"/>
            <a:ext cx="1104900" cy="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/>
              <a:t>Predicted mask</a:t>
            </a:r>
            <a:endParaRPr sz="9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4517867" y="4827725"/>
            <a:ext cx="1104900" cy="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/>
              <a:t>Predicted mask</a:t>
            </a:r>
            <a:endParaRPr sz="9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7261067" y="4827725"/>
            <a:ext cx="1104900" cy="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/>
              <a:t>Predicted mask</a:t>
            </a:r>
            <a:endParaRPr sz="9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3505250" y="712925"/>
            <a:ext cx="963600" cy="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/>
              <a:t>Current </a:t>
            </a:r>
            <a:r>
              <a:rPr lang="en" sz="900"/>
              <a:t>Image</a:t>
            </a:r>
            <a:endParaRPr sz="9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4572038" y="610925"/>
            <a:ext cx="963600" cy="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GT mask of target image</a:t>
            </a:r>
            <a:endParaRPr sz="900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5562650" y="712925"/>
            <a:ext cx="963600" cy="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/>
              <a:t>Target</a:t>
            </a:r>
            <a:r>
              <a:rPr lang="en" sz="900"/>
              <a:t> Image</a:t>
            </a:r>
            <a:endParaRPr sz="9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6544669" y="658519"/>
            <a:ext cx="1231500" cy="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Scene </a:t>
            </a:r>
            <a:r>
              <a:rPr lang="en" sz="900"/>
              <a:t>Image </a:t>
            </a:r>
            <a:endParaRPr sz="900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7687669" y="593217"/>
            <a:ext cx="1231500" cy="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Target </a:t>
            </a:r>
            <a:r>
              <a:rPr lang="en" sz="900"/>
              <a:t> Image of an unseen class</a:t>
            </a:r>
            <a:endParaRPr sz="9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65375" y="966125"/>
            <a:ext cx="963675" cy="9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/>
        </p:nvSpPr>
        <p:spPr>
          <a:xfrm>
            <a:off x="784625" y="105100"/>
            <a:ext cx="7203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87450" y="1858975"/>
            <a:ext cx="2332200" cy="1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Network</a:t>
            </a:r>
            <a:endParaRPr b="1" sz="24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Architecture</a:t>
            </a:r>
            <a:endParaRPr b="1" sz="2400"/>
          </a:p>
        </p:txBody>
      </p:sp>
      <p:cxnSp>
        <p:nvCxnSpPr>
          <p:cNvPr id="184" name="Google Shape;184;p20"/>
          <p:cNvCxnSpPr/>
          <p:nvPr/>
        </p:nvCxnSpPr>
        <p:spPr>
          <a:xfrm>
            <a:off x="2495750" y="7025"/>
            <a:ext cx="43500" cy="51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450" y="28900"/>
            <a:ext cx="6468860" cy="51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loss curves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050" y="712926"/>
            <a:ext cx="4886549" cy="21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050" y="2891469"/>
            <a:ext cx="4855075" cy="21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350525" y="1347375"/>
            <a:ext cx="13623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Train Loss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(30 epochs)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176150" y="3557175"/>
            <a:ext cx="1536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Validation</a:t>
            </a:r>
            <a:r>
              <a:rPr lang="en">
                <a:solidFill>
                  <a:srgbClr val="FFFFFF"/>
                </a:solidFill>
              </a:rPr>
              <a:t> Loss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(evaluated after every epoch)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