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notesMaster" Target="notesMasters/notesMaster1.xml"/><Relationship Id="rId60" Type="http://schemas.openxmlformats.org/officeDocument/2006/relationships/presProps" Target="presProps.xml" /><Relationship Id="rId61" Type="http://schemas.openxmlformats.org/officeDocument/2006/relationships/tableStyles" Target="tableStyles.xml" /><Relationship Id="rId6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8E66FC-439A-7789-2556-6477F56A284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A0FF65-0F83-2603-7F48-C3A0ABE9015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81D4C9-98D5-921B-2FE9-E86722F9B13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BEBB8F-62BB-C576-27AC-1ABD5915678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C8D5CF-12F6-D6BF-6833-C9B25C7836B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88296A-1748-2D38-7F76-A8E0A208F05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D7F85-B248-63F3-4474-3AEBD9E2E79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0DADEA-B014-24F6-E222-EDF443F04F4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A2CBE3-91AB-040C-3AE3-C4DF91E8007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1B5BCA-186D-ABF0-67A5-BB2A3956113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B1A3BA-6BC0-78BA-481C-25AE6E44D67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7CCF23-ECE1-5419-76BA-A000D3416E75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1992BF-1B95-77EE-A0D9-8C845F300E8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6E4DE4-DBB6-D9D5-8DB7-50E930D96105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57B625-A087-2CBC-AABC-B62D646EA0C4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974B71-41DA-F266-3E39-6D4483164054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17BF43-AABE-2730-53F6-DA17961DC6E4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AA3AC4-DF53-D640-93FF-4643E27709F5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02F10C-B6FB-21CF-0D03-E94CF8D81419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6DF2D0-9A73-85AC-FD5C-4B0B7F3F73C3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6EC1A-B82A-091E-EC65-F614F44E8984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372BB8-1565-ECD1-E86A-2476E763138D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DACEE8-64A2-8B72-07C1-67CD3E285AF4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77D5F4-281A-3B86-163A-F9C169F63AEA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1830D0-1518-A803-E431-E485B29FEAC3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A600AD-35ED-975C-8CFB-C9EE01F05527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C7845F-42FD-62AC-0CD3-113503AA43D7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22A150-4664-207D-0177-86A3FC41D5AC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194992-0F20-4792-D977-56113462D8C5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791B34-756B-9062-57A5-9678741CEAF7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B179F5-118B-A8B0-6ED8-4A201F1A421E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9C6FA5-0DDF-40CA-2BD7-4D05894C1D21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ACF5A2-B771-96D7-87EF-CD20AAECB9E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C4EBE6-4A16-D5B8-C0A2-E785FF3DEEC1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E2CDEA-39B0-E11C-6B94-35531FE42567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B5E11-1FA1-83AF-F61D-5466FF19C3B8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B0068F-0467-B1E7-3E34-FC5872925761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36CF97-5F22-2778-826B-A9DC6287D4AE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A846FD-9E97-DC8C-7570-ABA59CDD3499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2856D3-62F9-424C-300F-0E83D07622BB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F56197-FCE2-352C-4CB3-FBC9B9A1A245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618FEE-5FE7-FE9B-B1AF-98B9D0702839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F1B701-71D5-C60B-81C5-74760F37EC92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577FA6-D07E-F703-3D82-6222D9A686C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5441F5-8F33-0814-45FC-E41A8DE9924C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3721FF-1A2B-8E63-257F-F537D6075442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6DF35A-C4F8-5442-A1EE-0D2CD771204B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B46E1C-6230-510F-00D0-FAD2C8EAE568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23D077-413F-BC1D-9984-B317ED8C9657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7E8333-0BE7-CF86-3214-2720BF854C77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5F0FC6-0372-39B3-0BF1-D9375917939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7D0D28-848A-D760-F667-D840144EA77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50FE30-6EB1-1F92-DFAD-1D998346810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16C729-78AC-2AC6-1E65-4AB7913E437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538421-8B7D-B735-2171-19DA319FA89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6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2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3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1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2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4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5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8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9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0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71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2.png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5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6.png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7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8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9.png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8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7564277" name="Title 1"/>
          <p:cNvSpPr>
            <a:spLocks noGrp="1"/>
          </p:cNvSpPr>
          <p:nvPr>
            <p:ph type="title"/>
          </p:nvPr>
        </p:nvSpPr>
        <p:spPr bwMode="auto">
          <a:xfrm>
            <a:off x="656358" y="3014806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Socket API/Functions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37618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54053" y="2117693"/>
            <a:ext cx="6619874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8678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Openssl API</a:t>
            </a:r>
            <a:endParaRPr/>
          </a:p>
        </p:txBody>
      </p:sp>
      <p:pic>
        <p:nvPicPr>
          <p:cNvPr id="11676451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2378" y="1513180"/>
            <a:ext cx="4467224" cy="2105024"/>
          </a:xfrm>
          <a:prstGeom prst="rect">
            <a:avLst/>
          </a:prstGeom>
        </p:spPr>
      </p:pic>
      <p:pic>
        <p:nvPicPr>
          <p:cNvPr id="4104385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72208" y="1109708"/>
            <a:ext cx="5200650" cy="378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055286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0873" y="516246"/>
            <a:ext cx="4886324" cy="3095624"/>
          </a:xfrm>
          <a:prstGeom prst="rect">
            <a:avLst/>
          </a:prstGeom>
        </p:spPr>
      </p:pic>
      <p:pic>
        <p:nvPicPr>
          <p:cNvPr id="14950295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61407" y="4407162"/>
            <a:ext cx="6858000" cy="1581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1951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WebSocket Secure (WSS): Enabling Encrypted Real-Time Web Communication</a:t>
            </a:r>
            <a:endParaRPr/>
          </a:p>
        </p:txBody>
      </p:sp>
      <p:pic>
        <p:nvPicPr>
          <p:cNvPr id="91069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86504" y="2043713"/>
            <a:ext cx="6991349" cy="1457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1082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Core</a:t>
            </a:r>
            <a:endParaRPr/>
          </a:p>
        </p:txBody>
      </p:sp>
      <p:pic>
        <p:nvPicPr>
          <p:cNvPr id="6335557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21771" y="2506092"/>
            <a:ext cx="699134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5018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Encryption</a:t>
            </a:r>
            <a:endParaRPr/>
          </a:p>
        </p:txBody>
      </p:sp>
      <p:pic>
        <p:nvPicPr>
          <p:cNvPr id="3072029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11893" y="2755776"/>
            <a:ext cx="6962774" cy="1533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39229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19417" y="1576387"/>
            <a:ext cx="6686550" cy="370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2681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Considerations</a:t>
            </a:r>
            <a:endParaRPr/>
          </a:p>
        </p:txBody>
      </p:sp>
      <p:pic>
        <p:nvPicPr>
          <p:cNvPr id="12223768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247" y="1384916"/>
            <a:ext cx="6724649" cy="3200400"/>
          </a:xfrm>
          <a:prstGeom prst="rect">
            <a:avLst/>
          </a:prstGeom>
        </p:spPr>
      </p:pic>
      <p:pic>
        <p:nvPicPr>
          <p:cNvPr id="4313714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160145" y="4716262"/>
            <a:ext cx="6734174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55524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Summary</a:t>
            </a:r>
            <a:endParaRPr/>
          </a:p>
        </p:txBody>
      </p:sp>
      <p:sp>
        <p:nvSpPr>
          <p:cNvPr id="1168723815" name=""/>
          <p:cNvSpPr/>
          <p:nvPr/>
        </p:nvSpPr>
        <p:spPr bwMode="auto">
          <a:xfrm>
            <a:off x="2049794" y="2582366"/>
            <a:ext cx="8093849" cy="14633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WebSocket Secure (WSS) is a crucial technology for building secure real-time web applications. By leveraging TLS encryption, it provides a confidential and integrity-protected communication channel. However, developers must also implement additional security measures, such as robust authentication, input validation, and origin checking, to ensure the overall security of their WebSocket-based applications.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7386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schannel non blocking operations</a:t>
            </a:r>
            <a:endParaRPr sz="9000"/>
          </a:p>
        </p:txBody>
      </p:sp>
      <p:pic>
        <p:nvPicPr>
          <p:cNvPr id="2346663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62208" y="1868009"/>
            <a:ext cx="6886575" cy="1447799"/>
          </a:xfrm>
          <a:prstGeom prst="rect">
            <a:avLst/>
          </a:prstGeom>
        </p:spPr>
      </p:pic>
      <p:pic>
        <p:nvPicPr>
          <p:cNvPr id="14799852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43158" y="3699028"/>
            <a:ext cx="6924674" cy="12382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61130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3908" y="2985450"/>
            <a:ext cx="5060386" cy="2155189"/>
          </a:xfrm>
          <a:prstGeom prst="rect">
            <a:avLst/>
          </a:prstGeom>
        </p:spPr>
      </p:pic>
      <p:pic>
        <p:nvPicPr>
          <p:cNvPr id="163288163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1262" y="5058792"/>
            <a:ext cx="4865678" cy="1875497"/>
          </a:xfrm>
          <a:prstGeom prst="rect">
            <a:avLst/>
          </a:prstGeom>
        </p:spPr>
      </p:pic>
      <p:pic>
        <p:nvPicPr>
          <p:cNvPr id="176181740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038664" y="-27048"/>
            <a:ext cx="5419724" cy="2333624"/>
          </a:xfrm>
          <a:prstGeom prst="rect">
            <a:avLst/>
          </a:prstGeom>
        </p:spPr>
      </p:pic>
      <p:pic>
        <p:nvPicPr>
          <p:cNvPr id="143384210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142237" y="2386012"/>
            <a:ext cx="5562599" cy="2085975"/>
          </a:xfrm>
          <a:prstGeom prst="rect">
            <a:avLst/>
          </a:prstGeom>
        </p:spPr>
      </p:pic>
      <p:pic>
        <p:nvPicPr>
          <p:cNvPr id="178013226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253208" y="4592067"/>
            <a:ext cx="5124449" cy="866774"/>
          </a:xfrm>
          <a:prstGeom prst="rect">
            <a:avLst/>
          </a:prstGeom>
        </p:spPr>
      </p:pic>
      <p:pic>
        <p:nvPicPr>
          <p:cNvPr id="46285947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741480" y="5560565"/>
            <a:ext cx="1536043" cy="1225950"/>
          </a:xfrm>
          <a:prstGeom prst="rect">
            <a:avLst/>
          </a:prstGeom>
        </p:spPr>
      </p:pic>
      <p:pic>
        <p:nvPicPr>
          <p:cNvPr id="132319378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3908" y="-79467"/>
            <a:ext cx="4689493" cy="2972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0958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543778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02645" y="2228664"/>
            <a:ext cx="6915150" cy="2590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5733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2462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89951" y="1794029"/>
            <a:ext cx="6924674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492900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62208" y="915509"/>
            <a:ext cx="708660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759257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67378" y="740730"/>
            <a:ext cx="6924674" cy="5524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44412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37912" y="212694"/>
            <a:ext cx="7238999" cy="3848099"/>
          </a:xfrm>
          <a:prstGeom prst="rect">
            <a:avLst/>
          </a:prstGeom>
        </p:spPr>
      </p:pic>
      <p:pic>
        <p:nvPicPr>
          <p:cNvPr id="14726842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637962" y="4060793"/>
            <a:ext cx="6838949" cy="2638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17988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04999" y="1803276"/>
            <a:ext cx="7000875" cy="337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4762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Non Blocking = Overlapping io ?</a:t>
            </a:r>
            <a:endParaRPr/>
          </a:p>
        </p:txBody>
      </p:sp>
      <p:pic>
        <p:nvPicPr>
          <p:cNvPr id="65999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73179" y="2339635"/>
            <a:ext cx="6743700" cy="1171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091374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52960" y="878519"/>
            <a:ext cx="6943725" cy="4695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09813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2815" y="360655"/>
            <a:ext cx="5956383" cy="4937850"/>
          </a:xfrm>
          <a:prstGeom prst="rect">
            <a:avLst/>
          </a:prstGeom>
        </p:spPr>
      </p:pic>
      <p:pic>
        <p:nvPicPr>
          <p:cNvPr id="16638050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604028" y="5485105"/>
            <a:ext cx="6391274" cy="12953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328626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22863" y="1138237"/>
            <a:ext cx="6858000" cy="4581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839988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86075" y="693567"/>
            <a:ext cx="6419849" cy="485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02210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37912" y="2111960"/>
            <a:ext cx="7038974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202139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19374" y="1276164"/>
            <a:ext cx="6953249" cy="414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6048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Schannel details</a:t>
            </a:r>
            <a:endParaRPr/>
          </a:p>
        </p:txBody>
      </p:sp>
      <p:pic>
        <p:nvPicPr>
          <p:cNvPr id="11880330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28664" y="1960485"/>
            <a:ext cx="6581774" cy="1019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57285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26310" y="1367022"/>
            <a:ext cx="7058025" cy="442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7862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9385499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228" y="1914247"/>
            <a:ext cx="5897480" cy="2034465"/>
          </a:xfrm>
          <a:prstGeom prst="rect">
            <a:avLst/>
          </a:prstGeom>
        </p:spPr>
      </p:pic>
      <p:pic>
        <p:nvPicPr>
          <p:cNvPr id="8628253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980708" y="2580072"/>
            <a:ext cx="6010274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0167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915430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4320" y="1840266"/>
            <a:ext cx="6524624" cy="1028700"/>
          </a:xfrm>
          <a:prstGeom prst="rect">
            <a:avLst/>
          </a:prstGeom>
        </p:spPr>
      </p:pic>
      <p:pic>
        <p:nvPicPr>
          <p:cNvPr id="14983825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305582" y="1488859"/>
            <a:ext cx="4362449" cy="500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62719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340897" y="1553591"/>
            <a:ext cx="4067174" cy="4781549"/>
          </a:xfrm>
          <a:prstGeom prst="rect">
            <a:avLst/>
          </a:prstGeom>
        </p:spPr>
      </p:pic>
      <p:pic>
        <p:nvPicPr>
          <p:cNvPr id="6377324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584271" y="2191674"/>
            <a:ext cx="4238624" cy="3676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99372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556894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11893" y="2182426"/>
            <a:ext cx="6657975" cy="3390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256483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11261" y="1091213"/>
            <a:ext cx="5381624" cy="5248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07981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20509" y="1233487"/>
            <a:ext cx="6257925" cy="43910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176790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02014" y="1322402"/>
            <a:ext cx="5238749" cy="3952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7116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Debug</a:t>
            </a:r>
            <a:endParaRPr/>
          </a:p>
        </p:txBody>
      </p:sp>
      <p:pic>
        <p:nvPicPr>
          <p:cNvPr id="6282602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54684" y="1904999"/>
            <a:ext cx="6476999" cy="1904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81831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75995" y="1523999"/>
            <a:ext cx="5181599" cy="3809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9203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APi related,pitfalls,considerations</a:t>
            </a:r>
            <a:endParaRPr/>
          </a:p>
        </p:txBody>
      </p:sp>
      <p:pic>
        <p:nvPicPr>
          <p:cNvPr id="11363970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3664" y="1840266"/>
            <a:ext cx="5370725" cy="3773009"/>
          </a:xfrm>
          <a:prstGeom prst="rect">
            <a:avLst/>
          </a:prstGeom>
        </p:spPr>
      </p:pic>
      <p:pic>
        <p:nvPicPr>
          <p:cNvPr id="46613672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61518" y="1883615"/>
            <a:ext cx="5392281" cy="3729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04000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646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PITFALLS AND CONSIDERATIONS</a:t>
            </a:r>
            <a:endParaRPr/>
          </a:p>
        </p:txBody>
      </p:sp>
      <p:pic>
        <p:nvPicPr>
          <p:cNvPr id="380331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06892" y="1498106"/>
            <a:ext cx="6610349" cy="4038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153442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412284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2815" y="2043713"/>
            <a:ext cx="6686550" cy="3781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3241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490261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3349" y="2034465"/>
            <a:ext cx="6619874" cy="3552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03744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10169" y="1414878"/>
            <a:ext cx="6915150" cy="440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0297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optimization</a:t>
            </a:r>
            <a:endParaRPr/>
          </a:p>
        </p:txBody>
      </p:sp>
      <p:pic>
        <p:nvPicPr>
          <p:cNvPr id="3600691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61577" y="1831019"/>
            <a:ext cx="6619874" cy="704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6024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TLS Protocol and Cipher Optimization</a:t>
            </a:r>
            <a:endParaRPr/>
          </a:p>
        </p:txBody>
      </p:sp>
      <p:pic>
        <p:nvPicPr>
          <p:cNvPr id="14218195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9" y="1359393"/>
            <a:ext cx="3933824" cy="1304924"/>
          </a:xfrm>
          <a:prstGeom prst="rect">
            <a:avLst/>
          </a:prstGeom>
        </p:spPr>
      </p:pic>
      <p:sp>
        <p:nvSpPr>
          <p:cNvPr id="1350390080" name=""/>
          <p:cNvSpPr txBox="1"/>
          <p:nvPr/>
        </p:nvSpPr>
        <p:spPr bwMode="auto">
          <a:xfrm flipH="0" flipV="0">
            <a:off x="1785727" y="3108959"/>
            <a:ext cx="937847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grbitEnabledProtocols = SP_PROT_TLS1_2_CLIENT | SP_PROT_TLS1_3_CLIENT;</a:t>
            </a:r>
            <a:endParaRPr/>
          </a:p>
        </p:txBody>
      </p:sp>
      <p:pic>
        <p:nvPicPr>
          <p:cNvPr id="2464023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785727" y="4115169"/>
            <a:ext cx="6772275" cy="1504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785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structs</a:t>
            </a:r>
            <a:endParaRPr/>
          </a:p>
        </p:txBody>
      </p:sp>
      <p:sp>
        <p:nvSpPr>
          <p:cNvPr id="4188520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Return fd – file descriptors </a:t>
            </a:r>
            <a:endParaRPr/>
          </a:p>
        </p:txBody>
      </p:sp>
      <p:pic>
        <p:nvPicPr>
          <p:cNvPr id="236264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6577" y="2447924"/>
            <a:ext cx="5343525" cy="1962149"/>
          </a:xfrm>
          <a:prstGeom prst="rect">
            <a:avLst/>
          </a:prstGeom>
        </p:spPr>
      </p:pic>
      <p:pic>
        <p:nvPicPr>
          <p:cNvPr id="18874326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39685" y="618331"/>
            <a:ext cx="5181599" cy="819149"/>
          </a:xfrm>
          <a:prstGeom prst="rect">
            <a:avLst/>
          </a:prstGeom>
        </p:spPr>
      </p:pic>
      <p:pic>
        <p:nvPicPr>
          <p:cNvPr id="13282890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96823" y="1583230"/>
            <a:ext cx="5267324" cy="1514475"/>
          </a:xfrm>
          <a:prstGeom prst="rect">
            <a:avLst/>
          </a:prstGeom>
        </p:spPr>
      </p:pic>
      <p:pic>
        <p:nvPicPr>
          <p:cNvPr id="120116848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504418" y="3124199"/>
            <a:ext cx="4410074" cy="1285875"/>
          </a:xfrm>
          <a:prstGeom prst="rect">
            <a:avLst/>
          </a:prstGeom>
        </p:spPr>
      </p:pic>
      <p:pic>
        <p:nvPicPr>
          <p:cNvPr id="195276042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899951" y="4468241"/>
            <a:ext cx="5324474" cy="2409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8185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140654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63931" y="2182426"/>
            <a:ext cx="6858000" cy="305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6344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5440236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70825" y="1795462"/>
            <a:ext cx="6057900" cy="3267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7456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8544310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98260" y="1969732"/>
            <a:ext cx="5419724" cy="3648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3375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190497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78349" y="2117693"/>
            <a:ext cx="6334124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7756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368134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06723" y="2413616"/>
            <a:ext cx="6943725" cy="2495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6979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1356448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98567" y="2598567"/>
            <a:ext cx="5562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50714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883" y="410091"/>
            <a:ext cx="4791074" cy="1485900"/>
          </a:xfrm>
          <a:prstGeom prst="rect">
            <a:avLst/>
          </a:prstGeom>
        </p:spPr>
      </p:pic>
      <p:pic>
        <p:nvPicPr>
          <p:cNvPr id="9386644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98737" y="2200922"/>
            <a:ext cx="5543550" cy="1009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537472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718786" y="564101"/>
            <a:ext cx="5629275" cy="2552699"/>
          </a:xfrm>
          <a:prstGeom prst="rect">
            <a:avLst/>
          </a:prstGeom>
        </p:spPr>
      </p:pic>
      <p:pic>
        <p:nvPicPr>
          <p:cNvPr id="109941463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919412" y="3273640"/>
            <a:ext cx="5838824" cy="981074"/>
          </a:xfrm>
          <a:prstGeom prst="rect">
            <a:avLst/>
          </a:prstGeom>
        </p:spPr>
      </p:pic>
      <p:pic>
        <p:nvPicPr>
          <p:cNvPr id="37041220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14708" y="4586796"/>
            <a:ext cx="3600450" cy="1409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4960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20509" y="416140"/>
            <a:ext cx="4819649" cy="2505074"/>
          </a:xfrm>
          <a:prstGeom prst="rect">
            <a:avLst/>
          </a:prstGeom>
        </p:spPr>
      </p:pic>
      <p:pic>
        <p:nvPicPr>
          <p:cNvPr id="9063871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245897" y="2968470"/>
            <a:ext cx="3400425" cy="1066799"/>
          </a:xfrm>
          <a:prstGeom prst="rect">
            <a:avLst/>
          </a:prstGeom>
        </p:spPr>
      </p:pic>
      <p:pic>
        <p:nvPicPr>
          <p:cNvPr id="7840951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033203" y="4161407"/>
            <a:ext cx="4676774" cy="99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02861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95752" y="379150"/>
            <a:ext cx="6381749" cy="3143250"/>
          </a:xfrm>
          <a:prstGeom prst="rect">
            <a:avLst/>
          </a:prstGeom>
        </p:spPr>
      </p:pic>
      <p:pic>
        <p:nvPicPr>
          <p:cNvPr id="13246758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385873" y="3597305"/>
            <a:ext cx="3781424" cy="1409699"/>
          </a:xfrm>
          <a:prstGeom prst="rect">
            <a:avLst/>
          </a:prstGeom>
        </p:spPr>
      </p:pic>
      <p:pic>
        <p:nvPicPr>
          <p:cNvPr id="28855875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417815" y="4302155"/>
            <a:ext cx="4248149" cy="160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55</Slides>
  <Notes>55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2025-05-21T04:01:47Z</dcterms:modified>
</cp:coreProperties>
</file>