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33" Type="http://schemas.openxmlformats.org/officeDocument/2006/relationships/presProps" Target="presProps.xml" /><Relationship Id="rId34" Type="http://schemas.openxmlformats.org/officeDocument/2006/relationships/tableStyles" Target="tableStyles.xml" /><Relationship Id="rId3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637B26D-2E47-1D56-2B80-1CCED28A1462}"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045E1E-459C-E5ED-FA51-5717C406762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C6D078-7EB6-9AA2-BC6A-D8B74C48EE87}"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D82F57-AAF8-A31F-6EAB-5215F557F92E}"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9BFC92-583F-4131-626B-5E4D7A3907D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550EB4D-EC2B-AE87-55DC-D109E26D250F}"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DC02C1E-F53E-06C6-1CB7-A679766543C8}"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6BF6E7-8487-D4DC-C600-93C370ED4F72}"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58E0D36-57BC-13AD-5F90-389D9BDB2566}"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BF7219D-A033-54B1-C2D8-5A1514097301}"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710082E-5CF4-4E5E-02E6-C6AE4475C860}"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0391031" name="Slide Image Placeholder 1"/>
          <p:cNvSpPr>
            <a:spLocks noChangeAspect="1" noGrp="1" noRot="1"/>
          </p:cNvSpPr>
          <p:nvPr>
            <p:ph type="sldImg"/>
          </p:nvPr>
        </p:nvSpPr>
        <p:spPr bwMode="auto"/>
      </p:sp>
      <p:sp>
        <p:nvSpPr>
          <p:cNvPr id="1633343009" name="Notes Placeholder 2"/>
          <p:cNvSpPr>
            <a:spLocks noGrp="1"/>
          </p:cNvSpPr>
          <p:nvPr>
            <p:ph type="body" idx="1"/>
          </p:nvPr>
        </p:nvSpPr>
        <p:spPr bwMode="auto"/>
        <p:txBody>
          <a:bodyPr/>
          <a:lstStyle/>
          <a:p>
            <a:pPr>
              <a:defRPr/>
            </a:pPr>
            <a:endParaRPr/>
          </a:p>
        </p:txBody>
      </p:sp>
      <p:sp>
        <p:nvSpPr>
          <p:cNvPr id="448203640" name="Slide Number Placeholder 3"/>
          <p:cNvSpPr>
            <a:spLocks noGrp="1"/>
          </p:cNvSpPr>
          <p:nvPr>
            <p:ph type="sldNum" sz="quarter" idx="10"/>
          </p:nvPr>
        </p:nvSpPr>
        <p:spPr bwMode="auto"/>
        <p:txBody>
          <a:bodyPr/>
          <a:lstStyle/>
          <a:p>
            <a:pPr>
              <a:defRPr/>
            </a:pPr>
            <a:fld id="{0580A978-19AA-DFB1-C017-CE05626CBF0C}"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149BC6-4B24-1D09-35BC-DF97892DCE14}"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8FB7674-11CD-C5A6-A030-0A58DE564DF7}"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373897-3077-75F1-84A1-08C6F9D3C40B}"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C42FD1-684C-A9CE-6603-B1C864AF1DA4}"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1F285E7-3B31-952A-B42E-60FB082AF23B}"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2F4D124-0097-6894-5445-834BAF8335B1}"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BD4CB0-5E80-8238-F25A-FA9FA7435B11}"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CE1069-86FB-8079-310F-BB7BB3A8934F}"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FFC53E-9313-B0C7-8A0D-ED231341B9F1}"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DE2FC5E-B138-2009-54B0-9EF8DD008FF7}"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9C58CE-4638-1E35-2614-67896CC25FB3}"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63F5897-6CD1-E4BE-A2E4-FCD5BF03B8C0}"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7A46A2-87BD-83E1-1FE9-4C3DE72672C7}"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B683D4C-BEF7-B783-F8CE-152B8823A8D4}"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68554C2-DB4E-0E8D-D944-0D4683FCA840}"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3.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Socket Programming</a:t>
            </a:r>
            <a:endParaRPr lang="en-US"/>
          </a:p>
        </p:txBody>
      </p:sp>
      <p:sp>
        <p:nvSpPr>
          <p:cNvPr id="3" name="Subtitle 2"/>
          <p:cNvSpPr>
            <a:spLocks noGrp="1"/>
          </p:cNvSpPr>
          <p:nvPr>
            <p:ph type="subTitle" idx="1"/>
          </p:nvPr>
        </p:nvSpPr>
        <p:spPr bwMode="auto"/>
        <p:txBody>
          <a:bodyPr/>
          <a:lstStyle/>
          <a:p>
            <a:pPr>
              <a:defRPr/>
            </a:pPr>
            <a:r>
              <a:rPr lang="en-US"/>
              <a:t>Linux * Win</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78089677" name="Title 1"/>
          <p:cNvSpPr>
            <a:spLocks noGrp="1"/>
          </p:cNvSpPr>
          <p:nvPr>
            <p:ph type="title"/>
          </p:nvPr>
        </p:nvSpPr>
        <p:spPr bwMode="auto"/>
        <p:txBody>
          <a:bodyPr/>
          <a:lstStyle/>
          <a:p>
            <a:pPr>
              <a:defRPr/>
            </a:pPr>
            <a:r>
              <a:rPr/>
              <a:t>TCP Options</a:t>
            </a:r>
            <a:endParaRPr/>
          </a:p>
        </p:txBody>
      </p:sp>
      <p:sp>
        <p:nvSpPr>
          <p:cNvPr id="1146054926" name="Content Placeholder 2"/>
          <p:cNvSpPr>
            <a:spLocks noGrp="1"/>
          </p:cNvSpPr>
          <p:nvPr>
            <p:ph idx="1"/>
          </p:nvPr>
        </p:nvSpPr>
        <p:spPr bwMode="auto"/>
        <p:txBody>
          <a:bodyPr/>
          <a:lstStyle/>
          <a:p>
            <a:pPr marL="0" indent="0">
              <a:buFont typeface="Arial"/>
              <a:buNone/>
              <a:defRPr/>
            </a:pPr>
            <a:r>
              <a:rPr/>
              <a:t>MSS option – Maximum segment size.</a:t>
            </a:r>
            <a:endParaRPr/>
          </a:p>
          <a:p>
            <a:pPr marL="0" indent="0">
              <a:buFont typeface="Arial"/>
              <a:buNone/>
              <a:defRPr/>
            </a:pPr>
            <a:r>
              <a:rPr/>
              <a:t>Window scale option</a:t>
            </a:r>
            <a:endParaRPr/>
          </a:p>
          <a:p>
            <a:pPr marL="0" indent="0">
              <a:buFont typeface="Arial"/>
              <a:buNone/>
              <a:defRPr/>
            </a:pPr>
            <a:r>
              <a:rPr/>
              <a:t>Timestamp option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34101002" name="Title 1"/>
          <p:cNvSpPr>
            <a:spLocks noGrp="1"/>
          </p:cNvSpPr>
          <p:nvPr>
            <p:ph type="title"/>
          </p:nvPr>
        </p:nvSpPr>
        <p:spPr bwMode="auto"/>
        <p:txBody>
          <a:bodyPr/>
          <a:lstStyle/>
          <a:p>
            <a:pPr>
              <a:defRPr/>
            </a:pPr>
            <a:r>
              <a:rPr lang="en-US" sz="4400" b="0" i="0" u="none" strike="noStrike" cap="none" spc="0">
                <a:solidFill>
                  <a:schemeClr val="tx1"/>
                </a:solidFill>
                <a:latin typeface="Arial"/>
                <a:ea typeface="Arial"/>
                <a:cs typeface="Arial"/>
              </a:rPr>
              <a:t>TCP Connection Termination</a:t>
            </a:r>
            <a:endParaRPr/>
          </a:p>
        </p:txBody>
      </p:sp>
      <p:pic>
        <p:nvPicPr>
          <p:cNvPr id="1492145283" name=""/>
          <p:cNvPicPr>
            <a:picLocks noChangeAspect="1"/>
          </p:cNvPicPr>
          <p:nvPr/>
        </p:nvPicPr>
        <p:blipFill>
          <a:blip r:embed="rId3"/>
          <a:stretch/>
        </p:blipFill>
        <p:spPr bwMode="auto">
          <a:xfrm>
            <a:off x="573349" y="1572087"/>
            <a:ext cx="4238624" cy="2133599"/>
          </a:xfrm>
          <a:prstGeom prst="rect">
            <a:avLst/>
          </a:prstGeom>
        </p:spPr>
      </p:pic>
      <p:pic>
        <p:nvPicPr>
          <p:cNvPr id="469134161" name=""/>
          <p:cNvPicPr>
            <a:picLocks noChangeAspect="1"/>
          </p:cNvPicPr>
          <p:nvPr/>
        </p:nvPicPr>
        <p:blipFill>
          <a:blip r:embed="rId4"/>
          <a:stretch/>
        </p:blipFill>
        <p:spPr bwMode="auto">
          <a:xfrm>
            <a:off x="5474562" y="3162669"/>
            <a:ext cx="6210299" cy="26003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66717444" name="Title 1"/>
          <p:cNvSpPr>
            <a:spLocks noGrp="1"/>
          </p:cNvSpPr>
          <p:nvPr>
            <p:ph type="title"/>
          </p:nvPr>
        </p:nvSpPr>
        <p:spPr bwMode="auto">
          <a:xfrm flipH="0" flipV="0">
            <a:off x="838198" y="365124"/>
            <a:ext cx="10515600" cy="883297"/>
          </a:xfrm>
        </p:spPr>
        <p:txBody>
          <a:bodyPr/>
          <a:lstStyle/>
          <a:p>
            <a:pPr>
              <a:defRPr/>
            </a:pPr>
            <a:r>
              <a:rPr lang="en-US" sz="2800" b="0" i="0" u="none" strike="noStrike" cap="none" spc="0">
                <a:solidFill>
                  <a:schemeClr val="tx1"/>
                </a:solidFill>
                <a:latin typeface="Arial"/>
                <a:ea typeface="Arial"/>
                <a:cs typeface="Arial"/>
              </a:rPr>
              <a:t>TCP State Transition Diagram</a:t>
            </a:r>
            <a:endParaRPr sz="2800"/>
          </a:p>
        </p:txBody>
      </p:sp>
      <p:pic>
        <p:nvPicPr>
          <p:cNvPr id="436847507" name=""/>
          <p:cNvPicPr>
            <a:picLocks noChangeAspect="1"/>
          </p:cNvPicPr>
          <p:nvPr/>
        </p:nvPicPr>
        <p:blipFill>
          <a:blip r:embed="rId3"/>
          <a:stretch/>
        </p:blipFill>
        <p:spPr bwMode="auto">
          <a:xfrm flipH="0" flipV="0">
            <a:off x="175703" y="1322402"/>
            <a:ext cx="5248053" cy="961747"/>
          </a:xfrm>
          <a:prstGeom prst="rect">
            <a:avLst/>
          </a:prstGeom>
        </p:spPr>
      </p:pic>
      <p:pic>
        <p:nvPicPr>
          <p:cNvPr id="851883386" name=""/>
          <p:cNvPicPr>
            <a:picLocks noChangeAspect="1"/>
          </p:cNvPicPr>
          <p:nvPr/>
        </p:nvPicPr>
        <p:blipFill>
          <a:blip r:embed="rId4"/>
          <a:stretch/>
        </p:blipFill>
        <p:spPr bwMode="auto">
          <a:xfrm flipH="0" flipV="0">
            <a:off x="5830651" y="19842"/>
            <a:ext cx="6071920" cy="68603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1503503" name="Title 1"/>
          <p:cNvSpPr>
            <a:spLocks noGrp="1"/>
          </p:cNvSpPr>
          <p:nvPr>
            <p:ph type="title"/>
          </p:nvPr>
        </p:nvSpPr>
        <p:spPr bwMode="auto"/>
        <p:txBody>
          <a:bodyPr/>
          <a:lstStyle/>
          <a:p>
            <a:pPr>
              <a:defRPr/>
            </a:pPr>
            <a:r>
              <a:rPr sz="2800"/>
              <a:t>Packet exchange for TCP conn</a:t>
            </a:r>
            <a:endParaRPr sz="2800"/>
          </a:p>
        </p:txBody>
      </p:sp>
      <p:pic>
        <p:nvPicPr>
          <p:cNvPr id="314724949" name=""/>
          <p:cNvPicPr>
            <a:picLocks noChangeAspect="1"/>
          </p:cNvPicPr>
          <p:nvPr/>
        </p:nvPicPr>
        <p:blipFill>
          <a:blip r:embed="rId3"/>
          <a:stretch/>
        </p:blipFill>
        <p:spPr bwMode="auto">
          <a:xfrm>
            <a:off x="3301383" y="1414878"/>
            <a:ext cx="5705474" cy="4991099"/>
          </a:xfrm>
          <a:prstGeom prst="rect">
            <a:avLst/>
          </a:prstGeom>
        </p:spPr>
      </p:pic>
      <p:sp>
        <p:nvSpPr>
          <p:cNvPr id="346896098" name=""/>
          <p:cNvSpPr/>
          <p:nvPr/>
        </p:nvSpPr>
        <p:spPr bwMode="auto">
          <a:xfrm flipH="0" flipV="0">
            <a:off x="3301383" y="1368640"/>
            <a:ext cx="5364538" cy="1738543"/>
          </a:xfrm>
          <a:prstGeom prst="rect">
            <a:avLst/>
          </a:prstGeom>
          <a:solidFill>
            <a:schemeClr val="accent4">
              <a:lumMod val="20000"/>
              <a:lumOff val="80000"/>
              <a:alpha val="16999"/>
            </a:schemeClr>
          </a:solidFill>
        </p:spPr>
        <p:style>
          <a:lnRef idx="2">
            <a:schemeClr val="accent1">
              <a:shade val="50000"/>
            </a:schemeClr>
          </a:lnRef>
          <a:fillRef idx="1">
            <a:schemeClr val="accent1"/>
          </a:fillRef>
          <a:effectRef idx="0">
            <a:schemeClr val="accent1"/>
          </a:effectRef>
          <a:fontRef idx="minor">
            <a:schemeClr val="lt1"/>
          </a:fontRef>
        </p:style>
      </p:sp>
      <p:sp>
        <p:nvSpPr>
          <p:cNvPr id="626869041" name=""/>
          <p:cNvSpPr/>
          <p:nvPr/>
        </p:nvSpPr>
        <p:spPr bwMode="auto">
          <a:xfrm flipH="0" flipV="0">
            <a:off x="3237597" y="4748442"/>
            <a:ext cx="5769261" cy="1738542"/>
          </a:xfrm>
          <a:prstGeom prst="rect">
            <a:avLst/>
          </a:prstGeom>
          <a:solidFill>
            <a:srgbClr val="FFFF00">
              <a:alpha val="16999"/>
            </a:srgbClr>
          </a:solidFill>
        </p:spPr>
        <p:style>
          <a:lnRef idx="2">
            <a:schemeClr val="accent1">
              <a:shade val="50000"/>
            </a:schemeClr>
          </a:lnRef>
          <a:fillRef idx="1">
            <a:schemeClr val="accent1"/>
          </a:fillRef>
          <a:effectRef idx="0">
            <a:schemeClr val="accent1"/>
          </a:effectRef>
          <a:fontRef idx="minor">
            <a:schemeClr val="lt1"/>
          </a:fontRef>
        </p:style>
      </p:sp>
      <p:sp>
        <p:nvSpPr>
          <p:cNvPr id="565172394" name=""/>
          <p:cNvSpPr/>
          <p:nvPr/>
        </p:nvSpPr>
        <p:spPr bwMode="auto">
          <a:xfrm flipH="0" flipV="0">
            <a:off x="9054320" y="3070194"/>
            <a:ext cx="2219417" cy="684320"/>
          </a:xfrm>
          <a:prstGeom prst="ellipse">
            <a:avLst/>
          </a:prstGeom>
          <a:solidFill>
            <a:schemeClr val="accent4">
              <a:lumMod val="75000"/>
            </a:schemeClr>
          </a:solidFill>
          <a:ln w="12700" cap="flat" cmpd="sng" algn="ctr">
            <a:solidFill>
              <a:schemeClr val="accent2"/>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r>
              <a:rPr/>
              <a:t>DATA xchng</a:t>
            </a:r>
            <a:endParaRPr/>
          </a:p>
        </p:txBody>
      </p:sp>
      <p:cxnSp>
        <p:nvCxnSpPr>
          <p:cNvPr id="0" name=""/>
          <p:cNvCxnSpPr>
            <a:cxnSpLocks/>
          </p:cNvCxnSpPr>
          <p:nvPr/>
        </p:nvCxnSpPr>
        <p:spPr bwMode="auto">
          <a:xfrm flipH="1" flipV="0">
            <a:off x="8212791" y="3523325"/>
            <a:ext cx="813786" cy="129465"/>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91899605" name="Title 1"/>
          <p:cNvSpPr>
            <a:spLocks noGrp="1"/>
          </p:cNvSpPr>
          <p:nvPr>
            <p:ph type="title"/>
          </p:nvPr>
        </p:nvSpPr>
        <p:spPr bwMode="auto">
          <a:xfrm>
            <a:off x="838198" y="2381095"/>
            <a:ext cx="10515600" cy="1325562"/>
          </a:xfrm>
        </p:spPr>
        <p:txBody>
          <a:bodyPr/>
          <a:lstStyle/>
          <a:p>
            <a:pPr>
              <a:defRPr/>
            </a:pPr>
            <a:r>
              <a:rPr/>
              <a:t>What’s TIME_WAIT state?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62828623" name="Title 1"/>
          <p:cNvSpPr>
            <a:spLocks noGrp="1"/>
          </p:cNvSpPr>
          <p:nvPr>
            <p:ph type="title"/>
          </p:nvPr>
        </p:nvSpPr>
        <p:spPr bwMode="auto"/>
        <p:txBody>
          <a:bodyPr/>
          <a:lstStyle/>
          <a:p>
            <a:pPr>
              <a:defRPr/>
            </a:pPr>
            <a:r>
              <a:rPr/>
              <a:t>TIME_WAIT State</a:t>
            </a:r>
            <a:endParaRPr/>
          </a:p>
        </p:txBody>
      </p:sp>
      <p:pic>
        <p:nvPicPr>
          <p:cNvPr id="1195094860" name=""/>
          <p:cNvPicPr>
            <a:picLocks noChangeAspect="1"/>
          </p:cNvPicPr>
          <p:nvPr/>
        </p:nvPicPr>
        <p:blipFill>
          <a:blip r:embed="rId3"/>
          <a:stretch/>
        </p:blipFill>
        <p:spPr bwMode="auto">
          <a:xfrm>
            <a:off x="3634295" y="2459854"/>
            <a:ext cx="5133974" cy="8953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337388" name="Title 1"/>
          <p:cNvSpPr>
            <a:spLocks noGrp="1"/>
          </p:cNvSpPr>
          <p:nvPr>
            <p:ph type="title"/>
          </p:nvPr>
        </p:nvSpPr>
        <p:spPr bwMode="auto"/>
        <p:txBody>
          <a:bodyPr/>
          <a:lstStyle/>
          <a:p>
            <a:pPr>
              <a:defRPr/>
            </a:pPr>
            <a:r>
              <a:rPr sz="3600"/>
              <a:t>PORT numbers</a:t>
            </a:r>
            <a:endParaRPr sz="3600"/>
          </a:p>
        </p:txBody>
      </p:sp>
      <p:sp>
        <p:nvSpPr>
          <p:cNvPr id="25688096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defRPr/>
            </a:pPr>
            <a:r>
              <a:rPr sz="1800" b="1"/>
              <a:t>Well known ports</a:t>
            </a:r>
            <a:endParaRPr lang="en-US" sz="1800" b="0" i="0" u="none" strike="noStrike" cap="none" spc="0">
              <a:solidFill>
                <a:schemeClr val="tx1"/>
              </a:solidFill>
              <a:latin typeface="Arial"/>
              <a:ea typeface="Arial"/>
              <a:cs typeface="Arial"/>
            </a:endParaRPr>
          </a:p>
          <a:p>
            <a:pPr marL="0" indent="0">
              <a:buFont typeface="Arial"/>
              <a:buNone/>
              <a:defRPr/>
            </a:pPr>
            <a:r>
              <a:rPr lang="en-US" sz="1800" b="0" i="0" u="none" strike="noStrike" cap="none" spc="0">
                <a:solidFill>
                  <a:schemeClr val="tx1"/>
                </a:solidFill>
                <a:latin typeface="Arial"/>
                <a:ea typeface="Arial"/>
                <a:cs typeface="Arial"/>
              </a:rPr>
              <a:t>When a client wants to contact a server, the client must identify the server with which it wants to communicate</a:t>
            </a:r>
            <a:r>
              <a:rPr sz="1800"/>
              <a:t>.</a:t>
            </a:r>
            <a:endParaRPr sz="1800" b="1"/>
          </a:p>
          <a:p>
            <a:pPr marL="0" indent="0">
              <a:buFont typeface="Arial"/>
              <a:buNone/>
              <a:defRPr/>
            </a:pPr>
            <a:r>
              <a:rPr lang="en-US" sz="1800" b="0" i="0" u="none" strike="noStrike" cap="none" spc="0">
                <a:solidFill>
                  <a:schemeClr val="tx1"/>
                </a:solidFill>
                <a:latin typeface="Arial"/>
                <a:ea typeface="Arial"/>
                <a:cs typeface="Arial"/>
              </a:rPr>
              <a:t>TCP, UDP, and SCTP deﬁne a group of well-known ports to identify well-known services.</a:t>
            </a:r>
            <a:endParaRPr sz="1800"/>
          </a:p>
          <a:p>
            <a:pPr marL="0" indent="0">
              <a:buFont typeface="Arial"/>
              <a:buNone/>
              <a:defRPr/>
            </a:pPr>
            <a:endParaRPr sz="1800" b="0" i="0" u="none" strike="noStrike" cap="none" spc="0">
              <a:solidFill>
                <a:schemeClr val="tx1"/>
              </a:solidFill>
              <a:latin typeface="Arial"/>
              <a:ea typeface="Arial"/>
              <a:cs typeface="Arial"/>
            </a:endParaRPr>
          </a:p>
          <a:p>
            <a:pPr>
              <a:defRPr/>
            </a:pPr>
            <a:r>
              <a:rPr lang="en-US" sz="1800" b="1" i="0" u="none" strike="noStrike" cap="none" spc="0">
                <a:solidFill>
                  <a:schemeClr val="tx1"/>
                </a:solidFill>
                <a:latin typeface="Arial"/>
                <a:ea typeface="Arial"/>
                <a:cs typeface="Arial"/>
              </a:rPr>
              <a:t>Ephemeral Ports</a:t>
            </a:r>
            <a:endParaRPr sz="1800" b="1" i="0" u="none" strike="noStrike" cap="none" spc="0">
              <a:solidFill>
                <a:schemeClr val="tx1"/>
              </a:solidFill>
              <a:latin typeface="Arial"/>
              <a:ea typeface="Arial"/>
              <a:cs typeface="Arial"/>
            </a:endParaRPr>
          </a:p>
          <a:p>
            <a:pPr marL="0" indent="0">
              <a:buFont typeface="Arial"/>
              <a:buNone/>
              <a:defRPr/>
            </a:pPr>
            <a:r>
              <a:rPr lang="en-US" sz="1800" b="0" i="0" u="none" strike="noStrike" cap="none" spc="0">
                <a:solidFill>
                  <a:schemeClr val="tx1"/>
                </a:solidFill>
                <a:latin typeface="Arial"/>
                <a:ea typeface="Arial"/>
                <a:cs typeface="Arial"/>
              </a:rPr>
              <a:t>Short-lived ports. These port numbers are normally assigned automatically by the transport protocol to the client. </a:t>
            </a:r>
            <a:endParaRPr lang="en-US" sz="1800" b="0" i="0" u="none" strike="noStrike" cap="none" spc="0">
              <a:solidFill>
                <a:schemeClr val="tx1"/>
              </a:solidFill>
              <a:latin typeface="Arial"/>
              <a:ea typeface="Arial"/>
              <a:cs typeface="Arial"/>
            </a:endParaRPr>
          </a:p>
          <a:p>
            <a:pPr marL="0" indent="0">
              <a:buFont typeface="Arial"/>
              <a:buNone/>
              <a:defRPr/>
            </a:pPr>
            <a:r>
              <a:rPr lang="en-US" sz="1800" b="0" i="0" u="none" strike="noStrike" cap="none" spc="0">
                <a:solidFill>
                  <a:schemeClr val="tx1"/>
                </a:solidFill>
                <a:latin typeface="Arial"/>
                <a:ea typeface="Arial"/>
                <a:cs typeface="Arial"/>
              </a:rPr>
              <a:t>Clients normally do not care about the value of the ephemeral port; the client just needs to be certain that the ephemeral port is unique on the client host.</a:t>
            </a:r>
            <a:endParaRPr sz="1800"/>
          </a:p>
          <a:p>
            <a:pPr marL="0" indent="0">
              <a:buFont typeface="Arial"/>
              <a:buNone/>
              <a:defRPr/>
            </a:pP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26538480" name="Title 1"/>
          <p:cNvSpPr>
            <a:spLocks noGrp="1"/>
          </p:cNvSpPr>
          <p:nvPr>
            <p:ph type="title"/>
          </p:nvPr>
        </p:nvSpPr>
        <p:spPr bwMode="auto"/>
        <p:txBody>
          <a:bodyPr/>
          <a:lstStyle/>
          <a:p>
            <a:pPr>
              <a:defRPr/>
            </a:pPr>
            <a:r>
              <a:rPr/>
              <a:t>Port Ranges</a:t>
            </a:r>
            <a:endParaRPr/>
          </a:p>
        </p:txBody>
      </p:sp>
      <p:sp>
        <p:nvSpPr>
          <p:cNvPr id="1411609734" name="Content Placeholder 2"/>
          <p:cNvSpPr>
            <a:spLocks noGrp="1"/>
          </p:cNvSpPr>
          <p:nvPr>
            <p:ph idx="1"/>
          </p:nvPr>
        </p:nvSpPr>
        <p:spPr bwMode="auto"/>
        <p:txBody>
          <a:bodyPr/>
          <a:lstStyle/>
          <a:p>
            <a:pPr marL="0" indent="0">
              <a:buFont typeface="Arial"/>
              <a:buNone/>
              <a:defRPr/>
            </a:pPr>
            <a:r>
              <a:rPr sz="1800"/>
              <a:t>Well know port numbers : 0-1023, controlled by IANA</a:t>
            </a:r>
            <a:r>
              <a:rPr sz="1800"/>
              <a:t>.</a:t>
            </a:r>
            <a:endParaRPr sz="1800"/>
          </a:p>
          <a:p>
            <a:pPr marL="0" indent="0">
              <a:buFont typeface="Arial"/>
              <a:buNone/>
              <a:defRPr/>
            </a:pPr>
            <a:r>
              <a:rPr sz="1800"/>
              <a:t>Registered Ports:              1024-49151</a:t>
            </a:r>
            <a:endParaRPr sz="1800"/>
          </a:p>
          <a:p>
            <a:pPr marL="0" indent="0">
              <a:buFont typeface="Arial"/>
              <a:buNone/>
              <a:defRPr/>
            </a:pPr>
            <a:r>
              <a:rPr sz="1800"/>
              <a:t>Dynamic or private ports:  49152 - 65535</a:t>
            </a:r>
            <a:endParaRPr sz="1800"/>
          </a:p>
        </p:txBody>
      </p:sp>
      <p:pic>
        <p:nvPicPr>
          <p:cNvPr id="534611780" name=""/>
          <p:cNvPicPr>
            <a:picLocks noChangeAspect="1"/>
          </p:cNvPicPr>
          <p:nvPr/>
        </p:nvPicPr>
        <p:blipFill>
          <a:blip r:embed="rId3"/>
          <a:stretch/>
        </p:blipFill>
        <p:spPr bwMode="auto">
          <a:xfrm>
            <a:off x="2524587" y="3051698"/>
            <a:ext cx="6534149" cy="22669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4168953" name="Title 1"/>
          <p:cNvSpPr>
            <a:spLocks noGrp="1"/>
          </p:cNvSpPr>
          <p:nvPr>
            <p:ph type="title"/>
          </p:nvPr>
        </p:nvSpPr>
        <p:spPr bwMode="auto">
          <a:xfrm flipH="0" flipV="0">
            <a:off x="4338057" y="161678"/>
            <a:ext cx="3467839" cy="920287"/>
          </a:xfrm>
        </p:spPr>
        <p:txBody>
          <a:bodyPr/>
          <a:lstStyle/>
          <a:p>
            <a:pPr>
              <a:defRPr/>
            </a:pPr>
            <a:r>
              <a:rPr sz="2800" b="1" u="sng"/>
              <a:t>Socket Pair</a:t>
            </a:r>
            <a:endParaRPr sz="2800" b="1" u="sng"/>
          </a:p>
        </p:txBody>
      </p:sp>
      <p:sp>
        <p:nvSpPr>
          <p:cNvPr id="1331593746" name="Content Placeholder 2"/>
          <p:cNvSpPr>
            <a:spLocks noGrp="1"/>
          </p:cNvSpPr>
          <p:nvPr>
            <p:ph idx="1"/>
          </p:nvPr>
        </p:nvSpPr>
        <p:spPr bwMode="auto">
          <a:xfrm flipH="0" flipV="0">
            <a:off x="1323349" y="1405630"/>
            <a:ext cx="8726542" cy="4771331"/>
          </a:xfrm>
        </p:spPr>
        <p:txBody>
          <a:bodyPr vertOverflow="overflow" horzOverflow="overflow" vert="horz" wrap="square" lIns="91440" tIns="45720" rIns="91440" bIns="45720" numCol="1" spcCol="0" rtlCol="0" fromWordArt="0" anchor="t" anchorCtr="0" forceAA="0" upright="0" compatLnSpc="0">
            <a:normAutofit fontScale="70000" lnSpcReduction="6000"/>
          </a:bodyPr>
          <a:lstStyle/>
          <a:p>
            <a:pPr marL="0" indent="0">
              <a:buFont typeface="Arial"/>
              <a:buNone/>
              <a:defRPr/>
            </a:pPr>
            <a:r>
              <a:rPr sz="1800" b="1" i="0" u="none">
                <a:solidFill>
                  <a:schemeClr val="accent5">
                    <a:lumMod val="50000"/>
                  </a:schemeClr>
                </a:solidFill>
                <a:latin typeface="Arial"/>
                <a:ea typeface="Arial"/>
                <a:cs typeface="Arial"/>
              </a:rPr>
              <a:t>🔹 TCP Socket Pair</a:t>
            </a:r>
            <a:endParaRPr sz="1800">
              <a:solidFill>
                <a:schemeClr val="accent5">
                  <a:lumMod val="50000"/>
                </a:schemeClr>
              </a:solidFill>
              <a:latin typeface="Arial"/>
              <a:cs typeface="Arial"/>
            </a:endParaRPr>
          </a:p>
          <a:p>
            <a:pPr>
              <a:defRPr/>
            </a:pPr>
            <a:r>
              <a:rPr sz="1800" b="0" i="0" u="none">
                <a:solidFill>
                  <a:srgbClr val="000000"/>
                </a:solidFill>
                <a:latin typeface="Arial"/>
                <a:ea typeface="Arial"/>
                <a:cs typeface="Arial"/>
              </a:rPr>
              <a:t>Identified by a </a:t>
            </a:r>
            <a:r>
              <a:rPr sz="1800" b="1" i="0" u="none">
                <a:solidFill>
                  <a:srgbClr val="000000"/>
                </a:solidFill>
                <a:latin typeface="Arial"/>
                <a:ea typeface="Arial"/>
                <a:cs typeface="Arial"/>
              </a:rPr>
              <a:t>four-tuple</a:t>
            </a:r>
            <a:r>
              <a:rPr sz="1800" b="0" i="0" u="none">
                <a:solidFill>
                  <a:srgbClr val="000000"/>
                </a:solidFill>
                <a:latin typeface="Arial"/>
                <a:ea typeface="Arial"/>
                <a:cs typeface="Arial"/>
              </a:rPr>
              <a:t>:</a:t>
            </a:r>
            <a:br>
              <a:rPr sz="1800" b="0" i="0" u="none">
                <a:solidFill>
                  <a:srgbClr val="000000"/>
                </a:solidFill>
                <a:latin typeface="Arial"/>
                <a:ea typeface="Arial"/>
                <a:cs typeface="Arial"/>
              </a:rPr>
            </a:br>
            <a:r>
              <a:rPr sz="1800" b="0" i="0" u="none">
                <a:solidFill>
                  <a:srgbClr val="000000"/>
                </a:solidFill>
                <a:latin typeface="Arial"/>
                <a:ea typeface="Arial"/>
                <a:cs typeface="Arial"/>
              </a:rPr>
              <a:t>Local IP, Local Port, Foreign IP, Foreign Port</a:t>
            </a:r>
            <a:endParaRPr sz="1800">
              <a:latin typeface="Arial"/>
              <a:cs typeface="Arial"/>
            </a:endParaRPr>
          </a:p>
          <a:p>
            <a:pPr marL="0" indent="0">
              <a:buFont typeface="Arial"/>
              <a:buNone/>
              <a:defRPr/>
            </a:pPr>
            <a:r>
              <a:rPr sz="1800" b="1" i="0" u="none">
                <a:solidFill>
                  <a:srgbClr val="000000"/>
                </a:solidFill>
                <a:latin typeface="Arial"/>
                <a:ea typeface="Arial"/>
                <a:cs typeface="Arial"/>
              </a:rPr>
              <a:t>Uniquely defines</a:t>
            </a:r>
            <a:r>
              <a:rPr sz="1800" b="0" i="0" u="none">
                <a:solidFill>
                  <a:srgbClr val="000000"/>
                </a:solidFill>
                <a:latin typeface="Arial"/>
                <a:ea typeface="Arial"/>
                <a:cs typeface="Arial"/>
              </a:rPr>
              <a:t> each TCP connection on a network</a:t>
            </a:r>
            <a:endParaRPr sz="1800">
              <a:latin typeface="Arial"/>
              <a:cs typeface="Arial"/>
            </a:endParaRPr>
          </a:p>
          <a:p>
            <a:pPr>
              <a:defRPr/>
            </a:pPr>
            <a:r>
              <a:rPr sz="1800" b="1" i="0" u="none">
                <a:solidFill>
                  <a:srgbClr val="000000"/>
                </a:solidFill>
                <a:latin typeface="Arial"/>
                <a:ea typeface="Arial"/>
                <a:cs typeface="Arial"/>
              </a:rPr>
              <a:t>Defining a Socket</a:t>
            </a:r>
            <a:endParaRPr sz="1800">
              <a:latin typeface="Arial"/>
              <a:cs typeface="Arial"/>
            </a:endParaRPr>
          </a:p>
          <a:p>
            <a:pPr>
              <a:defRPr/>
            </a:pPr>
            <a:r>
              <a:rPr sz="1800" b="0" i="0" u="none">
                <a:solidFill>
                  <a:srgbClr val="000000"/>
                </a:solidFill>
                <a:latin typeface="Arial"/>
                <a:ea typeface="Arial"/>
                <a:cs typeface="Arial"/>
              </a:rPr>
              <a:t>A </a:t>
            </a:r>
            <a:r>
              <a:rPr sz="1800" b="1" i="0" u="none">
                <a:solidFill>
                  <a:srgbClr val="000000"/>
                </a:solidFill>
                <a:latin typeface="Arial"/>
                <a:ea typeface="Arial"/>
                <a:cs typeface="Arial"/>
              </a:rPr>
              <a:t>socket = IP address + Port number</a:t>
            </a:r>
            <a:endParaRPr sz="1800">
              <a:latin typeface="Arial"/>
              <a:cs typeface="Arial"/>
            </a:endParaRPr>
          </a:p>
          <a:p>
            <a:pPr marL="0" indent="0">
              <a:buFont typeface="Arial"/>
              <a:buNone/>
              <a:defRPr/>
            </a:pPr>
            <a:r>
              <a:rPr sz="1800" b="0" i="0" u="none">
                <a:solidFill>
                  <a:srgbClr val="000000"/>
                </a:solidFill>
                <a:latin typeface="Arial"/>
                <a:ea typeface="Arial"/>
                <a:cs typeface="Arial"/>
              </a:rPr>
              <a:t>Each endpoint in a connection is often referred to as a </a:t>
            </a:r>
            <a:r>
              <a:rPr sz="1800" b="1" i="0" u="none">
                <a:solidFill>
                  <a:srgbClr val="000000"/>
                </a:solidFill>
                <a:latin typeface="Arial"/>
                <a:ea typeface="Arial"/>
                <a:cs typeface="Arial"/>
              </a:rPr>
              <a:t>socket</a:t>
            </a:r>
            <a:endParaRPr sz="1800">
              <a:latin typeface="Arial"/>
              <a:ea typeface="Arial"/>
              <a:cs typeface="Arial"/>
            </a:endParaRPr>
          </a:p>
          <a:p>
            <a:pPr marL="0" indent="0">
              <a:buFont typeface="Arial"/>
              <a:buNone/>
              <a:defRPr/>
            </a:pPr>
            <a:endParaRPr sz="1800">
              <a:latin typeface="Arial"/>
              <a:cs typeface="Arial"/>
            </a:endParaRPr>
          </a:p>
          <a:p>
            <a:pPr marL="0" indent="0">
              <a:buFont typeface="Arial"/>
              <a:buNone/>
              <a:defRPr/>
            </a:pPr>
            <a:r>
              <a:rPr sz="1800" b="1" i="0" u="none">
                <a:solidFill>
                  <a:schemeClr val="accent1">
                    <a:lumMod val="75000"/>
                  </a:schemeClr>
                </a:solidFill>
                <a:latin typeface="Arial"/>
                <a:ea typeface="Arial"/>
                <a:cs typeface="Arial"/>
              </a:rPr>
              <a:t>🔹 UDP and Socket Pair Concept</a:t>
            </a:r>
            <a:endParaRPr sz="1800">
              <a:solidFill>
                <a:schemeClr val="accent1">
                  <a:lumMod val="75000"/>
                </a:schemeClr>
              </a:solidFill>
              <a:latin typeface="Arial"/>
              <a:cs typeface="Arial"/>
            </a:endParaRPr>
          </a:p>
          <a:p>
            <a:pPr>
              <a:defRPr/>
            </a:pPr>
            <a:r>
              <a:rPr sz="1800" b="1" i="0" u="none">
                <a:solidFill>
                  <a:srgbClr val="000000"/>
                </a:solidFill>
                <a:latin typeface="Arial"/>
                <a:ea typeface="Arial"/>
                <a:cs typeface="Arial"/>
              </a:rPr>
              <a:t>UDP is connectionless</a:t>
            </a:r>
            <a:r>
              <a:rPr sz="1800" b="0" i="0" u="none">
                <a:solidFill>
                  <a:srgbClr val="000000"/>
                </a:solidFill>
                <a:latin typeface="Arial"/>
                <a:ea typeface="Arial"/>
                <a:cs typeface="Arial"/>
              </a:rPr>
              <a:t>, but...</a:t>
            </a:r>
            <a:endParaRPr sz="1800">
              <a:latin typeface="Arial"/>
              <a:cs typeface="Arial"/>
            </a:endParaRPr>
          </a:p>
          <a:p>
            <a:pPr>
              <a:defRPr/>
            </a:pPr>
            <a:r>
              <a:rPr sz="1800" b="0" i="0" u="none">
                <a:solidFill>
                  <a:srgbClr val="000000"/>
                </a:solidFill>
                <a:latin typeface="Arial"/>
                <a:ea typeface="Arial"/>
                <a:cs typeface="Arial"/>
              </a:rPr>
              <a:t>The </a:t>
            </a:r>
            <a:r>
              <a:rPr sz="1800" b="1" i="0" u="none">
                <a:solidFill>
                  <a:srgbClr val="000000"/>
                </a:solidFill>
                <a:latin typeface="Arial"/>
                <a:ea typeface="Arial"/>
                <a:cs typeface="Arial"/>
              </a:rPr>
              <a:t>socket pair idea still applies</a:t>
            </a:r>
            <a:endParaRPr sz="1800">
              <a:latin typeface="Arial"/>
              <a:cs typeface="Arial"/>
            </a:endParaRPr>
          </a:p>
          <a:p>
            <a:pPr marL="0" indent="0">
              <a:buFont typeface="Arial"/>
              <a:buNone/>
              <a:defRPr/>
            </a:pPr>
            <a:r>
              <a:rPr sz="1800" b="0" i="0" u="none">
                <a:solidFill>
                  <a:srgbClr val="000000"/>
                </a:solidFill>
                <a:latin typeface="Arial"/>
                <a:ea typeface="Arial"/>
                <a:cs typeface="Arial"/>
              </a:rPr>
              <a:t>Helps describe communication endpoints</a:t>
            </a:r>
            <a:endParaRPr sz="1800" b="0" i="0" u="none">
              <a:solidFill>
                <a:srgbClr val="000000"/>
              </a:solidFill>
              <a:latin typeface="Arial"/>
              <a:cs typeface="Arial"/>
            </a:endParaRPr>
          </a:p>
          <a:p>
            <a:pPr marL="0" indent="0">
              <a:buFont typeface="Arial"/>
              <a:buNone/>
              <a:defRPr/>
            </a:pPr>
            <a:endParaRPr sz="1800">
              <a:latin typeface="Arial"/>
              <a:cs typeface="Arial"/>
            </a:endParaRPr>
          </a:p>
          <a:p>
            <a:pPr marL="0" indent="0">
              <a:buFont typeface="Arial"/>
              <a:buNone/>
              <a:defRPr/>
            </a:pPr>
            <a:r>
              <a:rPr sz="1800" b="1" i="0" u="none">
                <a:solidFill>
                  <a:schemeClr val="tx2"/>
                </a:solidFill>
                <a:latin typeface="Arial"/>
                <a:ea typeface="Arial"/>
                <a:cs typeface="Arial"/>
              </a:rPr>
              <a:t>🔹 Socket Functions and Their Role</a:t>
            </a:r>
            <a:endParaRPr sz="1800">
              <a:solidFill>
                <a:schemeClr val="tx2"/>
              </a:solidFill>
              <a:latin typeface="Arial"/>
              <a:cs typeface="Arial"/>
            </a:endParaRPr>
          </a:p>
          <a:p>
            <a:pPr>
              <a:defRPr/>
            </a:pPr>
            <a:r>
              <a:rPr sz="1800" b="0" i="0" u="none">
                <a:solidFill>
                  <a:srgbClr val="000000"/>
                </a:solidFill>
                <a:latin typeface="Arial"/>
                <a:ea typeface="Arial"/>
                <a:cs typeface="Arial"/>
              </a:rPr>
              <a:t>Functions like </a:t>
            </a:r>
            <a:r>
              <a:rPr sz="1800" b="0" i="0" u="none">
                <a:solidFill>
                  <a:srgbClr val="000000"/>
                </a:solidFill>
                <a:latin typeface="Arial"/>
                <a:ea typeface="Arial"/>
                <a:cs typeface="Arial"/>
              </a:rPr>
              <a:t>bind()</a:t>
            </a:r>
            <a:r>
              <a:rPr sz="1800" b="0" i="0" u="none">
                <a:solidFill>
                  <a:srgbClr val="000000"/>
                </a:solidFill>
                <a:latin typeface="Arial"/>
                <a:ea typeface="Arial"/>
                <a:cs typeface="Arial"/>
              </a:rPr>
              <a:t>, </a:t>
            </a:r>
            <a:r>
              <a:rPr sz="1800" b="0" i="0" u="none">
                <a:solidFill>
                  <a:srgbClr val="000000"/>
                </a:solidFill>
                <a:latin typeface="Arial"/>
                <a:ea typeface="Arial"/>
                <a:cs typeface="Arial"/>
              </a:rPr>
              <a:t>connect()</a:t>
            </a:r>
            <a:r>
              <a:rPr sz="1800" b="0" i="0" u="none">
                <a:solidFill>
                  <a:srgbClr val="000000"/>
                </a:solidFill>
                <a:latin typeface="Arial"/>
                <a:ea typeface="Arial"/>
                <a:cs typeface="Arial"/>
              </a:rPr>
              <a:t>, </a:t>
            </a:r>
            <a:r>
              <a:rPr sz="1800" b="0" i="0" u="none">
                <a:solidFill>
                  <a:srgbClr val="000000"/>
                </a:solidFill>
                <a:latin typeface="Arial"/>
                <a:ea typeface="Arial"/>
                <a:cs typeface="Arial"/>
              </a:rPr>
              <a:t>getpeername()</a:t>
            </a:r>
            <a:r>
              <a:rPr sz="1800" b="0" i="0" u="none">
                <a:solidFill>
                  <a:srgbClr val="000000"/>
                </a:solidFill>
                <a:latin typeface="Arial"/>
                <a:ea typeface="Arial"/>
                <a:cs typeface="Arial"/>
              </a:rPr>
              <a:t> control parts of the socket pair</a:t>
            </a:r>
            <a:endParaRPr sz="1800">
              <a:latin typeface="Arial"/>
              <a:cs typeface="Arial"/>
            </a:endParaRPr>
          </a:p>
          <a:p>
            <a:pPr>
              <a:defRPr/>
            </a:pPr>
            <a:r>
              <a:rPr sz="1800" b="0" i="0" u="none">
                <a:solidFill>
                  <a:srgbClr val="000000"/>
                </a:solidFill>
                <a:latin typeface="Arial"/>
                <a:ea typeface="Arial"/>
                <a:cs typeface="Arial"/>
              </a:rPr>
              <a:t>bind()</a:t>
            </a:r>
            <a:r>
              <a:rPr sz="1800" b="0" i="0" u="none">
                <a:solidFill>
                  <a:srgbClr val="000000"/>
                </a:solidFill>
                <a:latin typeface="Arial"/>
                <a:ea typeface="Arial"/>
                <a:cs typeface="Arial"/>
              </a:rPr>
              <a:t> example:</a:t>
            </a:r>
            <a:endParaRPr sz="1800">
              <a:latin typeface="Arial"/>
              <a:cs typeface="Arial"/>
            </a:endParaRPr>
          </a:p>
          <a:p>
            <a:pPr marL="0" indent="0">
              <a:buFont typeface="Arial"/>
              <a:buNone/>
              <a:defRPr/>
            </a:pPr>
            <a:r>
              <a:rPr sz="1800" b="0" i="0" u="none">
                <a:solidFill>
                  <a:srgbClr val="000000"/>
                </a:solidFill>
                <a:latin typeface="Arial"/>
                <a:ea typeface="Arial"/>
                <a:cs typeface="Arial"/>
              </a:rPr>
              <a:t>Sets </a:t>
            </a:r>
            <a:r>
              <a:rPr sz="1800" b="1" i="0" u="none">
                <a:solidFill>
                  <a:srgbClr val="000000"/>
                </a:solidFill>
                <a:latin typeface="Arial"/>
                <a:ea typeface="Arial"/>
                <a:cs typeface="Arial"/>
              </a:rPr>
              <a:t>local IP</a:t>
            </a:r>
            <a:r>
              <a:rPr sz="1800" b="0" i="0" u="none">
                <a:solidFill>
                  <a:srgbClr val="000000"/>
                </a:solidFill>
                <a:latin typeface="Arial"/>
                <a:ea typeface="Arial"/>
                <a:cs typeface="Arial"/>
              </a:rPr>
              <a:t> and </a:t>
            </a:r>
            <a:r>
              <a:rPr sz="1800" b="1" i="0" u="none">
                <a:solidFill>
                  <a:srgbClr val="000000"/>
                </a:solidFill>
                <a:latin typeface="Arial"/>
                <a:ea typeface="Arial"/>
                <a:cs typeface="Arial"/>
              </a:rPr>
              <a:t>local port</a:t>
            </a:r>
            <a:r>
              <a:rPr sz="1800" b="0" i="0" u="none">
                <a:solidFill>
                  <a:srgbClr val="000000"/>
                </a:solidFill>
                <a:latin typeface="Arial"/>
                <a:ea typeface="Arial"/>
                <a:cs typeface="Arial"/>
              </a:rPr>
              <a:t> for TCP, UDP, and SCTP</a:t>
            </a:r>
            <a:endParaRPr sz="1800">
              <a:latin typeface="Arial"/>
              <a:cs typeface="Arial"/>
            </a:endParaRPr>
          </a:p>
        </p:txBody>
      </p:sp>
      <p:pic>
        <p:nvPicPr>
          <p:cNvPr id="118840473" name=""/>
          <p:cNvPicPr>
            <a:picLocks noChangeAspect="1"/>
          </p:cNvPicPr>
          <p:nvPr/>
        </p:nvPicPr>
        <p:blipFill>
          <a:blip r:embed="rId3"/>
          <a:stretch/>
        </p:blipFill>
        <p:spPr bwMode="auto">
          <a:xfrm>
            <a:off x="5622523" y="3429000"/>
            <a:ext cx="6505574" cy="131445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63218674" name="Title 1"/>
          <p:cNvSpPr>
            <a:spLocks noGrp="1"/>
          </p:cNvSpPr>
          <p:nvPr>
            <p:ph type="title"/>
          </p:nvPr>
        </p:nvSpPr>
        <p:spPr bwMode="auto"/>
        <p:txBody>
          <a:bodyPr/>
          <a:lstStyle/>
          <a:p>
            <a:pPr>
              <a:defRPr/>
            </a:pPr>
            <a:r>
              <a:rPr/>
              <a:t>Concurrency</a:t>
            </a:r>
            <a:endParaRPr/>
          </a:p>
        </p:txBody>
      </p:sp>
      <p:pic>
        <p:nvPicPr>
          <p:cNvPr id="1433806753" name=""/>
          <p:cNvPicPr>
            <a:picLocks noChangeAspect="1"/>
          </p:cNvPicPr>
          <p:nvPr/>
        </p:nvPicPr>
        <p:blipFill>
          <a:blip r:embed="rId3"/>
          <a:stretch/>
        </p:blipFill>
        <p:spPr bwMode="auto">
          <a:xfrm>
            <a:off x="166456" y="1466849"/>
            <a:ext cx="6696074" cy="1466849"/>
          </a:xfrm>
          <a:prstGeom prst="rect">
            <a:avLst/>
          </a:prstGeom>
        </p:spPr>
      </p:pic>
      <p:pic>
        <p:nvPicPr>
          <p:cNvPr id="839675229" name=""/>
          <p:cNvPicPr>
            <a:picLocks noChangeAspect="1"/>
          </p:cNvPicPr>
          <p:nvPr/>
        </p:nvPicPr>
        <p:blipFill>
          <a:blip r:embed="rId4"/>
          <a:stretch/>
        </p:blipFill>
        <p:spPr bwMode="auto">
          <a:xfrm>
            <a:off x="5012183" y="3761912"/>
            <a:ext cx="6648449" cy="2257425"/>
          </a:xfrm>
          <a:prstGeom prst="rect">
            <a:avLst/>
          </a:prstGeom>
        </p:spPr>
      </p:pic>
      <p:cxnSp>
        <p:nvCxnSpPr>
          <p:cNvPr id="0" name=""/>
          <p:cNvCxnSpPr>
            <a:cxnSpLocks/>
          </p:cNvCxnSpPr>
          <p:nvPr/>
        </p:nvCxnSpPr>
        <p:spPr bwMode="auto">
          <a:xfrm flipH="0" flipV="0">
            <a:off x="3283834" y="2996213"/>
            <a:ext cx="4235388" cy="961747"/>
          </a:xfrm>
          <a:prstGeom prst="line">
            <a:avLst/>
          </a:prstGeom>
          <a:ln w="19049" cap="flat" cmpd="sng" algn="ctr">
            <a:solidFill>
              <a:srgbClr val="FF0000"/>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539624663" name=""/>
          <p:cNvSpPr/>
          <p:nvPr/>
        </p:nvSpPr>
        <p:spPr bwMode="auto">
          <a:xfrm flipH="0" flipV="0">
            <a:off x="9257766" y="4707014"/>
            <a:ext cx="776795" cy="453130"/>
          </a:xfrm>
          <a:prstGeom prst="ellipse">
            <a:avLst/>
          </a:prstGeom>
          <a:solidFill>
            <a:schemeClr val="accent2">
              <a:alpha val="31000"/>
            </a:schemeClr>
          </a:solidFill>
          <a:ln w="12700" cap="flat" cmpd="sng" algn="ctr">
            <a:solidFill>
              <a:srgbClr val="FF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739673579" name=""/>
          <p:cNvSpPr txBox="1"/>
          <p:nvPr/>
        </p:nvSpPr>
        <p:spPr bwMode="auto">
          <a:xfrm flipH="0" flipV="0">
            <a:off x="6862530" y="6094372"/>
            <a:ext cx="4325230"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Concurrent server has child handle client</a:t>
            </a:r>
            <a:endParaRPr/>
          </a:p>
        </p:txBody>
      </p:sp>
      <p:sp>
        <p:nvSpPr>
          <p:cNvPr id="894258053" name=""/>
          <p:cNvSpPr txBox="1"/>
          <p:nvPr/>
        </p:nvSpPr>
        <p:spPr bwMode="auto">
          <a:xfrm flipH="0" flipV="0">
            <a:off x="166456" y="3199881"/>
            <a:ext cx="4299555"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Connection request from client to server.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56980282" name="Title 1"/>
          <p:cNvSpPr>
            <a:spLocks noGrp="1"/>
          </p:cNvSpPr>
          <p:nvPr>
            <p:ph type="title"/>
          </p:nvPr>
        </p:nvSpPr>
        <p:spPr bwMode="auto"/>
        <p:txBody>
          <a:bodyPr/>
          <a:lstStyle/>
          <a:p>
            <a:pPr>
              <a:defRPr/>
            </a:pPr>
            <a:r>
              <a:rPr/>
              <a:t>Intro</a:t>
            </a:r>
            <a:endParaRPr/>
          </a:p>
        </p:txBody>
      </p:sp>
      <p:sp>
        <p:nvSpPr>
          <p:cNvPr id="2131612271" name="Content Placeholder 2"/>
          <p:cNvSpPr>
            <a:spLocks noGrp="1"/>
          </p:cNvSpPr>
          <p:nvPr>
            <p:ph idx="1"/>
          </p:nvPr>
        </p:nvSpPr>
        <p:spPr bwMode="auto"/>
        <p:txBody>
          <a:bodyPr/>
          <a:lstStyle/>
          <a:p>
            <a:pPr>
              <a:defRPr/>
            </a:pPr>
            <a:r>
              <a:rPr lang="en-US" sz="1800" b="0" i="0" u="none" strike="noStrike" cap="none" spc="0">
                <a:solidFill>
                  <a:schemeClr val="tx1"/>
                </a:solidFill>
                <a:latin typeface="Arial"/>
                <a:ea typeface="Arial"/>
                <a:cs typeface="Arial"/>
              </a:rPr>
              <a:t>Sockets are a </a:t>
            </a:r>
            <a:r>
              <a:rPr lang="en-US" sz="1800" b="1" i="1" u="sng" strike="noStrike" cap="none" spc="0">
                <a:solidFill>
                  <a:schemeClr val="tx1"/>
                </a:solidFill>
                <a:latin typeface="Arial"/>
                <a:ea typeface="Arial"/>
                <a:cs typeface="Arial"/>
              </a:rPr>
              <a:t>method of IPC that allow data to be exchanged between applications</a:t>
            </a:r>
            <a:r>
              <a:rPr lang="en-US" sz="1800" b="0" i="0" u="none" strike="noStrike" cap="none" spc="0">
                <a:solidFill>
                  <a:schemeClr val="tx1"/>
                </a:solidFill>
                <a:latin typeface="Arial"/>
                <a:ea typeface="Arial"/>
                <a:cs typeface="Arial"/>
              </a:rPr>
              <a:t>, either on the same host (computer) or on different hosts connected by a network. </a:t>
            </a:r>
            <a:endParaRPr sz="1800" b="0" i="0" u="none" strike="noStrike" cap="none" spc="0">
              <a:solidFill>
                <a:schemeClr val="tx1"/>
              </a:solidFill>
              <a:latin typeface="Arial"/>
              <a:ea typeface="Arial"/>
              <a:cs typeface="Arial"/>
            </a:endParaRPr>
          </a:p>
          <a:p>
            <a:pPr>
              <a:defRPr/>
            </a:pPr>
            <a:r>
              <a:rPr lang="en-US" sz="1800" b="0" i="0" u="none" strike="noStrike" cap="none" spc="0">
                <a:solidFill>
                  <a:schemeClr val="tx1"/>
                </a:solidFill>
                <a:latin typeface="Arial"/>
                <a:ea typeface="Arial"/>
                <a:cs typeface="Arial"/>
              </a:rPr>
              <a:t>The first widespread implementation of the sockets API appeared with 4.2BSD in 1983, and this API has been ported to virtually every UNIX implementation, as well as most other operating systems</a:t>
            </a:r>
            <a:r>
              <a:rPr sz="1800"/>
              <a:t>.</a:t>
            </a:r>
            <a:endParaRPr sz="1800"/>
          </a:p>
        </p:txBody>
      </p:sp>
      <p:pic>
        <p:nvPicPr>
          <p:cNvPr id="857374176" name=""/>
          <p:cNvPicPr>
            <a:picLocks noChangeAspect="1"/>
          </p:cNvPicPr>
          <p:nvPr/>
        </p:nvPicPr>
        <p:blipFill>
          <a:blip r:embed="rId3"/>
          <a:stretch/>
        </p:blipFill>
        <p:spPr bwMode="auto">
          <a:xfrm flipH="0" flipV="0">
            <a:off x="3845277" y="3660069"/>
            <a:ext cx="4728124" cy="207091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08708206" name="Title 1"/>
          <p:cNvSpPr>
            <a:spLocks noGrp="1"/>
          </p:cNvSpPr>
          <p:nvPr>
            <p:ph type="title"/>
          </p:nvPr>
        </p:nvSpPr>
        <p:spPr bwMode="auto"/>
        <p:txBody>
          <a:bodyPr/>
          <a:lstStyle/>
          <a:p>
            <a:pPr>
              <a:defRPr/>
            </a:pPr>
            <a:r>
              <a:rPr/>
              <a:t>Concurrency</a:t>
            </a:r>
            <a:endParaRPr/>
          </a:p>
        </p:txBody>
      </p:sp>
      <p:pic>
        <p:nvPicPr>
          <p:cNvPr id="99411889" name=""/>
          <p:cNvPicPr>
            <a:picLocks noChangeAspect="1"/>
          </p:cNvPicPr>
          <p:nvPr/>
        </p:nvPicPr>
        <p:blipFill>
          <a:blip r:embed="rId3"/>
          <a:stretch/>
        </p:blipFill>
        <p:spPr bwMode="auto">
          <a:xfrm>
            <a:off x="2228664" y="1803276"/>
            <a:ext cx="6819899" cy="2981324"/>
          </a:xfrm>
          <a:prstGeom prst="rect">
            <a:avLst/>
          </a:prstGeom>
        </p:spPr>
      </p:pic>
      <p:sp>
        <p:nvSpPr>
          <p:cNvPr id="1610266844" name=""/>
          <p:cNvSpPr txBox="1"/>
          <p:nvPr/>
        </p:nvSpPr>
        <p:spPr bwMode="auto">
          <a:xfrm flipH="0" flipV="0">
            <a:off x="3477461" y="4882940"/>
            <a:ext cx="4515766"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Second client connection with same server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23543960" name=""/>
          <p:cNvPicPr>
            <a:picLocks noChangeAspect="1"/>
          </p:cNvPicPr>
          <p:nvPr/>
        </p:nvPicPr>
        <p:blipFill>
          <a:blip r:embed="rId3"/>
          <a:stretch/>
        </p:blipFill>
        <p:spPr bwMode="auto">
          <a:xfrm>
            <a:off x="3264392" y="2089950"/>
            <a:ext cx="5172074" cy="3381374"/>
          </a:xfrm>
          <a:prstGeom prst="rect">
            <a:avLst/>
          </a:prstGeom>
        </p:spPr>
      </p:pic>
      <p:sp>
        <p:nvSpPr>
          <p:cNvPr id="423835523" name=""/>
          <p:cNvSpPr txBox="1"/>
          <p:nvPr/>
        </p:nvSpPr>
        <p:spPr bwMode="auto">
          <a:xfrm flipH="0" flipV="0">
            <a:off x="2118640" y="1074493"/>
            <a:ext cx="774165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Steps and buffers involved when an application writes to a TCP socket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8683881" name=""/>
          <p:cNvSpPr txBox="1"/>
          <p:nvPr/>
        </p:nvSpPr>
        <p:spPr bwMode="auto">
          <a:xfrm flipH="0" flipV="0">
            <a:off x="2322087" y="584372"/>
            <a:ext cx="782488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Steps and buffers involved when an application writes to a UDP socket</a:t>
            </a:r>
            <a:endParaRPr/>
          </a:p>
        </p:txBody>
      </p:sp>
      <p:pic>
        <p:nvPicPr>
          <p:cNvPr id="1303523550" name=""/>
          <p:cNvPicPr>
            <a:picLocks noChangeAspect="1"/>
          </p:cNvPicPr>
          <p:nvPr/>
        </p:nvPicPr>
        <p:blipFill>
          <a:blip r:embed="rId3"/>
          <a:stretch/>
        </p:blipFill>
        <p:spPr bwMode="auto">
          <a:xfrm>
            <a:off x="3569563" y="1525849"/>
            <a:ext cx="4638674" cy="34194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7405602" name="Title 1"/>
          <p:cNvSpPr>
            <a:spLocks noGrp="1"/>
          </p:cNvSpPr>
          <p:nvPr>
            <p:ph type="title"/>
          </p:nvPr>
        </p:nvSpPr>
        <p:spPr bwMode="auto">
          <a:xfrm>
            <a:off x="921427" y="2103436"/>
            <a:ext cx="10515600" cy="1325562"/>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Foundations of Sockets</a:t>
            </a:r>
            <a:r>
              <a:rPr/>
              <a:t> -</a:t>
            </a:r>
            <a:br>
              <a:rPr/>
            </a:br>
            <a:br>
              <a:rPr/>
            </a:br>
            <a:r>
              <a:rPr/>
              <a:t>				Sockets API</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41992596" name="Title 1"/>
          <p:cNvSpPr>
            <a:spLocks noGrp="1"/>
          </p:cNvSpPr>
          <p:nvPr>
            <p:ph type="title"/>
          </p:nvPr>
        </p:nvSpPr>
        <p:spPr bwMode="auto"/>
        <p:txBody>
          <a:bodyPr/>
          <a:lstStyle/>
          <a:p>
            <a:pPr>
              <a:defRPr/>
            </a:pPr>
            <a:r>
              <a:rPr sz="2600"/>
              <a:t>  </a:t>
            </a:r>
            <a:r>
              <a:rPr sz="2600"/>
              <a:t>Sockets functions,API</a:t>
            </a:r>
            <a:endParaRPr sz="2600"/>
          </a:p>
        </p:txBody>
      </p:sp>
      <p:sp>
        <p:nvSpPr>
          <p:cNvPr id="64530976" name="Content Placeholder 2"/>
          <p:cNvSpPr>
            <a:spLocks noGrp="1"/>
          </p:cNvSpPr>
          <p:nvPr>
            <p:ph idx="1"/>
          </p:nvPr>
        </p:nvSpPr>
        <p:spPr bwMode="auto">
          <a:xfrm>
            <a:off x="496039" y="1825624"/>
            <a:ext cx="10515600" cy="4351338"/>
          </a:xfrm>
        </p:spPr>
        <p:txBody>
          <a:bodyPr/>
          <a:lstStyle/>
          <a:p>
            <a:pPr marL="0" indent="0">
              <a:buFont typeface="Arial"/>
              <a:buNone/>
              <a:defRPr/>
            </a:pPr>
            <a:r>
              <a:rPr sz="1800" b="0" i="0" u="none">
                <a:solidFill>
                  <a:srgbClr val="000000"/>
                </a:solidFill>
                <a:latin typeface="Arial"/>
                <a:ea typeface="Arial"/>
                <a:cs typeface="Arial"/>
              </a:rPr>
              <a:t>The </a:t>
            </a:r>
            <a:r>
              <a:rPr sz="1800" b="1" i="0" u="none">
                <a:solidFill>
                  <a:srgbClr val="000000"/>
                </a:solidFill>
                <a:latin typeface="Arial"/>
                <a:ea typeface="Arial"/>
                <a:cs typeface="Arial"/>
              </a:rPr>
              <a:t>Socket API</a:t>
            </a:r>
            <a:r>
              <a:rPr sz="1800" b="0" i="0" u="none">
                <a:solidFill>
                  <a:srgbClr val="000000"/>
                </a:solidFill>
                <a:latin typeface="Arial"/>
                <a:ea typeface="Arial"/>
                <a:cs typeface="Arial"/>
              </a:rPr>
              <a:t> provides functions for creating and managing communication endpoints (sockets) in </a:t>
            </a:r>
            <a:r>
              <a:rPr sz="1800" b="1" i="0" u="none">
                <a:solidFill>
                  <a:srgbClr val="000000"/>
                </a:solidFill>
                <a:latin typeface="Arial"/>
                <a:ea typeface="Arial"/>
                <a:cs typeface="Arial"/>
              </a:rPr>
              <a:t>network programming</a:t>
            </a:r>
            <a:r>
              <a:rPr sz="1800" b="0" i="0" u="none">
                <a:solidFill>
                  <a:srgbClr val="000000"/>
                </a:solidFill>
                <a:latin typeface="Arial"/>
                <a:ea typeface="Arial"/>
                <a:cs typeface="Arial"/>
              </a:rPr>
              <a:t>.</a:t>
            </a:r>
            <a:endParaRPr sz="1800">
              <a:latin typeface="Arial"/>
              <a:ea typeface="Arial"/>
              <a:cs typeface="Arial"/>
            </a:endParaRPr>
          </a:p>
          <a:p>
            <a:pPr marL="0" indent="0">
              <a:buFont typeface="Arial"/>
              <a:buNone/>
              <a:defRPr/>
            </a:pPr>
            <a:endParaRPr sz="1800">
              <a:latin typeface="Arial"/>
              <a:ea typeface="Arial"/>
              <a:cs typeface="Arial"/>
            </a:endParaRPr>
          </a:p>
          <a:p>
            <a:pPr marL="0" indent="0">
              <a:buFont typeface="Arial"/>
              <a:buNone/>
              <a:defRPr/>
            </a:pPr>
            <a:endParaRPr sz="1800">
              <a:latin typeface="Arial"/>
              <a:ea typeface="Arial"/>
              <a:cs typeface="Arial"/>
            </a:endParaRPr>
          </a:p>
          <a:p>
            <a:pPr marL="0" indent="0">
              <a:buFont typeface="Arial"/>
              <a:buNone/>
              <a:defRPr/>
            </a:pPr>
            <a:endParaRPr sz="1800">
              <a:latin typeface="Arial"/>
              <a:cs typeface="Arial"/>
            </a:endParaRPr>
          </a:p>
          <a:p>
            <a:pPr marL="0" indent="0">
              <a:buFont typeface="Arial"/>
              <a:buNone/>
              <a:defRPr/>
            </a:pPr>
            <a:endParaRPr sz="1800">
              <a:latin typeface="Arial"/>
              <a:cs typeface="Arial"/>
            </a:endParaRPr>
          </a:p>
        </p:txBody>
      </p:sp>
      <p:pic>
        <p:nvPicPr>
          <p:cNvPr id="1416432128" name=""/>
          <p:cNvPicPr>
            <a:picLocks noChangeAspect="1"/>
          </p:cNvPicPr>
          <p:nvPr/>
        </p:nvPicPr>
        <p:blipFill>
          <a:blip r:embed="rId3"/>
          <a:stretch/>
        </p:blipFill>
        <p:spPr bwMode="auto">
          <a:xfrm>
            <a:off x="625505" y="2709538"/>
            <a:ext cx="7296149" cy="3190874"/>
          </a:xfrm>
          <a:prstGeom prst="rect">
            <a:avLst/>
          </a:prstGeom>
        </p:spPr>
      </p:pic>
      <p:pic>
        <p:nvPicPr>
          <p:cNvPr id="2022367158" name=""/>
          <p:cNvPicPr>
            <a:picLocks noChangeAspect="1"/>
          </p:cNvPicPr>
          <p:nvPr/>
        </p:nvPicPr>
        <p:blipFill>
          <a:blip r:embed="rId4"/>
          <a:stretch/>
        </p:blipFill>
        <p:spPr bwMode="auto">
          <a:xfrm flipH="0" flipV="0">
            <a:off x="8134349" y="2551914"/>
            <a:ext cx="4088247" cy="362504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66562989" name="Title 1"/>
          <p:cNvSpPr>
            <a:spLocks noGrp="1"/>
          </p:cNvSpPr>
          <p:nvPr>
            <p:ph type="title"/>
          </p:nvPr>
        </p:nvSpPr>
        <p:spPr bwMode="auto"/>
        <p:txBody>
          <a:bodyPr/>
          <a:lstStyle/>
          <a:p>
            <a:pPr>
              <a:defRPr/>
            </a:pPr>
            <a:r>
              <a:rPr sz="2800"/>
              <a:t>Socket functions</a:t>
            </a:r>
            <a:endParaRPr sz="2800"/>
          </a:p>
        </p:txBody>
      </p:sp>
      <p:pic>
        <p:nvPicPr>
          <p:cNvPr id="1265213036" name=""/>
          <p:cNvPicPr>
            <a:picLocks noChangeAspect="1"/>
          </p:cNvPicPr>
          <p:nvPr/>
        </p:nvPicPr>
        <p:blipFill>
          <a:blip r:embed="rId3"/>
          <a:stretch/>
        </p:blipFill>
        <p:spPr bwMode="auto">
          <a:xfrm>
            <a:off x="1303907" y="1941990"/>
            <a:ext cx="6334124" cy="34004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5095755" name="Title 1"/>
          <p:cNvSpPr>
            <a:spLocks noGrp="1"/>
          </p:cNvSpPr>
          <p:nvPr>
            <p:ph type="title"/>
          </p:nvPr>
        </p:nvSpPr>
        <p:spPr bwMode="auto">
          <a:xfrm flipH="0" flipV="0">
            <a:off x="838198" y="365124"/>
            <a:ext cx="10515600" cy="753831"/>
          </a:xfrm>
        </p:spPr>
        <p:txBody>
          <a:bodyPr/>
          <a:lstStyle/>
          <a:p>
            <a:pPr>
              <a:defRPr/>
            </a:pPr>
            <a:r>
              <a:rPr/>
              <a:t>Socket IO</a:t>
            </a:r>
            <a:endParaRPr/>
          </a:p>
        </p:txBody>
      </p:sp>
      <p:sp>
        <p:nvSpPr>
          <p:cNvPr id="1810292708" name="Content Placeholder 2"/>
          <p:cNvSpPr>
            <a:spLocks noGrp="1"/>
          </p:cNvSpPr>
          <p:nvPr>
            <p:ph idx="1"/>
          </p:nvPr>
        </p:nvSpPr>
        <p:spPr bwMode="auto">
          <a:xfrm>
            <a:off x="440554" y="1381741"/>
            <a:ext cx="10515600" cy="4351338"/>
          </a:xfrm>
        </p:spPr>
        <p:txBody>
          <a:bodyPr/>
          <a:lstStyle/>
          <a:p>
            <a:pPr marL="0" indent="0">
              <a:buFont typeface="Arial"/>
              <a:buNone/>
              <a:defRPr/>
            </a:pPr>
            <a:r>
              <a:rPr lang="en-US" sz="1600" b="0" i="0" u="none" strike="noStrike" cap="none" spc="0">
                <a:solidFill>
                  <a:schemeClr val="tx1"/>
                </a:solidFill>
                <a:latin typeface="Arial"/>
                <a:ea typeface="Arial"/>
                <a:cs typeface="Arial"/>
              </a:rPr>
              <a:t>Socket I/O can be performed using the conventional </a:t>
            </a:r>
            <a:endParaRPr sz="1600" b="0" i="0" u="none" strike="noStrike" cap="none" spc="0">
              <a:solidFill>
                <a:schemeClr val="tx1"/>
              </a:solidFill>
              <a:latin typeface="Arial"/>
              <a:ea typeface="Arial"/>
              <a:cs typeface="Arial"/>
            </a:endParaRPr>
          </a:p>
          <a:p>
            <a:pPr marL="0" indent="0">
              <a:buFont typeface="Arial"/>
              <a:buNone/>
              <a:defRPr/>
            </a:pPr>
            <a:r>
              <a:rPr lang="en-US" sz="1600" b="1" i="1" u="none" strike="noStrike" cap="none" spc="0">
                <a:solidFill>
                  <a:schemeClr val="tx1"/>
                </a:solidFill>
                <a:latin typeface="Arial"/>
                <a:ea typeface="Arial"/>
                <a:cs typeface="Arial"/>
              </a:rPr>
              <a:t>read() , write() </a:t>
            </a:r>
            <a:endParaRPr sz="1600" b="0" i="0" u="none" strike="noStrike" cap="none" spc="0">
              <a:solidFill>
                <a:schemeClr val="tx1"/>
              </a:solidFill>
              <a:latin typeface="Arial"/>
              <a:ea typeface="Arial"/>
              <a:cs typeface="Arial"/>
            </a:endParaRPr>
          </a:p>
          <a:p>
            <a:pPr marL="0" indent="0">
              <a:buFont typeface="Arial"/>
              <a:buNone/>
              <a:defRPr/>
            </a:pPr>
            <a:r>
              <a:rPr lang="en-US" sz="1600" b="0" i="0" u="none" strike="noStrike" cap="none" spc="0">
                <a:solidFill>
                  <a:schemeClr val="tx1"/>
                </a:solidFill>
                <a:latin typeface="Arial"/>
                <a:ea typeface="Arial"/>
                <a:cs typeface="Arial"/>
              </a:rPr>
              <a:t>system calls</a:t>
            </a:r>
            <a:endParaRPr sz="1600" b="0" i="0" u="none" strike="noStrike" cap="none" spc="0">
              <a:solidFill>
                <a:schemeClr val="tx1"/>
              </a:solidFill>
              <a:latin typeface="Arial"/>
              <a:ea typeface="Arial"/>
              <a:cs typeface="Arial"/>
            </a:endParaRPr>
          </a:p>
          <a:p>
            <a:pPr marL="0" indent="0">
              <a:buFont typeface="Arial"/>
              <a:buNone/>
              <a:defRPr/>
            </a:pPr>
            <a:r>
              <a:rPr lang="en-US" sz="1600" b="0" i="0" u="none" strike="noStrike" cap="none" spc="0">
                <a:solidFill>
                  <a:schemeClr val="tx1"/>
                </a:solidFill>
                <a:latin typeface="Arial"/>
                <a:ea typeface="Arial"/>
                <a:cs typeface="Arial"/>
              </a:rPr>
              <a:t>or </a:t>
            </a:r>
            <a:endParaRPr sz="1600" b="0" i="0" u="none" strike="noStrike" cap="none" spc="0">
              <a:solidFill>
                <a:schemeClr val="tx1"/>
              </a:solidFill>
              <a:latin typeface="Arial"/>
              <a:ea typeface="Arial"/>
              <a:cs typeface="Arial"/>
            </a:endParaRPr>
          </a:p>
          <a:p>
            <a:pPr marL="0" indent="0">
              <a:buFont typeface="Arial"/>
              <a:buNone/>
              <a:defRPr/>
            </a:pPr>
            <a:r>
              <a:rPr lang="en-US" sz="1600" b="0" i="0" u="none" strike="noStrike" cap="none" spc="0">
                <a:solidFill>
                  <a:schemeClr val="tx1"/>
                </a:solidFill>
                <a:latin typeface="Arial"/>
                <a:ea typeface="Arial"/>
                <a:cs typeface="Arial"/>
              </a:rPr>
              <a:t>using a range of socket-specific system calls </a:t>
            </a:r>
            <a:endParaRPr sz="1600" b="0" i="0" u="none" strike="noStrike" cap="none" spc="0">
              <a:solidFill>
                <a:schemeClr val="tx1"/>
              </a:solidFill>
              <a:latin typeface="Arial"/>
              <a:ea typeface="Arial"/>
              <a:cs typeface="Arial"/>
            </a:endParaRPr>
          </a:p>
          <a:p>
            <a:pPr marL="0" indent="0">
              <a:buFont typeface="Arial"/>
              <a:buNone/>
              <a:defRPr/>
            </a:pPr>
            <a:r>
              <a:rPr lang="en-US" sz="1600" b="0" i="0" u="none" strike="noStrike" cap="none" spc="0">
                <a:solidFill>
                  <a:schemeClr val="tx1"/>
                </a:solidFill>
                <a:latin typeface="Arial"/>
                <a:ea typeface="Arial"/>
                <a:cs typeface="Arial"/>
              </a:rPr>
              <a:t>(e.g.,</a:t>
            </a:r>
            <a:r>
              <a:rPr lang="en-US" sz="1600" b="0" i="1" u="sng" strike="noStrike" cap="none" spc="0">
                <a:solidFill>
                  <a:schemeClr val="tx1"/>
                </a:solidFill>
                <a:latin typeface="Arial"/>
                <a:ea typeface="Arial"/>
                <a:cs typeface="Arial"/>
              </a:rPr>
              <a:t> </a:t>
            </a:r>
            <a:r>
              <a:rPr lang="en-US" sz="1600" b="1" i="1" u="sng" strike="noStrike" cap="none" spc="0">
                <a:solidFill>
                  <a:schemeClr val="tx1"/>
                </a:solidFill>
                <a:latin typeface="Arial"/>
                <a:ea typeface="Arial"/>
                <a:cs typeface="Arial"/>
              </a:rPr>
              <a:t>send(), recv(), sendto(), and recvfrom()</a:t>
            </a:r>
            <a:r>
              <a:rPr lang="en-US" sz="1600" b="0" i="0" u="none" strike="noStrike" cap="none" spc="0">
                <a:solidFill>
                  <a:schemeClr val="tx1"/>
                </a:solidFill>
                <a:latin typeface="Arial"/>
                <a:ea typeface="Arial"/>
                <a:cs typeface="Arial"/>
              </a:rPr>
              <a:t>).</a:t>
            </a:r>
            <a:endParaRPr sz="1600"/>
          </a:p>
          <a:p>
            <a:pPr marL="0" indent="0">
              <a:buFont typeface="Arial"/>
              <a:buNone/>
              <a:defRPr/>
            </a:pPr>
            <a:endParaRPr sz="1600"/>
          </a:p>
          <a:p>
            <a:pPr marL="0" indent="0">
              <a:buFont typeface="Arial"/>
              <a:buNone/>
              <a:defRPr/>
            </a:pPr>
            <a:r>
              <a:rPr sz="1600"/>
              <a:t>By default these system calls block if IO calls cannot be completed immediately.</a:t>
            </a:r>
            <a:endParaRPr sz="1600"/>
          </a:p>
          <a:p>
            <a:pPr marL="0" indent="0">
              <a:buFont typeface="Arial"/>
              <a:buNone/>
              <a:defRPr/>
            </a:pPr>
            <a:r>
              <a:rPr lang="en-US" sz="1600" b="0" i="0" u="none" strike="noStrike" cap="none" spc="0">
                <a:solidFill>
                  <a:schemeClr val="tx1"/>
                </a:solidFill>
                <a:latin typeface="Arial"/>
                <a:ea typeface="Arial"/>
                <a:cs typeface="Arial"/>
              </a:rPr>
              <a:t>Nonblocking I/O is also possible, by using the fcntl()</a:t>
            </a:r>
            <a:r>
              <a:rPr sz="1600"/>
              <a:t>.</a:t>
            </a:r>
            <a:endParaRPr sz="1600"/>
          </a:p>
        </p:txBody>
      </p:sp>
      <p:pic>
        <p:nvPicPr>
          <p:cNvPr id="243883388" name=""/>
          <p:cNvPicPr>
            <a:picLocks noChangeAspect="1"/>
          </p:cNvPicPr>
          <p:nvPr/>
        </p:nvPicPr>
        <p:blipFill>
          <a:blip r:embed="rId3"/>
          <a:stretch/>
        </p:blipFill>
        <p:spPr bwMode="auto">
          <a:xfrm flipH="0" flipV="0">
            <a:off x="7796650" y="1027906"/>
            <a:ext cx="4141041" cy="527041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745075810" name=""/>
          <p:cNvPicPr>
            <a:picLocks noChangeAspect="1"/>
          </p:cNvPicPr>
          <p:nvPr/>
        </p:nvPicPr>
        <p:blipFill>
          <a:blip r:embed="rId3"/>
          <a:stretch/>
        </p:blipFill>
        <p:spPr bwMode="auto">
          <a:xfrm flipH="0" flipV="0">
            <a:off x="5770485" y="0"/>
            <a:ext cx="4075469" cy="6630509"/>
          </a:xfrm>
          <a:prstGeom prst="rect">
            <a:avLst/>
          </a:prstGeom>
        </p:spPr>
      </p:pic>
      <p:sp>
        <p:nvSpPr>
          <p:cNvPr id="214534103" name=""/>
          <p:cNvSpPr txBox="1"/>
          <p:nvPr/>
        </p:nvSpPr>
        <p:spPr bwMode="auto">
          <a:xfrm flipH="0" flipV="0">
            <a:off x="1916096" y="950650"/>
            <a:ext cx="2024838"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TCP program flow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35225241" name="Title 1"/>
          <p:cNvSpPr>
            <a:spLocks noGrp="1"/>
          </p:cNvSpPr>
          <p:nvPr>
            <p:ph type="title"/>
          </p:nvPr>
        </p:nvSpPr>
        <p:spPr bwMode="auto"/>
        <p:txBody>
          <a:bodyPr/>
          <a:lstStyle/>
          <a:p>
            <a:pPr>
              <a:defRPr/>
            </a:pPr>
            <a:r>
              <a:rPr sz="2600"/>
              <a:t>UDP Program flow</a:t>
            </a:r>
            <a:endParaRPr sz="2600"/>
          </a:p>
        </p:txBody>
      </p:sp>
      <p:pic>
        <p:nvPicPr>
          <p:cNvPr id="1018308359" name=""/>
          <p:cNvPicPr>
            <a:picLocks noChangeAspect="1"/>
          </p:cNvPicPr>
          <p:nvPr/>
        </p:nvPicPr>
        <p:blipFill>
          <a:blip r:embed="rId3"/>
          <a:stretch/>
        </p:blipFill>
        <p:spPr bwMode="auto">
          <a:xfrm>
            <a:off x="5742742" y="749052"/>
            <a:ext cx="4695824" cy="5781674"/>
          </a:xfrm>
          <a:prstGeom prst="rect">
            <a:avLst/>
          </a:prstGeom>
        </p:spPr>
      </p:pic>
      <p:cxnSp>
        <p:nvCxnSpPr>
          <p:cNvPr id="0" name=""/>
          <p:cNvCxnSpPr>
            <a:cxnSpLocks/>
          </p:cNvCxnSpPr>
          <p:nvPr/>
        </p:nvCxnSpPr>
        <p:spPr bwMode="auto">
          <a:xfrm flipH="1" flipV="0">
            <a:off x="10755873" y="2025218"/>
            <a:ext cx="0" cy="1941990"/>
          </a:xfrm>
          <a:prstGeom prst="line">
            <a:avLst/>
          </a:prstGeom>
          <a:ln>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14221279" name="Title 1"/>
          <p:cNvSpPr>
            <a:spLocks noGrp="1"/>
          </p:cNvSpPr>
          <p:nvPr>
            <p:ph type="title"/>
          </p:nvPr>
        </p:nvSpPr>
        <p:spPr bwMode="auto"/>
        <p:txBody>
          <a:bodyPr/>
          <a:lstStyle/>
          <a:p>
            <a:pPr>
              <a:defRPr/>
            </a:pPr>
            <a:r>
              <a:rPr sz="2800" b="0" i="0" u="none">
                <a:solidFill>
                  <a:srgbClr val="000000"/>
                </a:solidFill>
                <a:latin typeface="Times New Roman"/>
                <a:ea typeface="Times New Roman"/>
                <a:cs typeface="Times New Roman"/>
              </a:rPr>
              <a:t>Designing Network Protocols: Key Considerations</a:t>
            </a:r>
            <a:endParaRPr sz="2800"/>
          </a:p>
        </p:txBody>
      </p:sp>
      <p:pic>
        <p:nvPicPr>
          <p:cNvPr id="961694295" name=""/>
          <p:cNvPicPr>
            <a:picLocks noChangeAspect="1"/>
          </p:cNvPicPr>
          <p:nvPr/>
        </p:nvPicPr>
        <p:blipFill>
          <a:blip r:embed="rId3"/>
          <a:stretch/>
        </p:blipFill>
        <p:spPr bwMode="auto">
          <a:xfrm flipH="0" flipV="0">
            <a:off x="2241902" y="1476374"/>
            <a:ext cx="7372194" cy="491479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07475542" name="Title 1"/>
          <p:cNvSpPr>
            <a:spLocks noGrp="1"/>
          </p:cNvSpPr>
          <p:nvPr>
            <p:ph type="title"/>
          </p:nvPr>
        </p:nvSpPr>
        <p:spPr bwMode="auto"/>
        <p:txBody>
          <a:bodyPr/>
          <a:lstStyle/>
          <a:p>
            <a:pPr>
              <a:defRPr/>
            </a:pPr>
            <a:r>
              <a:rPr/>
              <a:t>Multiple Layers</a:t>
            </a:r>
            <a:endParaRPr/>
          </a:p>
        </p:txBody>
      </p:sp>
      <p:pic>
        <p:nvPicPr>
          <p:cNvPr id="1178187985" name=""/>
          <p:cNvPicPr>
            <a:picLocks noChangeAspect="1"/>
          </p:cNvPicPr>
          <p:nvPr/>
        </p:nvPicPr>
        <p:blipFill>
          <a:blip r:embed="rId3"/>
          <a:stretch/>
        </p:blipFill>
        <p:spPr bwMode="auto">
          <a:xfrm flipH="0" flipV="0">
            <a:off x="5125042" y="2453603"/>
            <a:ext cx="6228757" cy="3344624"/>
          </a:xfrm>
          <a:prstGeom prst="rect">
            <a:avLst/>
          </a:prstGeom>
        </p:spPr>
      </p:pic>
      <p:sp>
        <p:nvSpPr>
          <p:cNvPr id="1459565202" name=""/>
          <p:cNvSpPr txBox="1"/>
          <p:nvPr/>
        </p:nvSpPr>
        <p:spPr bwMode="auto">
          <a:xfrm flipH="0" flipV="0">
            <a:off x="892918" y="2979861"/>
            <a:ext cx="4066166" cy="17377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just">
              <a:defRPr/>
            </a:pPr>
            <a:r>
              <a:rPr/>
              <a:t>The client application and the server application may be thought of as communicating via a network protocol, but actually, multiple layers of network protocols are typically involved.</a:t>
            </a:r>
            <a:endParaRPr/>
          </a:p>
        </p:txBody>
      </p:sp>
      <p:sp>
        <p:nvSpPr>
          <p:cNvPr id="476306233" name="Slide Number Placeholder 5"/>
          <p:cNvSpPr>
            <a:spLocks noGrp="1"/>
          </p:cNvSpPr>
          <p:nvPr>
            <p:ph type="sldNum" sz="quarter" idx="12"/>
          </p:nvPr>
        </p:nvSpPr>
        <p:spPr bwMode="auto"/>
        <p:txBody>
          <a:bodyPr/>
          <a:lstStyle/>
          <a:p>
            <a:pPr>
              <a:defRPr/>
            </a:pPr>
            <a:fld id="{5A3C7329-9AFD-F769-1DE7-0C5C48DC3BB5}" type="slidenum">
              <a:rPr lang="en-US"/>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07630394" name="Title 1"/>
          <p:cNvSpPr>
            <a:spLocks noGrp="1"/>
          </p:cNvSpPr>
          <p:nvPr>
            <p:ph type="title"/>
          </p:nvPr>
        </p:nvSpPr>
        <p:spPr bwMode="auto"/>
        <p:txBody>
          <a:bodyPr/>
          <a:lstStyle/>
          <a:p>
            <a:pPr>
              <a:defRPr/>
            </a:pPr>
            <a:r>
              <a:rPr/>
              <a:t>Client-Server on LAN ?</a:t>
            </a:r>
            <a:endParaRPr/>
          </a:p>
        </p:txBody>
      </p:sp>
      <p:pic>
        <p:nvPicPr>
          <p:cNvPr id="760596342" name=""/>
          <p:cNvPicPr>
            <a:picLocks noChangeAspect="1"/>
          </p:cNvPicPr>
          <p:nvPr/>
        </p:nvPicPr>
        <p:blipFill>
          <a:blip r:embed="rId3"/>
          <a:stretch/>
        </p:blipFill>
        <p:spPr bwMode="auto">
          <a:xfrm>
            <a:off x="2099198" y="2126941"/>
            <a:ext cx="7448549" cy="394335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61569290" name="Title 1"/>
          <p:cNvSpPr>
            <a:spLocks noGrp="1"/>
          </p:cNvSpPr>
          <p:nvPr>
            <p:ph type="title"/>
          </p:nvPr>
        </p:nvSpPr>
        <p:spPr bwMode="auto"/>
        <p:txBody>
          <a:bodyPr/>
          <a:lstStyle/>
          <a:p>
            <a:pPr>
              <a:defRPr/>
            </a:pPr>
            <a:r>
              <a:rPr/>
              <a:t>OSI Model</a:t>
            </a:r>
            <a:endParaRPr/>
          </a:p>
        </p:txBody>
      </p:sp>
      <p:pic>
        <p:nvPicPr>
          <p:cNvPr id="1151766402" name=""/>
          <p:cNvPicPr>
            <a:picLocks noChangeAspect="1"/>
          </p:cNvPicPr>
          <p:nvPr/>
        </p:nvPicPr>
        <p:blipFill>
          <a:blip r:embed="rId3"/>
          <a:stretch/>
        </p:blipFill>
        <p:spPr bwMode="auto">
          <a:xfrm>
            <a:off x="3153422" y="2080703"/>
            <a:ext cx="6276974" cy="3333749"/>
          </a:xfrm>
          <a:prstGeom prst="rect">
            <a:avLst/>
          </a:prstGeom>
        </p:spPr>
      </p:pic>
      <p:sp>
        <p:nvSpPr>
          <p:cNvPr id="578168160" name=""/>
          <p:cNvSpPr txBox="1"/>
          <p:nvPr/>
        </p:nvSpPr>
        <p:spPr bwMode="auto">
          <a:xfrm flipH="0" flipV="0">
            <a:off x="814732" y="1775533"/>
            <a:ext cx="328360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387387619" name=""/>
          <p:cNvSpPr/>
          <p:nvPr/>
        </p:nvSpPr>
        <p:spPr bwMode="auto">
          <a:xfrm flipH="0" flipV="0">
            <a:off x="3367063" y="2080703"/>
            <a:ext cx="3070194" cy="1302015"/>
          </a:xfrm>
          <a:prstGeom prst="rect">
            <a:avLst/>
          </a:prstGeom>
          <a:solidFill>
            <a:schemeClr val="accent1">
              <a:alpha val="27999"/>
            </a:schemeClr>
          </a:solidFill>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43483059" name="Title 1"/>
          <p:cNvSpPr>
            <a:spLocks noGrp="1"/>
          </p:cNvSpPr>
          <p:nvPr>
            <p:ph type="title"/>
          </p:nvPr>
        </p:nvSpPr>
        <p:spPr bwMode="auto">
          <a:xfrm>
            <a:off x="736476" y="2695512"/>
            <a:ext cx="10515600" cy="1325562"/>
          </a:xfrm>
        </p:spPr>
        <p:txBody>
          <a:bodyPr/>
          <a:lstStyle/>
          <a:p>
            <a:pPr>
              <a:defRPr/>
            </a:pPr>
            <a:r>
              <a:rPr/>
              <a:t>Transport Layer – TCP,UDP,SCTP</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65886863" name="Title 1"/>
          <p:cNvSpPr>
            <a:spLocks noGrp="1"/>
          </p:cNvSpPr>
          <p:nvPr>
            <p:ph type="title"/>
          </p:nvPr>
        </p:nvSpPr>
        <p:spPr bwMode="auto"/>
        <p:txBody>
          <a:bodyPr/>
          <a:lstStyle/>
          <a:p>
            <a:pPr>
              <a:defRPr/>
            </a:pPr>
            <a:r>
              <a:rPr/>
              <a:t>Big Picture</a:t>
            </a:r>
            <a:endParaRPr/>
          </a:p>
        </p:txBody>
      </p:sp>
      <p:pic>
        <p:nvPicPr>
          <p:cNvPr id="1743296516" name=""/>
          <p:cNvPicPr>
            <a:picLocks noChangeAspect="1"/>
          </p:cNvPicPr>
          <p:nvPr/>
        </p:nvPicPr>
        <p:blipFill>
          <a:blip r:embed="rId3"/>
          <a:stretch/>
        </p:blipFill>
        <p:spPr bwMode="auto">
          <a:xfrm>
            <a:off x="3033202" y="1562839"/>
            <a:ext cx="6991349" cy="4981574"/>
          </a:xfrm>
          <a:prstGeom prst="rect">
            <a:avLst/>
          </a:prstGeom>
        </p:spPr>
      </p:pic>
      <p:sp>
        <p:nvSpPr>
          <p:cNvPr id="1154752747" name=""/>
          <p:cNvSpPr/>
          <p:nvPr/>
        </p:nvSpPr>
        <p:spPr bwMode="auto">
          <a:xfrm flipH="0" flipV="0">
            <a:off x="5179587" y="3255145"/>
            <a:ext cx="3625048" cy="776795"/>
          </a:xfrm>
          <a:prstGeom prst="ellipse">
            <a:avLst/>
          </a:prstGeom>
          <a:solidFill>
            <a:schemeClr val="accent4">
              <a:alpha val="26998"/>
            </a:schemeClr>
          </a:solidFill>
          <a:ln w="12700" cap="flat" cmpd="sng" algn="ctr">
            <a:solidFill>
              <a:srgbClr val="FFFF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4716893" name="Title 1"/>
          <p:cNvSpPr>
            <a:spLocks noGrp="1"/>
          </p:cNvSpPr>
          <p:nvPr>
            <p:ph type="title"/>
          </p:nvPr>
        </p:nvSpPr>
        <p:spPr bwMode="auto"/>
        <p:txBody>
          <a:bodyPr/>
          <a:lstStyle/>
          <a:p>
            <a:pPr>
              <a:defRPr/>
            </a:pPr>
            <a:r>
              <a:rPr lang="en-US" sz="2800" b="0" i="0" u="none" strike="noStrike" cap="none" spc="0">
                <a:solidFill>
                  <a:schemeClr val="tx1"/>
                </a:solidFill>
                <a:latin typeface="Arial"/>
                <a:ea typeface="Arial"/>
                <a:cs typeface="Arial"/>
              </a:rPr>
              <a:t>TCP Connection Establishment and Termination</a:t>
            </a:r>
            <a:endParaRPr sz="2800"/>
          </a:p>
        </p:txBody>
      </p:sp>
      <p:pic>
        <p:nvPicPr>
          <p:cNvPr id="1775236515" name=""/>
          <p:cNvPicPr>
            <a:picLocks noChangeAspect="1"/>
          </p:cNvPicPr>
          <p:nvPr/>
        </p:nvPicPr>
        <p:blipFill>
          <a:blip r:embed="rId3"/>
          <a:stretch/>
        </p:blipFill>
        <p:spPr bwMode="auto">
          <a:xfrm>
            <a:off x="717981" y="2402519"/>
            <a:ext cx="4914900" cy="1904999"/>
          </a:xfrm>
          <a:prstGeom prst="rect">
            <a:avLst/>
          </a:prstGeom>
        </p:spPr>
      </p:pic>
      <p:sp>
        <p:nvSpPr>
          <p:cNvPr id="691063403" name=""/>
          <p:cNvSpPr txBox="1"/>
          <p:nvPr/>
        </p:nvSpPr>
        <p:spPr bwMode="auto">
          <a:xfrm flipH="0" flipV="0">
            <a:off x="1536043" y="4429587"/>
            <a:ext cx="310790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1800" b="1" i="0" u="none" strike="noStrike" cap="none" spc="0">
                <a:solidFill>
                  <a:schemeClr val="tx1"/>
                </a:solidFill>
                <a:latin typeface="Arial"/>
                <a:ea typeface="Arial"/>
                <a:cs typeface="Arial"/>
              </a:rPr>
              <a:t>TCP three-way handshake.</a:t>
            </a:r>
            <a:endParaRPr b="1"/>
          </a:p>
        </p:txBody>
      </p:sp>
      <p:pic>
        <p:nvPicPr>
          <p:cNvPr id="1119894276" name=""/>
          <p:cNvPicPr>
            <a:picLocks noChangeAspect="1"/>
          </p:cNvPicPr>
          <p:nvPr/>
        </p:nvPicPr>
        <p:blipFill>
          <a:blip r:embed="rId4"/>
          <a:stretch/>
        </p:blipFill>
        <p:spPr bwMode="auto">
          <a:xfrm>
            <a:off x="5946189" y="2040569"/>
            <a:ext cx="6229350" cy="2628900"/>
          </a:xfrm>
          <a:prstGeom prst="rect">
            <a:avLst/>
          </a:prstGeom>
        </p:spPr>
      </p:pic>
      <p:cxnSp>
        <p:nvCxnSpPr>
          <p:cNvPr id="0" name=""/>
          <p:cNvCxnSpPr>
            <a:cxnSpLocks/>
          </p:cNvCxnSpPr>
          <p:nvPr/>
        </p:nvCxnSpPr>
        <p:spPr bwMode="auto">
          <a:xfrm flipH="0" flipV="1">
            <a:off x="7916868" y="2478349"/>
            <a:ext cx="2015970" cy="0"/>
          </a:xfrm>
          <a:prstGeom prst="line">
            <a:avLst/>
          </a:prstGeom>
          <a:ln w="6350"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0" name=""/>
          <p:cNvCxnSpPr>
            <a:cxnSpLocks/>
          </p:cNvCxnSpPr>
          <p:nvPr/>
        </p:nvCxnSpPr>
        <p:spPr bwMode="auto">
          <a:xfrm flipH="0" flipV="0">
            <a:off x="11061043" y="2487596"/>
            <a:ext cx="730558" cy="0"/>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ONLYOFFICE/8.2.2.22</Application>
  <PresentationFormat>On-screen Show (4:3)</PresentationFormat>
  <Paragraphs>0</Paragraphs>
  <Slides>28</Slides>
  <Notes>28</Notes>
  <HiddenSlides>0</HiddenSlides>
  <MMClips>2</MMClips>
  <ScaleCrop>0</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modified xsi:type="dcterms:W3CDTF">2025-05-07T08:14:38Z</dcterms:modified>
</cp:coreProperties>
</file>