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32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2050D-2212-498D-833B-18BD47270B06}" type="datetimeFigureOut">
              <a:rPr lang="en-US" smtClean="0"/>
              <a:t>8/30/2017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11FB4-6E4C-43A4-887A-23FD6B282765}" type="slidenum">
              <a:rPr lang="en-US" smtClean="0"/>
              <a:t>‹#›</a:t>
            </a:fld>
            <a:endParaRPr lang="en-US"/>
          </a:p>
        </p:txBody>
      </p:sp>
    </p:spTree>
    <p:extLst>
      <p:ext uri="{BB962C8B-B14F-4D97-AF65-F5344CB8AC3E}">
        <p14:creationId xmlns:p14="http://schemas.microsoft.com/office/powerpoint/2010/main" val="67160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88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7486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8511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27427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E050B2-E433-4CDD-B53B-762767AC2FA4}"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2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E050B2-E433-4CDD-B53B-762767AC2FA4}"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295803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E050B2-E433-4CDD-B53B-762767AC2FA4}" type="datetimeFigureOut">
              <a:rPr lang="en-US" smtClean="0"/>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6212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E050B2-E433-4CDD-B53B-762767AC2FA4}" type="datetimeFigureOut">
              <a:rPr lang="en-US" smtClean="0"/>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9605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E050B2-E433-4CDD-B53B-762767AC2FA4}" type="datetimeFigureOut">
              <a:rPr lang="en-US" smtClean="0"/>
              <a:t>8/30/2017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9317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E050B2-E433-4CDD-B53B-762767AC2FA4}" type="datetimeFigureOut">
              <a:rPr lang="en-US" smtClean="0"/>
              <a:t>8/30/2017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62B206-A46F-40F2-ACD8-A3890C9C0999}" type="slidenum">
              <a:rPr lang="en-US" smtClean="0"/>
              <a:t>‹#›</a:t>
            </a:fld>
            <a:endParaRPr lang="en-US"/>
          </a:p>
        </p:txBody>
      </p:sp>
    </p:spTree>
    <p:extLst>
      <p:ext uri="{BB962C8B-B14F-4D97-AF65-F5344CB8AC3E}">
        <p14:creationId xmlns:p14="http://schemas.microsoft.com/office/powerpoint/2010/main" val="214736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E050B2-E433-4CDD-B53B-762767AC2FA4}"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428949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E050B2-E433-4CDD-B53B-762767AC2FA4}" type="datetimeFigureOut">
              <a:rPr lang="en-US" smtClean="0"/>
              <a:t>8/30/2017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62B206-A46F-40F2-ACD8-A3890C9C09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08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uecher.de/suche/hassan-gomaa/q/cXVlcnk9SGFzc2FuK0dvbWFhJmZpZWxkPXBlcnNvbmVu/"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2920 : Software Architecture &amp; Design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599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Software Development Methodologies</a:t>
            </a:r>
            <a:r>
              <a:rPr lang="en-US" altLang="en-US" sz="4000"/>
              <a:t> </a:t>
            </a:r>
          </a:p>
        </p:txBody>
      </p:sp>
      <p:sp>
        <p:nvSpPr>
          <p:cNvPr id="25603" name="Rectangle 3"/>
          <p:cNvSpPr>
            <a:spLocks noGrp="1" noChangeArrowheads="1"/>
          </p:cNvSpPr>
          <p:nvPr>
            <p:ph idx="1"/>
          </p:nvPr>
        </p:nvSpPr>
        <p:spPr/>
        <p:txBody>
          <a:bodyPr/>
          <a:lstStyle/>
          <a:p>
            <a:pPr eaLnBrk="1" hangingPunct="1"/>
            <a:r>
              <a:rPr lang="en-US" altLang="en-US" smtClean="0"/>
              <a:t>Software development consists of a wide spectrum of activities that individual methodologies cover selectively and from different viewpoints.</a:t>
            </a:r>
          </a:p>
        </p:txBody>
      </p:sp>
      <p:sp>
        <p:nvSpPr>
          <p:cNvPr id="2560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84A61D95-021F-4FA4-960B-891A41C367EE}" type="slidenum">
              <a:rPr lang="en-US" altLang="en-US" sz="1400">
                <a:latin typeface="Times New Roman" panose="02020603050405020304" pitchFamily="18" charset="0"/>
              </a:rPr>
              <a:pPr/>
              <a:t>10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68760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634665" y="257694"/>
            <a:ext cx="9058275" cy="1066800"/>
          </a:xfrm>
        </p:spPr>
        <p:txBody>
          <a:bodyPr>
            <a:normAutofit fontScale="90000"/>
          </a:bodyPr>
          <a:lstStyle/>
          <a:p>
            <a:pPr eaLnBrk="1" hangingPunct="1"/>
            <a:r>
              <a:rPr lang="en-US" altLang="en-US" dirty="0" smtClean="0"/>
              <a:t>Software Development </a:t>
            </a:r>
            <a:br>
              <a:rPr lang="en-US" altLang="en-US" dirty="0" smtClean="0"/>
            </a:br>
            <a:r>
              <a:rPr lang="en-US" altLang="en-US" dirty="0" smtClean="0"/>
              <a:t>Methodologies Address: </a:t>
            </a:r>
          </a:p>
        </p:txBody>
      </p:sp>
      <p:sp>
        <p:nvSpPr>
          <p:cNvPr id="130051" name="Rectangle 3"/>
          <p:cNvSpPr>
            <a:spLocks noGrp="1" noChangeArrowheads="1"/>
          </p:cNvSpPr>
          <p:nvPr>
            <p:ph idx="1"/>
          </p:nvPr>
        </p:nvSpPr>
        <p:spPr>
          <a:xfrm>
            <a:off x="2346038" y="1924298"/>
            <a:ext cx="6346825" cy="4535487"/>
          </a:xfrm>
        </p:spPr>
        <p:txBody>
          <a:bodyPr rtlCol="0">
            <a:normAutofit fontScale="85000" lnSpcReduction="10000"/>
          </a:bodyPr>
          <a:lstStyle/>
          <a:p>
            <a:pPr>
              <a:lnSpc>
                <a:spcPct val="80000"/>
              </a:lnSpc>
              <a:spcAft>
                <a:spcPts val="0"/>
              </a:spcAft>
              <a:buFont typeface="Wingdings 3" charset="2"/>
              <a:buChar char=""/>
              <a:defRPr/>
            </a:pPr>
            <a:r>
              <a:rPr lang="en-US" altLang="en-US" sz="2400" dirty="0">
                <a:effectLst>
                  <a:outerShdw blurRad="38100" dist="38100" dir="2700000" algn="tl">
                    <a:srgbClr val="FFFFFF"/>
                  </a:outerShdw>
                </a:effectLst>
              </a:rPr>
              <a:t>Problem definition</a:t>
            </a:r>
          </a:p>
          <a:p>
            <a:pPr>
              <a:lnSpc>
                <a:spcPct val="80000"/>
              </a:lnSpc>
              <a:spcAft>
                <a:spcPts val="0"/>
              </a:spcAft>
              <a:buFont typeface="Wingdings 3" charset="2"/>
              <a:buChar char=""/>
              <a:defRPr/>
            </a:pPr>
            <a:r>
              <a:rPr lang="en-US" altLang="en-US" sz="2400" dirty="0">
                <a:effectLst>
                  <a:outerShdw blurRad="38100" dist="38100" dir="2700000" algn="tl">
                    <a:srgbClr val="FFFFFF"/>
                  </a:outerShdw>
                </a:effectLst>
              </a:rPr>
              <a:t>Requirements Gathering</a:t>
            </a:r>
            <a:endParaRPr lang="en-US" altLang="en-US" sz="2400" dirty="0"/>
          </a:p>
          <a:p>
            <a:pPr lvl="1" indent="-283464">
              <a:lnSpc>
                <a:spcPct val="80000"/>
              </a:lnSpc>
              <a:spcAft>
                <a:spcPts val="0"/>
              </a:spcAft>
              <a:buFont typeface="Wingdings 3" charset="2"/>
              <a:buChar char=""/>
              <a:defRPr/>
            </a:pPr>
            <a:r>
              <a:rPr lang="en-US" altLang="en-US" dirty="0" smtClean="0">
                <a:solidFill>
                  <a:schemeClr val="tx1">
                    <a:lumMod val="75000"/>
                    <a:lumOff val="25000"/>
                  </a:schemeClr>
                </a:solidFill>
              </a:rPr>
              <a:t>This activity determines the requirements that the product must address.</a:t>
            </a:r>
          </a:p>
          <a:p>
            <a:pPr>
              <a:lnSpc>
                <a:spcPct val="80000"/>
              </a:lnSpc>
              <a:spcAft>
                <a:spcPts val="0"/>
              </a:spcAft>
              <a:buFont typeface="Wingdings 3" charset="2"/>
              <a:buChar char=""/>
              <a:defRPr/>
            </a:pPr>
            <a:r>
              <a:rPr lang="en-US" altLang="en-US" sz="2400" dirty="0">
                <a:effectLst>
                  <a:outerShdw blurRad="38100" dist="38100" dir="2700000" algn="tl">
                    <a:srgbClr val="FFFFFF"/>
                  </a:outerShdw>
                </a:effectLst>
              </a:rPr>
              <a:t>Feasibility Study</a:t>
            </a:r>
          </a:p>
          <a:p>
            <a:pPr lvl="1" indent="-283464">
              <a:lnSpc>
                <a:spcPct val="80000"/>
              </a:lnSpc>
              <a:spcAft>
                <a:spcPts val="0"/>
              </a:spcAft>
              <a:buFont typeface="Wingdings 3" charset="2"/>
              <a:buChar char=""/>
              <a:defRPr/>
            </a:pPr>
            <a:r>
              <a:rPr lang="en-US" altLang="en-US" dirty="0" smtClean="0">
                <a:solidFill>
                  <a:schemeClr val="tx1">
                    <a:lumMod val="75000"/>
                    <a:lumOff val="25000"/>
                  </a:schemeClr>
                </a:solidFill>
              </a:rPr>
              <a:t>Determines whether it is possible — technically, economically, legally or organizationally — to build a certain software.</a:t>
            </a:r>
          </a:p>
          <a:p>
            <a:pPr>
              <a:lnSpc>
                <a:spcPct val="80000"/>
              </a:lnSpc>
              <a:spcAft>
                <a:spcPts val="0"/>
              </a:spcAft>
              <a:buFont typeface="Wingdings 3" charset="2"/>
              <a:buChar char=""/>
              <a:defRPr/>
            </a:pPr>
            <a:r>
              <a:rPr lang="en-US" altLang="en-US" dirty="0">
                <a:effectLst>
                  <a:outerShdw blurRad="38100" dist="38100" dir="2700000" algn="tl">
                    <a:srgbClr val="FFFFFF"/>
                  </a:outerShdw>
                </a:effectLst>
              </a:rPr>
              <a:t>Domain Analysis</a:t>
            </a:r>
          </a:p>
          <a:p>
            <a:pPr lvl="1" indent="-283464">
              <a:lnSpc>
                <a:spcPct val="80000"/>
              </a:lnSpc>
              <a:spcAft>
                <a:spcPts val="0"/>
              </a:spcAft>
              <a:buFont typeface="Wingdings 3" charset="2"/>
              <a:buChar char=""/>
              <a:defRPr/>
            </a:pPr>
            <a:r>
              <a:rPr lang="en-US" altLang="en-US" dirty="0" smtClean="0">
                <a:solidFill>
                  <a:schemeClr val="tx1">
                    <a:lumMod val="75000"/>
                    <a:lumOff val="25000"/>
                  </a:schemeClr>
                </a:solidFill>
              </a:rPr>
              <a:t>Discovers </a:t>
            </a:r>
            <a:r>
              <a:rPr lang="en-US" altLang="en-US" dirty="0" smtClean="0">
                <a:solidFill>
                  <a:schemeClr val="tx1">
                    <a:lumMod val="75000"/>
                    <a:lumOff val="25000"/>
                  </a:schemeClr>
                </a:solidFill>
                <a:sym typeface="Wingdings" panose="05000000000000000000" pitchFamily="2" charset="2"/>
              </a:rPr>
              <a:t></a:t>
            </a:r>
            <a:r>
              <a:rPr lang="en-US" altLang="en-US" dirty="0" smtClean="0">
                <a:solidFill>
                  <a:schemeClr val="tx1">
                    <a:lumMod val="75000"/>
                    <a:lumOff val="25000"/>
                  </a:schemeClr>
                </a:solidFill>
              </a:rPr>
              <a:t> the meaning of requirements within the context, </a:t>
            </a:r>
            <a:r>
              <a:rPr lang="en-US" altLang="en-US" dirty="0" smtClean="0">
                <a:solidFill>
                  <a:schemeClr val="tx1">
                    <a:lumMod val="75000"/>
                    <a:lumOff val="25000"/>
                  </a:schemeClr>
                </a:solidFill>
                <a:sym typeface="Wingdings" panose="05000000000000000000" pitchFamily="2" charset="2"/>
              </a:rPr>
              <a:t></a:t>
            </a:r>
            <a:r>
              <a:rPr lang="en-US" altLang="en-US" dirty="0" smtClean="0">
                <a:solidFill>
                  <a:schemeClr val="tx1">
                    <a:lumMod val="75000"/>
                    <a:lumOff val="25000"/>
                  </a:schemeClr>
                </a:solidFill>
              </a:rPr>
              <a:t> concepts within the domain that are related to the problem and can affect the solution, and possibly </a:t>
            </a:r>
            <a:r>
              <a:rPr lang="en-US" altLang="en-US" dirty="0" smtClean="0">
                <a:solidFill>
                  <a:schemeClr val="tx1">
                    <a:lumMod val="75000"/>
                    <a:lumOff val="25000"/>
                  </a:schemeClr>
                </a:solidFill>
                <a:sym typeface="Wingdings" panose="05000000000000000000" pitchFamily="2" charset="2"/>
              </a:rPr>
              <a:t></a:t>
            </a:r>
            <a:r>
              <a:rPr lang="en-US" altLang="en-US" dirty="0" smtClean="0">
                <a:solidFill>
                  <a:schemeClr val="tx1">
                    <a:lumMod val="75000"/>
                    <a:lumOff val="25000"/>
                  </a:schemeClr>
                </a:solidFill>
              </a:rPr>
              <a:t> the consequences of the solution on the problem domain.</a:t>
            </a:r>
          </a:p>
          <a:p>
            <a:pPr>
              <a:lnSpc>
                <a:spcPct val="80000"/>
              </a:lnSpc>
              <a:spcAft>
                <a:spcPts val="0"/>
              </a:spcAft>
              <a:buFont typeface="Wingdings 3" charset="2"/>
              <a:buChar char=""/>
              <a:defRPr/>
            </a:pPr>
            <a:r>
              <a:rPr lang="en-US" altLang="en-US" dirty="0">
                <a:effectLst>
                  <a:outerShdw blurRad="38100" dist="38100" dir="2700000" algn="tl">
                    <a:srgbClr val="FFFFFF"/>
                  </a:outerShdw>
                </a:effectLst>
              </a:rPr>
              <a:t>Analysis</a:t>
            </a:r>
          </a:p>
          <a:p>
            <a:pPr lvl="1" indent="-283464">
              <a:lnSpc>
                <a:spcPct val="80000"/>
              </a:lnSpc>
              <a:spcAft>
                <a:spcPts val="0"/>
              </a:spcAft>
              <a:buFont typeface="Wingdings 3" charset="2"/>
              <a:buChar char=""/>
              <a:defRPr/>
            </a:pPr>
            <a:r>
              <a:rPr lang="en-US" altLang="en-US" dirty="0" smtClean="0">
                <a:solidFill>
                  <a:schemeClr val="tx1">
                    <a:lumMod val="75000"/>
                    <a:lumOff val="25000"/>
                  </a:schemeClr>
                </a:solidFill>
              </a:rPr>
              <a:t>Analyzing the requirements to build a </a:t>
            </a:r>
            <a:r>
              <a:rPr lang="en-US" altLang="en-US" dirty="0" smtClean="0">
                <a:solidFill>
                  <a:srgbClr val="990000"/>
                </a:solidFill>
                <a:effectLst>
                  <a:outerShdw blurRad="38100" dist="38100" dir="2700000" algn="tl">
                    <a:srgbClr val="000000"/>
                  </a:outerShdw>
                </a:effectLst>
              </a:rPr>
              <a:t>conceptual</a:t>
            </a:r>
            <a:r>
              <a:rPr lang="en-US" altLang="en-US" dirty="0" smtClean="0">
                <a:solidFill>
                  <a:schemeClr val="tx1">
                    <a:lumMod val="75000"/>
                    <a:lumOff val="25000"/>
                  </a:schemeClr>
                </a:solidFill>
              </a:rPr>
              <a:t> model of the solution (the product). </a:t>
            </a:r>
          </a:p>
          <a:p>
            <a:pPr>
              <a:lnSpc>
                <a:spcPct val="80000"/>
              </a:lnSpc>
              <a:spcAft>
                <a:spcPts val="0"/>
              </a:spcAft>
              <a:buFont typeface="Wingdings 3" charset="2"/>
              <a:buChar char=""/>
              <a:defRPr/>
            </a:pPr>
            <a:r>
              <a:rPr lang="en-US" altLang="en-US" dirty="0">
                <a:effectLst>
                  <a:outerShdw blurRad="38100" dist="38100" dir="2700000" algn="tl">
                    <a:srgbClr val="FFFFFF"/>
                  </a:outerShdw>
                </a:effectLst>
              </a:rPr>
              <a:t>Design</a:t>
            </a:r>
          </a:p>
          <a:p>
            <a:pPr lvl="1" indent="-283464">
              <a:lnSpc>
                <a:spcPct val="80000"/>
              </a:lnSpc>
              <a:spcAft>
                <a:spcPts val="0"/>
              </a:spcAft>
              <a:buFont typeface="Wingdings 3" charset="2"/>
              <a:buChar char=""/>
              <a:defRPr/>
            </a:pPr>
            <a:r>
              <a:rPr lang="en-US" altLang="en-US" dirty="0" smtClean="0">
                <a:solidFill>
                  <a:schemeClr val="tx1">
                    <a:lumMod val="75000"/>
                    <a:lumOff val="25000"/>
                  </a:schemeClr>
                </a:solidFill>
              </a:rPr>
              <a:t>Transforms the “what” into “how.” Design itself consists of several distinct activities; </a:t>
            </a:r>
            <a:r>
              <a:rPr lang="en-US" altLang="en-US" dirty="0" smtClean="0">
                <a:solidFill>
                  <a:srgbClr val="990000"/>
                </a:solidFill>
                <a:effectLst>
                  <a:outerShdw blurRad="38100" dist="38100" dir="2700000" algn="tl">
                    <a:srgbClr val="000000"/>
                  </a:outerShdw>
                </a:effectLst>
              </a:rPr>
              <a:t>logical design</a:t>
            </a:r>
            <a:r>
              <a:rPr lang="en-US" altLang="en-US" dirty="0" smtClean="0">
                <a:solidFill>
                  <a:schemeClr val="tx1">
                    <a:lumMod val="75000"/>
                    <a:lumOff val="25000"/>
                  </a:schemeClr>
                </a:solidFill>
                <a:effectLst>
                  <a:outerShdw blurRad="38100" dist="38100" dir="2700000" algn="tl">
                    <a:srgbClr val="FFFFFF"/>
                  </a:outerShdw>
                </a:effectLst>
              </a:rPr>
              <a:t>, </a:t>
            </a:r>
            <a:r>
              <a:rPr lang="en-US" altLang="en-US" dirty="0" smtClean="0">
                <a:solidFill>
                  <a:srgbClr val="990000"/>
                </a:solidFill>
                <a:effectLst>
                  <a:outerShdw blurRad="38100" dist="38100" dir="2700000" algn="tl">
                    <a:srgbClr val="000000"/>
                  </a:outerShdw>
                </a:effectLst>
              </a:rPr>
              <a:t>physical design</a:t>
            </a:r>
            <a:r>
              <a:rPr lang="en-US" altLang="en-US" dirty="0" smtClean="0">
                <a:solidFill>
                  <a:schemeClr val="tx1">
                    <a:lumMod val="75000"/>
                    <a:lumOff val="25000"/>
                  </a:schemeClr>
                </a:solidFill>
                <a:effectLst>
                  <a:outerShdw blurRad="38100" dist="38100" dir="2700000" algn="tl">
                    <a:srgbClr val="FFFFFF"/>
                  </a:outerShdw>
                </a:effectLst>
              </a:rPr>
              <a:t>,</a:t>
            </a:r>
            <a:r>
              <a:rPr lang="en-US" altLang="en-US" dirty="0" smtClean="0">
                <a:solidFill>
                  <a:schemeClr val="tx1">
                    <a:lumMod val="75000"/>
                    <a:lumOff val="25000"/>
                  </a:schemeClr>
                </a:solidFill>
              </a:rPr>
              <a:t> and</a:t>
            </a:r>
            <a:r>
              <a:rPr lang="en-US" altLang="en-US" dirty="0" smtClean="0">
                <a:solidFill>
                  <a:schemeClr val="tx1">
                    <a:lumMod val="75000"/>
                    <a:lumOff val="25000"/>
                  </a:schemeClr>
                </a:solidFill>
                <a:effectLst>
                  <a:outerShdw blurRad="38100" dist="38100" dir="2700000" algn="tl">
                    <a:srgbClr val="FFFFFF"/>
                  </a:outerShdw>
                </a:effectLst>
              </a:rPr>
              <a:t> </a:t>
            </a:r>
            <a:r>
              <a:rPr lang="en-US" altLang="en-US" dirty="0" smtClean="0">
                <a:solidFill>
                  <a:srgbClr val="990000"/>
                </a:solidFill>
                <a:effectLst>
                  <a:outerShdw blurRad="38100" dist="38100" dir="2700000" algn="tl">
                    <a:srgbClr val="000000"/>
                  </a:outerShdw>
                </a:effectLst>
              </a:rPr>
              <a:t>architectural design.</a:t>
            </a:r>
          </a:p>
          <a:p>
            <a:pPr>
              <a:lnSpc>
                <a:spcPct val="80000"/>
              </a:lnSpc>
              <a:spcAft>
                <a:spcPts val="0"/>
              </a:spcAft>
              <a:buNone/>
              <a:defRPr/>
            </a:pPr>
            <a:endParaRPr lang="en-US" altLang="en-US" sz="1600" dirty="0">
              <a:solidFill>
                <a:srgbClr val="990000"/>
              </a:solidFill>
              <a:effectLst>
                <a:outerShdw blurRad="38100" dist="38100" dir="2700000" algn="tl">
                  <a:srgbClr val="000000"/>
                </a:outerShdw>
              </a:effectLst>
            </a:endParaRPr>
          </a:p>
          <a:p>
            <a:pPr>
              <a:lnSpc>
                <a:spcPct val="80000"/>
              </a:lnSpc>
              <a:spcAft>
                <a:spcPts val="0"/>
              </a:spcAft>
              <a:buNone/>
              <a:defRPr/>
            </a:pPr>
            <a:r>
              <a:rPr lang="en-US" altLang="en-US" sz="1600" dirty="0"/>
              <a:t> </a:t>
            </a:r>
          </a:p>
        </p:txBody>
      </p:sp>
      <p:sp>
        <p:nvSpPr>
          <p:cNvPr id="2662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4C336FEE-4867-436B-B9CF-F71E9089E63C}" type="slidenum">
              <a:rPr lang="en-US" altLang="en-US" sz="1400">
                <a:latin typeface="Times New Roman" panose="02020603050405020304" pitchFamily="18" charset="0"/>
              </a:rPr>
              <a:pPr/>
              <a:t>11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42824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Software Development </a:t>
            </a:r>
            <a:br>
              <a:rPr lang="en-US" altLang="en-US" smtClean="0"/>
            </a:br>
            <a:r>
              <a:rPr lang="en-US" altLang="en-US" smtClean="0"/>
              <a:t>Methodologies Address:</a:t>
            </a:r>
          </a:p>
        </p:txBody>
      </p:sp>
      <p:sp>
        <p:nvSpPr>
          <p:cNvPr id="131075" name="Rectangle 3"/>
          <p:cNvSpPr>
            <a:spLocks noGrp="1" noChangeArrowheads="1"/>
          </p:cNvSpPr>
          <p:nvPr>
            <p:ph idx="1"/>
          </p:nvPr>
        </p:nvSpPr>
        <p:spPr/>
        <p:txBody>
          <a:bodyPr rtlCol="0">
            <a:normAutofit lnSpcReduction="10000"/>
          </a:bodyPr>
          <a:lstStyle/>
          <a:p>
            <a:pPr>
              <a:lnSpc>
                <a:spcPct val="80000"/>
              </a:lnSpc>
              <a:spcAft>
                <a:spcPts val="0"/>
              </a:spcAft>
              <a:buFont typeface="Wingdings 3" charset="2"/>
              <a:buChar char=""/>
              <a:defRPr/>
            </a:pPr>
            <a:r>
              <a:rPr lang="en-US" altLang="en-US">
                <a:effectLst>
                  <a:outerShdw blurRad="38100" dist="38100" dir="2700000" algn="tl">
                    <a:srgbClr val="FFFFFF"/>
                  </a:outerShdw>
                </a:effectLst>
              </a:rPr>
              <a:t>Implementation</a:t>
            </a:r>
          </a:p>
          <a:p>
            <a:pPr lvl="1" indent="-283464">
              <a:lnSpc>
                <a:spcPct val="80000"/>
              </a:lnSpc>
              <a:spcAft>
                <a:spcPts val="0"/>
              </a:spcAft>
              <a:buFont typeface="Wingdings 3" charset="2"/>
              <a:buChar char=""/>
              <a:defRPr/>
            </a:pPr>
            <a:r>
              <a:rPr lang="en-US" altLang="en-US"/>
              <a:t>Turns the blueprints of design into an actual product. Programming is usually the most important component of this activity, but it is not the only one.</a:t>
            </a:r>
          </a:p>
          <a:p>
            <a:pPr>
              <a:lnSpc>
                <a:spcPct val="80000"/>
              </a:lnSpc>
              <a:spcAft>
                <a:spcPts val="0"/>
              </a:spcAft>
              <a:buNone/>
              <a:defRPr/>
            </a:pPr>
            <a:endParaRPr lang="en-US" altLang="en-US" smtClean="0">
              <a:solidFill>
                <a:schemeClr val="tx1">
                  <a:lumMod val="75000"/>
                  <a:lumOff val="25000"/>
                </a:schemeClr>
              </a:solidFill>
            </a:endParaRPr>
          </a:p>
          <a:p>
            <a:pPr>
              <a:lnSpc>
                <a:spcPct val="80000"/>
              </a:lnSpc>
              <a:spcAft>
                <a:spcPts val="0"/>
              </a:spcAft>
              <a:buFont typeface="Wingdings 3" charset="2"/>
              <a:buChar char=""/>
              <a:defRPr/>
            </a:pPr>
            <a:r>
              <a:rPr lang="en-US" altLang="en-US">
                <a:effectLst>
                  <a:outerShdw blurRad="38100" dist="38100" dir="2700000" algn="tl">
                    <a:srgbClr val="FFFFFF"/>
                  </a:outerShdw>
                </a:effectLst>
              </a:rPr>
              <a:t>Testing and Quality Control</a:t>
            </a:r>
          </a:p>
          <a:p>
            <a:pPr lvl="1" indent="-283464">
              <a:lnSpc>
                <a:spcPct val="80000"/>
              </a:lnSpc>
              <a:spcAft>
                <a:spcPts val="0"/>
              </a:spcAft>
              <a:buFont typeface="Wingdings 3" charset="2"/>
              <a:buChar char=""/>
              <a:defRPr/>
            </a:pPr>
            <a:r>
              <a:rPr lang="en-US" altLang="en-US"/>
              <a:t>Verifies that the product functions according to specifications</a:t>
            </a:r>
            <a:r>
              <a:rPr lang="en-US" altLang="en-US" smtClean="0">
                <a:solidFill>
                  <a:schemeClr val="tx1">
                    <a:lumMod val="75000"/>
                    <a:lumOff val="25000"/>
                  </a:schemeClr>
                </a:solidFill>
              </a:rPr>
              <a:t>.</a:t>
            </a:r>
          </a:p>
          <a:p>
            <a:pPr>
              <a:lnSpc>
                <a:spcPct val="80000"/>
              </a:lnSpc>
              <a:spcAft>
                <a:spcPts val="0"/>
              </a:spcAft>
              <a:buNone/>
              <a:defRPr/>
            </a:pPr>
            <a:endParaRPr lang="en-US" altLang="en-US" b="1" smtClean="0">
              <a:solidFill>
                <a:schemeClr val="tx1">
                  <a:lumMod val="75000"/>
                  <a:lumOff val="25000"/>
                </a:schemeClr>
              </a:solidFill>
            </a:endParaRPr>
          </a:p>
          <a:p>
            <a:pPr>
              <a:lnSpc>
                <a:spcPct val="80000"/>
              </a:lnSpc>
              <a:spcAft>
                <a:spcPts val="0"/>
              </a:spcAft>
              <a:buFont typeface="Wingdings 3" charset="2"/>
              <a:buChar char=""/>
              <a:defRPr/>
            </a:pPr>
            <a:r>
              <a:rPr lang="en-US" altLang="en-US">
                <a:effectLst>
                  <a:outerShdw blurRad="38100" dist="38100" dir="2700000" algn="tl">
                    <a:srgbClr val="FFFFFF"/>
                  </a:outerShdw>
                </a:effectLst>
              </a:rPr>
              <a:t>Deployment and Training</a:t>
            </a:r>
          </a:p>
          <a:p>
            <a:pPr lvl="1" indent="-283464">
              <a:lnSpc>
                <a:spcPct val="80000"/>
              </a:lnSpc>
              <a:spcAft>
                <a:spcPts val="0"/>
              </a:spcAft>
              <a:buFont typeface="Wingdings 3" charset="2"/>
              <a:buChar char=""/>
              <a:defRPr/>
            </a:pPr>
            <a:r>
              <a:rPr lang="en-US" altLang="en-US"/>
              <a:t>This activity consists of ensuring the correct installation on the target platform, user training, creating help files and user manuals, setting up of Web sites to guide users, packaging, et cetera.</a:t>
            </a:r>
          </a:p>
          <a:p>
            <a:pPr lvl="1" indent="-283464">
              <a:lnSpc>
                <a:spcPct val="80000"/>
              </a:lnSpc>
              <a:spcAft>
                <a:spcPts val="0"/>
              </a:spcAft>
              <a:buNone/>
              <a:defRPr/>
            </a:pPr>
            <a:endParaRPr lang="en-US" altLang="en-US"/>
          </a:p>
          <a:p>
            <a:pPr>
              <a:lnSpc>
                <a:spcPct val="80000"/>
              </a:lnSpc>
              <a:spcAft>
                <a:spcPts val="0"/>
              </a:spcAft>
              <a:buFont typeface="Wingdings 3" charset="2"/>
              <a:buChar char=""/>
              <a:defRPr/>
            </a:pPr>
            <a:r>
              <a:rPr lang="en-US" altLang="en-US">
                <a:effectLst>
                  <a:outerShdw blurRad="38100" dist="38100" dir="2700000" algn="tl">
                    <a:srgbClr val="FFFFFF"/>
                  </a:outerShdw>
                </a:effectLst>
              </a:rPr>
              <a:t>Maintenance</a:t>
            </a:r>
          </a:p>
          <a:p>
            <a:pPr lvl="1" indent="-283464">
              <a:lnSpc>
                <a:spcPct val="80000"/>
              </a:lnSpc>
              <a:spcAft>
                <a:spcPts val="0"/>
              </a:spcAft>
              <a:buFont typeface="Wingdings 3" charset="2"/>
              <a:buChar char=""/>
              <a:defRPr/>
            </a:pPr>
            <a:r>
              <a:rPr lang="en-US" altLang="en-US" smtClean="0">
                <a:solidFill>
                  <a:schemeClr val="tx1">
                    <a:lumMod val="75000"/>
                    <a:lumOff val="25000"/>
                  </a:schemeClr>
                </a:solidFill>
              </a:rPr>
              <a:t>Solving problems that may emerge after the deployment of the software, or changes in the environment. </a:t>
            </a:r>
          </a:p>
        </p:txBody>
      </p:sp>
      <p:sp>
        <p:nvSpPr>
          <p:cNvPr id="2765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5259F4E9-AFBD-4A82-B983-81C94E307907}" type="slidenum">
              <a:rPr lang="en-US" altLang="en-US" sz="1400">
                <a:latin typeface="Times New Roman" panose="02020603050405020304" pitchFamily="18" charset="0"/>
              </a:rPr>
              <a:pPr/>
              <a:t>12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637870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The </a:t>
            </a:r>
            <a:r>
              <a:rPr lang="en-US" altLang="en-US" i="1" smtClean="0"/>
              <a:t>Ad Hoc</a:t>
            </a:r>
            <a:r>
              <a:rPr lang="en-US" altLang="en-US" smtClean="0"/>
              <a:t> Approach </a:t>
            </a:r>
          </a:p>
        </p:txBody>
      </p:sp>
      <p:sp>
        <p:nvSpPr>
          <p:cNvPr id="132099" name="Rectangle 3"/>
          <p:cNvSpPr>
            <a:spLocks noGrp="1" noChangeArrowheads="1"/>
          </p:cNvSpPr>
          <p:nvPr>
            <p:ph idx="1"/>
          </p:nvPr>
        </p:nvSpPr>
        <p:spPr/>
        <p:txBody>
          <a:bodyPr rtlCol="0">
            <a:normAutofit/>
          </a:bodyPr>
          <a:lstStyle/>
          <a:p>
            <a:pPr>
              <a:spcAft>
                <a:spcPts val="0"/>
              </a:spcAft>
              <a:buFont typeface="Wingdings 3" charset="2"/>
              <a:buChar char=""/>
              <a:defRPr/>
            </a:pPr>
            <a:r>
              <a:rPr lang="en-US" altLang="en-US" sz="2400"/>
              <a:t>The </a:t>
            </a:r>
            <a:r>
              <a:rPr lang="en-US" altLang="en-US" sz="2400">
                <a:solidFill>
                  <a:srgbClr val="990000"/>
                </a:solidFill>
                <a:effectLst>
                  <a:outerShdw blurRad="38100" dist="38100" dir="2700000" algn="tl">
                    <a:srgbClr val="000000"/>
                  </a:outerShdw>
                </a:effectLst>
              </a:rPr>
              <a:t>ad hoc</a:t>
            </a:r>
            <a:r>
              <a:rPr lang="en-US" altLang="en-US" sz="2400"/>
              <a:t> approach is development without an overall theoretical framework </a:t>
            </a:r>
          </a:p>
          <a:p>
            <a:pPr lvl="1" indent="-283464">
              <a:spcAft>
                <a:spcPts val="0"/>
              </a:spcAft>
              <a:buFont typeface="Wingdings 3" charset="2"/>
              <a:buChar char=""/>
              <a:defRPr/>
            </a:pPr>
            <a:r>
              <a:rPr lang="en-US" altLang="en-US" sz="2000"/>
              <a:t>To succeed, the ad hoc approach must rely overwhelmingly on:</a:t>
            </a:r>
          </a:p>
          <a:p>
            <a:pPr marL="960120" lvl="2">
              <a:spcAft>
                <a:spcPts val="0"/>
              </a:spcAft>
              <a:buFont typeface="Wingdings 3" charset="2"/>
              <a:buChar char=""/>
              <a:defRPr/>
            </a:pPr>
            <a:r>
              <a:rPr lang="en-US" altLang="en-US" sz="1800"/>
              <a:t>the ingenuity of participants to improvise solutions for unforeseen problems</a:t>
            </a:r>
          </a:p>
          <a:p>
            <a:pPr marL="960120" lvl="2">
              <a:spcAft>
                <a:spcPts val="0"/>
              </a:spcAft>
              <a:buFont typeface="Wingdings 3" charset="2"/>
              <a:buChar char=""/>
              <a:defRPr/>
            </a:pPr>
            <a:r>
              <a:rPr lang="en-US" altLang="en-US" sz="1800"/>
              <a:t>the ability of the participants to coordinate and communicate with each other, and </a:t>
            </a:r>
          </a:p>
          <a:p>
            <a:pPr marL="960120" lvl="2">
              <a:spcAft>
                <a:spcPts val="0"/>
              </a:spcAft>
              <a:buFont typeface="Wingdings 3" charset="2"/>
              <a:buChar char=""/>
              <a:defRPr/>
            </a:pPr>
            <a:r>
              <a:rPr lang="en-US" altLang="en-US" sz="1800"/>
              <a:t>what can be conveniently described as “luck”, meaning that the right people hit the right targets under the right circumstances. </a:t>
            </a:r>
          </a:p>
          <a:p>
            <a:pPr>
              <a:spcAft>
                <a:spcPts val="0"/>
              </a:spcAft>
              <a:buFont typeface="Wingdings 3" charset="2"/>
              <a:buChar char=""/>
              <a:defRPr/>
            </a:pPr>
            <a:r>
              <a:rPr lang="en-US" altLang="en-US" sz="2400"/>
              <a:t>As should be expected, </a:t>
            </a:r>
            <a:r>
              <a:rPr lang="en-US" altLang="en-US" sz="2400">
                <a:solidFill>
                  <a:srgbClr val="990000"/>
                </a:solidFill>
                <a:effectLst>
                  <a:outerShdw blurRad="38100" dist="38100" dir="2700000" algn="tl">
                    <a:srgbClr val="000000"/>
                  </a:outerShdw>
                </a:effectLst>
              </a:rPr>
              <a:t>ad hoc</a:t>
            </a:r>
            <a:r>
              <a:rPr lang="en-US" altLang="en-US" sz="2400"/>
              <a:t> is a high-risk approach.</a:t>
            </a:r>
          </a:p>
        </p:txBody>
      </p:sp>
      <p:sp>
        <p:nvSpPr>
          <p:cNvPr id="2867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7E42434E-0FF0-4F04-9C34-0BDA974D9D89}" type="slidenum">
              <a:rPr lang="en-US" altLang="en-US" sz="1400">
                <a:latin typeface="Times New Roman" panose="02020603050405020304" pitchFamily="18" charset="0"/>
              </a:rPr>
              <a:pPr/>
              <a:t>13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241656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System Development Life Cycle (SDLC) </a:t>
            </a:r>
          </a:p>
        </p:txBody>
      </p:sp>
      <p:sp>
        <p:nvSpPr>
          <p:cNvPr id="133123" name="Rectangle 3"/>
          <p:cNvSpPr>
            <a:spLocks noGrp="1" noChangeArrowheads="1"/>
          </p:cNvSpPr>
          <p:nvPr>
            <p:ph idx="1"/>
          </p:nvPr>
        </p:nvSpPr>
        <p:spPr/>
        <p:txBody>
          <a:bodyPr rtlCol="0">
            <a:normAutofit/>
          </a:bodyPr>
          <a:lstStyle/>
          <a:p>
            <a:pPr>
              <a:spcAft>
                <a:spcPts val="0"/>
              </a:spcAft>
              <a:buFont typeface="Wingdings 3" charset="2"/>
              <a:buChar char=""/>
              <a:defRPr/>
            </a:pPr>
            <a:r>
              <a:rPr lang="en-US" dirty="0" smtClean="0">
                <a:solidFill>
                  <a:schemeClr val="tx1">
                    <a:lumMod val="75000"/>
                    <a:lumOff val="25000"/>
                  </a:schemeClr>
                </a:solidFill>
              </a:rPr>
              <a:t>SDLC methodologies view software development as primarily a project management process rather than a technical one.</a:t>
            </a:r>
          </a:p>
          <a:p>
            <a:pPr>
              <a:spcAft>
                <a:spcPts val="0"/>
              </a:spcAft>
              <a:buFont typeface="Wingdings 3" charset="2"/>
              <a:buChar char=""/>
              <a:defRPr/>
            </a:pPr>
            <a:r>
              <a:rPr lang="en-US" dirty="0" smtClean="0">
                <a:solidFill>
                  <a:schemeClr val="tx1">
                    <a:lumMod val="75000"/>
                    <a:lumOff val="25000"/>
                  </a:schemeClr>
                </a:solidFill>
              </a:rPr>
              <a:t>Each phase is a “</a:t>
            </a:r>
            <a:r>
              <a:rPr lang="en-US" dirty="0" smtClean="0">
                <a:solidFill>
                  <a:srgbClr val="990000"/>
                </a:solidFill>
                <a:effectLst>
                  <a:outerShdw blurRad="38100" dist="38100" dir="2700000" algn="tl">
                    <a:srgbClr val="000000"/>
                  </a:outerShdw>
                </a:effectLst>
              </a:rPr>
              <a:t>milestone</a:t>
            </a:r>
            <a:r>
              <a:rPr lang="en-US" dirty="0" smtClean="0">
                <a:solidFill>
                  <a:schemeClr val="tx1">
                    <a:lumMod val="75000"/>
                    <a:lumOff val="25000"/>
                  </a:schemeClr>
                </a:solidFill>
              </a:rPr>
              <a:t>” and the resulting documents are the “deliverables.”</a:t>
            </a:r>
          </a:p>
        </p:txBody>
      </p:sp>
      <p:sp>
        <p:nvSpPr>
          <p:cNvPr id="2970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4727D6A5-5FD7-4D4E-9510-0C887F0D2E2B}" type="slidenum">
              <a:rPr lang="en-US" altLang="en-US" sz="1400">
                <a:latin typeface="Times New Roman" panose="02020603050405020304" pitchFamily="18" charset="0"/>
              </a:rPr>
              <a:pPr/>
              <a:t>14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432272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The Waterfall Model </a:t>
            </a:r>
          </a:p>
        </p:txBody>
      </p:sp>
      <p:sp>
        <p:nvSpPr>
          <p:cNvPr id="134147" name="Rectangle 3"/>
          <p:cNvSpPr>
            <a:spLocks noGrp="1" noChangeArrowheads="1"/>
          </p:cNvSpPr>
          <p:nvPr>
            <p:ph idx="1"/>
          </p:nvPr>
        </p:nvSpPr>
        <p:spPr/>
        <p:txBody>
          <a:bodyPr rtlCol="0">
            <a:normAutofit/>
          </a:bodyPr>
          <a:lstStyle/>
          <a:p>
            <a:pPr>
              <a:spcAft>
                <a:spcPts val="0"/>
              </a:spcAft>
              <a:buFont typeface="Wingdings 3" charset="2"/>
              <a:buChar char=""/>
              <a:defRPr/>
            </a:pPr>
            <a:r>
              <a:rPr lang="en-US" dirty="0" smtClean="0">
                <a:solidFill>
                  <a:schemeClr val="tx1">
                    <a:lumMod val="75000"/>
                    <a:lumOff val="25000"/>
                  </a:schemeClr>
                </a:solidFill>
              </a:rPr>
              <a:t>The waterfall model specifies a set of sequential phases for software development </a:t>
            </a:r>
          </a:p>
          <a:p>
            <a:pPr lvl="1" indent="-283464">
              <a:spcAft>
                <a:spcPts val="0"/>
              </a:spcAft>
              <a:buFont typeface="Wingdings 3" charset="2"/>
              <a:buChar char=""/>
              <a:defRPr/>
            </a:pPr>
            <a:r>
              <a:rPr lang="en-US" dirty="0" smtClean="0">
                <a:solidFill>
                  <a:schemeClr val="tx1">
                    <a:lumMod val="75000"/>
                    <a:lumOff val="25000"/>
                  </a:schemeClr>
                </a:solidFill>
              </a:rPr>
              <a:t>Each step cannot begin until the previous step has been completed </a:t>
            </a:r>
            <a:r>
              <a:rPr lang="en-US" i="1" dirty="0" smtClean="0">
                <a:solidFill>
                  <a:schemeClr val="tx1">
                    <a:lumMod val="75000"/>
                    <a:lumOff val="25000"/>
                  </a:schemeClr>
                </a:solidFill>
              </a:rPr>
              <a:t>and</a:t>
            </a:r>
            <a:r>
              <a:rPr lang="en-US" dirty="0" smtClean="0">
                <a:solidFill>
                  <a:schemeClr val="tx1">
                    <a:lumMod val="75000"/>
                    <a:lumOff val="25000"/>
                  </a:schemeClr>
                </a:solidFill>
              </a:rPr>
              <a:t> documented. </a:t>
            </a:r>
          </a:p>
          <a:p>
            <a:pPr lvl="1" indent="-283464">
              <a:spcAft>
                <a:spcPts val="0"/>
              </a:spcAft>
              <a:buFont typeface="Wingdings 3" charset="2"/>
              <a:buChar char=""/>
              <a:defRPr/>
            </a:pPr>
            <a:r>
              <a:rPr lang="en-US" dirty="0" smtClean="0">
                <a:solidFill>
                  <a:schemeClr val="tx1">
                    <a:lumMod val="75000"/>
                    <a:lumOff val="25000"/>
                  </a:schemeClr>
                </a:solidFill>
              </a:rPr>
              <a:t>It is document-driven.</a:t>
            </a:r>
          </a:p>
          <a:p>
            <a:pPr lvl="1" indent="-283464">
              <a:spcAft>
                <a:spcPts val="0"/>
              </a:spcAft>
              <a:buFont typeface="Wingdings 3" charset="2"/>
              <a:buChar char=""/>
              <a:defRPr/>
            </a:pPr>
            <a:r>
              <a:rPr lang="en-US" dirty="0" smtClean="0">
                <a:solidFill>
                  <a:schemeClr val="tx1">
                    <a:lumMod val="75000"/>
                    <a:lumOff val="25000"/>
                  </a:schemeClr>
                </a:solidFill>
              </a:rPr>
              <a:t>Design is conceived as </a:t>
            </a:r>
            <a:r>
              <a:rPr lang="en-US" dirty="0" smtClean="0">
                <a:solidFill>
                  <a:srgbClr val="990000"/>
                </a:solidFill>
                <a:effectLst>
                  <a:outerShdw blurRad="38100" dist="38100" dir="2700000" algn="tl">
                    <a:srgbClr val="000000"/>
                  </a:outerShdw>
                </a:effectLst>
              </a:rPr>
              <a:t>processes and data</a:t>
            </a:r>
            <a:r>
              <a:rPr lang="en-US" dirty="0" smtClean="0">
                <a:solidFill>
                  <a:schemeClr val="tx1">
                    <a:lumMod val="75000"/>
                    <a:lumOff val="25000"/>
                  </a:schemeClr>
                </a:solidFill>
              </a:rPr>
              <a:t>, not as objects. </a:t>
            </a:r>
          </a:p>
        </p:txBody>
      </p:sp>
      <p:sp>
        <p:nvSpPr>
          <p:cNvPr id="3072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0BB20586-CE24-4DB3-BBB2-C8780124EF65}" type="slidenum">
              <a:rPr lang="en-US" altLang="en-US" sz="1400">
                <a:latin typeface="Times New Roman" panose="02020603050405020304" pitchFamily="18" charset="0"/>
              </a:rPr>
              <a:pPr/>
              <a:t>15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574324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B70FB949-0246-477C-B59C-0D8B2B240E73}" type="slidenum">
              <a:rPr lang="en-US" altLang="en-US" sz="1400">
                <a:latin typeface="Times New Roman" panose="02020603050405020304" pitchFamily="18" charset="0"/>
              </a:rPr>
              <a:pPr/>
              <a:t>16</a:t>
            </a:fld>
            <a:endParaRPr lang="en-US" altLang="en-US" sz="1400">
              <a:latin typeface="Times New Roman" panose="02020603050405020304" pitchFamily="18" charset="0"/>
            </a:endParaRPr>
          </a:p>
        </p:txBody>
      </p:sp>
      <p:pic>
        <p:nvPicPr>
          <p:cNvPr id="31747" name="Picture 4" descr="Waterfall"/>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057400" y="0"/>
            <a:ext cx="8610600" cy="6457950"/>
          </a:xfrm>
          <a:noFill/>
        </p:spPr>
      </p:pic>
    </p:spTree>
    <p:extLst>
      <p:ext uri="{BB962C8B-B14F-4D97-AF65-F5344CB8AC3E}">
        <p14:creationId xmlns:p14="http://schemas.microsoft.com/office/powerpoint/2010/main" val="3564087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The Limits of Waterfall Model</a:t>
            </a:r>
          </a:p>
        </p:txBody>
      </p:sp>
      <p:sp>
        <p:nvSpPr>
          <p:cNvPr id="136195" name="Rectangle 3"/>
          <p:cNvSpPr>
            <a:spLocks noGrp="1" noChangeArrowheads="1"/>
          </p:cNvSpPr>
          <p:nvPr>
            <p:ph idx="1"/>
          </p:nvPr>
        </p:nvSpPr>
        <p:spPr/>
        <p:txBody>
          <a:bodyPr rtlCol="0">
            <a:normAutofit lnSpcReduction="10000"/>
          </a:bodyPr>
          <a:lstStyle/>
          <a:p>
            <a:pPr>
              <a:spcAft>
                <a:spcPts val="0"/>
              </a:spcAft>
              <a:buFont typeface="Wingdings 3" charset="2"/>
              <a:buChar char=""/>
              <a:defRPr/>
            </a:pPr>
            <a:r>
              <a:rPr lang="en-US" altLang="en-US" sz="2400">
                <a:effectLst>
                  <a:outerShdw blurRad="38100" dist="38100" dir="2700000" algn="tl">
                    <a:srgbClr val="FFFFFF"/>
                  </a:outerShdw>
                </a:effectLst>
              </a:rPr>
              <a:t>Inflexibility</a:t>
            </a:r>
          </a:p>
          <a:p>
            <a:pPr lvl="1" indent="-283464">
              <a:spcAft>
                <a:spcPts val="0"/>
              </a:spcAft>
              <a:buFont typeface="Wingdings 3" charset="2"/>
              <a:buChar char=""/>
              <a:defRPr/>
            </a:pPr>
            <a:r>
              <a:rPr lang="en-US" altLang="en-US" sz="2000"/>
              <a:t>Cannot easily swim upstream  </a:t>
            </a:r>
          </a:p>
          <a:p>
            <a:pPr>
              <a:spcAft>
                <a:spcPts val="0"/>
              </a:spcAft>
              <a:buFont typeface="Wingdings 3" charset="2"/>
              <a:buChar char=""/>
              <a:defRPr/>
            </a:pPr>
            <a:r>
              <a:rPr lang="en-US" altLang="en-US" sz="2400">
                <a:effectLst>
                  <a:outerShdw blurRad="38100" dist="38100" dir="2700000" algn="tl">
                    <a:srgbClr val="FFFFFF"/>
                  </a:outerShdw>
                </a:effectLst>
              </a:rPr>
              <a:t>Over-Reliance on Documentation</a:t>
            </a:r>
          </a:p>
          <a:p>
            <a:pPr lvl="1" indent="-283464">
              <a:spcAft>
                <a:spcPts val="0"/>
              </a:spcAft>
              <a:buFont typeface="Wingdings 3" charset="2"/>
              <a:buChar char=""/>
              <a:defRPr/>
            </a:pPr>
            <a:r>
              <a:rPr lang="en-US" altLang="en-US" sz="2000"/>
              <a:t>Relies too much on documentation</a:t>
            </a:r>
            <a:endParaRPr lang="en-US" altLang="en-US" smtClean="0">
              <a:solidFill>
                <a:schemeClr val="tx1">
                  <a:lumMod val="75000"/>
                  <a:lumOff val="25000"/>
                </a:schemeClr>
              </a:solidFill>
            </a:endParaRPr>
          </a:p>
          <a:p>
            <a:pPr>
              <a:spcAft>
                <a:spcPts val="0"/>
              </a:spcAft>
              <a:buFont typeface="Wingdings 3" charset="2"/>
              <a:buChar char=""/>
              <a:defRPr/>
            </a:pPr>
            <a:r>
              <a:rPr lang="en-US" altLang="en-US" sz="2400">
                <a:effectLst>
                  <a:outerShdw blurRad="38100" dist="38100" dir="2700000" algn="tl">
                    <a:srgbClr val="FFFFFF"/>
                  </a:outerShdw>
                </a:effectLst>
              </a:rPr>
              <a:t>Detachment from Technology</a:t>
            </a:r>
            <a:r>
              <a:rPr lang="en-US" altLang="en-US" sz="2400"/>
              <a:t> </a:t>
            </a:r>
          </a:p>
          <a:p>
            <a:pPr lvl="1" indent="-283464">
              <a:spcAft>
                <a:spcPts val="0"/>
              </a:spcAft>
              <a:buFont typeface="Wingdings 3" charset="2"/>
              <a:buChar char=""/>
              <a:defRPr/>
            </a:pPr>
            <a:r>
              <a:rPr lang="en-US" altLang="en-US" sz="2000"/>
              <a:t>“One size” methodology cannot fit all technologies. </a:t>
            </a:r>
          </a:p>
          <a:p>
            <a:pPr>
              <a:spcAft>
                <a:spcPts val="0"/>
              </a:spcAft>
              <a:buFont typeface="Wingdings 3" charset="2"/>
              <a:buChar char=""/>
              <a:defRPr/>
            </a:pPr>
            <a:r>
              <a:rPr lang="en-US" altLang="en-US" sz="2400">
                <a:effectLst>
                  <a:outerShdw blurRad="38100" dist="38100" dir="2700000" algn="tl">
                    <a:srgbClr val="FFFFFF"/>
                  </a:outerShdw>
                </a:effectLst>
              </a:rPr>
              <a:t>Detachment from Marketplace</a:t>
            </a:r>
            <a:r>
              <a:rPr lang="en-US" altLang="en-US" sz="2400"/>
              <a:t> </a:t>
            </a:r>
          </a:p>
          <a:p>
            <a:pPr lvl="1" indent="-283464">
              <a:spcAft>
                <a:spcPts val="0"/>
              </a:spcAft>
              <a:buFont typeface="Wingdings 3" charset="2"/>
              <a:buChar char=""/>
              <a:defRPr/>
            </a:pPr>
            <a:r>
              <a:rPr lang="en-US" altLang="en-US" sz="2000"/>
              <a:t>Slow-paced methodology.</a:t>
            </a:r>
          </a:p>
          <a:p>
            <a:pPr>
              <a:spcAft>
                <a:spcPts val="0"/>
              </a:spcAft>
              <a:buFont typeface="Wingdings 3" charset="2"/>
              <a:buChar char=""/>
              <a:defRPr/>
            </a:pPr>
            <a:r>
              <a:rPr lang="en-US" altLang="en-US" sz="2400">
                <a:effectLst>
                  <a:outerShdw blurRad="38100" dist="38100" dir="2700000" algn="tl">
                    <a:srgbClr val="FFFFFF"/>
                  </a:outerShdw>
                </a:effectLst>
              </a:rPr>
              <a:t>Detachment from the Profession</a:t>
            </a:r>
            <a:r>
              <a:rPr lang="en-US" altLang="en-US" sz="2400"/>
              <a:t> </a:t>
            </a:r>
          </a:p>
          <a:p>
            <a:pPr lvl="1" indent="-283464">
              <a:spcAft>
                <a:spcPts val="0"/>
              </a:spcAft>
              <a:buFont typeface="Wingdings 3" charset="2"/>
              <a:buChar char=""/>
              <a:defRPr/>
            </a:pPr>
            <a:r>
              <a:rPr lang="en-US" altLang="en-US" sz="2000"/>
              <a:t>Programming is not the same as assembly of cars or baking breads, nor programmers work the same way as manufacturing workers or bakers. </a:t>
            </a:r>
          </a:p>
        </p:txBody>
      </p:sp>
      <p:sp>
        <p:nvSpPr>
          <p:cNvPr id="3277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153947E3-B263-4AD5-9953-EA3A66392E55}" type="slidenum">
              <a:rPr lang="en-US" altLang="en-US" sz="1400">
                <a:latin typeface="Times New Roman" panose="02020603050405020304" pitchFamily="18" charset="0"/>
              </a:rPr>
              <a:pPr/>
              <a:t>17</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47088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Prototyping </a:t>
            </a:r>
          </a:p>
        </p:txBody>
      </p:sp>
      <p:sp>
        <p:nvSpPr>
          <p:cNvPr id="33795" name="Rectangle 3"/>
          <p:cNvSpPr>
            <a:spLocks noGrp="1" noChangeArrowheads="1"/>
          </p:cNvSpPr>
          <p:nvPr>
            <p:ph idx="1"/>
          </p:nvPr>
        </p:nvSpPr>
        <p:spPr/>
        <p:txBody>
          <a:bodyPr/>
          <a:lstStyle/>
          <a:p>
            <a:pPr eaLnBrk="1" hangingPunct="1"/>
            <a:r>
              <a:rPr lang="en-US" altLang="en-US" smtClean="0"/>
              <a:t>Prototyping is the creation of a working model of the essential features of the final product for testing and verification of requirements.</a:t>
            </a:r>
          </a:p>
          <a:p>
            <a:pPr eaLnBrk="1" hangingPunct="1"/>
            <a:r>
              <a:rPr lang="en-US" altLang="en-US" smtClean="0"/>
              <a:t>There are two types of prototyping: incremental or evolutionary and throwaway. </a:t>
            </a:r>
          </a:p>
        </p:txBody>
      </p:sp>
      <p:sp>
        <p:nvSpPr>
          <p:cNvPr id="3379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E68481FF-DE0E-4FD6-B015-7F3D74333C57}" type="slidenum">
              <a:rPr lang="en-US" altLang="en-US" sz="1400">
                <a:latin typeface="Times New Roman" panose="02020603050405020304" pitchFamily="18" charset="0"/>
              </a:rPr>
              <a:pPr/>
              <a:t>18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20556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09726" y="0"/>
            <a:ext cx="9058275" cy="1066800"/>
          </a:xfrm>
        </p:spPr>
        <p:txBody>
          <a:bodyPr/>
          <a:lstStyle/>
          <a:p>
            <a:pPr eaLnBrk="1" hangingPunct="1"/>
            <a:r>
              <a:rPr lang="en-US" altLang="en-US" smtClean="0"/>
              <a:t>Incremental and Iterative Approach </a:t>
            </a:r>
          </a:p>
        </p:txBody>
      </p:sp>
      <p:sp>
        <p:nvSpPr>
          <p:cNvPr id="34819" name="Rectangle 3"/>
          <p:cNvSpPr>
            <a:spLocks noGrp="1" noChangeArrowheads="1"/>
          </p:cNvSpPr>
          <p:nvPr>
            <p:ph idx="1"/>
          </p:nvPr>
        </p:nvSpPr>
        <p:spPr/>
        <p:txBody>
          <a:bodyPr/>
          <a:lstStyle/>
          <a:p>
            <a:pPr eaLnBrk="1" hangingPunct="1"/>
            <a:r>
              <a:rPr lang="en-US" altLang="en-US" smtClean="0"/>
              <a:t>In incremental development, the product is built through successive versions that are refined and expanded with each iteration</a:t>
            </a:r>
          </a:p>
          <a:p>
            <a:pPr lvl="1" eaLnBrk="1" hangingPunct="1"/>
            <a:r>
              <a:rPr lang="en-US" altLang="en-US" smtClean="0"/>
              <a:t>Three concepts underlie the incremental approach:</a:t>
            </a:r>
            <a:endParaRPr lang="en-US" altLang="en-US" b="1" smtClean="0"/>
          </a:p>
          <a:p>
            <a:pPr lvl="2" eaLnBrk="1" hangingPunct="1"/>
            <a:r>
              <a:rPr lang="en-US" altLang="en-US" smtClean="0"/>
              <a:t>The Initialization Step</a:t>
            </a:r>
          </a:p>
          <a:p>
            <a:pPr lvl="2" eaLnBrk="1" hangingPunct="1"/>
            <a:r>
              <a:rPr lang="en-US" altLang="en-US" smtClean="0"/>
              <a:t>The Control List</a:t>
            </a:r>
          </a:p>
          <a:p>
            <a:pPr lvl="2" eaLnBrk="1" hangingPunct="1"/>
            <a:r>
              <a:rPr lang="en-US" altLang="en-US" smtClean="0"/>
              <a:t>The Iteration Step </a:t>
            </a:r>
          </a:p>
        </p:txBody>
      </p:sp>
      <p:sp>
        <p:nvSpPr>
          <p:cNvPr id="3482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F1FE20D0-C868-4705-A023-27E70680167C}" type="slidenum">
              <a:rPr lang="en-US" altLang="en-US" sz="1400">
                <a:latin typeface="Times New Roman" panose="02020603050405020304" pitchFamily="18" charset="0"/>
              </a:rPr>
              <a:pPr/>
              <a:t>19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77279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89189" y="927101"/>
            <a:ext cx="6345237" cy="709613"/>
          </a:xfrm>
        </p:spPr>
        <p:txBody>
          <a:bodyPr>
            <a:normAutofit fontScale="90000"/>
          </a:bodyPr>
          <a:lstStyle/>
          <a:p>
            <a:pPr eaLnBrk="1" hangingPunct="1"/>
            <a:r>
              <a:rPr lang="en-US" altLang="en-US" smtClean="0"/>
              <a:t>Class Schedule</a:t>
            </a:r>
          </a:p>
        </p:txBody>
      </p:sp>
      <p:graphicFrame>
        <p:nvGraphicFramePr>
          <p:cNvPr id="4" name="Content Placeholder 3"/>
          <p:cNvGraphicFramePr>
            <a:graphicFrameLocks noGrp="1"/>
          </p:cNvGraphicFramePr>
          <p:nvPr>
            <p:ph idx="1"/>
          </p:nvPr>
        </p:nvGraphicFramePr>
        <p:xfrm>
          <a:off x="2374901" y="2205038"/>
          <a:ext cx="6346825" cy="4286250"/>
        </p:xfrm>
        <a:graphic>
          <a:graphicData uri="http://schemas.openxmlformats.org/drawingml/2006/table">
            <a:tbl>
              <a:tblPr/>
              <a:tblGrid>
                <a:gridCol w="6346825">
                  <a:extLst>
                    <a:ext uri="{9D8B030D-6E8A-4147-A177-3AD203B41FA5}">
                      <a16:colId xmlns:a16="http://schemas.microsoft.com/office/drawing/2014/main" val="20000"/>
                    </a:ext>
                  </a:extLst>
                </a:gridCol>
              </a:tblGrid>
              <a:tr h="680014">
                <a:tc>
                  <a:txBody>
                    <a:bodyPr/>
                    <a:lstStyle/>
                    <a:p>
                      <a:endParaRPr lang="en-US" sz="1800" dirty="0"/>
                    </a:p>
                  </a:txBody>
                  <a:tcPr marT="45706" marB="45706" anchor="ctr">
                    <a:lnL>
                      <a:noFill/>
                    </a:lnL>
                    <a:lnR>
                      <a:noFill/>
                    </a:lnR>
                    <a:lnT>
                      <a:noFill/>
                    </a:lnT>
                    <a:lnB>
                      <a:noFill/>
                    </a:lnB>
                  </a:tcPr>
                </a:tc>
                <a:extLst>
                  <a:ext uri="{0D108BD9-81ED-4DB2-BD59-A6C34878D82A}">
                    <a16:rowId xmlns:a16="http://schemas.microsoft.com/office/drawing/2014/main" val="10000"/>
                  </a:ext>
                </a:extLst>
              </a:tr>
              <a:tr h="25604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smtClean="0"/>
                        <a:t>Lecture :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t>Mon (OM2216), Tues</a:t>
                      </a:r>
                      <a:r>
                        <a:rPr lang="en-US" sz="1800" baseline="0" dirty="0" smtClean="0"/>
                        <a:t> </a:t>
                      </a:r>
                      <a:r>
                        <a:rPr lang="en-US" sz="1800" dirty="0" smtClean="0"/>
                        <a:t>&amp; Friday (OM 1355)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t>Time – 12:30 – 1:20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smtClean="0"/>
                        <a:t>Seminar :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t>Wednesday (OM 1355)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t>Time -  3:30</a:t>
                      </a:r>
                      <a:r>
                        <a:rPr lang="en-US" sz="1800" baseline="0" dirty="0" smtClean="0"/>
                        <a:t> – 4:20 </a:t>
                      </a:r>
                      <a:endParaRPr lang="en-US" sz="18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p>
                  </a:txBody>
                  <a:tcPr marT="45706" marB="45706" anchor="ctr">
                    <a:lnL>
                      <a:noFill/>
                    </a:lnL>
                    <a:lnR>
                      <a:noFill/>
                    </a:lnR>
                    <a:lnT>
                      <a:noFill/>
                    </a:lnT>
                    <a:lnB>
                      <a:noFill/>
                    </a:lnB>
                  </a:tcPr>
                </a:tc>
                <a:extLst>
                  <a:ext uri="{0D108BD9-81ED-4DB2-BD59-A6C34878D82A}">
                    <a16:rowId xmlns:a16="http://schemas.microsoft.com/office/drawing/2014/main" val="10001"/>
                  </a:ext>
                </a:extLst>
              </a:tr>
              <a:tr h="1045765">
                <a:tc>
                  <a:txBody>
                    <a:bodyPr/>
                    <a:lstStyle/>
                    <a:p>
                      <a:endParaRPr lang="en-US" sz="1800" dirty="0"/>
                    </a:p>
                  </a:txBody>
                  <a:tcPr marT="45706" marB="45706"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90422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Throwaway Approach</a:t>
            </a:r>
          </a:p>
        </p:txBody>
      </p:sp>
      <p:sp>
        <p:nvSpPr>
          <p:cNvPr id="35843" name="Rectangle 3"/>
          <p:cNvSpPr>
            <a:spLocks noGrp="1" noChangeArrowheads="1"/>
          </p:cNvSpPr>
          <p:nvPr>
            <p:ph idx="1"/>
          </p:nvPr>
        </p:nvSpPr>
        <p:spPr/>
        <p:txBody>
          <a:bodyPr/>
          <a:lstStyle/>
          <a:p>
            <a:pPr eaLnBrk="1" hangingPunct="1">
              <a:lnSpc>
                <a:spcPct val="90000"/>
              </a:lnSpc>
            </a:pPr>
            <a:r>
              <a:rPr lang="en-US" altLang="en-US" smtClean="0"/>
              <a:t>In the incremental approach, </a:t>
            </a:r>
          </a:p>
          <a:p>
            <a:pPr lvl="1" eaLnBrk="1" hangingPunct="1">
              <a:lnSpc>
                <a:spcPct val="90000"/>
              </a:lnSpc>
            </a:pPr>
            <a:r>
              <a:rPr lang="en-US" altLang="en-US" smtClean="0"/>
              <a:t>the initial prototype is revised and refined repeatedly until it becomes the final product. </a:t>
            </a:r>
          </a:p>
          <a:p>
            <a:pPr eaLnBrk="1" hangingPunct="1">
              <a:lnSpc>
                <a:spcPct val="90000"/>
              </a:lnSpc>
            </a:pPr>
            <a:r>
              <a:rPr lang="en-US" altLang="en-US" smtClean="0"/>
              <a:t>In the throwaway approach, </a:t>
            </a:r>
          </a:p>
          <a:p>
            <a:pPr lvl="1" eaLnBrk="1" hangingPunct="1">
              <a:lnSpc>
                <a:spcPct val="90000"/>
              </a:lnSpc>
            </a:pPr>
            <a:r>
              <a:rPr lang="en-US" altLang="en-US" smtClean="0"/>
              <a:t>the prototype is discarded after the stakeholders in the development are confident that they have arrived at the correct specifications and the development on the “real” product can start. </a:t>
            </a:r>
          </a:p>
        </p:txBody>
      </p:sp>
      <p:sp>
        <p:nvSpPr>
          <p:cNvPr id="3584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49ED0761-882A-42C1-805C-0C57FA3689F4}" type="slidenum">
              <a:rPr lang="en-US" altLang="en-US" sz="1400">
                <a:latin typeface="Times New Roman" panose="02020603050405020304" pitchFamily="18" charset="0"/>
              </a:rPr>
              <a:pPr/>
              <a:t>20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528133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Problems with Prototyping</a:t>
            </a:r>
          </a:p>
        </p:txBody>
      </p:sp>
      <p:sp>
        <p:nvSpPr>
          <p:cNvPr id="140291" name="Rectangle 3"/>
          <p:cNvSpPr>
            <a:spLocks noGrp="1" noChangeArrowheads="1"/>
          </p:cNvSpPr>
          <p:nvPr>
            <p:ph idx="1"/>
          </p:nvPr>
        </p:nvSpPr>
        <p:spPr/>
        <p:txBody>
          <a:bodyPr rtlCol="0">
            <a:normAutofit/>
          </a:bodyPr>
          <a:lstStyle/>
          <a:p>
            <a:pPr>
              <a:spcAft>
                <a:spcPts val="0"/>
              </a:spcAft>
              <a:buFont typeface="Wingdings 3" charset="2"/>
              <a:buChar char=""/>
              <a:defRPr/>
            </a:pPr>
            <a:r>
              <a:rPr lang="en-US" altLang="en-US">
                <a:effectLst>
                  <a:outerShdw blurRad="38100" dist="38100" dir="2700000" algn="tl">
                    <a:srgbClr val="FFFFFF"/>
                  </a:outerShdw>
                </a:effectLst>
              </a:rPr>
              <a:t>Unbalanced Architecture</a:t>
            </a:r>
            <a:r>
              <a:rPr lang="en-US" altLang="en-US" sz="2400"/>
              <a:t> </a:t>
            </a:r>
          </a:p>
          <a:p>
            <a:pPr lvl="1" indent="-283464">
              <a:spcAft>
                <a:spcPts val="0"/>
              </a:spcAft>
              <a:buFont typeface="Wingdings 3" charset="2"/>
              <a:buChar char=""/>
              <a:defRPr/>
            </a:pPr>
            <a:r>
              <a:rPr lang="en-US" altLang="en-US"/>
              <a:t>Since the main thrust of prototyping is towards the user interface, the developers tend to include more and more functionality in the outer layers of the information system, creating a distorted architecture</a:t>
            </a:r>
            <a:r>
              <a:rPr lang="en-US" altLang="en-US" sz="2000"/>
              <a:t>. </a:t>
            </a:r>
          </a:p>
          <a:p>
            <a:pPr>
              <a:spcAft>
                <a:spcPts val="0"/>
              </a:spcAft>
              <a:buFont typeface="Wingdings 3" charset="2"/>
              <a:buChar char=""/>
              <a:defRPr/>
            </a:pPr>
            <a:r>
              <a:rPr lang="en-US" altLang="en-US">
                <a:effectLst>
                  <a:outerShdw blurRad="38100" dist="38100" dir="2700000" algn="tl">
                    <a:srgbClr val="FFFFFF"/>
                  </a:outerShdw>
                </a:effectLst>
              </a:rPr>
              <a:t>The Illusion of Completeness</a:t>
            </a:r>
            <a:r>
              <a:rPr lang="en-US" altLang="en-US" sz="2400"/>
              <a:t> </a:t>
            </a:r>
          </a:p>
          <a:p>
            <a:pPr lvl="1" indent="-283464">
              <a:spcAft>
                <a:spcPts val="0"/>
              </a:spcAft>
              <a:buFont typeface="Wingdings 3" charset="2"/>
              <a:buChar char=""/>
              <a:defRPr/>
            </a:pPr>
            <a:r>
              <a:rPr lang="en-US" altLang="en-US"/>
              <a:t>Since the clients might not understand why the developers insist that a lot more is to be done, the prototype may successfully present the user interface for a complex functionality the feasibility of which is far from certain.</a:t>
            </a:r>
            <a:endParaRPr lang="en-US" altLang="en-US" b="1"/>
          </a:p>
          <a:p>
            <a:pPr>
              <a:spcAft>
                <a:spcPts val="0"/>
              </a:spcAft>
              <a:buFont typeface="Wingdings 3" charset="2"/>
              <a:buChar char=""/>
              <a:defRPr/>
            </a:pPr>
            <a:r>
              <a:rPr lang="en-US" altLang="en-US">
                <a:effectLst>
                  <a:outerShdw blurRad="38100" dist="38100" dir="2700000" algn="tl">
                    <a:srgbClr val="FFFFFF"/>
                  </a:outerShdw>
                </a:effectLst>
              </a:rPr>
              <a:t>Diminishing Changeability</a:t>
            </a:r>
            <a:endParaRPr lang="en-US" altLang="en-US" sz="2400"/>
          </a:p>
          <a:p>
            <a:pPr lvl="1" indent="-283464">
              <a:spcAft>
                <a:spcPts val="0"/>
              </a:spcAft>
              <a:buFont typeface="Wingdings 3" charset="2"/>
              <a:buChar char=""/>
              <a:defRPr/>
            </a:pPr>
            <a:r>
              <a:rPr lang="en-US" altLang="en-US"/>
              <a:t>Since prototyping can leave little trace of how the development evolved, modifying the application can resemble an archeological undertaking to piece together a lost civilization.</a:t>
            </a:r>
            <a:r>
              <a:rPr lang="en-US" altLang="en-US" sz="2000"/>
              <a:t> </a:t>
            </a:r>
          </a:p>
          <a:p>
            <a:pPr>
              <a:spcAft>
                <a:spcPts val="0"/>
              </a:spcAft>
              <a:buFont typeface="Wingdings 3" charset="2"/>
              <a:buChar char=""/>
              <a:defRPr/>
            </a:pPr>
            <a:r>
              <a:rPr lang="en-US" altLang="en-US"/>
              <a:t>Prototyping can result in too little documentation or, more importantly, too little modeling.</a:t>
            </a:r>
          </a:p>
        </p:txBody>
      </p:sp>
      <p:sp>
        <p:nvSpPr>
          <p:cNvPr id="3686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C50BC97E-1888-44E0-A0C6-D5031B2D3330}" type="slidenum">
              <a:rPr lang="en-US" altLang="en-US" sz="1400">
                <a:latin typeface="Times New Roman" panose="02020603050405020304" pitchFamily="18" charset="0"/>
              </a:rPr>
              <a:pPr/>
              <a:t>21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978488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The Spiral Model </a:t>
            </a:r>
          </a:p>
        </p:txBody>
      </p:sp>
      <p:sp>
        <p:nvSpPr>
          <p:cNvPr id="37891" name="Rectangle 3"/>
          <p:cNvSpPr>
            <a:spLocks noGrp="1" noChangeArrowheads="1"/>
          </p:cNvSpPr>
          <p:nvPr>
            <p:ph idx="1"/>
          </p:nvPr>
        </p:nvSpPr>
        <p:spPr/>
        <p:txBody>
          <a:bodyPr/>
          <a:lstStyle/>
          <a:p>
            <a:pPr eaLnBrk="1" hangingPunct="1"/>
            <a:r>
              <a:rPr lang="en-US" altLang="en-US" smtClean="0"/>
              <a:t>The spiral model is a risk-oriented lifecycle model that breaks a software project up into mini-projects.</a:t>
            </a:r>
          </a:p>
        </p:txBody>
      </p:sp>
      <p:sp>
        <p:nvSpPr>
          <p:cNvPr id="3789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8EC237E8-8DAD-4D0F-95A8-712A4751757A}" type="slidenum">
              <a:rPr lang="en-US" altLang="en-US" sz="1400">
                <a:latin typeface="Times New Roman" panose="02020603050405020304" pitchFamily="18" charset="0"/>
              </a:rPr>
              <a:pPr/>
              <a:t>22</a:t>
            </a:fld>
            <a:endParaRPr lang="en-US" altLang="en-US" sz="1400">
              <a:latin typeface="Times New Roman" panose="02020603050405020304" pitchFamily="18" charset="0"/>
            </a:endParaRPr>
          </a:p>
        </p:txBody>
      </p:sp>
      <p:pic>
        <p:nvPicPr>
          <p:cNvPr id="3789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0549" y="2696095"/>
            <a:ext cx="38862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914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Rapid Application Development (RAD) </a:t>
            </a:r>
          </a:p>
        </p:txBody>
      </p:sp>
      <p:sp>
        <p:nvSpPr>
          <p:cNvPr id="38915" name="Rectangle 3"/>
          <p:cNvSpPr>
            <a:spLocks noGrp="1" noChangeArrowheads="1"/>
          </p:cNvSpPr>
          <p:nvPr>
            <p:ph idx="1"/>
          </p:nvPr>
        </p:nvSpPr>
        <p:spPr/>
        <p:txBody>
          <a:bodyPr/>
          <a:lstStyle/>
          <a:p>
            <a:pPr eaLnBrk="1" hangingPunct="1"/>
            <a:r>
              <a:rPr lang="en-US" altLang="en-US" smtClean="0"/>
              <a:t>Rapid Application Development is selecting techniques, methods, practices and procedures that would result faster development and shorter schedules.</a:t>
            </a:r>
          </a:p>
        </p:txBody>
      </p:sp>
      <p:sp>
        <p:nvSpPr>
          <p:cNvPr id="3891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8B847788-584E-41B3-8BF3-6FB8A7C46D8E}" type="slidenum">
              <a:rPr lang="en-US" altLang="en-US" sz="1400">
                <a:latin typeface="Times New Roman" panose="02020603050405020304" pitchFamily="18" charset="0"/>
              </a:rPr>
              <a:pPr/>
              <a:t>23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358085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Characteristics of RAD</a:t>
            </a:r>
          </a:p>
        </p:txBody>
      </p:sp>
      <p:sp>
        <p:nvSpPr>
          <p:cNvPr id="143363" name="Rectangle 3"/>
          <p:cNvSpPr>
            <a:spLocks noGrp="1" noChangeArrowheads="1"/>
          </p:cNvSpPr>
          <p:nvPr>
            <p:ph idx="1"/>
          </p:nvPr>
        </p:nvSpPr>
        <p:spPr>
          <a:xfrm>
            <a:off x="2068514" y="1654175"/>
            <a:ext cx="7947025" cy="4978400"/>
          </a:xfrm>
        </p:spPr>
        <p:txBody>
          <a:bodyPr rtlCol="0">
            <a:normAutofit/>
          </a:bodyPr>
          <a:lstStyle/>
          <a:p>
            <a:pPr>
              <a:lnSpc>
                <a:spcPct val="80000"/>
              </a:lnSpc>
              <a:spcAft>
                <a:spcPts val="0"/>
              </a:spcAft>
              <a:buFont typeface="Wingdings 3" charset="2"/>
              <a:buChar char=""/>
              <a:defRPr/>
            </a:pPr>
            <a:r>
              <a:rPr lang="en-US" altLang="en-US" dirty="0">
                <a:effectLst>
                  <a:outerShdw blurRad="38100" dist="38100" dir="2700000" algn="tl">
                    <a:srgbClr val="FFFFFF"/>
                  </a:outerShdw>
                </a:effectLst>
              </a:rPr>
              <a:t>Requirements Planning</a:t>
            </a:r>
            <a:endParaRPr lang="en-US" altLang="en-US" dirty="0" smtClean="0">
              <a:solidFill>
                <a:schemeClr val="tx1">
                  <a:lumMod val="75000"/>
                  <a:lumOff val="25000"/>
                </a:schemeClr>
              </a:solidFill>
            </a:endParaRPr>
          </a:p>
          <a:p>
            <a:pPr lvl="1" indent="-283464">
              <a:lnSpc>
                <a:spcPct val="80000"/>
              </a:lnSpc>
              <a:spcAft>
                <a:spcPts val="0"/>
              </a:spcAft>
              <a:buFont typeface="Wingdings 3" charset="2"/>
              <a:buChar char=""/>
              <a:defRPr/>
            </a:pPr>
            <a:r>
              <a:rPr lang="en-US" altLang="en-US" dirty="0"/>
              <a:t>Aims at eliciting information and requirements from the senior people and verifying the goals.</a:t>
            </a:r>
            <a:r>
              <a:rPr lang="en-US" altLang="en-US" dirty="0" smtClean="0">
                <a:solidFill>
                  <a:schemeClr val="tx1">
                    <a:lumMod val="75000"/>
                    <a:lumOff val="25000"/>
                  </a:schemeClr>
                </a:solidFill>
              </a:rPr>
              <a:t> </a:t>
            </a:r>
          </a:p>
          <a:p>
            <a:pPr lvl="1" indent="-283464">
              <a:lnSpc>
                <a:spcPct val="80000"/>
              </a:lnSpc>
              <a:spcAft>
                <a:spcPts val="0"/>
              </a:spcAft>
              <a:buNone/>
              <a:defRPr/>
            </a:pPr>
            <a:endParaRPr lang="en-US" altLang="en-US" dirty="0" smtClean="0">
              <a:solidFill>
                <a:schemeClr val="tx1">
                  <a:lumMod val="75000"/>
                  <a:lumOff val="25000"/>
                </a:schemeClr>
              </a:solidFill>
            </a:endParaRPr>
          </a:p>
          <a:p>
            <a:pPr>
              <a:lnSpc>
                <a:spcPct val="80000"/>
              </a:lnSpc>
              <a:spcAft>
                <a:spcPts val="0"/>
              </a:spcAft>
              <a:buFont typeface="Wingdings 3" charset="2"/>
              <a:buChar char=""/>
              <a:defRPr/>
            </a:pPr>
            <a:r>
              <a:rPr lang="en-US" altLang="en-US" dirty="0">
                <a:effectLst>
                  <a:outerShdw blurRad="38100" dist="38100" dir="2700000" algn="tl">
                    <a:srgbClr val="FFFFFF"/>
                  </a:outerShdw>
                </a:effectLst>
              </a:rPr>
              <a:t>Design</a:t>
            </a:r>
            <a:endParaRPr lang="en-US" altLang="en-US" dirty="0" smtClean="0">
              <a:solidFill>
                <a:schemeClr val="tx1">
                  <a:lumMod val="75000"/>
                  <a:lumOff val="25000"/>
                </a:schemeClr>
              </a:solidFill>
            </a:endParaRPr>
          </a:p>
          <a:p>
            <a:pPr lvl="1" indent="-283464">
              <a:lnSpc>
                <a:spcPct val="80000"/>
              </a:lnSpc>
              <a:spcAft>
                <a:spcPts val="0"/>
              </a:spcAft>
              <a:buFont typeface="Wingdings 3" charset="2"/>
              <a:buChar char=""/>
              <a:defRPr/>
            </a:pPr>
            <a:r>
              <a:rPr lang="en-US" altLang="en-US" dirty="0"/>
              <a:t>The design phase begins once the </a:t>
            </a:r>
            <a:r>
              <a:rPr lang="en-US" altLang="en-US" i="1" dirty="0"/>
              <a:t>top-level </a:t>
            </a:r>
            <a:r>
              <a:rPr lang="en-US" altLang="en-US" dirty="0"/>
              <a:t>requirements of the system are identified. To discover more detailed requirements, RAD relies on </a:t>
            </a:r>
            <a:r>
              <a:rPr lang="en-US" altLang="en-US" dirty="0">
                <a:effectLst>
                  <a:outerShdw blurRad="38100" dist="38100" dir="2700000" algn="tl">
                    <a:srgbClr val="FFFFFF"/>
                  </a:outerShdw>
                </a:effectLst>
              </a:rPr>
              <a:t>Joint Application Development</a:t>
            </a:r>
            <a:r>
              <a:rPr lang="en-US" altLang="en-US" dirty="0"/>
              <a:t> (JAD) workshops</a:t>
            </a:r>
            <a:r>
              <a:rPr lang="en-US" altLang="en-US" dirty="0" smtClean="0">
                <a:solidFill>
                  <a:schemeClr val="tx1">
                    <a:lumMod val="75000"/>
                    <a:lumOff val="25000"/>
                  </a:schemeClr>
                </a:solidFill>
              </a:rPr>
              <a:t>. </a:t>
            </a:r>
          </a:p>
          <a:p>
            <a:pPr lvl="1" indent="-283464">
              <a:lnSpc>
                <a:spcPct val="80000"/>
              </a:lnSpc>
              <a:spcAft>
                <a:spcPts val="0"/>
              </a:spcAft>
              <a:buNone/>
              <a:defRPr/>
            </a:pPr>
            <a:endParaRPr lang="en-US" altLang="en-US" dirty="0" smtClean="0">
              <a:solidFill>
                <a:schemeClr val="tx1">
                  <a:lumMod val="75000"/>
                  <a:lumOff val="25000"/>
                </a:schemeClr>
              </a:solidFill>
            </a:endParaRPr>
          </a:p>
          <a:p>
            <a:pPr>
              <a:lnSpc>
                <a:spcPct val="80000"/>
              </a:lnSpc>
              <a:spcAft>
                <a:spcPts val="0"/>
              </a:spcAft>
              <a:buFont typeface="Wingdings 3" charset="2"/>
              <a:buChar char=""/>
              <a:defRPr/>
            </a:pPr>
            <a:r>
              <a:rPr lang="en-US" altLang="en-US" dirty="0">
                <a:effectLst>
                  <a:outerShdw blurRad="38100" dist="38100" dir="2700000" algn="tl">
                    <a:srgbClr val="FFFFFF"/>
                  </a:outerShdw>
                </a:effectLst>
              </a:rPr>
              <a:t>Implementation</a:t>
            </a:r>
            <a:endParaRPr lang="en-US" altLang="en-US" dirty="0"/>
          </a:p>
          <a:p>
            <a:pPr lvl="1" indent="-283464">
              <a:lnSpc>
                <a:spcPct val="80000"/>
              </a:lnSpc>
              <a:spcAft>
                <a:spcPts val="0"/>
              </a:spcAft>
              <a:buFont typeface="Wingdings 3" charset="2"/>
              <a:buChar char=""/>
              <a:defRPr/>
            </a:pPr>
            <a:r>
              <a:rPr lang="en-US" altLang="en-US" dirty="0"/>
              <a:t>Once the users approve the preliminary design, a detailed design of the system is created and code is generated. Implementation phase is heavily dependent upon CASE tools.</a:t>
            </a:r>
          </a:p>
          <a:p>
            <a:pPr lvl="1" indent="-283464">
              <a:lnSpc>
                <a:spcPct val="80000"/>
              </a:lnSpc>
              <a:spcAft>
                <a:spcPts val="0"/>
              </a:spcAft>
              <a:buNone/>
              <a:defRPr/>
            </a:pPr>
            <a:endParaRPr lang="en-US" altLang="en-US" b="1" dirty="0"/>
          </a:p>
          <a:p>
            <a:pPr>
              <a:lnSpc>
                <a:spcPct val="80000"/>
              </a:lnSpc>
              <a:spcAft>
                <a:spcPts val="0"/>
              </a:spcAft>
              <a:buFont typeface="Wingdings 3" charset="2"/>
              <a:buChar char=""/>
              <a:defRPr/>
            </a:pPr>
            <a:r>
              <a:rPr lang="en-US" altLang="en-US" dirty="0">
                <a:effectLst>
                  <a:outerShdw blurRad="38100" dist="38100" dir="2700000" algn="tl">
                    <a:srgbClr val="FFFFFF"/>
                  </a:outerShdw>
                </a:effectLst>
              </a:rPr>
              <a:t>Enhancements and Maintenance</a:t>
            </a:r>
            <a:endParaRPr lang="en-US" altLang="en-US" dirty="0" smtClean="0">
              <a:solidFill>
                <a:schemeClr val="tx1">
                  <a:lumMod val="75000"/>
                  <a:lumOff val="25000"/>
                </a:schemeClr>
              </a:solidFill>
            </a:endParaRPr>
          </a:p>
          <a:p>
            <a:pPr lvl="1" indent="-283464">
              <a:lnSpc>
                <a:spcPct val="80000"/>
              </a:lnSpc>
              <a:spcAft>
                <a:spcPts val="0"/>
              </a:spcAft>
              <a:buFont typeface="Wingdings 3" charset="2"/>
              <a:buChar char=""/>
              <a:defRPr/>
            </a:pPr>
            <a:r>
              <a:rPr lang="en-US" altLang="en-US" dirty="0"/>
              <a:t>In the framework of RAD, a software is never completed until it is retired. </a:t>
            </a:r>
          </a:p>
          <a:p>
            <a:pPr lvl="1" indent="-283464">
              <a:lnSpc>
                <a:spcPct val="80000"/>
              </a:lnSpc>
              <a:spcAft>
                <a:spcPts val="0"/>
              </a:spcAft>
              <a:buFont typeface="Wingdings 3" charset="2"/>
              <a:buChar char=""/>
              <a:defRPr/>
            </a:pPr>
            <a:r>
              <a:rPr lang="en-US" altLang="en-US" dirty="0"/>
              <a:t>there is no significant difference between development and maintenance. (This position is in opposition to most SDLC methodologies.) </a:t>
            </a:r>
          </a:p>
        </p:txBody>
      </p:sp>
      <p:sp>
        <p:nvSpPr>
          <p:cNvPr id="3994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886BC346-673A-48B3-B655-2A430FC5F14B}" type="slidenum">
              <a:rPr lang="en-US" altLang="en-US" sz="1400">
                <a:latin typeface="Times New Roman" panose="02020603050405020304" pitchFamily="18" charset="0"/>
              </a:rPr>
              <a:pPr/>
              <a:t>24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538023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Agile Methodologies </a:t>
            </a:r>
          </a:p>
        </p:txBody>
      </p:sp>
      <p:sp>
        <p:nvSpPr>
          <p:cNvPr id="40963" name="Rectangle 3"/>
          <p:cNvSpPr>
            <a:spLocks noGrp="1" noChangeArrowheads="1"/>
          </p:cNvSpPr>
          <p:nvPr>
            <p:ph idx="1"/>
          </p:nvPr>
        </p:nvSpPr>
        <p:spPr/>
        <p:txBody>
          <a:bodyPr/>
          <a:lstStyle/>
          <a:p>
            <a:pPr eaLnBrk="1" hangingPunct="1"/>
            <a:r>
              <a:rPr lang="en-US" altLang="en-US" smtClean="0"/>
              <a:t>Agile methodologies aim at being adaptive rather than predictive. </a:t>
            </a:r>
          </a:p>
          <a:p>
            <a:pPr lvl="1" eaLnBrk="1" hangingPunct="1">
              <a:buFont typeface="Wingdings" panose="05000000000000000000" pitchFamily="2" charset="2"/>
              <a:buNone/>
            </a:pPr>
            <a:endParaRPr lang="en-US" altLang="en-US" smtClean="0"/>
          </a:p>
          <a:p>
            <a:pPr lvl="1" eaLnBrk="1" hangingPunct="1">
              <a:buFont typeface="Wingdings" panose="05000000000000000000" pitchFamily="2" charset="2"/>
              <a:buNone/>
            </a:pPr>
            <a:r>
              <a:rPr lang="en-US" altLang="en-US" smtClean="0"/>
              <a:t> </a:t>
            </a:r>
          </a:p>
        </p:txBody>
      </p:sp>
      <p:sp>
        <p:nvSpPr>
          <p:cNvPr id="4096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B0402D7D-280C-4718-A087-560F2F6E7AC5}" type="slidenum">
              <a:rPr lang="en-US" altLang="en-US" sz="1400">
                <a:latin typeface="Times New Roman" panose="02020603050405020304" pitchFamily="18" charset="0"/>
              </a:rPr>
              <a:pPr/>
              <a:t>25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384120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Extreme Programming (XP)</a:t>
            </a:r>
          </a:p>
        </p:txBody>
      </p:sp>
      <p:sp>
        <p:nvSpPr>
          <p:cNvPr id="41987" name="Rectangle 3"/>
          <p:cNvSpPr>
            <a:spLocks noGrp="1" noChangeArrowheads="1"/>
          </p:cNvSpPr>
          <p:nvPr>
            <p:ph idx="1"/>
          </p:nvPr>
        </p:nvSpPr>
        <p:spPr/>
        <p:txBody>
          <a:bodyPr/>
          <a:lstStyle/>
          <a:p>
            <a:pPr lvl="1" eaLnBrk="1" hangingPunct="1"/>
            <a:r>
              <a:rPr lang="en-US" altLang="en-US" smtClean="0"/>
              <a:t>A better-known example of agile methods, and one of the earliest ones, is Extreme Programming (XP). </a:t>
            </a:r>
          </a:p>
          <a:p>
            <a:pPr lvl="1" eaLnBrk="1" hangingPunct="1">
              <a:buFont typeface="Wingdings" panose="05000000000000000000" pitchFamily="2" charset="2"/>
              <a:buNone/>
            </a:pPr>
            <a:endParaRPr lang="en-US" altLang="en-US" smtClean="0"/>
          </a:p>
          <a:p>
            <a:pPr lvl="1" eaLnBrk="1" hangingPunct="1"/>
            <a:r>
              <a:rPr lang="en-US" altLang="en-US" smtClean="0"/>
              <a:t>XP has a set of clear-cut practices that can be grouped in four categories: </a:t>
            </a:r>
          </a:p>
          <a:p>
            <a:pPr lvl="2" eaLnBrk="1" hangingPunct="1"/>
            <a:r>
              <a:rPr lang="en-US" altLang="en-US" smtClean="0"/>
              <a:t>Planning</a:t>
            </a:r>
          </a:p>
          <a:p>
            <a:pPr lvl="2" eaLnBrk="1" hangingPunct="1"/>
            <a:r>
              <a:rPr lang="en-US" altLang="en-US" smtClean="0"/>
              <a:t>Designing</a:t>
            </a:r>
          </a:p>
          <a:p>
            <a:pPr lvl="2" eaLnBrk="1" hangingPunct="1"/>
            <a:r>
              <a:rPr lang="en-US" altLang="en-US" smtClean="0"/>
              <a:t>Coding</a:t>
            </a:r>
          </a:p>
          <a:p>
            <a:pPr lvl="2" eaLnBrk="1" hangingPunct="1"/>
            <a:r>
              <a:rPr lang="en-US" altLang="en-US" smtClean="0"/>
              <a:t>Testing </a:t>
            </a:r>
          </a:p>
        </p:txBody>
      </p:sp>
      <p:sp>
        <p:nvSpPr>
          <p:cNvPr id="4198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970F9FF2-05B4-43B1-A9E0-773343EA175C}" type="slidenum">
              <a:rPr lang="en-US" altLang="en-US" sz="1400">
                <a:latin typeface="Times New Roman" panose="02020603050405020304" pitchFamily="18" charset="0"/>
              </a:rPr>
              <a:pPr/>
              <a:t>26</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590617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Extreme Programming (XP)</a:t>
            </a:r>
          </a:p>
        </p:txBody>
      </p:sp>
      <p:sp>
        <p:nvSpPr>
          <p:cNvPr id="146435" name="Rectangle 3"/>
          <p:cNvSpPr>
            <a:spLocks noGrp="1" noChangeArrowheads="1"/>
          </p:cNvSpPr>
          <p:nvPr>
            <p:ph idx="1"/>
          </p:nvPr>
        </p:nvSpPr>
        <p:spPr>
          <a:xfrm>
            <a:off x="2057400" y="1752600"/>
            <a:ext cx="7772400" cy="4648200"/>
          </a:xfrm>
        </p:spPr>
        <p:txBody>
          <a:bodyPr rtlCol="0">
            <a:normAutofit fontScale="92500" lnSpcReduction="10000"/>
          </a:bodyPr>
          <a:lstStyle/>
          <a:p>
            <a:pPr>
              <a:spcAft>
                <a:spcPts val="0"/>
              </a:spcAft>
              <a:buFont typeface="Wingdings 3" charset="2"/>
              <a:buChar char=""/>
              <a:defRPr/>
            </a:pPr>
            <a:r>
              <a:rPr lang="en-US" dirty="0">
                <a:effectLst>
                  <a:outerShdw blurRad="38100" dist="38100" dir="2700000" algn="tl">
                    <a:srgbClr val="000000"/>
                  </a:outerShdw>
                </a:effectLst>
              </a:rPr>
              <a:t>Planning</a:t>
            </a:r>
          </a:p>
          <a:p>
            <a:pPr lvl="1" indent="-283464">
              <a:spcAft>
                <a:spcPts val="0"/>
              </a:spcAft>
              <a:buFont typeface="Wingdings 3" charset="2"/>
              <a:buChar char=""/>
              <a:defRPr/>
            </a:pPr>
            <a:r>
              <a:rPr lang="en-US" dirty="0" smtClean="0">
                <a:solidFill>
                  <a:schemeClr val="tx1">
                    <a:lumMod val="75000"/>
                    <a:lumOff val="25000"/>
                  </a:schemeClr>
                </a:solidFill>
              </a:rPr>
              <a:t>user stories</a:t>
            </a:r>
          </a:p>
          <a:p>
            <a:pPr lvl="1" indent="-283464">
              <a:spcAft>
                <a:spcPts val="0"/>
              </a:spcAft>
              <a:buFont typeface="Wingdings 3" charset="2"/>
              <a:buChar char=""/>
              <a:defRPr/>
            </a:pPr>
            <a:r>
              <a:rPr lang="en-US" dirty="0" smtClean="0">
                <a:solidFill>
                  <a:schemeClr val="tx1">
                    <a:lumMod val="75000"/>
                    <a:lumOff val="25000"/>
                  </a:schemeClr>
                </a:solidFill>
              </a:rPr>
              <a:t>release plan </a:t>
            </a:r>
          </a:p>
          <a:p>
            <a:pPr lvl="1" indent="-283464">
              <a:spcAft>
                <a:spcPts val="0"/>
              </a:spcAft>
              <a:buFont typeface="Wingdings 3" charset="2"/>
              <a:buChar char=""/>
              <a:defRPr/>
            </a:pPr>
            <a:r>
              <a:rPr lang="en-US" dirty="0" smtClean="0">
                <a:solidFill>
                  <a:schemeClr val="tx1">
                    <a:lumMod val="75000"/>
                    <a:lumOff val="25000"/>
                  </a:schemeClr>
                </a:solidFill>
              </a:rPr>
              <a:t>pair programming</a:t>
            </a:r>
          </a:p>
          <a:p>
            <a:pPr>
              <a:spcAft>
                <a:spcPts val="0"/>
              </a:spcAft>
              <a:buFont typeface="Wingdings 3" charset="2"/>
              <a:buChar char=""/>
              <a:defRPr/>
            </a:pPr>
            <a:r>
              <a:rPr lang="en-US" dirty="0">
                <a:effectLst>
                  <a:outerShdw blurRad="38100" dist="38100" dir="2700000" algn="tl">
                    <a:srgbClr val="000000"/>
                  </a:outerShdw>
                </a:effectLst>
              </a:rPr>
              <a:t>Designing</a:t>
            </a:r>
          </a:p>
          <a:p>
            <a:pPr lvl="1" indent="-283464">
              <a:spcAft>
                <a:spcPts val="0"/>
              </a:spcAft>
              <a:buFont typeface="Wingdings 3" charset="2"/>
              <a:buChar char=""/>
              <a:defRPr/>
            </a:pPr>
            <a:r>
              <a:rPr lang="en-US" dirty="0" smtClean="0">
                <a:solidFill>
                  <a:schemeClr val="tx1">
                    <a:lumMod val="75000"/>
                    <a:lumOff val="25000"/>
                  </a:schemeClr>
                </a:solidFill>
              </a:rPr>
              <a:t>CRC cards (</a:t>
            </a:r>
            <a:r>
              <a:rPr lang="en-US" dirty="0"/>
              <a:t>Class-responsibility-collaboration </a:t>
            </a:r>
            <a:r>
              <a:rPr lang="en-US" dirty="0" smtClean="0"/>
              <a:t>)</a:t>
            </a:r>
            <a:endParaRPr lang="en-US" dirty="0" smtClean="0">
              <a:solidFill>
                <a:schemeClr val="tx1">
                  <a:lumMod val="75000"/>
                  <a:lumOff val="25000"/>
                </a:schemeClr>
              </a:solidFill>
            </a:endParaRPr>
          </a:p>
          <a:p>
            <a:pPr lvl="1" indent="-283464">
              <a:spcAft>
                <a:spcPts val="0"/>
              </a:spcAft>
              <a:buFont typeface="Wingdings 3" charset="2"/>
              <a:buChar char=""/>
              <a:defRPr/>
            </a:pPr>
            <a:r>
              <a:rPr lang="en-US" dirty="0" smtClean="0">
                <a:solidFill>
                  <a:schemeClr val="tx1">
                    <a:lumMod val="75000"/>
                    <a:lumOff val="25000"/>
                  </a:schemeClr>
                </a:solidFill>
              </a:rPr>
              <a:t>Spike solutions </a:t>
            </a:r>
          </a:p>
          <a:p>
            <a:pPr lvl="1" indent="-283464">
              <a:spcAft>
                <a:spcPts val="0"/>
              </a:spcAft>
              <a:buFont typeface="Wingdings 3" charset="2"/>
              <a:buChar char=""/>
              <a:defRPr/>
            </a:pPr>
            <a:r>
              <a:rPr lang="en-US" dirty="0" smtClean="0">
                <a:solidFill>
                  <a:schemeClr val="tx1">
                    <a:lumMod val="75000"/>
                    <a:lumOff val="25000"/>
                  </a:schemeClr>
                </a:solidFill>
              </a:rPr>
              <a:t>refactoring </a:t>
            </a:r>
          </a:p>
          <a:p>
            <a:pPr>
              <a:spcAft>
                <a:spcPts val="0"/>
              </a:spcAft>
              <a:buFont typeface="Wingdings 3" charset="2"/>
              <a:buChar char=""/>
              <a:defRPr/>
            </a:pPr>
            <a:r>
              <a:rPr lang="en-US" dirty="0">
                <a:effectLst>
                  <a:outerShdw blurRad="38100" dist="38100" dir="2700000" algn="tl">
                    <a:srgbClr val="000000"/>
                  </a:outerShdw>
                </a:effectLst>
              </a:rPr>
              <a:t>Coding</a:t>
            </a:r>
          </a:p>
          <a:p>
            <a:pPr lvl="1" indent="-283464">
              <a:spcAft>
                <a:spcPts val="0"/>
              </a:spcAft>
              <a:buFont typeface="Wingdings 3" charset="2"/>
              <a:buChar char=""/>
              <a:defRPr/>
            </a:pPr>
            <a:r>
              <a:rPr lang="en-US" dirty="0" smtClean="0">
                <a:solidFill>
                  <a:schemeClr val="tx1">
                    <a:lumMod val="75000"/>
                    <a:lumOff val="25000"/>
                  </a:schemeClr>
                </a:solidFill>
              </a:rPr>
              <a:t>collective ownership</a:t>
            </a:r>
          </a:p>
          <a:p>
            <a:pPr lvl="1" indent="-283464">
              <a:spcAft>
                <a:spcPts val="0"/>
              </a:spcAft>
              <a:buFont typeface="Wingdings 3" charset="2"/>
              <a:buChar char=""/>
              <a:defRPr/>
            </a:pPr>
            <a:r>
              <a:rPr lang="en-US" dirty="0" smtClean="0">
                <a:solidFill>
                  <a:schemeClr val="tx1">
                    <a:lumMod val="75000"/>
                    <a:lumOff val="25000"/>
                  </a:schemeClr>
                </a:solidFill>
              </a:rPr>
              <a:t>sequential integration</a:t>
            </a:r>
          </a:p>
          <a:p>
            <a:pPr lvl="1" indent="-283464">
              <a:spcAft>
                <a:spcPts val="0"/>
              </a:spcAft>
              <a:buFont typeface="Wingdings 3" charset="2"/>
              <a:buChar char=""/>
              <a:defRPr/>
            </a:pPr>
            <a:r>
              <a:rPr lang="en-US" dirty="0" smtClean="0">
                <a:solidFill>
                  <a:schemeClr val="tx1">
                    <a:lumMod val="75000"/>
                    <a:lumOff val="25000"/>
                  </a:schemeClr>
                </a:solidFill>
              </a:rPr>
              <a:t>no overtime   </a:t>
            </a:r>
          </a:p>
          <a:p>
            <a:pPr>
              <a:spcAft>
                <a:spcPts val="0"/>
              </a:spcAft>
              <a:buFont typeface="Wingdings 3" charset="2"/>
              <a:buChar char=""/>
              <a:defRPr/>
            </a:pPr>
            <a:r>
              <a:rPr lang="en-US" dirty="0">
                <a:effectLst>
                  <a:outerShdw blurRad="38100" dist="38100" dir="2700000" algn="tl">
                    <a:srgbClr val="000000"/>
                  </a:outerShdw>
                </a:effectLst>
              </a:rPr>
              <a:t>Testing</a:t>
            </a:r>
          </a:p>
          <a:p>
            <a:pPr lvl="1" indent="-283464">
              <a:spcAft>
                <a:spcPts val="0"/>
              </a:spcAft>
              <a:buFont typeface="Wingdings 3" charset="2"/>
              <a:buChar char=""/>
              <a:defRPr/>
            </a:pPr>
            <a:r>
              <a:rPr lang="en-US" dirty="0" smtClean="0">
                <a:solidFill>
                  <a:schemeClr val="tx1">
                    <a:lumMod val="75000"/>
                    <a:lumOff val="25000"/>
                  </a:schemeClr>
                </a:solidFill>
              </a:rPr>
              <a:t>Unit testing</a:t>
            </a:r>
          </a:p>
          <a:p>
            <a:pPr lvl="1" indent="-283464">
              <a:spcAft>
                <a:spcPts val="0"/>
              </a:spcAft>
              <a:buFont typeface="Wingdings 3" charset="2"/>
              <a:buChar char=""/>
              <a:defRPr/>
            </a:pPr>
            <a:r>
              <a:rPr lang="en-US" dirty="0" smtClean="0">
                <a:solidFill>
                  <a:schemeClr val="tx1">
                    <a:lumMod val="75000"/>
                    <a:lumOff val="25000"/>
                  </a:schemeClr>
                </a:solidFill>
              </a:rPr>
              <a:t>Acceptance testing</a:t>
            </a:r>
          </a:p>
          <a:p>
            <a:pPr lvl="1" indent="-283464">
              <a:spcAft>
                <a:spcPts val="0"/>
              </a:spcAft>
              <a:buFont typeface="Wingdings 3" charset="2"/>
              <a:buChar char=""/>
              <a:defRPr/>
            </a:pPr>
            <a:r>
              <a:rPr lang="en-US" dirty="0" smtClean="0">
                <a:solidFill>
                  <a:schemeClr val="tx1">
                    <a:lumMod val="75000"/>
                    <a:lumOff val="25000"/>
                  </a:schemeClr>
                </a:solidFill>
              </a:rPr>
              <a:t>Integration testing</a:t>
            </a:r>
          </a:p>
        </p:txBody>
      </p:sp>
      <p:sp>
        <p:nvSpPr>
          <p:cNvPr id="4301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3C0ED465-ADD7-4C4B-B78E-6874B6F6859A}" type="slidenum">
              <a:rPr lang="en-US" altLang="en-US" sz="1400">
                <a:latin typeface="Times New Roman" panose="02020603050405020304" pitchFamily="18" charset="0"/>
              </a:rPr>
              <a:pPr/>
              <a:t>27</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096460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dirty="0" smtClean="0"/>
              <a:t>The Capability Maturity Model (CMM</a:t>
            </a:r>
            <a:r>
              <a:rPr lang="en-US" altLang="en-US" dirty="0" smtClean="0"/>
              <a:t>)</a:t>
            </a:r>
            <a:endParaRPr lang="en-US" altLang="en-US" dirty="0" smtClean="0"/>
          </a:p>
        </p:txBody>
      </p:sp>
      <p:sp>
        <p:nvSpPr>
          <p:cNvPr id="147459" name="Rectangle 3"/>
          <p:cNvSpPr>
            <a:spLocks noGrp="1" noChangeArrowheads="1"/>
          </p:cNvSpPr>
          <p:nvPr>
            <p:ph idx="1"/>
          </p:nvPr>
        </p:nvSpPr>
        <p:spPr/>
        <p:txBody>
          <a:bodyPr rtlCol="0">
            <a:normAutofit/>
          </a:bodyPr>
          <a:lstStyle/>
          <a:p>
            <a:pPr>
              <a:spcAft>
                <a:spcPts val="0"/>
              </a:spcAft>
              <a:buFont typeface="Wingdings 3" charset="2"/>
              <a:buChar char=""/>
              <a:defRPr/>
            </a:pPr>
            <a:r>
              <a:rPr lang="en-US" dirty="0" smtClean="0">
                <a:solidFill>
                  <a:schemeClr val="tx1">
                    <a:lumMod val="75000"/>
                    <a:lumOff val="25000"/>
                  </a:schemeClr>
                </a:solidFill>
              </a:rPr>
              <a:t>CMM aims to measure the maturity of software development </a:t>
            </a:r>
            <a:r>
              <a:rPr lang="en-US" i="1" dirty="0" smtClean="0">
                <a:solidFill>
                  <a:schemeClr val="tx1">
                    <a:lumMod val="75000"/>
                    <a:lumOff val="25000"/>
                  </a:schemeClr>
                </a:solidFill>
              </a:rPr>
              <a:t>process</a:t>
            </a:r>
            <a:r>
              <a:rPr lang="en-US" dirty="0" smtClean="0">
                <a:solidFill>
                  <a:schemeClr val="tx1">
                    <a:lumMod val="75000"/>
                    <a:lumOff val="25000"/>
                  </a:schemeClr>
                </a:solidFill>
              </a:rPr>
              <a:t> within an organization.</a:t>
            </a:r>
          </a:p>
          <a:p>
            <a:pPr>
              <a:spcAft>
                <a:spcPts val="0"/>
              </a:spcAft>
              <a:buFont typeface="Wingdings 3" charset="2"/>
              <a:buChar char=""/>
              <a:defRPr/>
            </a:pPr>
            <a:endParaRPr lang="en-US" dirty="0" smtClean="0">
              <a:solidFill>
                <a:schemeClr val="tx1">
                  <a:lumMod val="75000"/>
                  <a:lumOff val="25000"/>
                </a:schemeClr>
              </a:solidFill>
            </a:endParaRPr>
          </a:p>
          <a:p>
            <a:pPr>
              <a:spcAft>
                <a:spcPts val="0"/>
              </a:spcAft>
              <a:buFont typeface="Wingdings 3" charset="2"/>
              <a:buChar char=""/>
              <a:defRPr/>
            </a:pPr>
            <a:r>
              <a:rPr lang="en-US" dirty="0" smtClean="0">
                <a:solidFill>
                  <a:schemeClr val="tx1">
                    <a:lumMod val="75000"/>
                    <a:lumOff val="25000"/>
                  </a:schemeClr>
                </a:solidFill>
              </a:rPr>
              <a:t>CMM is essentially a </a:t>
            </a:r>
            <a:r>
              <a:rPr lang="en-US" dirty="0" smtClean="0">
                <a:solidFill>
                  <a:srgbClr val="C00000"/>
                </a:solidFill>
                <a:effectLst>
                  <a:outerShdw blurRad="38100" dist="38100" dir="2700000" algn="tl">
                    <a:srgbClr val="000000"/>
                  </a:outerShdw>
                </a:effectLst>
              </a:rPr>
              <a:t>rating and auditing</a:t>
            </a:r>
            <a:r>
              <a:rPr lang="en-US" dirty="0" smtClean="0">
                <a:solidFill>
                  <a:srgbClr val="C00000"/>
                </a:solidFill>
                <a:effectLst>
                  <a:outerShdw blurRad="38100" dist="38100" dir="2700000" algn="tl">
                    <a:srgbClr val="FFFFFF"/>
                  </a:outerShdw>
                </a:effectLst>
              </a:rPr>
              <a:t> </a:t>
            </a:r>
            <a:r>
              <a:rPr lang="en-US" dirty="0" smtClean="0">
                <a:solidFill>
                  <a:srgbClr val="C00000"/>
                </a:solidFill>
                <a:effectLst>
                  <a:outerShdw blurRad="38100" dist="38100" dir="2700000" algn="tl">
                    <a:srgbClr val="000000"/>
                  </a:outerShdw>
                </a:effectLst>
              </a:rPr>
              <a:t>framework of standards</a:t>
            </a:r>
            <a:r>
              <a:rPr lang="en-US" b="1" dirty="0" smtClean="0">
                <a:solidFill>
                  <a:schemeClr val="tx1">
                    <a:lumMod val="75000"/>
                    <a:lumOff val="25000"/>
                  </a:schemeClr>
                </a:solidFill>
              </a:rPr>
              <a:t>.</a:t>
            </a:r>
            <a:r>
              <a:rPr lang="en-US" dirty="0" smtClean="0">
                <a:solidFill>
                  <a:schemeClr val="tx1">
                    <a:lumMod val="75000"/>
                    <a:lumOff val="25000"/>
                  </a:schemeClr>
                </a:solidFill>
              </a:rPr>
              <a:t> </a:t>
            </a:r>
            <a:r>
              <a:rPr lang="en-US" dirty="0" smtClean="0">
                <a:solidFill>
                  <a:srgbClr val="C00000"/>
                </a:solidFill>
              </a:rPr>
              <a:t> </a:t>
            </a:r>
          </a:p>
        </p:txBody>
      </p:sp>
      <p:sp>
        <p:nvSpPr>
          <p:cNvPr id="4403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17DD1912-69DA-4878-8184-C4A924FF5238}" type="slidenum">
              <a:rPr lang="en-US" altLang="en-US" sz="1400">
                <a:latin typeface="Times New Roman" panose="02020603050405020304" pitchFamily="18" charset="0"/>
              </a:rPr>
              <a:pPr/>
              <a:t>28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558761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Maturity Levels of CMM</a:t>
            </a:r>
          </a:p>
        </p:txBody>
      </p:sp>
      <p:sp>
        <p:nvSpPr>
          <p:cNvPr id="33796" name="Rectangle 3"/>
          <p:cNvSpPr>
            <a:spLocks noGrp="1" noChangeArrowheads="1"/>
          </p:cNvSpPr>
          <p:nvPr>
            <p:ph idx="1"/>
          </p:nvPr>
        </p:nvSpPr>
        <p:spPr/>
        <p:txBody>
          <a:bodyPr rtlCol="0">
            <a:normAutofit/>
          </a:bodyPr>
          <a:lstStyle/>
          <a:p>
            <a:pPr>
              <a:spcAft>
                <a:spcPts val="0"/>
              </a:spcAft>
              <a:buFont typeface="Wingdings 3" charset="2"/>
              <a:buChar char=""/>
              <a:defRPr/>
            </a:pPr>
            <a:r>
              <a:rPr lang="en-US" altLang="en-US" smtClean="0">
                <a:solidFill>
                  <a:schemeClr val="tx1">
                    <a:lumMod val="75000"/>
                    <a:lumOff val="25000"/>
                  </a:schemeClr>
                </a:solidFill>
              </a:rPr>
              <a:t>Initial (or ad hoc). </a:t>
            </a:r>
          </a:p>
          <a:p>
            <a:pPr lvl="1" indent="-283464">
              <a:spcAft>
                <a:spcPts val="0"/>
              </a:spcAft>
              <a:buFont typeface="Wingdings 3" charset="2"/>
              <a:buChar char=""/>
              <a:defRPr/>
            </a:pPr>
            <a:r>
              <a:rPr lang="en-US" altLang="en-US" i="1" smtClean="0">
                <a:solidFill>
                  <a:schemeClr val="tx1">
                    <a:lumMod val="75000"/>
                    <a:lumOff val="25000"/>
                  </a:schemeClr>
                </a:solidFill>
              </a:rPr>
              <a:t>Focus: Individual Effort</a:t>
            </a:r>
            <a:r>
              <a:rPr lang="en-US" altLang="en-US" smtClean="0">
                <a:solidFill>
                  <a:schemeClr val="tx1">
                    <a:lumMod val="75000"/>
                    <a:lumOff val="25000"/>
                  </a:schemeClr>
                </a:solidFill>
              </a:rPr>
              <a:t> </a:t>
            </a:r>
          </a:p>
          <a:p>
            <a:pPr>
              <a:spcAft>
                <a:spcPts val="0"/>
              </a:spcAft>
              <a:buFont typeface="Wingdings 3" charset="2"/>
              <a:buChar char=""/>
              <a:defRPr/>
            </a:pPr>
            <a:r>
              <a:rPr lang="en-US" altLang="en-US" smtClean="0">
                <a:solidFill>
                  <a:schemeClr val="tx1">
                    <a:lumMod val="75000"/>
                    <a:lumOff val="25000"/>
                  </a:schemeClr>
                </a:solidFill>
              </a:rPr>
              <a:t>Repeatable. </a:t>
            </a:r>
          </a:p>
          <a:p>
            <a:pPr lvl="1" indent="-283464">
              <a:spcAft>
                <a:spcPts val="0"/>
              </a:spcAft>
              <a:buFont typeface="Wingdings 3" charset="2"/>
              <a:buChar char=""/>
              <a:defRPr/>
            </a:pPr>
            <a:r>
              <a:rPr lang="en-US" altLang="en-US" i="1" smtClean="0">
                <a:solidFill>
                  <a:schemeClr val="tx1">
                    <a:lumMod val="75000"/>
                    <a:lumOff val="25000"/>
                  </a:schemeClr>
                </a:solidFill>
              </a:rPr>
              <a:t>Focus: Project Management</a:t>
            </a:r>
            <a:r>
              <a:rPr lang="en-US" altLang="en-US" smtClean="0">
                <a:solidFill>
                  <a:schemeClr val="tx1">
                    <a:lumMod val="75000"/>
                    <a:lumOff val="25000"/>
                  </a:schemeClr>
                </a:solidFill>
              </a:rPr>
              <a:t> </a:t>
            </a:r>
          </a:p>
          <a:p>
            <a:pPr>
              <a:spcAft>
                <a:spcPts val="0"/>
              </a:spcAft>
              <a:buFont typeface="Wingdings 3" charset="2"/>
              <a:buChar char=""/>
              <a:defRPr/>
            </a:pPr>
            <a:r>
              <a:rPr lang="en-US" altLang="en-US" smtClean="0">
                <a:solidFill>
                  <a:schemeClr val="tx1">
                    <a:lumMod val="75000"/>
                    <a:lumOff val="25000"/>
                  </a:schemeClr>
                </a:solidFill>
              </a:rPr>
              <a:t>Defined. </a:t>
            </a:r>
          </a:p>
          <a:p>
            <a:pPr lvl="1" indent="-283464">
              <a:spcAft>
                <a:spcPts val="0"/>
              </a:spcAft>
              <a:buFont typeface="Wingdings 3" charset="2"/>
              <a:buChar char=""/>
              <a:defRPr/>
            </a:pPr>
            <a:r>
              <a:rPr lang="en-US" altLang="en-US" i="1" smtClean="0">
                <a:solidFill>
                  <a:schemeClr val="tx1">
                    <a:lumMod val="75000"/>
                    <a:lumOff val="25000"/>
                  </a:schemeClr>
                </a:solidFill>
              </a:rPr>
              <a:t>Focus: Engineering Process</a:t>
            </a:r>
            <a:r>
              <a:rPr lang="en-US" altLang="en-US" smtClean="0">
                <a:solidFill>
                  <a:schemeClr val="tx1">
                    <a:lumMod val="75000"/>
                    <a:lumOff val="25000"/>
                  </a:schemeClr>
                </a:solidFill>
              </a:rPr>
              <a:t> </a:t>
            </a:r>
          </a:p>
          <a:p>
            <a:pPr>
              <a:spcAft>
                <a:spcPts val="0"/>
              </a:spcAft>
              <a:buFont typeface="Wingdings 3" charset="2"/>
              <a:buChar char=""/>
              <a:defRPr/>
            </a:pPr>
            <a:r>
              <a:rPr lang="en-US" altLang="en-US" smtClean="0">
                <a:solidFill>
                  <a:schemeClr val="tx1">
                    <a:lumMod val="75000"/>
                    <a:lumOff val="25000"/>
                  </a:schemeClr>
                </a:solidFill>
              </a:rPr>
              <a:t>Managed. </a:t>
            </a:r>
          </a:p>
          <a:p>
            <a:pPr lvl="1" indent="-283464">
              <a:spcAft>
                <a:spcPts val="0"/>
              </a:spcAft>
              <a:buFont typeface="Wingdings 3" charset="2"/>
              <a:buChar char=""/>
              <a:defRPr/>
            </a:pPr>
            <a:r>
              <a:rPr lang="en-US" altLang="en-US" i="1" smtClean="0">
                <a:solidFill>
                  <a:schemeClr val="tx1">
                    <a:lumMod val="75000"/>
                    <a:lumOff val="25000"/>
                  </a:schemeClr>
                </a:solidFill>
              </a:rPr>
              <a:t>Focus: Product &amp; Process Quality</a:t>
            </a:r>
            <a:r>
              <a:rPr lang="en-US" altLang="en-US" smtClean="0">
                <a:solidFill>
                  <a:schemeClr val="tx1">
                    <a:lumMod val="75000"/>
                    <a:lumOff val="25000"/>
                  </a:schemeClr>
                </a:solidFill>
              </a:rPr>
              <a:t> </a:t>
            </a:r>
          </a:p>
          <a:p>
            <a:pPr>
              <a:spcAft>
                <a:spcPts val="0"/>
              </a:spcAft>
              <a:buFont typeface="Wingdings 3" charset="2"/>
              <a:buChar char=""/>
              <a:defRPr/>
            </a:pPr>
            <a:r>
              <a:rPr lang="en-US" altLang="en-US" smtClean="0">
                <a:solidFill>
                  <a:schemeClr val="tx1">
                    <a:lumMod val="75000"/>
                    <a:lumOff val="25000"/>
                  </a:schemeClr>
                </a:solidFill>
              </a:rPr>
              <a:t>Optimizing. </a:t>
            </a:r>
          </a:p>
          <a:p>
            <a:pPr lvl="1" indent="-283464">
              <a:spcAft>
                <a:spcPts val="0"/>
              </a:spcAft>
              <a:buFont typeface="Wingdings 3" charset="2"/>
              <a:buChar char=""/>
              <a:defRPr/>
            </a:pPr>
            <a:r>
              <a:rPr lang="en-US" altLang="en-US" i="1" smtClean="0">
                <a:solidFill>
                  <a:schemeClr val="tx1">
                    <a:lumMod val="75000"/>
                    <a:lumOff val="25000"/>
                  </a:schemeClr>
                </a:solidFill>
              </a:rPr>
              <a:t>Focus: Continuous Process Improvement</a:t>
            </a:r>
            <a:r>
              <a:rPr lang="en-US" altLang="en-US" smtClean="0">
                <a:solidFill>
                  <a:schemeClr val="tx1">
                    <a:lumMod val="75000"/>
                    <a:lumOff val="25000"/>
                  </a:schemeClr>
                </a:solidFill>
              </a:rPr>
              <a:t> </a:t>
            </a:r>
          </a:p>
        </p:txBody>
      </p:sp>
      <p:sp>
        <p:nvSpPr>
          <p:cNvPr id="4506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53DF5D6C-3F13-4DC0-804D-A8786F4BA01D}" type="slidenum">
              <a:rPr lang="en-US" altLang="en-US" sz="1400">
                <a:latin typeface="Times New Roman" panose="02020603050405020304" pitchFamily="18" charset="0"/>
              </a:rPr>
              <a:pPr/>
              <a:t>29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243319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389189" y="927101"/>
            <a:ext cx="6345237" cy="709613"/>
          </a:xfrm>
        </p:spPr>
        <p:txBody>
          <a:bodyPr>
            <a:normAutofit fontScale="90000"/>
          </a:bodyPr>
          <a:lstStyle/>
          <a:p>
            <a:pPr eaLnBrk="1" hangingPunct="1"/>
            <a:r>
              <a:rPr lang="en-US" altLang="en-US" smtClean="0"/>
              <a:t>Assessment</a:t>
            </a:r>
          </a:p>
        </p:txBody>
      </p:sp>
      <p:graphicFrame>
        <p:nvGraphicFramePr>
          <p:cNvPr id="4" name="Content Placeholder 3"/>
          <p:cNvGraphicFramePr>
            <a:graphicFrameLocks noGrp="1"/>
          </p:cNvGraphicFramePr>
          <p:nvPr>
            <p:ph idx="1"/>
          </p:nvPr>
        </p:nvGraphicFramePr>
        <p:xfrm>
          <a:off x="2387601" y="2489201"/>
          <a:ext cx="6346824" cy="2932113"/>
        </p:xfrm>
        <a:graphic>
          <a:graphicData uri="http://schemas.openxmlformats.org/drawingml/2006/table">
            <a:tbl>
              <a:tblPr firstRow="1" bandRow="1">
                <a:tableStyleId>{5C22544A-7EE6-4342-B048-85BDC9FD1C3A}</a:tableStyleId>
              </a:tblPr>
              <a:tblGrid>
                <a:gridCol w="2115608">
                  <a:extLst>
                    <a:ext uri="{9D8B030D-6E8A-4147-A177-3AD203B41FA5}">
                      <a16:colId xmlns:a16="http://schemas.microsoft.com/office/drawing/2014/main" val="20000"/>
                    </a:ext>
                  </a:extLst>
                </a:gridCol>
                <a:gridCol w="2115608">
                  <a:extLst>
                    <a:ext uri="{9D8B030D-6E8A-4147-A177-3AD203B41FA5}">
                      <a16:colId xmlns:a16="http://schemas.microsoft.com/office/drawing/2014/main" val="20001"/>
                    </a:ext>
                  </a:extLst>
                </a:gridCol>
                <a:gridCol w="2115608">
                  <a:extLst>
                    <a:ext uri="{9D8B030D-6E8A-4147-A177-3AD203B41FA5}">
                      <a16:colId xmlns:a16="http://schemas.microsoft.com/office/drawing/2014/main" val="20002"/>
                    </a:ext>
                  </a:extLst>
                </a:gridCol>
              </a:tblGrid>
              <a:tr h="370977">
                <a:tc>
                  <a:txBody>
                    <a:bodyPr/>
                    <a:lstStyle/>
                    <a:p>
                      <a:r>
                        <a:rPr lang="en-US" sz="1800" dirty="0" smtClean="0"/>
                        <a:t>Assessment</a:t>
                      </a:r>
                      <a:endParaRPr lang="en-US" sz="1800" dirty="0"/>
                    </a:p>
                  </a:txBody>
                  <a:tcPr marT="45737" marB="45737"/>
                </a:tc>
                <a:tc>
                  <a:txBody>
                    <a:bodyPr/>
                    <a:lstStyle/>
                    <a:p>
                      <a:r>
                        <a:rPr lang="en-US" sz="1800" dirty="0" smtClean="0"/>
                        <a:t>Percentage</a:t>
                      </a:r>
                      <a:endParaRPr lang="en-US" sz="1800" dirty="0"/>
                    </a:p>
                  </a:txBody>
                  <a:tcPr marT="45737" marB="45737"/>
                </a:tc>
                <a:tc>
                  <a:txBody>
                    <a:bodyPr/>
                    <a:lstStyle/>
                    <a:p>
                      <a:r>
                        <a:rPr lang="en-US" sz="1800" dirty="0" smtClean="0"/>
                        <a:t>Date</a:t>
                      </a:r>
                      <a:endParaRPr lang="en-US" sz="1800" dirty="0"/>
                    </a:p>
                  </a:txBody>
                  <a:tcPr marT="45737" marB="45737"/>
                </a:tc>
                <a:extLst>
                  <a:ext uri="{0D108BD9-81ED-4DB2-BD59-A6C34878D82A}">
                    <a16:rowId xmlns:a16="http://schemas.microsoft.com/office/drawing/2014/main" val="10000"/>
                  </a:ext>
                </a:extLst>
              </a:tr>
              <a:tr h="640316">
                <a:tc>
                  <a:txBody>
                    <a:bodyPr/>
                    <a:lstStyle/>
                    <a:p>
                      <a:r>
                        <a:rPr lang="en-US" sz="1800" dirty="0" smtClean="0"/>
                        <a:t>Assignments &amp; Lab</a:t>
                      </a:r>
                      <a:endParaRPr lang="en-US" sz="1800" dirty="0"/>
                    </a:p>
                  </a:txBody>
                  <a:tcPr marT="45737" marB="45737"/>
                </a:tc>
                <a:tc>
                  <a:txBody>
                    <a:bodyPr/>
                    <a:lstStyle/>
                    <a:p>
                      <a:r>
                        <a:rPr lang="en-US" sz="1800" dirty="0" smtClean="0"/>
                        <a:t>20%</a:t>
                      </a:r>
                      <a:endParaRPr lang="en-US" sz="1800" dirty="0"/>
                    </a:p>
                  </a:txBody>
                  <a:tcPr marT="45737" marB="45737"/>
                </a:tc>
                <a:tc>
                  <a:txBody>
                    <a:bodyPr/>
                    <a:lstStyle/>
                    <a:p>
                      <a:r>
                        <a:rPr lang="en-US" sz="1800" dirty="0" smtClean="0"/>
                        <a:t>TBA</a:t>
                      </a:r>
                      <a:endParaRPr lang="en-US" sz="1800" dirty="0"/>
                    </a:p>
                  </a:txBody>
                  <a:tcPr marT="45737" marB="45737"/>
                </a:tc>
                <a:extLst>
                  <a:ext uri="{0D108BD9-81ED-4DB2-BD59-A6C34878D82A}">
                    <a16:rowId xmlns:a16="http://schemas.microsoft.com/office/drawing/2014/main" val="10001"/>
                  </a:ext>
                </a:extLst>
              </a:tr>
              <a:tr h="640316">
                <a:tc>
                  <a:txBody>
                    <a:bodyPr/>
                    <a:lstStyle/>
                    <a:p>
                      <a:r>
                        <a:rPr lang="en-US" sz="1800" dirty="0" smtClean="0"/>
                        <a:t>Mid Term I</a:t>
                      </a:r>
                      <a:endParaRPr lang="en-US" sz="1800" dirty="0"/>
                    </a:p>
                  </a:txBody>
                  <a:tcPr marT="45737" marB="45737"/>
                </a:tc>
                <a:tc>
                  <a:txBody>
                    <a:bodyPr/>
                    <a:lstStyle/>
                    <a:p>
                      <a:r>
                        <a:rPr lang="en-US" sz="1800" dirty="0" smtClean="0"/>
                        <a:t>25%</a:t>
                      </a:r>
                      <a:endParaRPr lang="en-US" sz="1800" dirty="0"/>
                    </a:p>
                  </a:txBody>
                  <a:tcPr marT="45737" marB="45737"/>
                </a:tc>
                <a:tc>
                  <a:txBody>
                    <a:bodyPr/>
                    <a:lstStyle/>
                    <a:p>
                      <a:r>
                        <a:rPr lang="en-US" sz="1800" dirty="0" smtClean="0"/>
                        <a:t>18</a:t>
                      </a:r>
                      <a:r>
                        <a:rPr lang="en-US" sz="1800" baseline="30000" dirty="0" smtClean="0"/>
                        <a:t>th</a:t>
                      </a:r>
                      <a:r>
                        <a:rPr lang="en-US" sz="1800" dirty="0" smtClean="0"/>
                        <a:t> October (Wednesday)</a:t>
                      </a:r>
                      <a:endParaRPr lang="en-US" sz="1800" dirty="0"/>
                    </a:p>
                  </a:txBody>
                  <a:tcPr marT="45737" marB="45737"/>
                </a:tc>
                <a:extLst>
                  <a:ext uri="{0D108BD9-81ED-4DB2-BD59-A6C34878D82A}">
                    <a16:rowId xmlns:a16="http://schemas.microsoft.com/office/drawing/2014/main" val="10002"/>
                  </a:ext>
                </a:extLst>
              </a:tr>
              <a:tr h="640252">
                <a:tc>
                  <a:txBody>
                    <a:bodyPr/>
                    <a:lstStyle/>
                    <a:p>
                      <a:r>
                        <a:rPr lang="en-US" sz="1800" dirty="0" smtClean="0"/>
                        <a:t>Project</a:t>
                      </a:r>
                      <a:r>
                        <a:rPr lang="en-US" sz="1800" baseline="0" dirty="0" smtClean="0"/>
                        <a:t> &amp; Presentation</a:t>
                      </a:r>
                      <a:endParaRPr lang="en-US" sz="1800" dirty="0"/>
                    </a:p>
                  </a:txBody>
                  <a:tcPr marT="45737" marB="45737"/>
                </a:tc>
                <a:tc>
                  <a:txBody>
                    <a:bodyPr/>
                    <a:lstStyle/>
                    <a:p>
                      <a:r>
                        <a:rPr lang="en-US" sz="1800" dirty="0" smtClean="0"/>
                        <a:t>15%</a:t>
                      </a:r>
                      <a:endParaRPr lang="en-US" sz="1800" dirty="0"/>
                    </a:p>
                  </a:txBody>
                  <a:tcPr marT="45737" marB="45737"/>
                </a:tc>
                <a:tc>
                  <a:txBody>
                    <a:bodyPr/>
                    <a:lstStyle/>
                    <a:p>
                      <a:r>
                        <a:rPr lang="en-US" sz="1800" dirty="0" smtClean="0"/>
                        <a:t>Last week of the course</a:t>
                      </a:r>
                      <a:endParaRPr lang="en-US" sz="1800" dirty="0"/>
                    </a:p>
                  </a:txBody>
                  <a:tcPr marT="45737" marB="45737"/>
                </a:tc>
                <a:extLst>
                  <a:ext uri="{0D108BD9-81ED-4DB2-BD59-A6C34878D82A}">
                    <a16:rowId xmlns:a16="http://schemas.microsoft.com/office/drawing/2014/main" val="10004"/>
                  </a:ext>
                </a:extLst>
              </a:tr>
              <a:tr h="640252">
                <a:tc>
                  <a:txBody>
                    <a:bodyPr/>
                    <a:lstStyle/>
                    <a:p>
                      <a:r>
                        <a:rPr lang="en-US" sz="1800" dirty="0" smtClean="0"/>
                        <a:t>Final</a:t>
                      </a:r>
                      <a:endParaRPr lang="en-US" sz="1800" dirty="0"/>
                    </a:p>
                  </a:txBody>
                  <a:tcPr marT="45737" marB="45737"/>
                </a:tc>
                <a:tc>
                  <a:txBody>
                    <a:bodyPr/>
                    <a:lstStyle/>
                    <a:p>
                      <a:r>
                        <a:rPr lang="en-US" sz="1800" dirty="0" smtClean="0"/>
                        <a:t>40%</a:t>
                      </a:r>
                      <a:endParaRPr lang="en-US" sz="1800" dirty="0"/>
                    </a:p>
                  </a:txBody>
                  <a:tcPr marT="45737" marB="45737"/>
                </a:tc>
                <a:tc>
                  <a:txBody>
                    <a:bodyPr/>
                    <a:lstStyle/>
                    <a:p>
                      <a:endParaRPr lang="en-US" sz="1800" dirty="0"/>
                    </a:p>
                  </a:txBody>
                  <a:tcPr marT="45737" marB="45737"/>
                </a:tc>
                <a:extLst>
                  <a:ext uri="{0D108BD9-81ED-4DB2-BD59-A6C34878D82A}">
                    <a16:rowId xmlns:a16="http://schemas.microsoft.com/office/drawing/2014/main" val="2088124661"/>
                  </a:ext>
                </a:extLst>
              </a:tr>
            </a:tbl>
          </a:graphicData>
        </a:graphic>
      </p:graphicFrame>
    </p:spTree>
    <p:extLst>
      <p:ext uri="{BB962C8B-B14F-4D97-AF65-F5344CB8AC3E}">
        <p14:creationId xmlns:p14="http://schemas.microsoft.com/office/powerpoint/2010/main" val="2409741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4"/>
          <p:cNvSpPr>
            <a:spLocks noGrp="1"/>
          </p:cNvSpPr>
          <p:nvPr>
            <p:ph type="ctrTitle"/>
          </p:nvPr>
        </p:nvSpPr>
        <p:spPr>
          <a:xfrm>
            <a:off x="2390776" y="2227264"/>
            <a:ext cx="5916613" cy="2549525"/>
          </a:xfrm>
        </p:spPr>
        <p:txBody>
          <a:bodyPr>
            <a:normAutofit fontScale="90000"/>
          </a:bodyPr>
          <a:lstStyle/>
          <a:p>
            <a:r>
              <a:rPr lang="en-US" altLang="en-US" smtClean="0"/>
              <a:t>Software Modelling</a:t>
            </a:r>
            <a:br>
              <a:rPr lang="en-US" altLang="en-US" smtClean="0"/>
            </a:br>
            <a:endParaRPr lang="en-US" altLang="en-US" smtClean="0"/>
          </a:p>
        </p:txBody>
      </p:sp>
      <p:sp>
        <p:nvSpPr>
          <p:cNvPr id="3" name="Content Placeholder 2"/>
          <p:cNvSpPr>
            <a:spLocks noGrp="1"/>
          </p:cNvSpPr>
          <p:nvPr>
            <p:ph type="subTitle" idx="1"/>
          </p:nvPr>
        </p:nvSpPr>
        <p:spPr>
          <a:xfrm>
            <a:off x="2390776" y="4776788"/>
            <a:ext cx="5916613" cy="862012"/>
          </a:xfrm>
        </p:spPr>
        <p:txBody>
          <a:bodyPr/>
          <a:lstStyle/>
          <a:p>
            <a:pPr>
              <a:defRPr/>
            </a:pPr>
            <a:endParaRPr lang="en-US" dirty="0"/>
          </a:p>
        </p:txBody>
      </p:sp>
    </p:spTree>
    <p:extLst>
      <p:ext uri="{BB962C8B-B14F-4D97-AF65-F5344CB8AC3E}">
        <p14:creationId xmlns:p14="http://schemas.microsoft.com/office/powerpoint/2010/main" val="487044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Modeling</a:t>
            </a:r>
          </a:p>
        </p:txBody>
      </p:sp>
      <p:sp>
        <p:nvSpPr>
          <p:cNvPr id="47107" name="Rectangle 3"/>
          <p:cNvSpPr>
            <a:spLocks noGrp="1" noChangeArrowheads="1"/>
          </p:cNvSpPr>
          <p:nvPr>
            <p:ph idx="1"/>
          </p:nvPr>
        </p:nvSpPr>
        <p:spPr/>
        <p:txBody>
          <a:bodyPr/>
          <a:lstStyle/>
          <a:p>
            <a:pPr eaLnBrk="1" hangingPunct="1"/>
            <a:r>
              <a:rPr lang="en-US" altLang="en-US" smtClean="0"/>
              <a:t>Modeling, as a methodology, is the systematic representation of the relevant features of a product or a system from particular perspectives.</a:t>
            </a:r>
          </a:p>
        </p:txBody>
      </p:sp>
      <p:sp>
        <p:nvSpPr>
          <p:cNvPr id="4710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FA4487A6-7755-4BD8-9254-6959F301E6DE}" type="slidenum">
              <a:rPr lang="en-US" altLang="en-US" sz="1400">
                <a:latin typeface="Times New Roman" panose="02020603050405020304" pitchFamily="18" charset="0"/>
              </a:rPr>
              <a:pPr/>
              <a:t>31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8532564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Modeling for Software Development </a:t>
            </a:r>
          </a:p>
        </p:txBody>
      </p:sp>
      <p:sp>
        <p:nvSpPr>
          <p:cNvPr id="48131" name="Rectangle 3"/>
          <p:cNvSpPr>
            <a:spLocks noGrp="1" noChangeArrowheads="1"/>
          </p:cNvSpPr>
          <p:nvPr>
            <p:ph idx="1"/>
          </p:nvPr>
        </p:nvSpPr>
        <p:spPr/>
        <p:txBody>
          <a:bodyPr/>
          <a:lstStyle/>
          <a:p>
            <a:pPr eaLnBrk="1" hangingPunct="1"/>
            <a:r>
              <a:rPr lang="en-US" altLang="en-US" smtClean="0"/>
              <a:t>Software modeling is shaped by four interweaved factors: </a:t>
            </a:r>
          </a:p>
          <a:p>
            <a:pPr lvl="1" eaLnBrk="1" hangingPunct="1">
              <a:buFont typeface="Wingdings" panose="05000000000000000000" pitchFamily="2" charset="2"/>
              <a:buNone/>
            </a:pPr>
            <a:r>
              <a:rPr lang="en-US" altLang="en-US" smtClean="0">
                <a:sym typeface="Wingdings" panose="05000000000000000000" pitchFamily="2" charset="2"/>
              </a:rPr>
              <a:t></a:t>
            </a:r>
            <a:r>
              <a:rPr lang="en-US" altLang="en-US" smtClean="0"/>
              <a:t> how the real world is seen, </a:t>
            </a:r>
          </a:p>
          <a:p>
            <a:pPr lvl="1" eaLnBrk="1" hangingPunct="1">
              <a:buFont typeface="Wingdings" panose="05000000000000000000" pitchFamily="2" charset="2"/>
              <a:buNone/>
            </a:pPr>
            <a:r>
              <a:rPr lang="en-US" altLang="en-US" smtClean="0">
                <a:sym typeface="Wingdings" panose="05000000000000000000" pitchFamily="2" charset="2"/>
              </a:rPr>
              <a:t></a:t>
            </a:r>
            <a:r>
              <a:rPr lang="en-US" altLang="en-US" smtClean="0"/>
              <a:t> how software is defined, </a:t>
            </a:r>
          </a:p>
          <a:p>
            <a:pPr lvl="1" eaLnBrk="1" hangingPunct="1">
              <a:buFont typeface="Wingdings" panose="05000000000000000000" pitchFamily="2" charset="2"/>
              <a:buNone/>
            </a:pPr>
            <a:r>
              <a:rPr lang="en-US" altLang="en-US" smtClean="0">
                <a:sym typeface="Wingdings" panose="05000000000000000000" pitchFamily="2" charset="2"/>
              </a:rPr>
              <a:t></a:t>
            </a:r>
            <a:r>
              <a:rPr lang="en-US" altLang="en-US" smtClean="0"/>
              <a:t> the process of development, and </a:t>
            </a:r>
          </a:p>
          <a:p>
            <a:pPr lvl="1" eaLnBrk="1" hangingPunct="1">
              <a:buFont typeface="Wingdings" panose="05000000000000000000" pitchFamily="2" charset="2"/>
              <a:buNone/>
            </a:pPr>
            <a:r>
              <a:rPr lang="en-US" altLang="en-US" smtClean="0">
                <a:sym typeface="Wingdings" panose="05000000000000000000" pitchFamily="2" charset="2"/>
              </a:rPr>
              <a:t></a:t>
            </a:r>
            <a:r>
              <a:rPr lang="en-US" altLang="en-US" smtClean="0"/>
              <a:t> the modeling language.</a:t>
            </a:r>
          </a:p>
        </p:txBody>
      </p:sp>
      <p:sp>
        <p:nvSpPr>
          <p:cNvPr id="4813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  3- </a:t>
            </a:r>
            <a:fld id="{2433DB30-1DAC-45EA-B5AF-124F81F9349A}" type="slidenum">
              <a:rPr lang="en-US" altLang="en-US" sz="1400">
                <a:latin typeface="Times New Roman" panose="02020603050405020304" pitchFamily="18" charset="0"/>
              </a:rPr>
              <a:pPr/>
              <a:t>32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942741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389189" y="927101"/>
            <a:ext cx="6345237" cy="709613"/>
          </a:xfrm>
        </p:spPr>
        <p:txBody>
          <a:bodyPr>
            <a:normAutofit fontScale="90000"/>
          </a:bodyPr>
          <a:lstStyle/>
          <a:p>
            <a:pPr eaLnBrk="1" hangingPunct="1"/>
            <a:r>
              <a:rPr lang="en-US" altLang="en-US" smtClean="0"/>
              <a:t>Course Outline</a:t>
            </a:r>
          </a:p>
        </p:txBody>
      </p:sp>
      <p:sp>
        <p:nvSpPr>
          <p:cNvPr id="3" name="Content Placeholder 2"/>
          <p:cNvSpPr>
            <a:spLocks noGrp="1"/>
          </p:cNvSpPr>
          <p:nvPr>
            <p:ph idx="1"/>
          </p:nvPr>
        </p:nvSpPr>
        <p:spPr/>
        <p:txBody>
          <a:bodyPr rtlCol="0">
            <a:normAutofit/>
          </a:bodyPr>
          <a:lstStyle/>
          <a:p>
            <a:pPr>
              <a:spcAft>
                <a:spcPts val="0"/>
              </a:spcAft>
              <a:buFont typeface="Wingdings 3" charset="2"/>
              <a:buChar char=""/>
              <a:defRPr/>
            </a:pPr>
            <a:r>
              <a:rPr lang="en-US" sz="1900" b="1" dirty="0"/>
              <a:t>Define Software Architecture and Modelling</a:t>
            </a:r>
          </a:p>
          <a:p>
            <a:pPr>
              <a:spcAft>
                <a:spcPts val="0"/>
              </a:spcAft>
              <a:buFont typeface="Wingdings 3" charset="2"/>
              <a:buChar char=""/>
              <a:defRPr/>
            </a:pPr>
            <a:r>
              <a:rPr lang="en-US" sz="1900" b="1" dirty="0"/>
              <a:t>Identify both functional and non-functional requirements of a software system. </a:t>
            </a:r>
          </a:p>
          <a:p>
            <a:pPr>
              <a:spcAft>
                <a:spcPts val="0"/>
              </a:spcAft>
              <a:buFont typeface="Wingdings 3" charset="2"/>
              <a:buChar char=""/>
              <a:defRPr/>
            </a:pPr>
            <a:r>
              <a:rPr lang="en-US" sz="1900" b="1" dirty="0"/>
              <a:t>Use a design paradigm to design a simple software system. </a:t>
            </a:r>
          </a:p>
          <a:p>
            <a:pPr>
              <a:spcAft>
                <a:spcPts val="0"/>
              </a:spcAft>
              <a:buFont typeface="Wingdings 3" charset="2"/>
              <a:buChar char=""/>
              <a:defRPr/>
            </a:pPr>
            <a:r>
              <a:rPr lang="en-US" sz="1900" b="1" dirty="0"/>
              <a:t>Construct models of the design of a simple software system. </a:t>
            </a:r>
          </a:p>
          <a:p>
            <a:pPr>
              <a:spcAft>
                <a:spcPts val="0"/>
              </a:spcAft>
              <a:buFont typeface="Wingdings 3" charset="2"/>
              <a:buChar char=""/>
              <a:defRPr/>
            </a:pPr>
            <a:r>
              <a:rPr lang="en-US" sz="1900" b="1" dirty="0"/>
              <a:t>Articulate and evaluate software architecture of a simple system. </a:t>
            </a:r>
          </a:p>
          <a:p>
            <a:pPr>
              <a:spcAft>
                <a:spcPts val="0"/>
              </a:spcAft>
              <a:buFont typeface="Wingdings 3" charset="2"/>
              <a:buChar char=""/>
              <a:defRPr/>
            </a:pPr>
            <a:r>
              <a:rPr lang="en-US" sz="1900" b="1" dirty="0"/>
              <a:t>Apply simple examples of patterns in a software design. </a:t>
            </a:r>
          </a:p>
          <a:p>
            <a:pPr>
              <a:spcAft>
                <a:spcPts val="0"/>
              </a:spcAft>
              <a:buFont typeface="Wingdings 3" charset="2"/>
              <a:buChar char=""/>
              <a:defRPr/>
            </a:pPr>
            <a:r>
              <a:rPr lang="en-US" sz="1900" b="1" dirty="0"/>
              <a:t>Understand the intellectual property of a software design. </a:t>
            </a:r>
          </a:p>
          <a:p>
            <a:pPr>
              <a:spcAft>
                <a:spcPts val="0"/>
              </a:spcAft>
              <a:buFont typeface="Wingdings 3" charset="2"/>
              <a:buChar char=""/>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55829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389189" y="927101"/>
            <a:ext cx="6345237" cy="709613"/>
          </a:xfrm>
        </p:spPr>
        <p:txBody>
          <a:bodyPr>
            <a:normAutofit fontScale="90000"/>
          </a:bodyPr>
          <a:lstStyle/>
          <a:p>
            <a:pPr eaLnBrk="1" hangingPunct="1"/>
            <a:r>
              <a:rPr lang="en-US" altLang="en-US" smtClean="0"/>
              <a:t>Literature</a:t>
            </a:r>
          </a:p>
        </p:txBody>
      </p:sp>
      <p:pic>
        <p:nvPicPr>
          <p:cNvPr id="2150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40014" y="2276476"/>
            <a:ext cx="2524125" cy="3267075"/>
          </a:xfrm>
        </p:spPr>
      </p:pic>
      <p:sp>
        <p:nvSpPr>
          <p:cNvPr id="5" name="TextBox 4"/>
          <p:cNvSpPr txBox="1"/>
          <p:nvPr/>
        </p:nvSpPr>
        <p:spPr>
          <a:xfrm>
            <a:off x="6024564" y="2060576"/>
            <a:ext cx="4319587" cy="2031325"/>
          </a:xfrm>
          <a:prstGeom prst="rect">
            <a:avLst/>
          </a:prstGeom>
          <a:noFill/>
        </p:spPr>
        <p:txBody>
          <a:bodyPr>
            <a:spAutoFit/>
          </a:bodyPr>
          <a:lstStyle/>
          <a:p>
            <a:pPr marL="285750" indent="-285750">
              <a:buFont typeface="Arial" panose="020B0604020202020204" pitchFamily="34" charset="0"/>
              <a:buChar char="•"/>
              <a:defRPr/>
            </a:pPr>
            <a:r>
              <a:rPr lang="en-US" dirty="0"/>
              <a:t>Provides a proven software development process for using the most important concepts and notation of UML 2.0  </a:t>
            </a:r>
          </a:p>
          <a:p>
            <a:pPr marL="285750" indent="-285750">
              <a:buFont typeface="Arial" panose="020B0604020202020204" pitchFamily="34" charset="0"/>
              <a:buChar char="•"/>
              <a:defRPr/>
            </a:pPr>
            <a:r>
              <a:rPr lang="en-US" dirty="0"/>
              <a:t>Includes iterative development with use cases, activity models, and sequence diagrams for a more robust process.</a:t>
            </a:r>
          </a:p>
          <a:p>
            <a:pPr>
              <a:defRPr/>
            </a:pPr>
            <a:endParaRPr lang="en-US" dirty="0"/>
          </a:p>
        </p:txBody>
      </p:sp>
    </p:spTree>
    <p:extLst>
      <p:ext uri="{BB962C8B-B14F-4D97-AF65-F5344CB8AC3E}">
        <p14:creationId xmlns:p14="http://schemas.microsoft.com/office/powerpoint/2010/main" val="250913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167486" y="2311891"/>
            <a:ext cx="2314575" cy="3324225"/>
          </a:xfrm>
          <a:prstGeom prst="rect">
            <a:avLst/>
          </a:prstGeom>
        </p:spPr>
      </p:pic>
      <p:sp>
        <p:nvSpPr>
          <p:cNvPr id="5" name="TextBox 4"/>
          <p:cNvSpPr txBox="1"/>
          <p:nvPr/>
        </p:nvSpPr>
        <p:spPr>
          <a:xfrm>
            <a:off x="5220393" y="2402378"/>
            <a:ext cx="5619403" cy="1754326"/>
          </a:xfrm>
          <a:prstGeom prst="rect">
            <a:avLst/>
          </a:prstGeom>
          <a:noFill/>
        </p:spPr>
        <p:txBody>
          <a:bodyPr wrap="square" rtlCol="0">
            <a:spAutoFit/>
          </a:bodyPr>
          <a:lstStyle/>
          <a:p>
            <a:r>
              <a:rPr lang="en-US" b="1" dirty="0">
                <a:hlinkClick r:id="rId3"/>
              </a:rPr>
              <a:t>Hassan </a:t>
            </a:r>
            <a:r>
              <a:rPr lang="en-US" b="1" dirty="0" err="1" smtClean="0">
                <a:hlinkClick r:id="rId3"/>
              </a:rPr>
              <a:t>Gomaa</a:t>
            </a:r>
            <a:endParaRPr lang="en-US" b="1" dirty="0" smtClean="0"/>
          </a:p>
          <a:p>
            <a:endParaRPr lang="en-US" b="1" dirty="0"/>
          </a:p>
          <a:p>
            <a:r>
              <a:rPr lang="en-US" dirty="0" smtClean="0"/>
              <a:t>Software </a:t>
            </a:r>
            <a:r>
              <a:rPr lang="en-US" dirty="0"/>
              <a:t>Modeling and Design </a:t>
            </a:r>
            <a:r>
              <a:rPr lang="en-US" dirty="0" smtClean="0"/>
              <a:t>(UML</a:t>
            </a:r>
            <a:r>
              <a:rPr lang="en-US" dirty="0"/>
              <a:t>, Use Cases, Patterns, &amp; Software </a:t>
            </a:r>
            <a:r>
              <a:rPr lang="en-US" dirty="0" smtClean="0"/>
              <a:t>Architectures)</a:t>
            </a:r>
          </a:p>
          <a:p>
            <a:endParaRPr lang="en-US" dirty="0"/>
          </a:p>
          <a:p>
            <a:endParaRPr lang="en-US" dirty="0"/>
          </a:p>
        </p:txBody>
      </p:sp>
    </p:spTree>
    <p:extLst>
      <p:ext uri="{BB962C8B-B14F-4D97-AF65-F5344CB8AC3E}">
        <p14:creationId xmlns:p14="http://schemas.microsoft.com/office/powerpoint/2010/main" val="296514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389189" y="927101"/>
            <a:ext cx="6345237" cy="709613"/>
          </a:xfrm>
        </p:spPr>
        <p:txBody>
          <a:bodyPr>
            <a:normAutofit fontScale="90000"/>
          </a:bodyPr>
          <a:lstStyle/>
          <a:p>
            <a:pPr eaLnBrk="1" hangingPunct="1"/>
            <a:r>
              <a:rPr lang="en-US" altLang="en-US" smtClean="0"/>
              <a:t>Book-2</a:t>
            </a:r>
          </a:p>
        </p:txBody>
      </p:sp>
      <p:pic>
        <p:nvPicPr>
          <p:cNvPr id="2253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66988" y="2708275"/>
            <a:ext cx="2247900" cy="3314700"/>
          </a:xfrm>
        </p:spPr>
      </p:pic>
      <p:sp>
        <p:nvSpPr>
          <p:cNvPr id="5" name="TextBox 4"/>
          <p:cNvSpPr txBox="1"/>
          <p:nvPr/>
        </p:nvSpPr>
        <p:spPr>
          <a:xfrm>
            <a:off x="6240464" y="2924175"/>
            <a:ext cx="3887787" cy="2586038"/>
          </a:xfrm>
          <a:prstGeom prst="rect">
            <a:avLst/>
          </a:prstGeom>
          <a:noFill/>
        </p:spPr>
        <p:txBody>
          <a:bodyPr>
            <a:spAutoFit/>
          </a:bodyPr>
          <a:lstStyle/>
          <a:p>
            <a:pPr>
              <a:defRPr/>
            </a:pPr>
            <a:r>
              <a:rPr lang="en-US" dirty="0"/>
              <a:t>Covers the topics like </a:t>
            </a:r>
          </a:p>
          <a:p>
            <a:pPr marL="285750" indent="-285750">
              <a:buFont typeface="Arial" panose="020B0604020202020204" pitchFamily="34" charset="0"/>
              <a:buChar char="•"/>
              <a:defRPr/>
            </a:pPr>
            <a:r>
              <a:rPr lang="en-US" dirty="0"/>
              <a:t>Architecture Views, </a:t>
            </a:r>
          </a:p>
          <a:p>
            <a:pPr marL="285750" indent="-285750">
              <a:buFont typeface="Arial" panose="020B0604020202020204" pitchFamily="34" charset="0"/>
              <a:buChar char="•"/>
              <a:defRPr/>
            </a:pPr>
            <a:r>
              <a:rPr lang="en-US" dirty="0"/>
              <a:t>Context of software architecture in business, </a:t>
            </a:r>
          </a:p>
          <a:p>
            <a:pPr marL="285750" indent="-285750">
              <a:buFont typeface="Arial" panose="020B0604020202020204" pitchFamily="34" charset="0"/>
              <a:buChar char="•"/>
              <a:defRPr/>
            </a:pPr>
            <a:r>
              <a:rPr lang="en-US" dirty="0"/>
              <a:t>technical, stakeholders, </a:t>
            </a:r>
          </a:p>
          <a:p>
            <a:pPr marL="285750" indent="-285750">
              <a:buFont typeface="Arial" panose="020B0604020202020204" pitchFamily="34" charset="0"/>
              <a:buChar char="•"/>
              <a:defRPr/>
            </a:pPr>
            <a:r>
              <a:rPr lang="en-US" dirty="0"/>
              <a:t>Designing an architecture, </a:t>
            </a:r>
          </a:p>
          <a:p>
            <a:pPr marL="285750" indent="-285750">
              <a:buFont typeface="Arial" panose="020B0604020202020204" pitchFamily="34" charset="0"/>
              <a:buChar char="•"/>
              <a:defRPr/>
            </a:pPr>
            <a:r>
              <a:rPr lang="en-US" dirty="0"/>
              <a:t>Quality attributes of software architecture, </a:t>
            </a:r>
          </a:p>
          <a:p>
            <a:pPr marL="285750" indent="-285750">
              <a:buFont typeface="Arial" panose="020B0604020202020204" pitchFamily="34" charset="0"/>
              <a:buChar char="•"/>
              <a:defRPr/>
            </a:pPr>
            <a:r>
              <a:rPr lang="en-US" dirty="0"/>
              <a:t>Architecture Evaluation</a:t>
            </a:r>
          </a:p>
        </p:txBody>
      </p:sp>
    </p:spTree>
    <p:extLst>
      <p:ext uri="{BB962C8B-B14F-4D97-AF65-F5344CB8AC3E}">
        <p14:creationId xmlns:p14="http://schemas.microsoft.com/office/powerpoint/2010/main" val="306183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389189" y="927101"/>
            <a:ext cx="6345237" cy="709613"/>
          </a:xfrm>
        </p:spPr>
        <p:txBody>
          <a:bodyPr>
            <a:normAutofit fontScale="90000"/>
          </a:bodyPr>
          <a:lstStyle/>
          <a:p>
            <a:pPr eaLnBrk="1" hangingPunct="1"/>
            <a:r>
              <a:rPr lang="en-US" altLang="en-US" smtClean="0"/>
              <a:t>Intellectual Property </a:t>
            </a:r>
          </a:p>
        </p:txBody>
      </p:sp>
      <p:pic>
        <p:nvPicPr>
          <p:cNvPr id="2355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389189" y="2636838"/>
            <a:ext cx="2390775" cy="3530600"/>
          </a:xfrm>
        </p:spPr>
      </p:pic>
      <p:sp>
        <p:nvSpPr>
          <p:cNvPr id="23556" name="TextBox 4"/>
          <p:cNvSpPr txBox="1">
            <a:spLocks noChangeArrowheads="1"/>
          </p:cNvSpPr>
          <p:nvPr/>
        </p:nvSpPr>
        <p:spPr bwMode="auto">
          <a:xfrm>
            <a:off x="5664200" y="2636838"/>
            <a:ext cx="4032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a:t>Introduces to the concepts of Ethics in the Information Era</a:t>
            </a:r>
          </a:p>
          <a:p>
            <a:pPr>
              <a:buFont typeface="Arial" panose="020B0604020202020204" pitchFamily="34" charset="0"/>
              <a:buChar char="•"/>
            </a:pPr>
            <a:r>
              <a:rPr lang="en-US" altLang="en-US"/>
              <a:t>Mainly covers the Intellectual; property issues</a:t>
            </a:r>
          </a:p>
        </p:txBody>
      </p:sp>
    </p:spTree>
    <p:extLst>
      <p:ext uri="{BB962C8B-B14F-4D97-AF65-F5344CB8AC3E}">
        <p14:creationId xmlns:p14="http://schemas.microsoft.com/office/powerpoint/2010/main" val="296013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Chapter Topics </a:t>
            </a:r>
          </a:p>
        </p:txBody>
      </p:sp>
      <p:sp>
        <p:nvSpPr>
          <p:cNvPr id="6147" name="Rectangle 3"/>
          <p:cNvSpPr>
            <a:spLocks noGrp="1" noChangeArrowheads="1"/>
          </p:cNvSpPr>
          <p:nvPr>
            <p:ph idx="1"/>
          </p:nvPr>
        </p:nvSpPr>
        <p:spPr/>
        <p:txBody>
          <a:bodyPr rtlCol="0">
            <a:normAutofit/>
          </a:bodyPr>
          <a:lstStyle/>
          <a:p>
            <a:pPr>
              <a:spcAft>
                <a:spcPts val="0"/>
              </a:spcAft>
              <a:buFont typeface="Wingdings 3" charset="2"/>
              <a:buChar char=""/>
              <a:defRPr/>
            </a:pPr>
            <a:r>
              <a:rPr lang="en-US" dirty="0" smtClean="0">
                <a:solidFill>
                  <a:schemeClr val="tx1">
                    <a:lumMod val="75000"/>
                    <a:lumOff val="25000"/>
                  </a:schemeClr>
                </a:solidFill>
                <a:effectLst>
                  <a:outerShdw blurRad="38100" dist="38100" dir="2700000" algn="tl">
                    <a:srgbClr val="FFFFFF"/>
                  </a:outerShdw>
                </a:effectLst>
              </a:rPr>
              <a:t>Explain the development process</a:t>
            </a:r>
          </a:p>
          <a:p>
            <a:pPr>
              <a:spcAft>
                <a:spcPts val="0"/>
              </a:spcAft>
              <a:buFont typeface="Wingdings 3" charset="2"/>
              <a:buChar char=""/>
              <a:defRPr/>
            </a:pPr>
            <a:r>
              <a:rPr lang="en-US" dirty="0" smtClean="0">
                <a:solidFill>
                  <a:schemeClr val="tx1">
                    <a:lumMod val="75000"/>
                    <a:lumOff val="25000"/>
                  </a:schemeClr>
                </a:solidFill>
                <a:effectLst>
                  <a:outerShdw blurRad="38100" dist="38100" dir="2700000" algn="tl">
                    <a:srgbClr val="FFFFFF"/>
                  </a:outerShdw>
                </a:effectLst>
              </a:rPr>
              <a:t>Define requirements</a:t>
            </a:r>
          </a:p>
          <a:p>
            <a:pPr>
              <a:spcAft>
                <a:spcPts val="0"/>
              </a:spcAft>
              <a:buFont typeface="Wingdings 3" charset="2"/>
              <a:buChar char=""/>
              <a:defRPr/>
            </a:pPr>
            <a:r>
              <a:rPr lang="en-US" dirty="0" smtClean="0">
                <a:solidFill>
                  <a:schemeClr val="tx1">
                    <a:lumMod val="75000"/>
                    <a:lumOff val="25000"/>
                  </a:schemeClr>
                </a:solidFill>
                <a:effectLst>
                  <a:outerShdw blurRad="38100" dist="38100" dir="2700000" algn="tl">
                    <a:srgbClr val="FFFFFF"/>
                  </a:outerShdw>
                </a:effectLst>
              </a:rPr>
              <a:t>Requirements discovery</a:t>
            </a:r>
          </a:p>
          <a:p>
            <a:pPr>
              <a:spcAft>
                <a:spcPts val="0"/>
              </a:spcAft>
              <a:buFont typeface="Wingdings 3" charset="2"/>
              <a:buChar char=""/>
              <a:defRPr/>
            </a:pPr>
            <a:r>
              <a:rPr lang="en-US" dirty="0" smtClean="0">
                <a:solidFill>
                  <a:schemeClr val="tx1">
                    <a:lumMod val="75000"/>
                    <a:lumOff val="25000"/>
                  </a:schemeClr>
                </a:solidFill>
                <a:effectLst>
                  <a:outerShdw blurRad="38100" dist="38100" dir="2700000" algn="tl">
                    <a:srgbClr val="FFFFFF"/>
                  </a:outerShdw>
                </a:effectLst>
              </a:rPr>
              <a:t>Domain Analysis</a:t>
            </a:r>
          </a:p>
        </p:txBody>
      </p:sp>
      <p:sp>
        <p:nvSpPr>
          <p:cNvPr id="2458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4- </a:t>
            </a:r>
            <a:fld id="{6F0BA06C-B630-4F61-89C2-BAF1E9DBB15F}" type="slidenum">
              <a:rPr lang="en-US" altLang="en-US" sz="1400">
                <a:latin typeface="Times New Roman" panose="02020603050405020304" pitchFamily="18" charset="0"/>
              </a:rPr>
              <a:pPr/>
              <a:t>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0472717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TotalTime>
  <Words>1353</Words>
  <Application>Microsoft Office PowerPoint</Application>
  <PresentationFormat>Widescreen</PresentationFormat>
  <Paragraphs>223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Times New Roman</vt:lpstr>
      <vt:lpstr>Wingdings</vt:lpstr>
      <vt:lpstr>Wingdings 3</vt:lpstr>
      <vt:lpstr>Retrospect</vt:lpstr>
      <vt:lpstr>COMP 2920 : Software Architecture &amp; Design</vt:lpstr>
      <vt:lpstr>Class Schedule</vt:lpstr>
      <vt:lpstr>Assessment</vt:lpstr>
      <vt:lpstr>Course Outline</vt:lpstr>
      <vt:lpstr>Literature</vt:lpstr>
      <vt:lpstr>PowerPoint Presentation</vt:lpstr>
      <vt:lpstr>Book-2</vt:lpstr>
      <vt:lpstr>Intellectual Property </vt:lpstr>
      <vt:lpstr>Chapter Topics </vt:lpstr>
      <vt:lpstr>Software Development Methodologies </vt:lpstr>
      <vt:lpstr>Software Development  Methodologies Address: </vt:lpstr>
      <vt:lpstr>Software Development  Methodologies Address:</vt:lpstr>
      <vt:lpstr>The Ad Hoc Approach </vt:lpstr>
      <vt:lpstr>System Development Life Cycle (SDLC) </vt:lpstr>
      <vt:lpstr>The Waterfall Model </vt:lpstr>
      <vt:lpstr>PowerPoint Presentation</vt:lpstr>
      <vt:lpstr>The Limits of Waterfall Model</vt:lpstr>
      <vt:lpstr>Prototyping </vt:lpstr>
      <vt:lpstr>Incremental and Iterative Approach </vt:lpstr>
      <vt:lpstr>Throwaway Approach</vt:lpstr>
      <vt:lpstr>Problems with Prototyping</vt:lpstr>
      <vt:lpstr>The Spiral Model </vt:lpstr>
      <vt:lpstr>Rapid Application Development (RAD) </vt:lpstr>
      <vt:lpstr>Characteristics of RAD</vt:lpstr>
      <vt:lpstr>Agile Methodologies </vt:lpstr>
      <vt:lpstr>Extreme Programming (XP)</vt:lpstr>
      <vt:lpstr>Extreme Programming (XP)</vt:lpstr>
      <vt:lpstr>The Capability Maturity Model (CMM)</vt:lpstr>
      <vt:lpstr>Maturity Levels of CMM</vt:lpstr>
      <vt:lpstr>Software Modelling </vt:lpstr>
      <vt:lpstr>Modeling</vt:lpstr>
      <vt:lpstr>Modeling for Software Development </vt:lpstr>
    </vt:vector>
  </TitlesOfParts>
  <Company>Thompson Rivers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2920 : Software Architecture &amp; Design</dc:title>
  <dc:creator>Msharma</dc:creator>
  <cp:lastModifiedBy>Msharma</cp:lastModifiedBy>
  <cp:revision>2</cp:revision>
  <dcterms:created xsi:type="dcterms:W3CDTF">2017-08-30T22:47:42Z</dcterms:created>
  <dcterms:modified xsi:type="dcterms:W3CDTF">2017-08-30T22:52:58Z</dcterms:modified>
</cp:coreProperties>
</file>