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2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2050D-2212-498D-833B-18BD47270B06}" type="datetimeFigureOut">
              <a:rPr lang="en-US" smtClean="0"/>
              <a:t>10/13/2017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11FB4-6E4C-43A4-887A-23FD6B282765}" type="slidenum">
              <a:rPr lang="en-US" smtClean="0"/>
              <a:t>‹#›</a:t>
            </a:fld>
            <a:endParaRPr lang="en-US"/>
          </a:p>
        </p:txBody>
      </p:sp>
    </p:spTree>
    <p:extLst>
      <p:ext uri="{BB962C8B-B14F-4D97-AF65-F5344CB8AC3E}">
        <p14:creationId xmlns:p14="http://schemas.microsoft.com/office/powerpoint/2010/main" val="67160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204913" y="1981200"/>
            <a:ext cx="4541837" cy="2555875"/>
          </a:xfrm>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18561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9667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85785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892175" y="930275"/>
            <a:ext cx="5264150" cy="2962275"/>
          </a:xfrm>
          <a:ln/>
        </p:spPr>
      </p:sp>
      <p:sp>
        <p:nvSpPr>
          <p:cNvPr id="66563" name="Rectangle 3"/>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30210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050"/>
          <p:cNvSpPr>
            <a:spLocks noGrp="1" noRot="1" noChangeAspect="1" noChangeArrowheads="1" noTextEdit="1"/>
          </p:cNvSpPr>
          <p:nvPr>
            <p:ph type="sldImg"/>
          </p:nvPr>
        </p:nvSpPr>
        <p:spPr>
          <a:xfrm>
            <a:off x="892175" y="930275"/>
            <a:ext cx="5264150" cy="2962275"/>
          </a:xfrm>
          <a:ln/>
        </p:spPr>
      </p:sp>
      <p:sp>
        <p:nvSpPr>
          <p:cNvPr id="68611" name="Rectangle 2051"/>
          <p:cNvSpPr>
            <a:spLocks noGrp="1" noChangeArrowheads="1"/>
          </p:cNvSpPr>
          <p:nvPr>
            <p:ph type="body" idx="1"/>
          </p:nvPr>
        </p:nvSpPr>
        <p:spPr>
          <a:xfrm>
            <a:off x="473075" y="4029075"/>
            <a:ext cx="6108700" cy="45704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6462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84098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32986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262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Rot="1" noChangeAspect="1" noChangeArrowheads="1" noTextEdit="1"/>
          </p:cNvSpPr>
          <p:nvPr>
            <p:ph type="sldImg"/>
          </p:nvPr>
        </p:nvSpPr>
        <p:spPr>
          <a:ln/>
        </p:spPr>
      </p:sp>
      <p:sp>
        <p:nvSpPr>
          <p:cNvPr id="29699"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92167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Rot="1" noChangeAspect="1" noChangeArrowheads="1" noTextEdit="1"/>
          </p:cNvSpPr>
          <p:nvPr>
            <p:ph type="sldImg"/>
          </p:nvPr>
        </p:nvSpPr>
        <p:spPr>
          <a:ln/>
        </p:spPr>
      </p:sp>
      <p:sp>
        <p:nvSpPr>
          <p:cNvPr id="3379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6273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40661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349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Rot="1" noChangeAspect="1" noChangeArrowheads="1" noTextEdit="1"/>
          </p:cNvSpPr>
          <p:nvPr>
            <p:ph type="sldImg"/>
          </p:nvPr>
        </p:nvSpPr>
        <p:spPr>
          <a:ln/>
        </p:spPr>
      </p:sp>
      <p:sp>
        <p:nvSpPr>
          <p:cNvPr id="40963"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0842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88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7486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8511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27427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E050B2-E433-4CDD-B53B-762767AC2FA4}" type="datetimeFigureOut">
              <a:rPr lang="en-US" smtClean="0"/>
              <a:t>10/13/2017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2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E050B2-E433-4CDD-B53B-762767AC2FA4}"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295803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050B2-E433-4CDD-B53B-762767AC2FA4}" type="datetimeFigureOut">
              <a:rPr lang="en-US" smtClean="0"/>
              <a:t>10/13/2017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6212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E050B2-E433-4CDD-B53B-762767AC2FA4}" type="datetimeFigureOut">
              <a:rPr lang="en-US" smtClean="0"/>
              <a:t>10/13/2017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96056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E050B2-E433-4CDD-B53B-762767AC2FA4}" type="datetimeFigureOut">
              <a:rPr lang="en-US" smtClean="0"/>
              <a:t>10/13/2017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9317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E050B2-E433-4CDD-B53B-762767AC2FA4}" type="datetimeFigureOut">
              <a:rPr lang="en-US" smtClean="0"/>
              <a:t>10/13/2017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62B206-A46F-40F2-ACD8-A3890C9C0999}" type="slidenum">
              <a:rPr lang="en-US" smtClean="0"/>
              <a:t>‹#›</a:t>
            </a:fld>
            <a:endParaRPr lang="en-US"/>
          </a:p>
        </p:txBody>
      </p:sp>
    </p:spTree>
    <p:extLst>
      <p:ext uri="{BB962C8B-B14F-4D97-AF65-F5344CB8AC3E}">
        <p14:creationId xmlns:p14="http://schemas.microsoft.com/office/powerpoint/2010/main" val="214736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0E050B2-E433-4CDD-B53B-762767AC2FA4}" type="datetimeFigureOut">
              <a:rPr lang="en-US" smtClean="0"/>
              <a:t>10/13/2017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428949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E050B2-E433-4CDD-B53B-762767AC2FA4}" type="datetimeFigureOut">
              <a:rPr lang="en-US" smtClean="0"/>
              <a:t>10/13/2017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62B206-A46F-40F2-ACD8-A3890C9C099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08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 2920 : Software Architecture &amp; Design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5993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389189" y="927101"/>
            <a:ext cx="6345237" cy="709613"/>
          </a:xfrm>
        </p:spPr>
        <p:txBody>
          <a:bodyPr>
            <a:normAutofit fontScale="90000"/>
          </a:bodyPr>
          <a:lstStyle/>
          <a:p>
            <a:pPr eaLnBrk="1" hangingPunct="1"/>
            <a:r>
              <a:rPr lang="en-US" altLang="en-US"/>
              <a:t>Architecture </a:t>
            </a:r>
          </a:p>
        </p:txBody>
      </p:sp>
      <p:sp>
        <p:nvSpPr>
          <p:cNvPr id="3" name="Content Placeholder 2"/>
          <p:cNvSpPr>
            <a:spLocks noGrp="1"/>
          </p:cNvSpPr>
          <p:nvPr>
            <p:ph idx="1"/>
          </p:nvPr>
        </p:nvSpPr>
        <p:spPr/>
        <p:txBody>
          <a:bodyPr rtlCol="0">
            <a:normAutofit/>
          </a:bodyPr>
          <a:lstStyle/>
          <a:p>
            <a:pPr>
              <a:spcAft>
                <a:spcPts val="0"/>
              </a:spcAft>
              <a:buFont typeface="Wingdings 3" charset="2"/>
              <a:buChar char=""/>
              <a:defRPr/>
            </a:pPr>
            <a:r>
              <a:rPr lang="en-US" altLang="en-US" sz="2600" dirty="0"/>
              <a:t>Software architecture also involves</a:t>
            </a:r>
          </a:p>
          <a:p>
            <a:pPr lvl="1" indent="-283464">
              <a:spcAft>
                <a:spcPts val="0"/>
              </a:spcAft>
              <a:buFont typeface="Wingdings 3" charset="2"/>
              <a:buChar char=""/>
              <a:defRPr/>
            </a:pPr>
            <a:r>
              <a:rPr lang="en-US" altLang="en-US" sz="2200" dirty="0"/>
              <a:t>usage</a:t>
            </a:r>
          </a:p>
          <a:p>
            <a:pPr lvl="1" indent="-283464">
              <a:spcAft>
                <a:spcPts val="0"/>
              </a:spcAft>
              <a:buFont typeface="Wingdings 3" charset="2"/>
              <a:buChar char=""/>
              <a:defRPr/>
            </a:pPr>
            <a:r>
              <a:rPr lang="en-US" altLang="en-US" sz="2200" dirty="0"/>
              <a:t>functionality</a:t>
            </a:r>
          </a:p>
          <a:p>
            <a:pPr lvl="1" indent="-283464">
              <a:spcAft>
                <a:spcPts val="0"/>
              </a:spcAft>
              <a:buFont typeface="Wingdings 3" charset="2"/>
              <a:buChar char=""/>
              <a:defRPr/>
            </a:pPr>
            <a:r>
              <a:rPr lang="en-US" altLang="en-US" sz="2200" dirty="0"/>
              <a:t>performance</a:t>
            </a:r>
          </a:p>
          <a:p>
            <a:pPr lvl="1" indent="-283464">
              <a:spcAft>
                <a:spcPts val="0"/>
              </a:spcAft>
              <a:buFont typeface="Wingdings 3" charset="2"/>
              <a:buChar char=""/>
              <a:defRPr/>
            </a:pPr>
            <a:r>
              <a:rPr lang="en-US" altLang="en-US" sz="2200" dirty="0"/>
              <a:t>resilience</a:t>
            </a:r>
          </a:p>
          <a:p>
            <a:pPr lvl="1" indent="-283464">
              <a:spcAft>
                <a:spcPts val="0"/>
              </a:spcAft>
              <a:buFont typeface="Wingdings 3" charset="2"/>
              <a:buChar char=""/>
              <a:defRPr/>
            </a:pPr>
            <a:r>
              <a:rPr lang="en-US" altLang="en-US" sz="2200" dirty="0"/>
              <a:t>reuse</a:t>
            </a:r>
          </a:p>
          <a:p>
            <a:pPr lvl="1" indent="-283464">
              <a:spcAft>
                <a:spcPts val="0"/>
              </a:spcAft>
              <a:buFont typeface="Wingdings 3" charset="2"/>
              <a:buChar char=""/>
              <a:defRPr/>
            </a:pPr>
            <a:r>
              <a:rPr lang="en-US" altLang="en-US" sz="2200" dirty="0"/>
              <a:t>comprehensibility</a:t>
            </a:r>
          </a:p>
          <a:p>
            <a:pPr lvl="1" indent="-283464">
              <a:spcAft>
                <a:spcPts val="0"/>
              </a:spcAft>
              <a:buFont typeface="Wingdings 3" charset="2"/>
              <a:buChar char=""/>
              <a:defRPr/>
            </a:pPr>
            <a:r>
              <a:rPr lang="en-US" altLang="en-US" sz="2200" dirty="0"/>
              <a:t>economic and technology constraints and tradeoffs</a:t>
            </a:r>
          </a:p>
          <a:p>
            <a:pPr lvl="1" indent="-283464">
              <a:spcAft>
                <a:spcPts val="0"/>
              </a:spcAft>
              <a:buFont typeface="Wingdings 3" charset="2"/>
              <a:buChar char=""/>
              <a:defRPr/>
            </a:pPr>
            <a:r>
              <a:rPr lang="en-US" altLang="en-US" sz="2200" dirty="0"/>
              <a:t>aesthetic concerns</a:t>
            </a:r>
          </a:p>
          <a:p>
            <a:pPr>
              <a:spcAft>
                <a:spcPts val="0"/>
              </a:spcAft>
              <a:buFont typeface="Wingdings 3" charset="2"/>
              <a:buChar char=""/>
              <a:defRPr/>
            </a:pPr>
            <a:endParaRPr lang="en-US" dirty="0">
              <a:solidFill>
                <a:schemeClr val="tx1">
                  <a:lumMod val="75000"/>
                  <a:lumOff val="25000"/>
                </a:schemeClr>
              </a:solidFill>
            </a:endParaRPr>
          </a:p>
        </p:txBody>
      </p:sp>
    </p:spTree>
    <p:extLst>
      <p:ext uri="{BB962C8B-B14F-4D97-AF65-F5344CB8AC3E}">
        <p14:creationId xmlns:p14="http://schemas.microsoft.com/office/powerpoint/2010/main" val="140593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Architectural style</a:t>
            </a:r>
          </a:p>
        </p:txBody>
      </p:sp>
      <p:sp>
        <p:nvSpPr>
          <p:cNvPr id="32771" name="Rectangle 3"/>
          <p:cNvSpPr>
            <a:spLocks noGrp="1" noChangeArrowheads="1"/>
          </p:cNvSpPr>
          <p:nvPr>
            <p:ph type="body" idx="1"/>
          </p:nvPr>
        </p:nvSpPr>
        <p:spPr/>
        <p:txBody>
          <a:bodyPr/>
          <a:lstStyle/>
          <a:p>
            <a:pPr eaLnBrk="1" hangingPunct="1"/>
            <a:r>
              <a:rPr lang="en-US" altLang="en-US"/>
              <a:t>An architecture style defines a family of systems in terms of a pattern of structural organization.</a:t>
            </a:r>
          </a:p>
          <a:p>
            <a:pPr eaLnBrk="1" hangingPunct="1"/>
            <a:r>
              <a:rPr lang="en-US" altLang="en-US"/>
              <a:t>An architectural style defines</a:t>
            </a:r>
          </a:p>
          <a:p>
            <a:pPr lvl="1" eaLnBrk="1" hangingPunct="1"/>
            <a:r>
              <a:rPr lang="en-US" altLang="en-US"/>
              <a:t>a vocabulary of components and connector types</a:t>
            </a:r>
          </a:p>
          <a:p>
            <a:pPr lvl="1" eaLnBrk="1" hangingPunct="1"/>
            <a:r>
              <a:rPr lang="en-US" altLang="en-US"/>
              <a:t>a set of constraints on how they can be combined</a:t>
            </a:r>
          </a:p>
          <a:p>
            <a:pPr lvl="1" eaLnBrk="1" hangingPunct="1"/>
            <a:r>
              <a:rPr lang="en-US" altLang="en-US"/>
              <a:t>one or more semantic models that specify how a system’s overall properties can be determined from the properties of its parts</a:t>
            </a:r>
          </a:p>
        </p:txBody>
      </p:sp>
      <p:sp>
        <p:nvSpPr>
          <p:cNvPr id="32772" name="Rectangle 5" descr="50%"/>
          <p:cNvSpPr>
            <a:spLocks noChangeArrowheads="1"/>
          </p:cNvSpPr>
          <p:nvPr/>
        </p:nvSpPr>
        <p:spPr bwMode="auto">
          <a:xfrm>
            <a:off x="9454526" y="0"/>
            <a:ext cx="1213475" cy="243656"/>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b="1">
                <a:solidFill>
                  <a:srgbClr val="33CC33"/>
                </a:solidFill>
              </a:rPr>
              <a:t>Mary Shaw, CMU</a:t>
            </a:r>
          </a:p>
        </p:txBody>
      </p:sp>
    </p:spTree>
    <p:extLst>
      <p:ext uri="{BB962C8B-B14F-4D97-AF65-F5344CB8AC3E}">
        <p14:creationId xmlns:p14="http://schemas.microsoft.com/office/powerpoint/2010/main" val="360262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389189" y="927101"/>
            <a:ext cx="6345237" cy="709613"/>
          </a:xfrm>
        </p:spPr>
        <p:txBody>
          <a:bodyPr>
            <a:normAutofit fontScale="90000"/>
          </a:bodyPr>
          <a:lstStyle/>
          <a:p>
            <a:pPr eaLnBrk="1" hangingPunct="1"/>
            <a:r>
              <a:rPr lang="en-US" altLang="en-US"/>
              <a:t>Benefits of Architecture style</a:t>
            </a:r>
          </a:p>
        </p:txBody>
      </p:sp>
      <p:sp>
        <p:nvSpPr>
          <p:cNvPr id="3" name="Content Placeholder 2"/>
          <p:cNvSpPr>
            <a:spLocks noGrp="1"/>
          </p:cNvSpPr>
          <p:nvPr>
            <p:ph idx="1"/>
          </p:nvPr>
        </p:nvSpPr>
        <p:spPr/>
        <p:txBody>
          <a:bodyPr rtlCol="0">
            <a:normAutofit/>
          </a:bodyPr>
          <a:lstStyle/>
          <a:p>
            <a:pPr marL="0" indent="0">
              <a:spcAft>
                <a:spcPts val="0"/>
              </a:spcAft>
              <a:buNone/>
              <a:defRPr/>
            </a:pPr>
            <a:r>
              <a:rPr lang="en-US" dirty="0">
                <a:solidFill>
                  <a:schemeClr val="tx1">
                    <a:lumMod val="75000"/>
                    <a:lumOff val="25000"/>
                  </a:schemeClr>
                </a:solidFill>
              </a:rPr>
              <a:t>An understanding of architectural styles provides several benefits. </a:t>
            </a:r>
          </a:p>
          <a:p>
            <a:pPr>
              <a:spcAft>
                <a:spcPts val="0"/>
              </a:spcAft>
              <a:buFont typeface="Arial" panose="020B0604020202020204" pitchFamily="34" charset="0"/>
              <a:buChar char="•"/>
              <a:defRPr/>
            </a:pPr>
            <a:r>
              <a:rPr lang="en-US" dirty="0">
                <a:solidFill>
                  <a:schemeClr val="tx1">
                    <a:lumMod val="75000"/>
                    <a:lumOff val="25000"/>
                  </a:schemeClr>
                </a:solidFill>
              </a:rPr>
              <a:t>It may provide a common language. </a:t>
            </a:r>
          </a:p>
          <a:p>
            <a:pPr>
              <a:spcAft>
                <a:spcPts val="0"/>
              </a:spcAft>
              <a:buFont typeface="Arial" panose="020B0604020202020204" pitchFamily="34" charset="0"/>
              <a:buChar char="•"/>
              <a:defRPr/>
            </a:pPr>
            <a:r>
              <a:rPr lang="en-US" dirty="0">
                <a:solidFill>
                  <a:schemeClr val="tx1">
                    <a:lumMod val="75000"/>
                    <a:lumOff val="25000"/>
                  </a:schemeClr>
                </a:solidFill>
              </a:rPr>
              <a:t>It will provide opportunities for conversations that are technology agnostic. </a:t>
            </a:r>
          </a:p>
          <a:p>
            <a:pPr>
              <a:spcAft>
                <a:spcPts val="0"/>
              </a:spcAft>
              <a:buFont typeface="Arial" panose="020B0604020202020204" pitchFamily="34" charset="0"/>
              <a:buChar char="•"/>
              <a:defRPr/>
            </a:pPr>
            <a:r>
              <a:rPr lang="en-US" dirty="0">
                <a:solidFill>
                  <a:schemeClr val="tx1">
                    <a:lumMod val="75000"/>
                    <a:lumOff val="25000"/>
                  </a:schemeClr>
                </a:solidFill>
              </a:rPr>
              <a:t>It facilitates a higher level of conversation that is inclusive of patterns and principles, without getting into specifics. </a:t>
            </a:r>
          </a:p>
          <a:p>
            <a:pPr>
              <a:spcAft>
                <a:spcPts val="0"/>
              </a:spcAft>
              <a:buFont typeface="Arial" panose="020B0604020202020204" pitchFamily="34" charset="0"/>
              <a:buChar char="•"/>
              <a:defRPr/>
            </a:pPr>
            <a:r>
              <a:rPr lang="en-US" dirty="0">
                <a:solidFill>
                  <a:schemeClr val="tx1">
                    <a:lumMod val="75000"/>
                    <a:lumOff val="25000"/>
                  </a:schemeClr>
                </a:solidFill>
              </a:rPr>
              <a:t>Architectural styles can be organized by their key focus area. </a:t>
            </a:r>
          </a:p>
        </p:txBody>
      </p:sp>
    </p:spTree>
    <p:extLst>
      <p:ext uri="{BB962C8B-B14F-4D97-AF65-F5344CB8AC3E}">
        <p14:creationId xmlns:p14="http://schemas.microsoft.com/office/powerpoint/2010/main" val="2101035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1" y="228600"/>
            <a:ext cx="8139113" cy="528638"/>
          </a:xfrm>
          <a:noFill/>
          <a:extLst>
            <a:ext uri="{91240B29-F687-4F45-9708-019B960494DF}">
              <a14:hiddenLine xmlns:a14="http://schemas.microsoft.com/office/drawing/2010/main" w="76200">
                <a:solidFill>
                  <a:schemeClr val="tx1"/>
                </a:solidFill>
                <a:miter lim="800000"/>
                <a:headEnd/>
                <a:tailEnd/>
              </a14:hiddenLine>
            </a:ext>
          </a:extLst>
        </p:spPr>
        <p:txBody>
          <a:bodyPr vert="horz" lIns="0" tIns="0" rIns="0" bIns="0" rtlCol="0" anchor="b">
            <a:normAutofit fontScale="90000"/>
          </a:bodyPr>
          <a:lstStyle/>
          <a:p>
            <a:pPr defTabSz="793750"/>
            <a:r>
              <a:rPr lang="en-US" altLang="en-US"/>
              <a:t>Many stakeholders, many views</a:t>
            </a:r>
          </a:p>
        </p:txBody>
      </p:sp>
      <p:sp>
        <p:nvSpPr>
          <p:cNvPr id="35843" name="Rectangle 3"/>
          <p:cNvSpPr>
            <a:spLocks noGrp="1" noChangeArrowheads="1"/>
          </p:cNvSpPr>
          <p:nvPr>
            <p:ph type="body" idx="1"/>
          </p:nvPr>
        </p:nvSpPr>
        <p:spPr>
          <a:xfrm>
            <a:off x="2057400" y="990600"/>
            <a:ext cx="8305800" cy="4673074"/>
          </a:xfrm>
          <a:noFill/>
          <a:extLst>
            <a:ext uri="{91240B29-F687-4F45-9708-019B960494DF}">
              <a14:hiddenLine xmlns:a14="http://schemas.microsoft.com/office/drawing/2010/main" w="12700">
                <a:solidFill>
                  <a:schemeClr val="tx1"/>
                </a:solidFill>
                <a:miter lim="800000"/>
                <a:headEnd/>
                <a:tailEnd/>
              </a14:hiddenLine>
            </a:ext>
          </a:extLst>
        </p:spPr>
        <p:txBody>
          <a:bodyPr vert="horz" lIns="0" tIns="0" rIns="0" bIns="0" rtlCol="0">
            <a:spAutoFit/>
          </a:bodyPr>
          <a:lstStyle/>
          <a:p>
            <a:pPr marL="404813" indent="-404813" defTabSz="793750">
              <a:lnSpc>
                <a:spcPct val="70000"/>
              </a:lnSpc>
            </a:pPr>
            <a:r>
              <a:rPr lang="en-US" altLang="en-US" sz="2800"/>
              <a:t>Architecture is many things to many different interested parties</a:t>
            </a:r>
          </a:p>
          <a:p>
            <a:pPr marL="912813" lvl="1" indent="-354013" defTabSz="793750">
              <a:lnSpc>
                <a:spcPct val="70000"/>
              </a:lnSpc>
            </a:pPr>
            <a:r>
              <a:rPr lang="en-US" altLang="en-US" sz="2400"/>
              <a:t>end-user</a:t>
            </a:r>
          </a:p>
          <a:p>
            <a:pPr marL="912813" lvl="1" indent="-354013" defTabSz="793750">
              <a:lnSpc>
                <a:spcPct val="70000"/>
              </a:lnSpc>
            </a:pPr>
            <a:r>
              <a:rPr lang="en-US" altLang="en-US" sz="2400"/>
              <a:t>customer</a:t>
            </a:r>
          </a:p>
          <a:p>
            <a:pPr marL="912813" lvl="1" indent="-354013" defTabSz="793750">
              <a:lnSpc>
                <a:spcPct val="70000"/>
              </a:lnSpc>
            </a:pPr>
            <a:r>
              <a:rPr lang="en-US" altLang="en-US" sz="2400"/>
              <a:t>project manager</a:t>
            </a:r>
          </a:p>
          <a:p>
            <a:pPr marL="912813" lvl="1" indent="-354013" defTabSz="793750">
              <a:lnSpc>
                <a:spcPct val="70000"/>
              </a:lnSpc>
            </a:pPr>
            <a:r>
              <a:rPr lang="en-US" altLang="en-US" sz="2400"/>
              <a:t>system engineer</a:t>
            </a:r>
          </a:p>
          <a:p>
            <a:pPr marL="912813" lvl="1" indent="-354013" defTabSz="793750">
              <a:lnSpc>
                <a:spcPct val="70000"/>
              </a:lnSpc>
            </a:pPr>
            <a:r>
              <a:rPr lang="en-US" altLang="en-US" sz="2400"/>
              <a:t>developer</a:t>
            </a:r>
          </a:p>
          <a:p>
            <a:pPr marL="912813" lvl="1" indent="-354013" defTabSz="793750">
              <a:lnSpc>
                <a:spcPct val="70000"/>
              </a:lnSpc>
            </a:pPr>
            <a:r>
              <a:rPr lang="en-US" altLang="en-US" sz="2400"/>
              <a:t>architect</a:t>
            </a:r>
          </a:p>
          <a:p>
            <a:pPr marL="912813" lvl="1" indent="-354013" defTabSz="793750">
              <a:lnSpc>
                <a:spcPct val="70000"/>
              </a:lnSpc>
            </a:pPr>
            <a:r>
              <a:rPr lang="en-US" altLang="en-US" sz="2400"/>
              <a:t>maintainer</a:t>
            </a:r>
          </a:p>
          <a:p>
            <a:pPr marL="912813" lvl="1" indent="-354013" defTabSz="793750">
              <a:lnSpc>
                <a:spcPct val="70000"/>
              </a:lnSpc>
            </a:pPr>
            <a:r>
              <a:rPr lang="en-US" altLang="en-US" sz="2400"/>
              <a:t>other developers</a:t>
            </a:r>
          </a:p>
          <a:p>
            <a:pPr marL="404813" indent="-404813" defTabSz="793750">
              <a:lnSpc>
                <a:spcPct val="70000"/>
              </a:lnSpc>
              <a:spcBef>
                <a:spcPct val="25000"/>
              </a:spcBef>
            </a:pPr>
            <a:r>
              <a:rPr lang="en-US" altLang="en-US" sz="2800"/>
              <a:t>Multidimensional reality</a:t>
            </a:r>
          </a:p>
          <a:p>
            <a:pPr marL="404813" indent="-404813" defTabSz="793750"/>
            <a:r>
              <a:rPr lang="en-US" altLang="en-US" sz="2800"/>
              <a:t>Multiple stakeholders</a:t>
            </a:r>
          </a:p>
          <a:p>
            <a:pPr marL="912813" lvl="1" indent="-354013" defTabSz="793750">
              <a:buNone/>
            </a:pPr>
            <a:r>
              <a:rPr lang="en-US" altLang="en-US" sz="2400"/>
              <a:t>		multiple views, multiple blueprints</a:t>
            </a:r>
          </a:p>
        </p:txBody>
      </p:sp>
      <p:sp>
        <p:nvSpPr>
          <p:cNvPr id="35844" name="AutoShape 4"/>
          <p:cNvSpPr>
            <a:spLocks noChangeArrowheads="1"/>
          </p:cNvSpPr>
          <p:nvPr/>
        </p:nvSpPr>
        <p:spPr bwMode="auto">
          <a:xfrm>
            <a:off x="2667000" y="5715000"/>
            <a:ext cx="762000" cy="381000"/>
          </a:xfrm>
          <a:prstGeom prst="rightArrow">
            <a:avLst>
              <a:gd name="adj1" fmla="val 50000"/>
              <a:gd name="adj2" fmla="val 500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Tree>
    <p:extLst>
      <p:ext uri="{BB962C8B-B14F-4D97-AF65-F5344CB8AC3E}">
        <p14:creationId xmlns:p14="http://schemas.microsoft.com/office/powerpoint/2010/main" val="25650329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05000" y="152400"/>
            <a:ext cx="8134350" cy="533400"/>
          </a:xfrm>
        </p:spPr>
        <p:txBody>
          <a:bodyPr>
            <a:normAutofit fontScale="90000"/>
          </a:bodyPr>
          <a:lstStyle/>
          <a:p>
            <a:pPr eaLnBrk="1" hangingPunct="1"/>
            <a:r>
              <a:rPr lang="en-US" altLang="en-US"/>
              <a:t>Architectural view</a:t>
            </a:r>
          </a:p>
        </p:txBody>
      </p:sp>
      <p:sp>
        <p:nvSpPr>
          <p:cNvPr id="37891" name="Rectangle 3"/>
          <p:cNvSpPr>
            <a:spLocks noGrp="1" noChangeArrowheads="1"/>
          </p:cNvSpPr>
          <p:nvPr>
            <p:ph type="body" idx="1"/>
          </p:nvPr>
        </p:nvSpPr>
        <p:spPr/>
        <p:txBody>
          <a:bodyPr/>
          <a:lstStyle/>
          <a:p>
            <a:pPr eaLnBrk="1" hangingPunct="1"/>
            <a:r>
              <a:rPr lang="en-US" altLang="en-US" sz="2400"/>
              <a:t>An architectural view is a simplified description (an abstraction) of a system from a particular perspective or vantage point, covering particular concerns, and omitting entities that are not relevant to this perspective</a:t>
            </a:r>
          </a:p>
        </p:txBody>
      </p:sp>
    </p:spTree>
    <p:extLst>
      <p:ext uri="{BB962C8B-B14F-4D97-AF65-F5344CB8AC3E}">
        <p14:creationId xmlns:p14="http://schemas.microsoft.com/office/powerpoint/2010/main" val="304963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81200" y="157164"/>
            <a:ext cx="8382000" cy="528637"/>
          </a:xfrm>
        </p:spPr>
        <p:txBody>
          <a:bodyPr vert="horz" lIns="86173" tIns="43087" rIns="86173" bIns="43087" rtlCol="0" anchor="t">
            <a:normAutofit fontScale="90000"/>
          </a:bodyPr>
          <a:lstStyle/>
          <a:p>
            <a:pPr eaLnBrk="1" hangingPunct="1"/>
            <a:r>
              <a:rPr lang="en-US" altLang="en-US"/>
              <a:t>Architecturally significant elements</a:t>
            </a:r>
          </a:p>
        </p:txBody>
      </p:sp>
      <p:sp>
        <p:nvSpPr>
          <p:cNvPr id="39939" name="Rectangle 3"/>
          <p:cNvSpPr>
            <a:spLocks noGrp="1" noChangeArrowheads="1"/>
          </p:cNvSpPr>
          <p:nvPr>
            <p:ph type="body" idx="1"/>
          </p:nvPr>
        </p:nvSpPr>
        <p:spPr>
          <a:xfrm>
            <a:off x="2057400" y="1143000"/>
            <a:ext cx="7924800" cy="4267200"/>
          </a:xfrm>
        </p:spPr>
        <p:txBody>
          <a:bodyPr vert="horz" lIns="86173" tIns="43087" rIns="86173" bIns="43087" rtlCol="0">
            <a:normAutofit/>
          </a:bodyPr>
          <a:lstStyle/>
          <a:p>
            <a:pPr eaLnBrk="1" hangingPunct="1">
              <a:lnSpc>
                <a:spcPct val="80000"/>
              </a:lnSpc>
            </a:pPr>
            <a:r>
              <a:rPr lang="en-US" altLang="en-US" sz="2400"/>
              <a:t>Not all design is architecture</a:t>
            </a:r>
          </a:p>
          <a:p>
            <a:pPr eaLnBrk="1" hangingPunct="1">
              <a:lnSpc>
                <a:spcPct val="80000"/>
              </a:lnSpc>
            </a:pPr>
            <a:endParaRPr lang="en-US" altLang="en-US" sz="2400"/>
          </a:p>
          <a:p>
            <a:pPr eaLnBrk="1" hangingPunct="1">
              <a:lnSpc>
                <a:spcPct val="80000"/>
              </a:lnSpc>
            </a:pPr>
            <a:r>
              <a:rPr lang="en-US" altLang="en-US" sz="2400"/>
              <a:t>Main “business” classes</a:t>
            </a:r>
          </a:p>
          <a:p>
            <a:pPr eaLnBrk="1" hangingPunct="1">
              <a:lnSpc>
                <a:spcPct val="80000"/>
              </a:lnSpc>
            </a:pPr>
            <a:r>
              <a:rPr lang="en-US" altLang="en-US" sz="2400"/>
              <a:t>Important  mechanisms</a:t>
            </a:r>
          </a:p>
          <a:p>
            <a:pPr eaLnBrk="1" hangingPunct="1">
              <a:lnSpc>
                <a:spcPct val="80000"/>
              </a:lnSpc>
            </a:pPr>
            <a:r>
              <a:rPr lang="en-US" altLang="en-US" sz="2400"/>
              <a:t>Processors and processes</a:t>
            </a:r>
          </a:p>
          <a:p>
            <a:pPr eaLnBrk="1" hangingPunct="1">
              <a:lnSpc>
                <a:spcPct val="80000"/>
              </a:lnSpc>
            </a:pPr>
            <a:r>
              <a:rPr lang="en-US" altLang="en-US" sz="2400"/>
              <a:t>Layers and subsystems</a:t>
            </a:r>
          </a:p>
          <a:p>
            <a:pPr eaLnBrk="1" hangingPunct="1">
              <a:lnSpc>
                <a:spcPct val="80000"/>
              </a:lnSpc>
            </a:pPr>
            <a:endParaRPr lang="en-US" altLang="en-US" sz="2400"/>
          </a:p>
          <a:p>
            <a:pPr eaLnBrk="1" hangingPunct="1">
              <a:lnSpc>
                <a:spcPct val="80000"/>
              </a:lnSpc>
            </a:pPr>
            <a:r>
              <a:rPr lang="en-US" altLang="en-US" sz="2400"/>
              <a:t>Architectural views = slices through models</a:t>
            </a:r>
          </a:p>
        </p:txBody>
      </p:sp>
    </p:spTree>
    <p:extLst>
      <p:ext uri="{BB962C8B-B14F-4D97-AF65-F5344CB8AC3E}">
        <p14:creationId xmlns:p14="http://schemas.microsoft.com/office/powerpoint/2010/main" val="295044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Characteristics of a Good Architecture</a:t>
            </a:r>
          </a:p>
        </p:txBody>
      </p:sp>
      <p:sp>
        <p:nvSpPr>
          <p:cNvPr id="41987" name="Rectangle 3"/>
          <p:cNvSpPr>
            <a:spLocks noGrp="1" noChangeArrowheads="1"/>
          </p:cNvSpPr>
          <p:nvPr>
            <p:ph type="body" idx="1"/>
          </p:nvPr>
        </p:nvSpPr>
        <p:spPr/>
        <p:txBody>
          <a:bodyPr/>
          <a:lstStyle/>
          <a:p>
            <a:pPr eaLnBrk="1" hangingPunct="1"/>
            <a:r>
              <a:rPr lang="en-US" altLang="en-US" sz="2400"/>
              <a:t>Resilient</a:t>
            </a:r>
          </a:p>
          <a:p>
            <a:pPr eaLnBrk="1" hangingPunct="1"/>
            <a:r>
              <a:rPr lang="en-US" altLang="en-US" sz="2400"/>
              <a:t>Simple</a:t>
            </a:r>
          </a:p>
          <a:p>
            <a:pPr eaLnBrk="1" hangingPunct="1"/>
            <a:r>
              <a:rPr lang="en-US" altLang="en-US" sz="2400"/>
              <a:t>Approachable</a:t>
            </a:r>
          </a:p>
          <a:p>
            <a:pPr eaLnBrk="1" hangingPunct="1"/>
            <a:r>
              <a:rPr lang="en-US" altLang="en-US" sz="2400"/>
              <a:t>Clear separation of concerns</a:t>
            </a:r>
          </a:p>
          <a:p>
            <a:pPr eaLnBrk="1" hangingPunct="1"/>
            <a:r>
              <a:rPr lang="en-US" altLang="en-US" sz="2400"/>
              <a:t>Balanced distribution of responsibilities</a:t>
            </a:r>
          </a:p>
          <a:p>
            <a:pPr eaLnBrk="1" hangingPunct="1"/>
            <a:r>
              <a:rPr lang="en-US" altLang="en-US" sz="2400"/>
              <a:t>Balances economic and technology constraints</a:t>
            </a:r>
          </a:p>
        </p:txBody>
      </p:sp>
    </p:spTree>
    <p:extLst>
      <p:ext uri="{BB962C8B-B14F-4D97-AF65-F5344CB8AC3E}">
        <p14:creationId xmlns:p14="http://schemas.microsoft.com/office/powerpoint/2010/main" val="1909743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389188" y="927101"/>
            <a:ext cx="6875462" cy="709613"/>
          </a:xfrm>
        </p:spPr>
        <p:txBody>
          <a:bodyPr>
            <a:normAutofit fontScale="90000"/>
          </a:bodyPr>
          <a:lstStyle/>
          <a:p>
            <a:pPr eaLnBrk="1" hangingPunct="1"/>
            <a:r>
              <a:rPr lang="en-US" altLang="en-US"/>
              <a:t>Major areas of focus and the corresponding architectural styles</a:t>
            </a:r>
          </a:p>
        </p:txBody>
      </p:sp>
      <p:graphicFrame>
        <p:nvGraphicFramePr>
          <p:cNvPr id="4" name="Content Placeholder 3"/>
          <p:cNvGraphicFramePr>
            <a:graphicFrameLocks noGrp="1"/>
          </p:cNvGraphicFramePr>
          <p:nvPr>
            <p:ph idx="1"/>
          </p:nvPr>
        </p:nvGraphicFramePr>
        <p:xfrm>
          <a:off x="2387601" y="2790825"/>
          <a:ext cx="6346826" cy="2927351"/>
        </p:xfrm>
        <a:graphic>
          <a:graphicData uri="http://schemas.openxmlformats.org/drawingml/2006/table">
            <a:tbl>
              <a:tblPr/>
              <a:tblGrid>
                <a:gridCol w="3173413">
                  <a:extLst>
                    <a:ext uri="{9D8B030D-6E8A-4147-A177-3AD203B41FA5}">
                      <a16:colId xmlns:a16="http://schemas.microsoft.com/office/drawing/2014/main" val="20000"/>
                    </a:ext>
                  </a:extLst>
                </a:gridCol>
                <a:gridCol w="3173413">
                  <a:extLst>
                    <a:ext uri="{9D8B030D-6E8A-4147-A177-3AD203B41FA5}">
                      <a16:colId xmlns:a16="http://schemas.microsoft.com/office/drawing/2014/main" val="20001"/>
                    </a:ext>
                  </a:extLst>
                </a:gridCol>
              </a:tblGrid>
              <a:tr h="365919">
                <a:tc>
                  <a:txBody>
                    <a:bodyPr/>
                    <a:lstStyle/>
                    <a:p>
                      <a:r>
                        <a:rPr lang="en-US" sz="1800" dirty="0"/>
                        <a:t>Category</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Architecture styles</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4797">
                <a:tc>
                  <a:txBody>
                    <a:bodyPr/>
                    <a:lstStyle/>
                    <a:p>
                      <a:r>
                        <a:rPr lang="en-US" sz="1800" i="1" dirty="0"/>
                        <a:t>Communication</a:t>
                      </a:r>
                      <a:r>
                        <a:rPr lang="en-US" sz="1800" dirty="0"/>
                        <a:t> </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Service-Oriented Architecture (SOA), Message Bus</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5919">
                <a:tc>
                  <a:txBody>
                    <a:bodyPr/>
                    <a:lstStyle/>
                    <a:p>
                      <a:r>
                        <a:rPr lang="en-US" sz="1800" i="1"/>
                        <a:t>Deployment</a:t>
                      </a:r>
                      <a:r>
                        <a:rPr lang="en-US" sz="1800"/>
                        <a:t> </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Client/Server, N-Tier, 3-Tier</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5919">
                <a:tc>
                  <a:txBody>
                    <a:bodyPr/>
                    <a:lstStyle/>
                    <a:p>
                      <a:r>
                        <a:rPr lang="en-US" sz="1800" i="1"/>
                        <a:t>Domain</a:t>
                      </a:r>
                      <a:r>
                        <a:rPr lang="en-US" sz="1800"/>
                        <a:t> </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Domain Driven Design</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14797">
                <a:tc>
                  <a:txBody>
                    <a:bodyPr/>
                    <a:lstStyle/>
                    <a:p>
                      <a:r>
                        <a:rPr lang="en-US" sz="1800" i="1"/>
                        <a:t>Structure</a:t>
                      </a:r>
                      <a:r>
                        <a:rPr lang="en-US" sz="1800"/>
                        <a:t> </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Component-Based, Object-Oriented, Layered Architecture</a:t>
                      </a:r>
                    </a:p>
                  </a:txBody>
                  <a:tcPr marT="45740" marB="457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9654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514449" y="263222"/>
            <a:ext cx="6345237" cy="709613"/>
          </a:xfrm>
        </p:spPr>
        <p:txBody>
          <a:bodyPr>
            <a:normAutofit fontScale="90000"/>
          </a:bodyPr>
          <a:lstStyle/>
          <a:p>
            <a:pPr eaLnBrk="1" hangingPunct="1"/>
            <a:r>
              <a:rPr lang="en-US" altLang="en-US" dirty="0"/>
              <a:t>Key Architectural Styles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8549423"/>
              </p:ext>
            </p:extLst>
          </p:nvPr>
        </p:nvGraphicFramePr>
        <p:xfrm>
          <a:off x="2014385" y="935257"/>
          <a:ext cx="7345363" cy="5048250"/>
        </p:xfrm>
        <a:graphic>
          <a:graphicData uri="http://schemas.openxmlformats.org/drawingml/2006/table">
            <a:tbl>
              <a:tblPr/>
              <a:tblGrid>
                <a:gridCol w="1719129">
                  <a:extLst>
                    <a:ext uri="{9D8B030D-6E8A-4147-A177-3AD203B41FA5}">
                      <a16:colId xmlns:a16="http://schemas.microsoft.com/office/drawing/2014/main" val="20000"/>
                    </a:ext>
                  </a:extLst>
                </a:gridCol>
                <a:gridCol w="5626234">
                  <a:extLst>
                    <a:ext uri="{9D8B030D-6E8A-4147-A177-3AD203B41FA5}">
                      <a16:colId xmlns:a16="http://schemas.microsoft.com/office/drawing/2014/main" val="20001"/>
                    </a:ext>
                  </a:extLst>
                </a:gridCol>
              </a:tblGrid>
              <a:tr h="239815">
                <a:tc>
                  <a:txBody>
                    <a:bodyPr/>
                    <a:lstStyle/>
                    <a:p>
                      <a:r>
                        <a:rPr lang="en-US" sz="1000" b="1" dirty="0"/>
                        <a:t>Architecture style</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1" dirty="0"/>
                        <a:t>Description</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681427">
                <a:tc>
                  <a:txBody>
                    <a:bodyPr/>
                    <a:lstStyle/>
                    <a:p>
                      <a:r>
                        <a:rPr lang="en-US" sz="1000" i="1" dirty="0"/>
                        <a:t>Client/Server </a:t>
                      </a:r>
                      <a:endParaRPr lang="en-US" sz="1000" dirty="0"/>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a:t>Segregates the system into two applications, where the client makes requests to the server. In many cases, the server is a database with application logic represented as stored procedures.</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17883">
                <a:tc>
                  <a:txBody>
                    <a:bodyPr/>
                    <a:lstStyle/>
                    <a:p>
                      <a:r>
                        <a:rPr lang="en-US" sz="1000" i="1"/>
                        <a:t>Component-Based Architecture</a:t>
                      </a:r>
                      <a:r>
                        <a:rPr lang="en-US" sz="1000"/>
                        <a:t> </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a:t>Decomposes application design into reusable functional or logical components that expose well-defined communication interfaces.</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99655">
                <a:tc>
                  <a:txBody>
                    <a:bodyPr/>
                    <a:lstStyle/>
                    <a:p>
                      <a:r>
                        <a:rPr lang="en-US" sz="1000" i="1" dirty="0"/>
                        <a:t>Domain Driven Design</a:t>
                      </a:r>
                      <a:r>
                        <a:rPr lang="en-US" sz="1000" dirty="0"/>
                        <a:t> </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a:t>An object-oriented architectural style focused on modeling a business domain and defining business objects based on entities within the business domain. </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2570">
                <a:tc>
                  <a:txBody>
                    <a:bodyPr/>
                    <a:lstStyle/>
                    <a:p>
                      <a:r>
                        <a:rPr lang="en-US" sz="1000" i="1"/>
                        <a:t>Layered Architecture</a:t>
                      </a:r>
                      <a:r>
                        <a:rPr lang="en-US" sz="1000"/>
                        <a:t> </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t>Partitions the concerns of the application into stacked groups (layers).</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26740">
                <a:tc>
                  <a:txBody>
                    <a:bodyPr/>
                    <a:lstStyle/>
                    <a:p>
                      <a:r>
                        <a:rPr lang="en-US" sz="1000" i="1" dirty="0"/>
                        <a:t>Message Bus </a:t>
                      </a:r>
                      <a:endParaRPr lang="en-US" sz="1000" dirty="0"/>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t>An architecture style that prescribes use of a software system that can receive and send messages using one or more communication channels, so that applications can interact without needing to know specific details about each other.</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64754">
                <a:tc>
                  <a:txBody>
                    <a:bodyPr/>
                    <a:lstStyle/>
                    <a:p>
                      <a:r>
                        <a:rPr lang="en-US" sz="1000" i="1"/>
                        <a:t>N-Tier / 3-Tier</a:t>
                      </a:r>
                      <a:r>
                        <a:rPr lang="en-US" sz="1000"/>
                        <a:t> </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t>Segregates functionality into separate segments in much the same way as the layered style, but with each segment being a tier located on a physically separate computer.</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763196">
                <a:tc>
                  <a:txBody>
                    <a:bodyPr/>
                    <a:lstStyle/>
                    <a:p>
                      <a:r>
                        <a:rPr lang="en-US" sz="1000" i="1"/>
                        <a:t>Object-Oriented</a:t>
                      </a:r>
                      <a:r>
                        <a:rPr lang="en-US" sz="1000"/>
                        <a:t> </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a:t>A design paradigm based on division of responsibilities for an application or system into individual reusable and self-sufficient objects, each containing the data and the behavior relevant to the object.</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82210">
                <a:tc>
                  <a:txBody>
                    <a:bodyPr/>
                    <a:lstStyle/>
                    <a:p>
                      <a:r>
                        <a:rPr lang="en-US" sz="1000" i="1" dirty="0"/>
                        <a:t>Service-Oriented Architecture (SOA)</a:t>
                      </a:r>
                      <a:r>
                        <a:rPr lang="en-US" sz="1000" dirty="0"/>
                        <a:t> </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a:t>Refers to applications that expose and consume functionality as a service using contracts and messages.</a:t>
                      </a:r>
                    </a:p>
                  </a:txBody>
                  <a:tcPr marL="19615" marR="19615" marT="9808" marB="98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86201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2389188" y="927101"/>
            <a:ext cx="6946900" cy="709613"/>
          </a:xfrm>
        </p:spPr>
        <p:txBody>
          <a:bodyPr/>
          <a:lstStyle/>
          <a:p>
            <a:pPr eaLnBrk="1" hangingPunct="1"/>
            <a:r>
              <a:rPr lang="en-US" altLang="en-US" sz="2800"/>
              <a:t>Methods for describing architecture </a:t>
            </a:r>
          </a:p>
        </p:txBody>
      </p:sp>
      <p:sp>
        <p:nvSpPr>
          <p:cNvPr id="3" name="Content Placeholder 2"/>
          <p:cNvSpPr>
            <a:spLocks noGrp="1"/>
          </p:cNvSpPr>
          <p:nvPr>
            <p:ph idx="1"/>
          </p:nvPr>
        </p:nvSpPr>
        <p:spPr/>
        <p:txBody>
          <a:bodyPr rtlCol="0">
            <a:normAutofit/>
          </a:bodyPr>
          <a:lstStyle/>
          <a:p>
            <a:pPr marL="0" indent="0">
              <a:spcAft>
                <a:spcPts val="0"/>
              </a:spcAft>
              <a:buNone/>
              <a:defRPr/>
            </a:pPr>
            <a:r>
              <a:rPr lang="en-US" dirty="0">
                <a:solidFill>
                  <a:schemeClr val="tx1">
                    <a:lumMod val="75000"/>
                    <a:lumOff val="25000"/>
                  </a:schemeClr>
                </a:solidFill>
              </a:rPr>
              <a:t>There are several well-known methods for describing architecture to others, including the following:</a:t>
            </a:r>
          </a:p>
          <a:p>
            <a:pPr>
              <a:spcAft>
                <a:spcPts val="0"/>
              </a:spcAft>
              <a:buFont typeface="Wingdings 3" charset="2"/>
              <a:buAutoNum type="alphaLcPeriod"/>
              <a:defRPr/>
            </a:pPr>
            <a:r>
              <a:rPr lang="en-US" b="1" dirty="0">
                <a:solidFill>
                  <a:schemeClr val="tx1">
                    <a:lumMod val="75000"/>
                    <a:lumOff val="25000"/>
                  </a:schemeClr>
                </a:solidFill>
              </a:rPr>
              <a:t>4+1 model</a:t>
            </a:r>
          </a:p>
          <a:p>
            <a:pPr>
              <a:spcAft>
                <a:spcPts val="0"/>
              </a:spcAft>
              <a:buFont typeface="Wingdings 3" charset="2"/>
              <a:buAutoNum type="alphaLcPeriod"/>
              <a:defRPr/>
            </a:pPr>
            <a:r>
              <a:rPr lang="en-US" b="1" dirty="0">
                <a:solidFill>
                  <a:schemeClr val="tx1">
                    <a:lumMod val="75000"/>
                    <a:lumOff val="25000"/>
                  </a:schemeClr>
                </a:solidFill>
              </a:rPr>
              <a:t>Agile modelling</a:t>
            </a:r>
          </a:p>
          <a:p>
            <a:pPr>
              <a:spcAft>
                <a:spcPts val="0"/>
              </a:spcAft>
              <a:buFont typeface="Wingdings 3" charset="2"/>
              <a:buAutoNum type="alphaLcPeriod"/>
              <a:defRPr/>
            </a:pPr>
            <a:r>
              <a:rPr lang="en-US" b="1" dirty="0">
                <a:solidFill>
                  <a:schemeClr val="tx1">
                    <a:lumMod val="75000"/>
                    <a:lumOff val="25000"/>
                  </a:schemeClr>
                </a:solidFill>
              </a:rPr>
              <a:t>IEEE 1471</a:t>
            </a:r>
          </a:p>
          <a:p>
            <a:pPr>
              <a:spcAft>
                <a:spcPts val="0"/>
              </a:spcAft>
              <a:buFont typeface="Wingdings 3" charset="2"/>
              <a:buAutoNum type="alphaLcPeriod"/>
              <a:defRPr/>
            </a:pPr>
            <a:r>
              <a:rPr lang="en-US" b="1" dirty="0">
                <a:solidFill>
                  <a:schemeClr val="tx1">
                    <a:lumMod val="75000"/>
                    <a:lumOff val="25000"/>
                  </a:schemeClr>
                </a:solidFill>
              </a:rPr>
              <a:t>UML model – for Object Oriented </a:t>
            </a:r>
            <a:endParaRPr lang="en-US" dirty="0">
              <a:solidFill>
                <a:schemeClr val="tx1">
                  <a:lumMod val="75000"/>
                  <a:lumOff val="25000"/>
                </a:schemeClr>
              </a:solidFill>
            </a:endParaRPr>
          </a:p>
        </p:txBody>
      </p:sp>
    </p:spTree>
    <p:extLst>
      <p:ext uri="{BB962C8B-B14F-4D97-AF65-F5344CB8AC3E}">
        <p14:creationId xmlns:p14="http://schemas.microsoft.com/office/powerpoint/2010/main" val="363835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863975" y="2924175"/>
            <a:ext cx="6345238" cy="711200"/>
          </a:xfrm>
        </p:spPr>
        <p:txBody>
          <a:bodyPr>
            <a:normAutofit fontScale="90000"/>
          </a:bodyPr>
          <a:lstStyle/>
          <a:p>
            <a:pPr eaLnBrk="1" hangingPunct="1"/>
            <a:r>
              <a:rPr lang="en-US" altLang="en-US"/>
              <a:t>Software Architecture</a:t>
            </a:r>
          </a:p>
        </p:txBody>
      </p:sp>
    </p:spTree>
    <p:extLst>
      <p:ext uri="{BB962C8B-B14F-4D97-AF65-F5344CB8AC3E}">
        <p14:creationId xmlns:p14="http://schemas.microsoft.com/office/powerpoint/2010/main" val="2835938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a:xfrm>
            <a:off x="1919289" y="495300"/>
            <a:ext cx="6931025" cy="711200"/>
          </a:xfrm>
        </p:spPr>
        <p:txBody>
          <a:bodyPr>
            <a:normAutofit fontScale="90000"/>
          </a:bodyPr>
          <a:lstStyle/>
          <a:p>
            <a:pPr eaLnBrk="1" hangingPunct="1"/>
            <a:r>
              <a:rPr lang="en-US" altLang="en-US"/>
              <a:t>Representing System Architecture (4+1 model)</a:t>
            </a:r>
          </a:p>
        </p:txBody>
      </p:sp>
      <p:sp>
        <p:nvSpPr>
          <p:cNvPr id="47107" name="Rectangle 1028"/>
          <p:cNvSpPr>
            <a:spLocks noChangeArrowheads="1"/>
          </p:cNvSpPr>
          <p:nvPr/>
        </p:nvSpPr>
        <p:spPr bwMode="auto">
          <a:xfrm>
            <a:off x="2362200" y="1473200"/>
            <a:ext cx="3576638" cy="2046288"/>
          </a:xfrm>
          <a:prstGeom prst="rect">
            <a:avLst/>
          </a:prstGeom>
          <a:solidFill>
            <a:schemeClr val="bg1"/>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47108" name="Rectangle 1029"/>
          <p:cNvSpPr>
            <a:spLocks noChangeArrowheads="1"/>
          </p:cNvSpPr>
          <p:nvPr/>
        </p:nvSpPr>
        <p:spPr bwMode="auto">
          <a:xfrm>
            <a:off x="3810001" y="2082800"/>
            <a:ext cx="1611313"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ko-KR" sz="2000">
                <a:latin typeface="Arial Narrow" panose="020B0606020202030204" pitchFamily="34" charset="0"/>
                <a:ea typeface="굴림" charset="-127"/>
              </a:rPr>
              <a:t>Logical View</a:t>
            </a:r>
          </a:p>
        </p:txBody>
      </p:sp>
      <p:grpSp>
        <p:nvGrpSpPr>
          <p:cNvPr id="47109" name="Group 1030"/>
          <p:cNvGrpSpPr>
            <a:grpSpLocks/>
          </p:cNvGrpSpPr>
          <p:nvPr/>
        </p:nvGrpSpPr>
        <p:grpSpPr bwMode="auto">
          <a:xfrm>
            <a:off x="2713039" y="2921001"/>
            <a:ext cx="1030287" cy="538163"/>
            <a:chOff x="1056" y="755"/>
            <a:chExt cx="649" cy="339"/>
          </a:xfrm>
        </p:grpSpPr>
        <p:sp>
          <p:nvSpPr>
            <p:cNvPr id="47126" name="Rectangle 1031"/>
            <p:cNvSpPr>
              <a:spLocks noChangeArrowheads="1"/>
            </p:cNvSpPr>
            <p:nvPr/>
          </p:nvSpPr>
          <p:spPr bwMode="auto">
            <a:xfrm>
              <a:off x="1056" y="755"/>
              <a:ext cx="532" cy="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a:defRPr>
                  <a:solidFill>
                    <a:schemeClr val="tx1"/>
                  </a:solidFill>
                  <a:latin typeface="Arial" panose="020B0604020202020204" pitchFamily="34" charset="0"/>
                </a:defRPr>
              </a:lvl1pPr>
              <a:lvl2pPr marL="742950" indent="-285750" defTabSz="1014413">
                <a:defRPr>
                  <a:solidFill>
                    <a:schemeClr val="tx1"/>
                  </a:solidFill>
                  <a:latin typeface="Arial" panose="020B0604020202020204" pitchFamily="34" charset="0"/>
                </a:defRPr>
              </a:lvl2pPr>
              <a:lvl3pPr marL="1143000" indent="-228600" defTabSz="1014413">
                <a:defRPr>
                  <a:solidFill>
                    <a:schemeClr val="tx1"/>
                  </a:solidFill>
                  <a:latin typeface="Arial" panose="020B0604020202020204" pitchFamily="34" charset="0"/>
                </a:defRPr>
              </a:lvl3pPr>
              <a:lvl4pPr marL="1600200" indent="-228600" defTabSz="1014413">
                <a:defRPr>
                  <a:solidFill>
                    <a:schemeClr val="tx1"/>
                  </a:solidFill>
                  <a:latin typeface="Arial" panose="020B0604020202020204" pitchFamily="34" charset="0"/>
                </a:defRPr>
              </a:lvl4pPr>
              <a:lvl5pPr marL="2057400" indent="-228600" defTabSz="1014413">
                <a:defRPr>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a:solidFill>
                    <a:schemeClr val="tx1"/>
                  </a:solidFill>
                  <a:latin typeface="Arial" panose="020B0604020202020204" pitchFamily="34" charset="0"/>
                </a:defRPr>
              </a:lvl9pPr>
            </a:lstStyle>
            <a:p>
              <a:r>
                <a:rPr lang="en-US" altLang="ko-KR" sz="1400">
                  <a:latin typeface="Arial Narrow" panose="020B0606020202030204" pitchFamily="34" charset="0"/>
                  <a:ea typeface="굴림" charset="-127"/>
                </a:rPr>
                <a:t>End-user </a:t>
              </a:r>
            </a:p>
          </p:txBody>
        </p:sp>
        <p:sp>
          <p:nvSpPr>
            <p:cNvPr id="47127" name="Rectangle 1032"/>
            <p:cNvSpPr>
              <a:spLocks noChangeArrowheads="1"/>
            </p:cNvSpPr>
            <p:nvPr/>
          </p:nvSpPr>
          <p:spPr bwMode="auto">
            <a:xfrm>
              <a:off x="1056" y="894"/>
              <a:ext cx="649" cy="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a:defRPr>
                  <a:solidFill>
                    <a:schemeClr val="tx1"/>
                  </a:solidFill>
                  <a:latin typeface="Arial" panose="020B0604020202020204" pitchFamily="34" charset="0"/>
                </a:defRPr>
              </a:lvl1pPr>
              <a:lvl2pPr marL="742950" indent="-285750" defTabSz="1014413">
                <a:defRPr>
                  <a:solidFill>
                    <a:schemeClr val="tx1"/>
                  </a:solidFill>
                  <a:latin typeface="Arial" panose="020B0604020202020204" pitchFamily="34" charset="0"/>
                </a:defRPr>
              </a:lvl2pPr>
              <a:lvl3pPr marL="1143000" indent="-228600" defTabSz="1014413">
                <a:defRPr>
                  <a:solidFill>
                    <a:schemeClr val="tx1"/>
                  </a:solidFill>
                  <a:latin typeface="Arial" panose="020B0604020202020204" pitchFamily="34" charset="0"/>
                </a:defRPr>
              </a:lvl3pPr>
              <a:lvl4pPr marL="1600200" indent="-228600" defTabSz="1014413">
                <a:defRPr>
                  <a:solidFill>
                    <a:schemeClr val="tx1"/>
                  </a:solidFill>
                  <a:latin typeface="Arial" panose="020B0604020202020204" pitchFamily="34" charset="0"/>
                </a:defRPr>
              </a:lvl4pPr>
              <a:lvl5pPr marL="2057400" indent="-228600" defTabSz="1014413">
                <a:defRPr>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a:solidFill>
                    <a:schemeClr val="tx1"/>
                  </a:solidFill>
                  <a:latin typeface="Arial" panose="020B0604020202020204" pitchFamily="34" charset="0"/>
                </a:defRPr>
              </a:lvl9pPr>
            </a:lstStyle>
            <a:p>
              <a:r>
                <a:rPr lang="en-US" altLang="ko-KR" sz="1400" i="1">
                  <a:latin typeface="Arial Narrow" panose="020B0606020202030204" pitchFamily="34" charset="0"/>
                  <a:ea typeface="굴림" charset="-127"/>
                </a:rPr>
                <a:t>Functionality</a:t>
              </a:r>
            </a:p>
          </p:txBody>
        </p:sp>
      </p:grpSp>
      <p:sp>
        <p:nvSpPr>
          <p:cNvPr id="47110" name="Rectangle 1034"/>
          <p:cNvSpPr>
            <a:spLocks noChangeArrowheads="1"/>
          </p:cNvSpPr>
          <p:nvPr/>
        </p:nvSpPr>
        <p:spPr bwMode="auto">
          <a:xfrm>
            <a:off x="6019800" y="1473200"/>
            <a:ext cx="3644900" cy="2046288"/>
          </a:xfrm>
          <a:prstGeom prst="rect">
            <a:avLst/>
          </a:prstGeom>
          <a:solidFill>
            <a:schemeClr val="bg1"/>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47111" name="Rectangle 1035"/>
          <p:cNvSpPr>
            <a:spLocks noChangeArrowheads="1"/>
          </p:cNvSpPr>
          <p:nvPr/>
        </p:nvSpPr>
        <p:spPr bwMode="auto">
          <a:xfrm>
            <a:off x="6324601" y="2082801"/>
            <a:ext cx="2525713" cy="7080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ko-KR" sz="2000">
                <a:latin typeface="Arial Narrow" panose="020B0606020202030204" pitchFamily="34" charset="0"/>
                <a:ea typeface="굴림" charset="-127"/>
              </a:rPr>
              <a:t>Implementation /Component View</a:t>
            </a:r>
          </a:p>
        </p:txBody>
      </p:sp>
      <p:sp>
        <p:nvSpPr>
          <p:cNvPr id="47112" name="Rectangle 1036"/>
          <p:cNvSpPr>
            <a:spLocks noChangeArrowheads="1"/>
          </p:cNvSpPr>
          <p:nvPr/>
        </p:nvSpPr>
        <p:spPr bwMode="auto">
          <a:xfrm>
            <a:off x="7772401" y="2921000"/>
            <a:ext cx="1719263" cy="558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a:defRPr>
                <a:solidFill>
                  <a:schemeClr val="tx1"/>
                </a:solidFill>
                <a:latin typeface="Arial" panose="020B0604020202020204" pitchFamily="34" charset="0"/>
              </a:defRPr>
            </a:lvl1pPr>
            <a:lvl2pPr marL="742950" indent="-285750" defTabSz="1014413">
              <a:defRPr>
                <a:solidFill>
                  <a:schemeClr val="tx1"/>
                </a:solidFill>
                <a:latin typeface="Arial" panose="020B0604020202020204" pitchFamily="34" charset="0"/>
              </a:defRPr>
            </a:lvl2pPr>
            <a:lvl3pPr marL="1143000" indent="-228600" defTabSz="1014413">
              <a:defRPr>
                <a:solidFill>
                  <a:schemeClr val="tx1"/>
                </a:solidFill>
                <a:latin typeface="Arial" panose="020B0604020202020204" pitchFamily="34" charset="0"/>
              </a:defRPr>
            </a:lvl3pPr>
            <a:lvl4pPr marL="1600200" indent="-228600" defTabSz="1014413">
              <a:defRPr>
                <a:solidFill>
                  <a:schemeClr val="tx1"/>
                </a:solidFill>
                <a:latin typeface="Arial" panose="020B0604020202020204" pitchFamily="34" charset="0"/>
              </a:defRPr>
            </a:lvl4pPr>
            <a:lvl5pPr marL="2057400" indent="-228600" defTabSz="1014413">
              <a:defRPr>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a:solidFill>
                  <a:schemeClr val="tx1"/>
                </a:solidFill>
                <a:latin typeface="Arial" panose="020B0604020202020204" pitchFamily="34" charset="0"/>
              </a:defRPr>
            </a:lvl9pPr>
          </a:lstStyle>
          <a:p>
            <a:pPr algn="r"/>
            <a:r>
              <a:rPr lang="en-US" altLang="ko-KR" sz="1400">
                <a:latin typeface="Arial Narrow" panose="020B0606020202030204" pitchFamily="34" charset="0"/>
                <a:ea typeface="굴림" charset="-127"/>
              </a:rPr>
              <a:t>Programmers </a:t>
            </a:r>
          </a:p>
          <a:p>
            <a:pPr algn="r"/>
            <a:r>
              <a:rPr lang="en-US" altLang="ko-KR" sz="1400" i="1">
                <a:latin typeface="Arial Narrow" panose="020B0606020202030204" pitchFamily="34" charset="0"/>
                <a:ea typeface="굴림" charset="-127"/>
              </a:rPr>
              <a:t>Software management</a:t>
            </a:r>
            <a:r>
              <a:rPr lang="en-US" altLang="ko-KR" sz="1600">
                <a:latin typeface="Arial Narrow" panose="020B0606020202030204" pitchFamily="34" charset="0"/>
                <a:ea typeface="굴림" charset="-127"/>
              </a:rPr>
              <a:t> </a:t>
            </a:r>
          </a:p>
        </p:txBody>
      </p:sp>
      <p:sp>
        <p:nvSpPr>
          <p:cNvPr id="47113" name="Rectangle 1038"/>
          <p:cNvSpPr>
            <a:spLocks noChangeArrowheads="1"/>
          </p:cNvSpPr>
          <p:nvPr/>
        </p:nvSpPr>
        <p:spPr bwMode="auto">
          <a:xfrm>
            <a:off x="2362200" y="3581400"/>
            <a:ext cx="3576638" cy="2006600"/>
          </a:xfrm>
          <a:prstGeom prst="rect">
            <a:avLst/>
          </a:prstGeom>
          <a:solidFill>
            <a:schemeClr val="bg1"/>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47114" name="Rectangle 1039"/>
          <p:cNvSpPr>
            <a:spLocks noChangeArrowheads="1"/>
          </p:cNvSpPr>
          <p:nvPr/>
        </p:nvSpPr>
        <p:spPr bwMode="auto">
          <a:xfrm>
            <a:off x="3810001" y="4216400"/>
            <a:ext cx="1706563"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ko-KR" sz="2000">
                <a:latin typeface="Arial Narrow" panose="020B0606020202030204" pitchFamily="34" charset="0"/>
                <a:ea typeface="굴림" charset="-127"/>
              </a:rPr>
              <a:t>Process View</a:t>
            </a:r>
            <a:endParaRPr lang="en-US" altLang="ko-KR">
              <a:latin typeface="Arial Narrow" panose="020B0606020202030204" pitchFamily="34" charset="0"/>
              <a:ea typeface="굴림" charset="-127"/>
            </a:endParaRPr>
          </a:p>
        </p:txBody>
      </p:sp>
      <p:grpSp>
        <p:nvGrpSpPr>
          <p:cNvPr id="47115" name="Group 1040"/>
          <p:cNvGrpSpPr>
            <a:grpSpLocks/>
          </p:cNvGrpSpPr>
          <p:nvPr/>
        </p:nvGrpSpPr>
        <p:grpSpPr bwMode="auto">
          <a:xfrm>
            <a:off x="2616200" y="4597400"/>
            <a:ext cx="1436688" cy="977900"/>
            <a:chOff x="1680" y="2832"/>
            <a:chExt cx="905" cy="616"/>
          </a:xfrm>
        </p:grpSpPr>
        <p:sp>
          <p:nvSpPr>
            <p:cNvPr id="47124" name="Rectangle 1041"/>
            <p:cNvSpPr>
              <a:spLocks noChangeArrowheads="1"/>
            </p:cNvSpPr>
            <p:nvPr/>
          </p:nvSpPr>
          <p:spPr bwMode="auto">
            <a:xfrm>
              <a:off x="1680" y="2976"/>
              <a:ext cx="661" cy="47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a:defRPr>
                  <a:solidFill>
                    <a:schemeClr val="tx1"/>
                  </a:solidFill>
                  <a:latin typeface="Arial" panose="020B0604020202020204" pitchFamily="34" charset="0"/>
                </a:defRPr>
              </a:lvl1pPr>
              <a:lvl2pPr marL="742950" indent="-285750" defTabSz="1014413">
                <a:defRPr>
                  <a:solidFill>
                    <a:schemeClr val="tx1"/>
                  </a:solidFill>
                  <a:latin typeface="Arial" panose="020B0604020202020204" pitchFamily="34" charset="0"/>
                </a:defRPr>
              </a:lvl2pPr>
              <a:lvl3pPr marL="1143000" indent="-228600" defTabSz="1014413">
                <a:defRPr>
                  <a:solidFill>
                    <a:schemeClr val="tx1"/>
                  </a:solidFill>
                  <a:latin typeface="Arial" panose="020B0604020202020204" pitchFamily="34" charset="0"/>
                </a:defRPr>
              </a:lvl3pPr>
              <a:lvl4pPr marL="1600200" indent="-228600" defTabSz="1014413">
                <a:defRPr>
                  <a:solidFill>
                    <a:schemeClr val="tx1"/>
                  </a:solidFill>
                  <a:latin typeface="Arial" panose="020B0604020202020204" pitchFamily="34" charset="0"/>
                </a:defRPr>
              </a:lvl4pPr>
              <a:lvl5pPr marL="2057400" indent="-228600" defTabSz="1014413">
                <a:defRPr>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a:solidFill>
                    <a:schemeClr val="tx1"/>
                  </a:solidFill>
                  <a:latin typeface="Arial" panose="020B0604020202020204" pitchFamily="34" charset="0"/>
                </a:defRPr>
              </a:lvl9pPr>
            </a:lstStyle>
            <a:p>
              <a:r>
                <a:rPr lang="en-US" altLang="ko-KR" sz="1400" i="1">
                  <a:latin typeface="Arial Narrow" panose="020B0606020202030204" pitchFamily="34" charset="0"/>
                  <a:ea typeface="굴림" charset="-127"/>
                </a:rPr>
                <a:t>Performance</a:t>
              </a:r>
            </a:p>
            <a:p>
              <a:r>
                <a:rPr lang="en-US" altLang="ko-KR" sz="1400" i="1">
                  <a:latin typeface="Arial Narrow" panose="020B0606020202030204" pitchFamily="34" charset="0"/>
                  <a:ea typeface="굴림" charset="-127"/>
                </a:rPr>
                <a:t>Scalability</a:t>
              </a:r>
            </a:p>
            <a:p>
              <a:r>
                <a:rPr lang="en-US" altLang="ko-KR" sz="1400" i="1">
                  <a:latin typeface="Arial Narrow" panose="020B0606020202030204" pitchFamily="34" charset="0"/>
                  <a:ea typeface="굴림" charset="-127"/>
                </a:rPr>
                <a:t>Throughput</a:t>
              </a:r>
              <a:r>
                <a:rPr lang="en-US" altLang="ko-KR" sz="1400">
                  <a:latin typeface="Arial Narrow" panose="020B0606020202030204" pitchFamily="34" charset="0"/>
                  <a:ea typeface="굴림" charset="-127"/>
                </a:rPr>
                <a:t> </a:t>
              </a:r>
            </a:p>
          </p:txBody>
        </p:sp>
        <p:sp>
          <p:nvSpPr>
            <p:cNvPr id="47125" name="Rectangle 1042"/>
            <p:cNvSpPr>
              <a:spLocks noChangeArrowheads="1"/>
            </p:cNvSpPr>
            <p:nvPr/>
          </p:nvSpPr>
          <p:spPr bwMode="auto">
            <a:xfrm>
              <a:off x="1680" y="2832"/>
              <a:ext cx="905" cy="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a:defRPr>
                  <a:solidFill>
                    <a:schemeClr val="tx1"/>
                  </a:solidFill>
                  <a:latin typeface="Arial" panose="020B0604020202020204" pitchFamily="34" charset="0"/>
                </a:defRPr>
              </a:lvl1pPr>
              <a:lvl2pPr marL="742950" indent="-285750" defTabSz="1014413">
                <a:defRPr>
                  <a:solidFill>
                    <a:schemeClr val="tx1"/>
                  </a:solidFill>
                  <a:latin typeface="Arial" panose="020B0604020202020204" pitchFamily="34" charset="0"/>
                </a:defRPr>
              </a:lvl2pPr>
              <a:lvl3pPr marL="1143000" indent="-228600" defTabSz="1014413">
                <a:defRPr>
                  <a:solidFill>
                    <a:schemeClr val="tx1"/>
                  </a:solidFill>
                  <a:latin typeface="Arial" panose="020B0604020202020204" pitchFamily="34" charset="0"/>
                </a:defRPr>
              </a:lvl3pPr>
              <a:lvl4pPr marL="1600200" indent="-228600" defTabSz="1014413">
                <a:defRPr>
                  <a:solidFill>
                    <a:schemeClr val="tx1"/>
                  </a:solidFill>
                  <a:latin typeface="Arial" panose="020B0604020202020204" pitchFamily="34" charset="0"/>
                </a:defRPr>
              </a:lvl4pPr>
              <a:lvl5pPr marL="2057400" indent="-228600" defTabSz="1014413">
                <a:defRPr>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a:solidFill>
                    <a:schemeClr val="tx1"/>
                  </a:solidFill>
                  <a:latin typeface="Arial" panose="020B0604020202020204" pitchFamily="34" charset="0"/>
                </a:defRPr>
              </a:lvl9pPr>
            </a:lstStyle>
            <a:p>
              <a:r>
                <a:rPr lang="en-US" altLang="ko-KR" sz="1400">
                  <a:latin typeface="Arial Narrow" panose="020B0606020202030204" pitchFamily="34" charset="0"/>
                  <a:ea typeface="굴림" charset="-127"/>
                </a:rPr>
                <a:t>System integrators</a:t>
              </a:r>
            </a:p>
          </p:txBody>
        </p:sp>
      </p:grpSp>
      <p:sp>
        <p:nvSpPr>
          <p:cNvPr id="47116" name="Rectangle 1044"/>
          <p:cNvSpPr>
            <a:spLocks noChangeArrowheads="1"/>
          </p:cNvSpPr>
          <p:nvPr/>
        </p:nvSpPr>
        <p:spPr bwMode="auto">
          <a:xfrm>
            <a:off x="6022975" y="3581400"/>
            <a:ext cx="3644900" cy="2006600"/>
          </a:xfrm>
          <a:prstGeom prst="rect">
            <a:avLst/>
          </a:prstGeom>
          <a:solidFill>
            <a:schemeClr val="bg1"/>
          </a:solidFill>
          <a:ln w="12700">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47117" name="Rectangle 1045"/>
          <p:cNvSpPr>
            <a:spLocks noChangeArrowheads="1"/>
          </p:cNvSpPr>
          <p:nvPr/>
        </p:nvSpPr>
        <p:spPr bwMode="auto">
          <a:xfrm>
            <a:off x="6315075" y="4216400"/>
            <a:ext cx="2319338" cy="400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ko-KR" sz="2000">
                <a:latin typeface="Arial Narrow" panose="020B0606020202030204" pitchFamily="34" charset="0"/>
                <a:ea typeface="굴림" charset="-127"/>
              </a:rPr>
              <a:t>Deployment View</a:t>
            </a:r>
          </a:p>
        </p:txBody>
      </p:sp>
      <p:sp>
        <p:nvSpPr>
          <p:cNvPr id="47118" name="Rectangle 1046"/>
          <p:cNvSpPr>
            <a:spLocks noChangeArrowheads="1"/>
          </p:cNvSpPr>
          <p:nvPr/>
        </p:nvSpPr>
        <p:spPr bwMode="auto">
          <a:xfrm>
            <a:off x="6781800" y="4826000"/>
            <a:ext cx="2566988" cy="749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600" tIns="50800" rIns="101600" bIns="50800">
            <a:spAutoFit/>
          </a:bodyPr>
          <a:lstStyle>
            <a:lvl1pPr defTabSz="1014413">
              <a:defRPr>
                <a:solidFill>
                  <a:schemeClr val="tx1"/>
                </a:solidFill>
                <a:latin typeface="Arial" panose="020B0604020202020204" pitchFamily="34" charset="0"/>
              </a:defRPr>
            </a:lvl1pPr>
            <a:lvl2pPr marL="742950" indent="-285750" defTabSz="1014413">
              <a:defRPr>
                <a:solidFill>
                  <a:schemeClr val="tx1"/>
                </a:solidFill>
                <a:latin typeface="Arial" panose="020B0604020202020204" pitchFamily="34" charset="0"/>
              </a:defRPr>
            </a:lvl2pPr>
            <a:lvl3pPr marL="1143000" indent="-228600" defTabSz="1014413">
              <a:defRPr>
                <a:solidFill>
                  <a:schemeClr val="tx1"/>
                </a:solidFill>
                <a:latin typeface="Arial" panose="020B0604020202020204" pitchFamily="34" charset="0"/>
              </a:defRPr>
            </a:lvl3pPr>
            <a:lvl4pPr marL="1600200" indent="-228600" defTabSz="1014413">
              <a:defRPr>
                <a:solidFill>
                  <a:schemeClr val="tx1"/>
                </a:solidFill>
                <a:latin typeface="Arial" panose="020B0604020202020204" pitchFamily="34" charset="0"/>
              </a:defRPr>
            </a:lvl4pPr>
            <a:lvl5pPr marL="2057400" indent="-228600" defTabSz="1014413">
              <a:defRPr>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a:solidFill>
                  <a:schemeClr val="tx1"/>
                </a:solidFill>
                <a:latin typeface="Arial" panose="020B0604020202020204" pitchFamily="34" charset="0"/>
              </a:defRPr>
            </a:lvl9pPr>
          </a:lstStyle>
          <a:p>
            <a:pPr algn="r"/>
            <a:r>
              <a:rPr lang="en-US" altLang="ko-KR" sz="1400" i="1">
                <a:latin typeface="Arial Narrow" panose="020B0606020202030204" pitchFamily="34" charset="0"/>
                <a:ea typeface="굴림" charset="-127"/>
              </a:rPr>
              <a:t>System topology</a:t>
            </a:r>
            <a:r>
              <a:rPr lang="en-US" altLang="ko-KR" sz="1400">
                <a:latin typeface="Arial Narrow" panose="020B0606020202030204" pitchFamily="34" charset="0"/>
                <a:ea typeface="굴림" charset="-127"/>
              </a:rPr>
              <a:t> </a:t>
            </a:r>
          </a:p>
          <a:p>
            <a:pPr algn="r"/>
            <a:r>
              <a:rPr lang="en-US" altLang="ko-KR" sz="1400" i="1">
                <a:latin typeface="Arial Narrow" panose="020B0606020202030204" pitchFamily="34" charset="0"/>
                <a:ea typeface="굴림" charset="-127"/>
              </a:rPr>
              <a:t>Delivery, installation</a:t>
            </a:r>
          </a:p>
          <a:p>
            <a:pPr algn="r"/>
            <a:r>
              <a:rPr lang="en-US" altLang="ko-KR" sz="1400" i="1">
                <a:latin typeface="Arial Narrow" panose="020B0606020202030204" pitchFamily="34" charset="0"/>
                <a:ea typeface="굴림" charset="-127"/>
              </a:rPr>
              <a:t>Communication</a:t>
            </a:r>
          </a:p>
        </p:txBody>
      </p:sp>
      <p:sp>
        <p:nvSpPr>
          <p:cNvPr id="47119" name="Rectangle 1047"/>
          <p:cNvSpPr>
            <a:spLocks noChangeArrowheads="1"/>
          </p:cNvSpPr>
          <p:nvPr/>
        </p:nvSpPr>
        <p:spPr bwMode="auto">
          <a:xfrm>
            <a:off x="7834314" y="4597400"/>
            <a:ext cx="1506537" cy="317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1600" tIns="50800" rIns="101600" bIns="50800">
            <a:spAutoFit/>
          </a:bodyPr>
          <a:lstStyle>
            <a:lvl1pPr defTabSz="1014413">
              <a:defRPr>
                <a:solidFill>
                  <a:schemeClr val="tx1"/>
                </a:solidFill>
                <a:latin typeface="Arial" panose="020B0604020202020204" pitchFamily="34" charset="0"/>
              </a:defRPr>
            </a:lvl1pPr>
            <a:lvl2pPr marL="742950" indent="-285750" defTabSz="1014413">
              <a:defRPr>
                <a:solidFill>
                  <a:schemeClr val="tx1"/>
                </a:solidFill>
                <a:latin typeface="Arial" panose="020B0604020202020204" pitchFamily="34" charset="0"/>
              </a:defRPr>
            </a:lvl2pPr>
            <a:lvl3pPr marL="1143000" indent="-228600" defTabSz="1014413">
              <a:defRPr>
                <a:solidFill>
                  <a:schemeClr val="tx1"/>
                </a:solidFill>
                <a:latin typeface="Arial" panose="020B0604020202020204" pitchFamily="34" charset="0"/>
              </a:defRPr>
            </a:lvl3pPr>
            <a:lvl4pPr marL="1600200" indent="-228600" defTabSz="1014413">
              <a:defRPr>
                <a:solidFill>
                  <a:schemeClr val="tx1"/>
                </a:solidFill>
                <a:latin typeface="Arial" panose="020B0604020202020204" pitchFamily="34" charset="0"/>
              </a:defRPr>
            </a:lvl4pPr>
            <a:lvl5pPr marL="2057400" indent="-228600" defTabSz="1014413">
              <a:defRPr>
                <a:solidFill>
                  <a:schemeClr val="tx1"/>
                </a:solidFill>
                <a:latin typeface="Arial" panose="020B0604020202020204" pitchFamily="34" charset="0"/>
              </a:defRPr>
            </a:lvl5pPr>
            <a:lvl6pPr marL="2514600" indent="-228600" defTabSz="1014413" eaLnBrk="0" fontAlgn="base" hangingPunct="0">
              <a:spcBef>
                <a:spcPct val="0"/>
              </a:spcBef>
              <a:spcAft>
                <a:spcPct val="0"/>
              </a:spcAft>
              <a:defRPr>
                <a:solidFill>
                  <a:schemeClr val="tx1"/>
                </a:solidFill>
                <a:latin typeface="Arial" panose="020B0604020202020204" pitchFamily="34" charset="0"/>
              </a:defRPr>
            </a:lvl6pPr>
            <a:lvl7pPr marL="2971800" indent="-228600" defTabSz="1014413" eaLnBrk="0" fontAlgn="base" hangingPunct="0">
              <a:spcBef>
                <a:spcPct val="0"/>
              </a:spcBef>
              <a:spcAft>
                <a:spcPct val="0"/>
              </a:spcAft>
              <a:defRPr>
                <a:solidFill>
                  <a:schemeClr val="tx1"/>
                </a:solidFill>
                <a:latin typeface="Arial" panose="020B0604020202020204" pitchFamily="34" charset="0"/>
              </a:defRPr>
            </a:lvl7pPr>
            <a:lvl8pPr marL="3429000" indent="-228600" defTabSz="1014413" eaLnBrk="0" fontAlgn="base" hangingPunct="0">
              <a:spcBef>
                <a:spcPct val="0"/>
              </a:spcBef>
              <a:spcAft>
                <a:spcPct val="0"/>
              </a:spcAft>
              <a:defRPr>
                <a:solidFill>
                  <a:schemeClr val="tx1"/>
                </a:solidFill>
                <a:latin typeface="Arial" panose="020B0604020202020204" pitchFamily="34" charset="0"/>
              </a:defRPr>
            </a:lvl8pPr>
            <a:lvl9pPr marL="3886200" indent="-228600" defTabSz="1014413" eaLnBrk="0" fontAlgn="base" hangingPunct="0">
              <a:spcBef>
                <a:spcPct val="0"/>
              </a:spcBef>
              <a:spcAft>
                <a:spcPct val="0"/>
              </a:spcAft>
              <a:defRPr>
                <a:solidFill>
                  <a:schemeClr val="tx1"/>
                </a:solidFill>
                <a:latin typeface="Arial" panose="020B0604020202020204" pitchFamily="34" charset="0"/>
              </a:defRPr>
            </a:lvl9pPr>
          </a:lstStyle>
          <a:p>
            <a:pPr algn="r"/>
            <a:r>
              <a:rPr lang="en-US" altLang="ko-KR" sz="1400">
                <a:latin typeface="Arial Narrow" panose="020B0606020202030204" pitchFamily="34" charset="0"/>
                <a:ea typeface="굴림" charset="-127"/>
              </a:rPr>
              <a:t>System engineering</a:t>
            </a:r>
          </a:p>
        </p:txBody>
      </p:sp>
      <p:sp>
        <p:nvSpPr>
          <p:cNvPr id="441368" name="Rectangle 1048"/>
          <p:cNvSpPr>
            <a:spLocks noChangeArrowheads="1"/>
          </p:cNvSpPr>
          <p:nvPr/>
        </p:nvSpPr>
        <p:spPr bwMode="auto">
          <a:xfrm>
            <a:off x="3463926" y="5794376"/>
            <a:ext cx="137477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3585" tIns="16792" rIns="33585" bIns="16792"/>
          <a:lstStyle>
            <a:lvl1pPr defTabSz="862013">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1pPr>
            <a:lvl2pPr marL="538163" indent="-268288" defTabSz="862013">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2pPr>
            <a:lvl3pPr marL="1077913" indent="-269875" defTabSz="862013">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3pPr>
            <a:lvl4pPr marL="1616075" indent="-269875" defTabSz="862013">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4pPr>
            <a:lvl5pPr marL="1938338" indent="-214313" defTabSz="862013">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5pPr>
            <a:lvl6pPr marL="2395538" indent="-214313" defTabSz="862013" eaLnBrk="0" fontAlgn="base" hangingPunct="0">
              <a:spcBef>
                <a:spcPct val="0"/>
              </a:spcBef>
              <a:spcAft>
                <a:spcPct val="0"/>
              </a:spcAft>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6pPr>
            <a:lvl7pPr marL="2852738" indent="-214313" defTabSz="862013" eaLnBrk="0" fontAlgn="base" hangingPunct="0">
              <a:spcBef>
                <a:spcPct val="0"/>
              </a:spcBef>
              <a:spcAft>
                <a:spcPct val="0"/>
              </a:spcAft>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7pPr>
            <a:lvl8pPr marL="3309938" indent="-214313" defTabSz="862013" eaLnBrk="0" fontAlgn="base" hangingPunct="0">
              <a:spcBef>
                <a:spcPct val="0"/>
              </a:spcBef>
              <a:spcAft>
                <a:spcPct val="0"/>
              </a:spcAft>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8pPr>
            <a:lvl9pPr marL="3767138" indent="-214313" defTabSz="862013" eaLnBrk="0" fontAlgn="base" hangingPunct="0">
              <a:spcBef>
                <a:spcPct val="0"/>
              </a:spcBef>
              <a:spcAft>
                <a:spcPct val="0"/>
              </a:spcAft>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9pPr>
          </a:lstStyle>
          <a:p>
            <a:pPr algn="ctr">
              <a:lnSpc>
                <a:spcPts val="1900"/>
              </a:lnSpc>
              <a:spcBef>
                <a:spcPts val="900"/>
              </a:spcBef>
            </a:pPr>
            <a:r>
              <a:rPr lang="en-US" altLang="en-US">
                <a:latin typeface="Arial Narrow" panose="020B0606020202030204" pitchFamily="34" charset="0"/>
              </a:rPr>
              <a:t>Conceptual</a:t>
            </a:r>
          </a:p>
        </p:txBody>
      </p:sp>
      <p:sp>
        <p:nvSpPr>
          <p:cNvPr id="441369" name="Rectangle 1049"/>
          <p:cNvSpPr>
            <a:spLocks noChangeArrowheads="1"/>
          </p:cNvSpPr>
          <p:nvPr/>
        </p:nvSpPr>
        <p:spPr bwMode="auto">
          <a:xfrm>
            <a:off x="7208839" y="5794376"/>
            <a:ext cx="1374775"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3585" tIns="16792" rIns="33585" bIns="16792"/>
          <a:lstStyle>
            <a:lvl1pPr defTabSz="862013">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1pPr>
            <a:lvl2pPr marL="538163" indent="-268288" defTabSz="862013">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2pPr>
            <a:lvl3pPr marL="1077913" indent="-269875" defTabSz="862013">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3pPr>
            <a:lvl4pPr marL="1616075" indent="-269875" defTabSz="862013">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4pPr>
            <a:lvl5pPr marL="1938338" indent="-214313" defTabSz="862013">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5pPr>
            <a:lvl6pPr marL="2395538" indent="-214313" defTabSz="862013" eaLnBrk="0" fontAlgn="base" hangingPunct="0">
              <a:spcBef>
                <a:spcPct val="0"/>
              </a:spcBef>
              <a:spcAft>
                <a:spcPct val="0"/>
              </a:spcAft>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6pPr>
            <a:lvl7pPr marL="2852738" indent="-214313" defTabSz="862013" eaLnBrk="0" fontAlgn="base" hangingPunct="0">
              <a:spcBef>
                <a:spcPct val="0"/>
              </a:spcBef>
              <a:spcAft>
                <a:spcPct val="0"/>
              </a:spcAft>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7pPr>
            <a:lvl8pPr marL="3309938" indent="-214313" defTabSz="862013" eaLnBrk="0" fontAlgn="base" hangingPunct="0">
              <a:spcBef>
                <a:spcPct val="0"/>
              </a:spcBef>
              <a:spcAft>
                <a:spcPct val="0"/>
              </a:spcAft>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8pPr>
            <a:lvl9pPr marL="3767138" indent="-214313" defTabSz="862013" eaLnBrk="0" fontAlgn="base" hangingPunct="0">
              <a:spcBef>
                <a:spcPct val="0"/>
              </a:spcBef>
              <a:spcAft>
                <a:spcPct val="0"/>
              </a:spcAft>
              <a:tabLst>
                <a:tab pos="269875" algn="l"/>
                <a:tab pos="538163" algn="l"/>
                <a:tab pos="808038" algn="l"/>
                <a:tab pos="1077913" algn="l"/>
                <a:tab pos="1346200" algn="l"/>
                <a:tab pos="1616075" algn="l"/>
                <a:tab pos="1884363" algn="l"/>
                <a:tab pos="2154238" algn="l"/>
              </a:tabLst>
              <a:defRPr>
                <a:solidFill>
                  <a:schemeClr val="tx1"/>
                </a:solidFill>
                <a:latin typeface="Arial" panose="020B0604020202020204" pitchFamily="34" charset="0"/>
              </a:defRPr>
            </a:lvl9pPr>
          </a:lstStyle>
          <a:p>
            <a:pPr algn="ctr">
              <a:lnSpc>
                <a:spcPts val="1900"/>
              </a:lnSpc>
              <a:spcBef>
                <a:spcPts val="900"/>
              </a:spcBef>
            </a:pPr>
            <a:r>
              <a:rPr lang="en-US" altLang="en-US">
                <a:latin typeface="Arial Narrow" panose="020B0606020202030204" pitchFamily="34" charset="0"/>
              </a:rPr>
              <a:t>Physical</a:t>
            </a:r>
          </a:p>
        </p:txBody>
      </p:sp>
      <p:sp>
        <p:nvSpPr>
          <p:cNvPr id="47122" name="Oval 1051"/>
          <p:cNvSpPr>
            <a:spLocks noChangeArrowheads="1"/>
          </p:cNvSpPr>
          <p:nvPr/>
        </p:nvSpPr>
        <p:spPr bwMode="auto">
          <a:xfrm>
            <a:off x="4560888" y="2717801"/>
            <a:ext cx="2830512" cy="1514475"/>
          </a:xfrm>
          <a:prstGeom prst="ellipse">
            <a:avLst/>
          </a:prstGeom>
          <a:solidFill>
            <a:srgbClr val="FFFF99"/>
          </a:solidFill>
          <a:ln w="12700">
            <a:solidFill>
              <a:srgbClr val="5F5F5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47123" name="Rectangle 1052"/>
          <p:cNvSpPr>
            <a:spLocks noChangeArrowheads="1"/>
          </p:cNvSpPr>
          <p:nvPr/>
        </p:nvSpPr>
        <p:spPr bwMode="auto">
          <a:xfrm>
            <a:off x="5195889" y="3268663"/>
            <a:ext cx="18113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ko-KR" sz="2000">
                <a:latin typeface="Arial Narrow" panose="020B0606020202030204" pitchFamily="34" charset="0"/>
                <a:ea typeface="굴림" charset="-127"/>
              </a:rPr>
              <a:t>Use Case View</a:t>
            </a:r>
            <a:endParaRPr lang="en-US" altLang="ko-KR">
              <a:latin typeface="Arial Narrow" panose="020B0606020202030204" pitchFamily="34" charset="0"/>
              <a:ea typeface="굴림" charset="-127"/>
            </a:endParaRPr>
          </a:p>
        </p:txBody>
      </p:sp>
    </p:spTree>
    <p:extLst>
      <p:ext uri="{BB962C8B-B14F-4D97-AF65-F5344CB8AC3E}">
        <p14:creationId xmlns:p14="http://schemas.microsoft.com/office/powerpoint/2010/main" val="1086421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1368"/>
                                        </p:tgtEl>
                                        <p:attrNameLst>
                                          <p:attrName>style.visibility</p:attrName>
                                        </p:attrNameLst>
                                      </p:cBhvr>
                                      <p:to>
                                        <p:strVal val="visible"/>
                                      </p:to>
                                    </p:set>
                                    <p:animEffect transition="in" filter="dissolve">
                                      <p:cBhvr>
                                        <p:cTn id="7" dur="500"/>
                                        <p:tgtEl>
                                          <p:spTgt spid="4413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1369"/>
                                        </p:tgtEl>
                                        <p:attrNameLst>
                                          <p:attrName>style.visibility</p:attrName>
                                        </p:attrNameLst>
                                      </p:cBhvr>
                                      <p:to>
                                        <p:strVal val="visible"/>
                                      </p:to>
                                    </p:set>
                                    <p:animEffect transition="in" filter="dissolve">
                                      <p:cBhvr>
                                        <p:cTn id="12" dur="500"/>
                                        <p:tgtEl>
                                          <p:spTgt spid="441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68" grpId="0" autoUpdateAnimBg="0"/>
      <p:bldP spid="44136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389189" y="927101"/>
            <a:ext cx="6345237" cy="709613"/>
          </a:xfrm>
        </p:spPr>
        <p:txBody>
          <a:bodyPr>
            <a:normAutofit fontScale="90000"/>
          </a:bodyPr>
          <a:lstStyle/>
          <a:p>
            <a:pPr eaLnBrk="1" hangingPunct="1"/>
            <a:r>
              <a:rPr lang="en-US" altLang="en-US"/>
              <a:t>Agile Modelling</a:t>
            </a:r>
          </a:p>
        </p:txBody>
      </p:sp>
      <p:sp>
        <p:nvSpPr>
          <p:cNvPr id="49155" name="Content Placeholder 2"/>
          <p:cNvSpPr>
            <a:spLocks noGrp="1"/>
          </p:cNvSpPr>
          <p:nvPr>
            <p:ph idx="1"/>
          </p:nvPr>
        </p:nvSpPr>
        <p:spPr/>
        <p:txBody>
          <a:bodyPr/>
          <a:lstStyle/>
          <a:p>
            <a:pPr eaLnBrk="1" hangingPunct="1"/>
            <a:r>
              <a:rPr lang="en-US" altLang="en-US"/>
              <a:t>This approach follows the concept that content is more important than representation. </a:t>
            </a:r>
          </a:p>
          <a:p>
            <a:pPr eaLnBrk="1" hangingPunct="1"/>
            <a:r>
              <a:rPr lang="en-US" altLang="en-US"/>
              <a:t>This ensures that the models created are simple and easy to understand, sufficiently accurate, and consistent. </a:t>
            </a:r>
          </a:p>
          <a:p>
            <a:pPr eaLnBrk="1" hangingPunct="1"/>
            <a:r>
              <a:rPr lang="en-US" altLang="en-US"/>
              <a:t>The simplicity of the document ensures that there is active stakeholder participation in the modeling of the artifact. </a:t>
            </a:r>
          </a:p>
        </p:txBody>
      </p:sp>
    </p:spTree>
    <p:extLst>
      <p:ext uri="{BB962C8B-B14F-4D97-AF65-F5344CB8AC3E}">
        <p14:creationId xmlns:p14="http://schemas.microsoft.com/office/powerpoint/2010/main" val="3252481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389189" y="927101"/>
            <a:ext cx="6345237" cy="709613"/>
          </a:xfrm>
        </p:spPr>
        <p:txBody>
          <a:bodyPr>
            <a:normAutofit fontScale="90000"/>
          </a:bodyPr>
          <a:lstStyle/>
          <a:p>
            <a:pPr eaLnBrk="1" hangingPunct="1"/>
            <a:r>
              <a:rPr lang="en-US" altLang="en-US"/>
              <a:t>IEEE 1471</a:t>
            </a:r>
          </a:p>
        </p:txBody>
      </p:sp>
      <p:sp>
        <p:nvSpPr>
          <p:cNvPr id="50179" name="Content Placeholder 2"/>
          <p:cNvSpPr>
            <a:spLocks noGrp="1"/>
          </p:cNvSpPr>
          <p:nvPr>
            <p:ph idx="1"/>
          </p:nvPr>
        </p:nvSpPr>
        <p:spPr/>
        <p:txBody>
          <a:bodyPr/>
          <a:lstStyle/>
          <a:p>
            <a:pPr eaLnBrk="1" hangingPunct="1"/>
            <a:r>
              <a:rPr lang="en-US" altLang="en-US"/>
              <a:t>This recommended practice addresses the activities of the creation, analysis, and sustainment of architectures of software-intensive systems, and the recording of such architectures in terms of architectural descriptions . </a:t>
            </a:r>
          </a:p>
          <a:p>
            <a:pPr eaLnBrk="1" hangingPunct="1"/>
            <a:r>
              <a:rPr lang="en-US" altLang="en-US"/>
              <a:t>A conceptual framework for architectural description is established. </a:t>
            </a:r>
          </a:p>
          <a:p>
            <a:pPr eaLnBrk="1" hangingPunct="1"/>
            <a:r>
              <a:rPr lang="en-US" altLang="en-US"/>
              <a:t>The content of an architectural description is defined. </a:t>
            </a:r>
          </a:p>
        </p:txBody>
      </p:sp>
    </p:spTree>
    <p:extLst>
      <p:ext uri="{BB962C8B-B14F-4D97-AF65-F5344CB8AC3E}">
        <p14:creationId xmlns:p14="http://schemas.microsoft.com/office/powerpoint/2010/main" val="4201592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389189" y="927101"/>
            <a:ext cx="6345237" cy="709613"/>
          </a:xfrm>
        </p:spPr>
        <p:txBody>
          <a:bodyPr>
            <a:normAutofit fontScale="90000"/>
          </a:bodyPr>
          <a:lstStyle/>
          <a:p>
            <a:pPr eaLnBrk="1" hangingPunct="1"/>
            <a:r>
              <a:rPr lang="en-US" altLang="en-US"/>
              <a:t>UML Model</a:t>
            </a:r>
          </a:p>
        </p:txBody>
      </p:sp>
      <p:sp>
        <p:nvSpPr>
          <p:cNvPr id="3" name="Content Placeholder 2"/>
          <p:cNvSpPr>
            <a:spLocks noGrp="1"/>
          </p:cNvSpPr>
          <p:nvPr>
            <p:ph idx="1"/>
          </p:nvPr>
        </p:nvSpPr>
        <p:spPr>
          <a:xfrm>
            <a:off x="2389189" y="1844675"/>
            <a:ext cx="6346825" cy="3530600"/>
          </a:xfrm>
        </p:spPr>
        <p:txBody>
          <a:bodyPr rtlCol="0">
            <a:normAutofit/>
          </a:bodyPr>
          <a:lstStyle/>
          <a:p>
            <a:pPr marL="0" indent="0">
              <a:spcAft>
                <a:spcPts val="0"/>
              </a:spcAft>
              <a:buNone/>
              <a:defRPr/>
            </a:pPr>
            <a:r>
              <a:rPr lang="en-US" dirty="0">
                <a:solidFill>
                  <a:schemeClr val="tx1">
                    <a:lumMod val="75000"/>
                    <a:lumOff val="25000"/>
                  </a:schemeClr>
                </a:solidFill>
              </a:rPr>
              <a:t>This approach represents three views of a system model. </a:t>
            </a:r>
          </a:p>
          <a:p>
            <a:pPr>
              <a:spcAft>
                <a:spcPts val="0"/>
              </a:spcAft>
              <a:buFont typeface="Wingdings 3" charset="2"/>
              <a:buAutoNum type="alphaLcPeriod"/>
              <a:defRPr/>
            </a:pPr>
            <a:r>
              <a:rPr lang="en-US" dirty="0">
                <a:solidFill>
                  <a:schemeClr val="tx1">
                    <a:lumMod val="75000"/>
                    <a:lumOff val="25000"/>
                  </a:schemeClr>
                </a:solidFill>
              </a:rPr>
              <a:t>The functional requirements view (functional requirements of the system from the point of view of the user, including use cases); </a:t>
            </a:r>
          </a:p>
          <a:p>
            <a:pPr>
              <a:spcAft>
                <a:spcPts val="0"/>
              </a:spcAft>
              <a:buFont typeface="Wingdings 3" charset="2"/>
              <a:buAutoNum type="alphaLcPeriod"/>
              <a:defRPr/>
            </a:pPr>
            <a:r>
              <a:rPr lang="en-US" dirty="0">
                <a:solidFill>
                  <a:schemeClr val="tx1">
                    <a:lumMod val="75000"/>
                    <a:lumOff val="25000"/>
                  </a:schemeClr>
                </a:solidFill>
              </a:rPr>
              <a:t>The static structural view (objects, attributes, relationships, and operations including class diagrams); and </a:t>
            </a:r>
          </a:p>
          <a:p>
            <a:pPr>
              <a:spcAft>
                <a:spcPts val="0"/>
              </a:spcAft>
              <a:buFont typeface="Wingdings 3" charset="2"/>
              <a:buAutoNum type="alphaLcPeriod"/>
              <a:defRPr/>
            </a:pPr>
            <a:r>
              <a:rPr lang="en-US" dirty="0">
                <a:solidFill>
                  <a:schemeClr val="tx1">
                    <a:lumMod val="75000"/>
                    <a:lumOff val="25000"/>
                  </a:schemeClr>
                </a:solidFill>
              </a:rPr>
              <a:t>The dynamic behavior view (collaboration among objects and changes to the internal state of objects, including includes sequence, activity, and state diagrams).</a:t>
            </a:r>
          </a:p>
        </p:txBody>
      </p:sp>
      <p:sp>
        <p:nvSpPr>
          <p:cNvPr id="51204" name="TextBox 3"/>
          <p:cNvSpPr txBox="1">
            <a:spLocks noChangeArrowheads="1"/>
          </p:cNvSpPr>
          <p:nvPr/>
        </p:nvSpPr>
        <p:spPr bwMode="auto">
          <a:xfrm>
            <a:off x="2208214" y="6092826"/>
            <a:ext cx="7920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Note : The models can integrate or overlap. UML diagrams can fit within 4+1 model</a:t>
            </a:r>
          </a:p>
        </p:txBody>
      </p:sp>
    </p:spTree>
    <p:extLst>
      <p:ext uri="{BB962C8B-B14F-4D97-AF65-F5344CB8AC3E}">
        <p14:creationId xmlns:p14="http://schemas.microsoft.com/office/powerpoint/2010/main" val="1935973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2389189" y="927101"/>
            <a:ext cx="6345237" cy="709613"/>
          </a:xfrm>
        </p:spPr>
        <p:txBody>
          <a:bodyPr>
            <a:normAutofit fontScale="90000"/>
          </a:bodyPr>
          <a:lstStyle/>
          <a:p>
            <a:pPr eaLnBrk="1" hangingPunct="1"/>
            <a:r>
              <a:rPr lang="en-US" altLang="en-US"/>
              <a:t>Object Oriented architecture</a:t>
            </a:r>
          </a:p>
        </p:txBody>
      </p:sp>
      <p:sp>
        <p:nvSpPr>
          <p:cNvPr id="3" name="Content Placeholder 2"/>
          <p:cNvSpPr>
            <a:spLocks noGrp="1"/>
          </p:cNvSpPr>
          <p:nvPr>
            <p:ph idx="1"/>
          </p:nvPr>
        </p:nvSpPr>
        <p:spPr/>
        <p:txBody>
          <a:bodyPr rtlCol="0">
            <a:normAutofit/>
          </a:bodyPr>
          <a:lstStyle/>
          <a:p>
            <a:pPr>
              <a:spcAft>
                <a:spcPts val="0"/>
              </a:spcAft>
              <a:buFont typeface="Wingdings 3" charset="2"/>
              <a:buChar char=""/>
              <a:defRPr/>
            </a:pPr>
            <a:r>
              <a:rPr lang="en-US" dirty="0">
                <a:solidFill>
                  <a:schemeClr val="tx1">
                    <a:lumMod val="75000"/>
                    <a:lumOff val="25000"/>
                  </a:schemeClr>
                </a:solidFill>
              </a:rPr>
              <a:t>Object-oriented architecture is a design paradigm based on the division of responsibilities for an application or system into individual reusable and self-sufficient objects, each containing the data and the behavior relevant to the object. </a:t>
            </a:r>
          </a:p>
          <a:p>
            <a:pPr>
              <a:spcAft>
                <a:spcPts val="0"/>
              </a:spcAft>
              <a:buFont typeface="Wingdings 3" charset="2"/>
              <a:buChar char=""/>
              <a:defRPr/>
            </a:pPr>
            <a:r>
              <a:rPr lang="en-US" dirty="0">
                <a:solidFill>
                  <a:schemeClr val="tx1">
                    <a:lumMod val="75000"/>
                    <a:lumOff val="25000"/>
                  </a:schemeClr>
                </a:solidFill>
              </a:rPr>
              <a:t>An object-oriented design views a system as a series of cooperating objects, instead of a set of routines or procedural instructions. </a:t>
            </a:r>
          </a:p>
          <a:p>
            <a:pPr>
              <a:spcAft>
                <a:spcPts val="0"/>
              </a:spcAft>
              <a:buFont typeface="Wingdings 3" charset="2"/>
              <a:buChar char=""/>
              <a:defRPr/>
            </a:pPr>
            <a:r>
              <a:rPr lang="en-US" dirty="0">
                <a:solidFill>
                  <a:schemeClr val="tx1">
                    <a:lumMod val="75000"/>
                    <a:lumOff val="25000"/>
                  </a:schemeClr>
                </a:solidFill>
              </a:rPr>
              <a:t>Objects are discrete, independent, and loosely coupled; they communicate through interfaces, by calling methods or accessing properties in other objects, and by sending and receiving messages.</a:t>
            </a:r>
          </a:p>
        </p:txBody>
      </p:sp>
    </p:spTree>
    <p:extLst>
      <p:ext uri="{BB962C8B-B14F-4D97-AF65-F5344CB8AC3E}">
        <p14:creationId xmlns:p14="http://schemas.microsoft.com/office/powerpoint/2010/main" val="1834876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2389189" y="927101"/>
            <a:ext cx="6345237" cy="709613"/>
          </a:xfrm>
        </p:spPr>
        <p:txBody>
          <a:bodyPr>
            <a:normAutofit fontScale="90000"/>
          </a:bodyPr>
          <a:lstStyle/>
          <a:p>
            <a:pPr eaLnBrk="1" hangingPunct="1"/>
            <a:r>
              <a:rPr lang="en-US" altLang="en-US" dirty="0"/>
              <a:t>Overview of Prominent OO Methodologies</a:t>
            </a:r>
          </a:p>
        </p:txBody>
      </p:sp>
      <p:sp>
        <p:nvSpPr>
          <p:cNvPr id="53251" name="Content Placeholder 2"/>
          <p:cNvSpPr>
            <a:spLocks noGrp="1"/>
          </p:cNvSpPr>
          <p:nvPr>
            <p:ph idx="1"/>
          </p:nvPr>
        </p:nvSpPr>
        <p:spPr/>
        <p:txBody>
          <a:bodyPr/>
          <a:lstStyle/>
          <a:p>
            <a:pPr eaLnBrk="1" hangingPunct="1"/>
            <a:r>
              <a:rPr lang="en-US" altLang="en-US"/>
              <a:t>The Rumbaugh OMT</a:t>
            </a:r>
          </a:p>
          <a:p>
            <a:pPr eaLnBrk="1" hangingPunct="1"/>
            <a:r>
              <a:rPr lang="en-US" altLang="en-US"/>
              <a:t>The Booch methodology</a:t>
            </a:r>
          </a:p>
          <a:p>
            <a:pPr eaLnBrk="1" hangingPunct="1"/>
            <a:r>
              <a:rPr lang="en-US" altLang="en-US"/>
              <a:t>Jacobson's OOSE methodologies</a:t>
            </a:r>
          </a:p>
          <a:p>
            <a:pPr eaLnBrk="1" hangingPunct="1"/>
            <a:r>
              <a:rPr lang="en-US" altLang="en-US"/>
              <a:t>Rational Unified Process.</a:t>
            </a:r>
          </a:p>
          <a:p>
            <a:pPr eaLnBrk="1" hangingPunct="1"/>
            <a:r>
              <a:rPr lang="en-US" altLang="en-US"/>
              <a:t>UML - views &amp; diagram to be modelled for system by UML.</a:t>
            </a:r>
          </a:p>
          <a:p>
            <a:pPr eaLnBrk="1" hangingPunct="1"/>
            <a:endParaRPr lang="en-US" altLang="en-US"/>
          </a:p>
        </p:txBody>
      </p:sp>
    </p:spTree>
    <p:extLst>
      <p:ext uri="{BB962C8B-B14F-4D97-AF65-F5344CB8AC3E}">
        <p14:creationId xmlns:p14="http://schemas.microsoft.com/office/powerpoint/2010/main" val="4037571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389189" y="927101"/>
            <a:ext cx="6345237" cy="709613"/>
          </a:xfrm>
        </p:spPr>
        <p:txBody>
          <a:bodyPr>
            <a:normAutofit fontScale="90000"/>
          </a:bodyPr>
          <a:lstStyle/>
          <a:p>
            <a:pPr eaLnBrk="1" hangingPunct="1"/>
            <a:r>
              <a:rPr lang="fr-FR" altLang="en-US" dirty="0" err="1"/>
              <a:t>Rumbaugh</a:t>
            </a:r>
            <a:r>
              <a:rPr lang="fr-FR" altLang="en-US" dirty="0"/>
              <a:t> Object </a:t>
            </a:r>
            <a:r>
              <a:rPr lang="fr-FR" altLang="en-US" dirty="0" err="1"/>
              <a:t>Modeling</a:t>
            </a:r>
            <a:r>
              <a:rPr lang="fr-FR" altLang="en-US" dirty="0"/>
              <a:t> Technique (OMT)</a:t>
            </a:r>
            <a:endParaRPr lang="en-US" altLang="en-US" dirty="0"/>
          </a:p>
        </p:txBody>
      </p:sp>
      <p:sp>
        <p:nvSpPr>
          <p:cNvPr id="3" name="Content Placeholder 2"/>
          <p:cNvSpPr>
            <a:spLocks noGrp="1"/>
          </p:cNvSpPr>
          <p:nvPr>
            <p:ph idx="1"/>
          </p:nvPr>
        </p:nvSpPr>
        <p:spPr>
          <a:xfrm>
            <a:off x="2387601" y="1989138"/>
            <a:ext cx="6346825" cy="4030662"/>
          </a:xfrm>
        </p:spPr>
        <p:txBody>
          <a:bodyPr rtlCol="0">
            <a:normAutofit fontScale="77500" lnSpcReduction="20000"/>
          </a:bodyPr>
          <a:lstStyle/>
          <a:p>
            <a:pPr>
              <a:spcAft>
                <a:spcPts val="0"/>
              </a:spcAft>
              <a:buFont typeface="Wingdings 3" charset="2"/>
              <a:buChar char=""/>
              <a:defRPr/>
            </a:pPr>
            <a:r>
              <a:rPr lang="en-US" dirty="0">
                <a:solidFill>
                  <a:schemeClr val="tx1">
                    <a:lumMod val="75000"/>
                    <a:lumOff val="25000"/>
                  </a:schemeClr>
                </a:solidFill>
              </a:rPr>
              <a:t>The object-modeling technique (OMT) is an object modeling language for software modeling and designing to develop object-oriented systems, and to support object-oriented programming.</a:t>
            </a:r>
          </a:p>
          <a:p>
            <a:pPr>
              <a:spcAft>
                <a:spcPts val="0"/>
              </a:spcAft>
              <a:buFont typeface="Wingdings 3" charset="2"/>
              <a:buChar char=""/>
              <a:defRPr/>
            </a:pPr>
            <a:r>
              <a:rPr lang="en-US" dirty="0">
                <a:solidFill>
                  <a:schemeClr val="tx1">
                    <a:lumMod val="75000"/>
                    <a:lumOff val="25000"/>
                  </a:schemeClr>
                </a:solidFill>
              </a:rPr>
              <a:t> OMT was developed as an approach to software development. The purposes of modeling according to Rumbaugh (1991)  are:</a:t>
            </a:r>
          </a:p>
          <a:p>
            <a:pPr lvl="1" indent="-283464">
              <a:spcAft>
                <a:spcPts val="0"/>
              </a:spcAft>
              <a:buFont typeface="Wingdings 3" charset="2"/>
              <a:buChar char=""/>
              <a:defRPr/>
            </a:pPr>
            <a:r>
              <a:rPr lang="en-US" dirty="0">
                <a:solidFill>
                  <a:schemeClr val="tx1">
                    <a:lumMod val="75000"/>
                    <a:lumOff val="25000"/>
                  </a:schemeClr>
                </a:solidFill>
              </a:rPr>
              <a:t>Testing physical entities before building them (simulation),</a:t>
            </a:r>
          </a:p>
          <a:p>
            <a:pPr lvl="1" indent="-283464">
              <a:spcAft>
                <a:spcPts val="0"/>
              </a:spcAft>
              <a:buFont typeface="Wingdings 3" charset="2"/>
              <a:buChar char=""/>
              <a:defRPr/>
            </a:pPr>
            <a:r>
              <a:rPr lang="en-US" dirty="0">
                <a:solidFill>
                  <a:schemeClr val="tx1">
                    <a:lumMod val="75000"/>
                    <a:lumOff val="25000"/>
                  </a:schemeClr>
                </a:solidFill>
              </a:rPr>
              <a:t>Communication with customers,</a:t>
            </a:r>
          </a:p>
          <a:p>
            <a:pPr lvl="1" indent="-283464">
              <a:spcAft>
                <a:spcPts val="0"/>
              </a:spcAft>
              <a:buFont typeface="Wingdings 3" charset="2"/>
              <a:buChar char=""/>
              <a:defRPr/>
            </a:pPr>
            <a:r>
              <a:rPr lang="en-US" dirty="0">
                <a:solidFill>
                  <a:schemeClr val="tx1">
                    <a:lumMod val="75000"/>
                    <a:lumOff val="25000"/>
                  </a:schemeClr>
                </a:solidFill>
              </a:rPr>
              <a:t>Visualization (alternative presentation of information), and</a:t>
            </a:r>
          </a:p>
          <a:p>
            <a:pPr lvl="1" indent="-283464">
              <a:spcAft>
                <a:spcPts val="0"/>
              </a:spcAft>
              <a:buFont typeface="Wingdings 3" charset="2"/>
              <a:buChar char=""/>
              <a:defRPr/>
            </a:pPr>
            <a:r>
              <a:rPr lang="en-US" dirty="0">
                <a:solidFill>
                  <a:schemeClr val="tx1">
                    <a:lumMod val="75000"/>
                    <a:lumOff val="25000"/>
                  </a:schemeClr>
                </a:solidFill>
              </a:rPr>
              <a:t>Reduction of complexity.</a:t>
            </a:r>
          </a:p>
          <a:p>
            <a:pPr>
              <a:spcAft>
                <a:spcPts val="0"/>
              </a:spcAft>
              <a:buFont typeface="Wingdings 3" charset="2"/>
              <a:buChar char=""/>
              <a:defRPr/>
            </a:pPr>
            <a:r>
              <a:rPr lang="en-US" dirty="0">
                <a:solidFill>
                  <a:schemeClr val="tx1">
                    <a:lumMod val="75000"/>
                    <a:lumOff val="25000"/>
                  </a:schemeClr>
                </a:solidFill>
              </a:rPr>
              <a:t> OMT has proposed three main types of models:</a:t>
            </a:r>
          </a:p>
          <a:p>
            <a:pPr lvl="1" indent="-283464">
              <a:spcAft>
                <a:spcPts val="0"/>
              </a:spcAft>
              <a:buFont typeface="Wingdings 3" charset="2"/>
              <a:buChar char=""/>
              <a:defRPr/>
            </a:pPr>
            <a:r>
              <a:rPr lang="en-US" dirty="0">
                <a:solidFill>
                  <a:schemeClr val="tx1">
                    <a:lumMod val="75000"/>
                    <a:lumOff val="25000"/>
                  </a:schemeClr>
                </a:solidFill>
              </a:rPr>
              <a:t>Object model : The object model represents the static and most stable phenomena in the modeled domain. Main concepts are classes and associations, with attributes and operations. Aggregation and generalization (with multiple inheritance) are predefined relationships.</a:t>
            </a:r>
          </a:p>
          <a:p>
            <a:pPr lvl="1" indent="-283464">
              <a:spcAft>
                <a:spcPts val="0"/>
              </a:spcAft>
              <a:buFont typeface="Wingdings 3" charset="2"/>
              <a:buChar char=""/>
              <a:defRPr/>
            </a:pPr>
            <a:r>
              <a:rPr lang="en-US" dirty="0">
                <a:solidFill>
                  <a:schemeClr val="tx1">
                    <a:lumMod val="75000"/>
                    <a:lumOff val="25000"/>
                  </a:schemeClr>
                </a:solidFill>
              </a:rPr>
              <a:t>Dynamic model : The dynamic model represents a state/transition view on the model. Main concepts are states, transitions between states, and events to trigger transitions. Actions can be modeled as occurring within states. Generalization and aggregation (concurrency) are predefined relationships.</a:t>
            </a:r>
          </a:p>
          <a:p>
            <a:pPr lvl="1" indent="-283464">
              <a:spcAft>
                <a:spcPts val="0"/>
              </a:spcAft>
              <a:buFont typeface="Wingdings 3" charset="2"/>
              <a:buChar char=""/>
              <a:defRPr/>
            </a:pPr>
            <a:r>
              <a:rPr lang="en-US" dirty="0">
                <a:solidFill>
                  <a:schemeClr val="tx1">
                    <a:lumMod val="75000"/>
                    <a:lumOff val="25000"/>
                  </a:schemeClr>
                </a:solidFill>
              </a:rPr>
              <a:t>Functional model : The functional model handles the process perspective of the model, corresponding roughly to data flow diagrams. Main concepts are process, data store, data flow, and actors.</a:t>
            </a:r>
          </a:p>
          <a:p>
            <a:pPr>
              <a:spcAft>
                <a:spcPts val="0"/>
              </a:spcAft>
              <a:buFont typeface="Wingdings 3" charset="2"/>
              <a:buChar char=""/>
              <a:defRPr/>
            </a:pPr>
            <a:endParaRPr lang="en-US" dirty="0">
              <a:solidFill>
                <a:schemeClr val="tx1">
                  <a:lumMod val="75000"/>
                  <a:lumOff val="25000"/>
                </a:schemeClr>
              </a:solidFill>
            </a:endParaRPr>
          </a:p>
        </p:txBody>
      </p:sp>
      <p:pic>
        <p:nvPicPr>
          <p:cNvPr id="54276"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7840" y="226868"/>
            <a:ext cx="2379662"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0012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2389189" y="927101"/>
            <a:ext cx="6345237" cy="709613"/>
          </a:xfrm>
        </p:spPr>
        <p:txBody>
          <a:bodyPr>
            <a:normAutofit fontScale="90000"/>
          </a:bodyPr>
          <a:lstStyle/>
          <a:p>
            <a:pPr eaLnBrk="1" hangingPunct="1"/>
            <a:r>
              <a:rPr lang="en-US" altLang="en-US"/>
              <a:t>The Booch methodology</a:t>
            </a:r>
          </a:p>
        </p:txBody>
      </p:sp>
      <p:sp>
        <p:nvSpPr>
          <p:cNvPr id="3" name="Content Placeholder 2"/>
          <p:cNvSpPr>
            <a:spLocks noGrp="1"/>
          </p:cNvSpPr>
          <p:nvPr>
            <p:ph idx="1"/>
          </p:nvPr>
        </p:nvSpPr>
        <p:spPr>
          <a:xfrm>
            <a:off x="1828799" y="1844675"/>
            <a:ext cx="9419573" cy="4205396"/>
          </a:xfrm>
        </p:spPr>
        <p:txBody>
          <a:bodyPr rtlCol="0">
            <a:noAutofit/>
          </a:bodyPr>
          <a:lstStyle/>
          <a:p>
            <a:pPr>
              <a:spcAft>
                <a:spcPts val="0"/>
              </a:spcAft>
              <a:buFont typeface="Wingdings 3" charset="2"/>
              <a:buChar char=""/>
              <a:defRPr/>
            </a:pPr>
            <a:r>
              <a:rPr lang="en-US" sz="1600" dirty="0"/>
              <a:t>This methodology provides an object-oriented development in the analysis and design phases. </a:t>
            </a:r>
          </a:p>
          <a:p>
            <a:pPr>
              <a:spcAft>
                <a:spcPts val="0"/>
              </a:spcAft>
              <a:buFont typeface="Wingdings 3" charset="2"/>
              <a:buChar char=""/>
              <a:defRPr/>
            </a:pPr>
            <a:r>
              <a:rPr lang="en-US" sz="1600" dirty="0"/>
              <a:t>The analysis phase is split into steps. </a:t>
            </a:r>
          </a:p>
          <a:p>
            <a:pPr lvl="1" indent="-283464">
              <a:spcAft>
                <a:spcPts val="0"/>
              </a:spcAft>
              <a:buFont typeface="Wingdings 3" charset="2"/>
              <a:buChar char=""/>
              <a:defRPr/>
            </a:pPr>
            <a:r>
              <a:rPr lang="en-US" sz="1400" dirty="0"/>
              <a:t>The first step is to establish the requirements from the customer perspective. This analysis step generates a high-level description of the system's function and structure. </a:t>
            </a:r>
          </a:p>
          <a:p>
            <a:pPr lvl="1" indent="-283464">
              <a:spcAft>
                <a:spcPts val="0"/>
              </a:spcAft>
              <a:buFont typeface="Wingdings 3" charset="2"/>
              <a:buChar char=""/>
              <a:defRPr/>
            </a:pPr>
            <a:r>
              <a:rPr lang="en-US" sz="1400" dirty="0"/>
              <a:t>The second step is a domain analysis. The domain analysis is accomplished by defining object classes; their attributes, inheritance, and methods. State diagrams for the objects are then established. </a:t>
            </a:r>
          </a:p>
          <a:p>
            <a:pPr lvl="1" indent="-283464">
              <a:spcAft>
                <a:spcPts val="0"/>
              </a:spcAft>
              <a:buFont typeface="Wingdings 3" charset="2"/>
              <a:buChar char=""/>
              <a:defRPr/>
            </a:pPr>
            <a:r>
              <a:rPr lang="en-US" sz="1400" dirty="0"/>
              <a:t>The analysis phase is completed with a validation step. The analysis phase iterates between the customer's requirements step, the domain analysis step, and the validation step until consistency is reached. </a:t>
            </a:r>
          </a:p>
          <a:p>
            <a:pPr>
              <a:spcAft>
                <a:spcPts val="0"/>
              </a:spcAft>
              <a:buFont typeface="Wingdings 3" charset="2"/>
              <a:buChar char=""/>
              <a:defRPr/>
            </a:pPr>
            <a:r>
              <a:rPr lang="en-US" sz="1600" dirty="0"/>
              <a:t>The design phase is iterative. </a:t>
            </a:r>
          </a:p>
          <a:p>
            <a:pPr lvl="1" indent="-283464">
              <a:spcAft>
                <a:spcPts val="0"/>
              </a:spcAft>
              <a:buFont typeface="Wingdings 3" charset="2"/>
              <a:buChar char=""/>
              <a:defRPr/>
            </a:pPr>
            <a:r>
              <a:rPr lang="en-US" sz="1400" dirty="0"/>
              <a:t>A logic design is mapped to a physical design where details of execution threads, processes, performance, location, data types, data structures, visibility, and distribution are established. </a:t>
            </a:r>
          </a:p>
          <a:p>
            <a:pPr lvl="1" indent="-283464">
              <a:spcAft>
                <a:spcPts val="0"/>
              </a:spcAft>
              <a:buFont typeface="Wingdings 3" charset="2"/>
              <a:buChar char=""/>
              <a:defRPr/>
            </a:pPr>
            <a:r>
              <a:rPr lang="en-US" sz="1400" dirty="0"/>
              <a:t>A prototype is created and tested. The process iterates between the logical design, physical design, prototypes, and testing. </a:t>
            </a:r>
          </a:p>
          <a:p>
            <a:pPr>
              <a:spcAft>
                <a:spcPts val="0"/>
              </a:spcAft>
              <a:buFont typeface="Wingdings 3" charset="2"/>
              <a:buChar char=""/>
              <a:defRPr/>
            </a:pPr>
            <a:r>
              <a:rPr lang="en-US" sz="1600" dirty="0"/>
              <a:t>The </a:t>
            </a:r>
            <a:r>
              <a:rPr lang="en-US" sz="1600" dirty="0" err="1"/>
              <a:t>Booch</a:t>
            </a:r>
            <a:r>
              <a:rPr lang="en-US" sz="1600" dirty="0"/>
              <a:t> software engineering methodology is sequential in the sense that the analysis phase is completed and then the design phase is completed. The methodology is cyclical in the sense that each phase is composed of smaller cyclical steps. There is no explicit priority setting nor a non-monotonic control mechanism. The </a:t>
            </a:r>
            <a:r>
              <a:rPr lang="en-US" sz="1600" dirty="0" err="1"/>
              <a:t>Booch</a:t>
            </a:r>
            <a:r>
              <a:rPr lang="en-US" sz="1600" dirty="0"/>
              <a:t> methodology concentrates on the analysis and design phase and does not consider the implementation or the testing phase in much detail. </a:t>
            </a:r>
          </a:p>
          <a:p>
            <a:pPr>
              <a:spcAft>
                <a:spcPts val="0"/>
              </a:spcAft>
              <a:buFont typeface="Wingdings 3" charset="2"/>
              <a:buChar char=""/>
              <a:defRPr/>
            </a:pPr>
            <a:endParaRPr lang="en-US" sz="1050" dirty="0"/>
          </a:p>
        </p:txBody>
      </p:sp>
      <p:pic>
        <p:nvPicPr>
          <p:cNvPr id="5530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51763" y="44451"/>
            <a:ext cx="2836862"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398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420640" y="762794"/>
            <a:ext cx="6584950" cy="709612"/>
          </a:xfrm>
        </p:spPr>
        <p:txBody>
          <a:bodyPr>
            <a:normAutofit fontScale="90000"/>
          </a:bodyPr>
          <a:lstStyle/>
          <a:p>
            <a:pPr eaLnBrk="1" hangingPunct="1"/>
            <a:r>
              <a:rPr lang="en-US" altLang="en-US" dirty="0"/>
              <a:t>Jacobson's OOSE methodology</a:t>
            </a:r>
          </a:p>
        </p:txBody>
      </p:sp>
      <p:sp>
        <p:nvSpPr>
          <p:cNvPr id="56323" name="Content Placeholder 2"/>
          <p:cNvSpPr>
            <a:spLocks noGrp="1"/>
          </p:cNvSpPr>
          <p:nvPr>
            <p:ph idx="1"/>
          </p:nvPr>
        </p:nvSpPr>
        <p:spPr/>
        <p:txBody>
          <a:bodyPr/>
          <a:lstStyle/>
          <a:p>
            <a:pPr eaLnBrk="1" hangingPunct="1"/>
            <a:r>
              <a:rPr lang="en-US" altLang="en-US" sz="1400" dirty="0"/>
              <a:t>Object-oriented software engineering is an object-modeling language and methodology developed by Ivar Jacobson in 1992. </a:t>
            </a:r>
          </a:p>
          <a:p>
            <a:pPr eaLnBrk="1" hangingPunct="1"/>
            <a:r>
              <a:rPr lang="en-US" altLang="en-US" sz="1400" dirty="0"/>
              <a:t>It is the first object-oriented design methodology to employ use cases to drive software design. It also uses other design products similar to those used by Object-modeling technique.</a:t>
            </a:r>
          </a:p>
          <a:p>
            <a:pPr eaLnBrk="1" hangingPunct="1"/>
            <a:r>
              <a:rPr lang="en-US" altLang="en-US" sz="1400" dirty="0"/>
              <a:t>It is the primary sources of the Unified Modeling Language (UML) as the concepts and notation from OOSE have been incorporated into UML.</a:t>
            </a:r>
          </a:p>
          <a:p>
            <a:pPr eaLnBrk="1" hangingPunct="1"/>
            <a:r>
              <a:rPr lang="en-US" altLang="en-US" sz="1400" dirty="0"/>
              <a:t>The methodology part of OOSE has since evolved into the Rational Unified Process (RUP).</a:t>
            </a:r>
          </a:p>
          <a:p>
            <a:pPr eaLnBrk="1" hangingPunct="1"/>
            <a:r>
              <a:rPr lang="en-US" altLang="en-US" sz="1400" dirty="0"/>
              <a:t>OOSE has been largely replaced by the UML notation and by the RUP methodology.</a:t>
            </a:r>
          </a:p>
        </p:txBody>
      </p:sp>
      <p:pic>
        <p:nvPicPr>
          <p:cNvPr id="563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0464" y="115888"/>
            <a:ext cx="4319587"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2698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2389189" y="927101"/>
            <a:ext cx="6345237" cy="709613"/>
          </a:xfrm>
        </p:spPr>
        <p:txBody>
          <a:bodyPr>
            <a:normAutofit fontScale="90000"/>
          </a:bodyPr>
          <a:lstStyle/>
          <a:p>
            <a:pPr eaLnBrk="1" hangingPunct="1"/>
            <a:r>
              <a:rPr lang="en-US" altLang="en-US" dirty="0"/>
              <a:t>RUP (Rational Unified process/Phases)</a:t>
            </a:r>
          </a:p>
        </p:txBody>
      </p:sp>
      <p:sp>
        <p:nvSpPr>
          <p:cNvPr id="3" name="Content Placeholder 2"/>
          <p:cNvSpPr>
            <a:spLocks noGrp="1"/>
          </p:cNvSpPr>
          <p:nvPr>
            <p:ph idx="1"/>
          </p:nvPr>
        </p:nvSpPr>
        <p:spPr/>
        <p:txBody>
          <a:bodyPr rtlCol="0">
            <a:normAutofit lnSpcReduction="10000"/>
          </a:bodyPr>
          <a:lstStyle/>
          <a:p>
            <a:pPr marL="0" indent="0">
              <a:spcAft>
                <a:spcPts val="0"/>
              </a:spcAft>
              <a:buNone/>
              <a:defRPr/>
            </a:pPr>
            <a:r>
              <a:rPr lang="en-US" dirty="0">
                <a:solidFill>
                  <a:schemeClr val="tx1">
                    <a:lumMod val="75000"/>
                    <a:lumOff val="25000"/>
                  </a:schemeClr>
                </a:solidFill>
              </a:rPr>
              <a:t>RUP is a software development process from Rational, a division of IBM. It divides the development process into four distinct phases that each involve business modeling, analysis and design, implementation, testing, and deployment. </a:t>
            </a:r>
          </a:p>
          <a:p>
            <a:pPr marL="0" indent="0">
              <a:spcAft>
                <a:spcPts val="0"/>
              </a:spcAft>
              <a:buNone/>
              <a:defRPr/>
            </a:pPr>
            <a:r>
              <a:rPr lang="en-US" dirty="0">
                <a:solidFill>
                  <a:schemeClr val="tx1">
                    <a:lumMod val="75000"/>
                    <a:lumOff val="25000"/>
                  </a:schemeClr>
                </a:solidFill>
              </a:rPr>
              <a:t>The four phases are:</a:t>
            </a:r>
          </a:p>
          <a:p>
            <a:pPr>
              <a:spcAft>
                <a:spcPts val="0"/>
              </a:spcAft>
              <a:buFont typeface="Wingdings 3" charset="2"/>
              <a:buChar char=""/>
              <a:defRPr/>
            </a:pPr>
            <a:r>
              <a:rPr lang="en-US" dirty="0">
                <a:solidFill>
                  <a:schemeClr val="tx1">
                    <a:lumMod val="75000"/>
                    <a:lumOff val="25000"/>
                  </a:schemeClr>
                </a:solidFill>
              </a:rPr>
              <a:t>Inception - The idea for the project is stated. The development team determines if the project is worth pursuing and what resources will be needed.</a:t>
            </a:r>
          </a:p>
          <a:p>
            <a:pPr>
              <a:spcAft>
                <a:spcPts val="0"/>
              </a:spcAft>
              <a:buFont typeface="Wingdings 3" charset="2"/>
              <a:buChar char=""/>
              <a:defRPr/>
            </a:pPr>
            <a:r>
              <a:rPr lang="en-US" dirty="0">
                <a:solidFill>
                  <a:schemeClr val="tx1">
                    <a:lumMod val="75000"/>
                    <a:lumOff val="25000"/>
                  </a:schemeClr>
                </a:solidFill>
              </a:rPr>
              <a:t>Elaboration - The project's architecture and required resources are further evaluated. Developers consider possible applications of the software and costs associated with the development.</a:t>
            </a:r>
          </a:p>
          <a:p>
            <a:pPr>
              <a:spcAft>
                <a:spcPts val="0"/>
              </a:spcAft>
              <a:buFont typeface="Wingdings 3" charset="2"/>
              <a:buChar char=""/>
              <a:defRPr/>
            </a:pPr>
            <a:r>
              <a:rPr lang="en-US" dirty="0">
                <a:solidFill>
                  <a:schemeClr val="tx1">
                    <a:lumMod val="75000"/>
                    <a:lumOff val="25000"/>
                  </a:schemeClr>
                </a:solidFill>
              </a:rPr>
              <a:t>Construction - The project is developed and completed. The software is designed, written, and tested.</a:t>
            </a:r>
          </a:p>
          <a:p>
            <a:pPr>
              <a:spcAft>
                <a:spcPts val="0"/>
              </a:spcAft>
              <a:buFont typeface="Wingdings 3" charset="2"/>
              <a:buChar char=""/>
              <a:defRPr/>
            </a:pPr>
            <a:r>
              <a:rPr lang="en-US" dirty="0">
                <a:solidFill>
                  <a:schemeClr val="tx1">
                    <a:lumMod val="75000"/>
                    <a:lumOff val="25000"/>
                  </a:schemeClr>
                </a:solidFill>
              </a:rPr>
              <a:t>Transition - The software is released to the public. Final adjustments or updates are made based on feedback from end users.</a:t>
            </a:r>
          </a:p>
          <a:p>
            <a:pPr>
              <a:spcAft>
                <a:spcPts val="0"/>
              </a:spcAft>
              <a:buFont typeface="Wingdings 3" charset="2"/>
              <a:buChar char=""/>
              <a:defRPr/>
            </a:pPr>
            <a:endParaRPr lang="en-US" dirty="0">
              <a:solidFill>
                <a:schemeClr val="tx1">
                  <a:lumMod val="75000"/>
                  <a:lumOff val="25000"/>
                </a:schemeClr>
              </a:solidFill>
            </a:endParaRPr>
          </a:p>
        </p:txBody>
      </p:sp>
      <p:pic>
        <p:nvPicPr>
          <p:cNvPr id="5734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4426" y="115888"/>
            <a:ext cx="294481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8426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389189" y="927101"/>
            <a:ext cx="6345237" cy="709613"/>
          </a:xfrm>
        </p:spPr>
        <p:txBody>
          <a:bodyPr>
            <a:normAutofit fontScale="90000"/>
          </a:bodyPr>
          <a:lstStyle/>
          <a:p>
            <a:pPr eaLnBrk="1" hangingPunct="1"/>
            <a:r>
              <a:rPr lang="en-US" altLang="en-US"/>
              <a:t>What is software architecture</a:t>
            </a:r>
          </a:p>
        </p:txBody>
      </p:sp>
      <p:sp>
        <p:nvSpPr>
          <p:cNvPr id="3" name="Content Placeholder 2"/>
          <p:cNvSpPr>
            <a:spLocks noGrp="1"/>
          </p:cNvSpPr>
          <p:nvPr>
            <p:ph idx="1"/>
          </p:nvPr>
        </p:nvSpPr>
        <p:spPr>
          <a:xfrm>
            <a:off x="2387600" y="1989138"/>
            <a:ext cx="6948488" cy="4030662"/>
          </a:xfrm>
        </p:spPr>
        <p:txBody>
          <a:bodyPr rtlCol="0">
            <a:normAutofit/>
          </a:bodyPr>
          <a:lstStyle/>
          <a:p>
            <a:pPr marL="0" indent="0">
              <a:spcAft>
                <a:spcPts val="0"/>
              </a:spcAft>
              <a:buNone/>
              <a:defRPr/>
            </a:pPr>
            <a:r>
              <a:rPr lang="en-US" dirty="0">
                <a:solidFill>
                  <a:schemeClr val="tx1">
                    <a:lumMod val="75000"/>
                    <a:lumOff val="25000"/>
                  </a:schemeClr>
                </a:solidFill>
              </a:rPr>
              <a:t>Software application architecture is:</a:t>
            </a:r>
          </a:p>
          <a:p>
            <a:pPr>
              <a:spcAft>
                <a:spcPts val="0"/>
              </a:spcAft>
              <a:buFont typeface="Wingdings 3" charset="2"/>
              <a:buChar char=""/>
              <a:defRPr/>
            </a:pPr>
            <a:r>
              <a:rPr lang="en-US" dirty="0">
                <a:solidFill>
                  <a:schemeClr val="tx1">
                    <a:lumMod val="75000"/>
                    <a:lumOff val="25000"/>
                  </a:schemeClr>
                </a:solidFill>
              </a:rPr>
              <a:t>the process of defining a structured solution that meets all of the technical and operational requirements, </a:t>
            </a:r>
          </a:p>
          <a:p>
            <a:pPr>
              <a:spcAft>
                <a:spcPts val="0"/>
              </a:spcAft>
              <a:buFont typeface="Wingdings 3" charset="2"/>
              <a:buChar char=""/>
              <a:defRPr/>
            </a:pPr>
            <a:r>
              <a:rPr lang="en-US" dirty="0">
                <a:solidFill>
                  <a:schemeClr val="tx1">
                    <a:lumMod val="75000"/>
                    <a:lumOff val="25000"/>
                  </a:schemeClr>
                </a:solidFill>
              </a:rPr>
              <a:t>It optimizes common quality attributes such as performance, security, and manageability. </a:t>
            </a:r>
          </a:p>
          <a:p>
            <a:pPr>
              <a:spcAft>
                <a:spcPts val="0"/>
              </a:spcAft>
              <a:buFont typeface="Wingdings 3" charset="2"/>
              <a:buChar char=""/>
              <a:defRPr/>
            </a:pPr>
            <a:r>
              <a:rPr lang="en-US" dirty="0">
                <a:solidFill>
                  <a:schemeClr val="tx1">
                    <a:lumMod val="75000"/>
                    <a:lumOff val="25000"/>
                  </a:schemeClr>
                </a:solidFill>
              </a:rPr>
              <a:t>It also involves a series of decisions based on a wide range of factors</a:t>
            </a:r>
          </a:p>
          <a:p>
            <a:pPr>
              <a:spcAft>
                <a:spcPts val="0"/>
              </a:spcAft>
              <a:buFont typeface="Wingdings 3" charset="2"/>
              <a:buChar char=""/>
              <a:defRPr/>
            </a:pPr>
            <a:r>
              <a:rPr lang="en-US" dirty="0">
                <a:solidFill>
                  <a:schemeClr val="tx1">
                    <a:lumMod val="75000"/>
                    <a:lumOff val="25000"/>
                  </a:schemeClr>
                </a:solidFill>
              </a:rPr>
              <a:t>Each decision can have considerable impact on the quality, performance, maintainability, and overall success of the application.</a:t>
            </a:r>
          </a:p>
        </p:txBody>
      </p:sp>
    </p:spTree>
    <p:extLst>
      <p:ext uri="{BB962C8B-B14F-4D97-AF65-F5344CB8AC3E}">
        <p14:creationId xmlns:p14="http://schemas.microsoft.com/office/powerpoint/2010/main" val="1292325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2389189" y="927101"/>
            <a:ext cx="6345237" cy="709613"/>
          </a:xfrm>
        </p:spPr>
        <p:txBody>
          <a:bodyPr>
            <a:normAutofit fontScale="90000"/>
          </a:bodyPr>
          <a:lstStyle/>
          <a:p>
            <a:pPr eaLnBrk="1" hangingPunct="1"/>
            <a:r>
              <a:rPr lang="en-US" altLang="en-US"/>
              <a:t>UML model</a:t>
            </a:r>
          </a:p>
        </p:txBody>
      </p:sp>
      <p:sp>
        <p:nvSpPr>
          <p:cNvPr id="3" name="Content Placeholder 2"/>
          <p:cNvSpPr>
            <a:spLocks noGrp="1"/>
          </p:cNvSpPr>
          <p:nvPr>
            <p:ph idx="1"/>
          </p:nvPr>
        </p:nvSpPr>
        <p:spPr>
          <a:xfrm>
            <a:off x="1113905" y="2544765"/>
            <a:ext cx="10058400" cy="4023360"/>
          </a:xfrm>
        </p:spPr>
        <p:txBody>
          <a:bodyPr rtlCol="0">
            <a:normAutofit/>
          </a:bodyPr>
          <a:lstStyle/>
          <a:p>
            <a:pPr>
              <a:spcAft>
                <a:spcPts val="0"/>
              </a:spcAft>
              <a:buFont typeface="Wingdings 3" charset="2"/>
              <a:buChar char=""/>
              <a:defRPr/>
            </a:pPr>
            <a:r>
              <a:rPr lang="en-US" dirty="0">
                <a:solidFill>
                  <a:schemeClr val="tx1">
                    <a:lumMod val="75000"/>
                    <a:lumOff val="25000"/>
                  </a:schemeClr>
                </a:solidFill>
              </a:rPr>
              <a:t>UML is a general purpose visual modeling language to visualize, specify, construct and document software system. Although UML is generally used to model software systems but it is not limited within this boundary. It is also used to model non software systems as well like process flow in a manufacturing unit etc.</a:t>
            </a:r>
          </a:p>
          <a:p>
            <a:pPr>
              <a:spcAft>
                <a:spcPts val="0"/>
              </a:spcAft>
              <a:buFont typeface="Wingdings 3" charset="2"/>
              <a:buChar char=""/>
              <a:defRPr/>
            </a:pPr>
            <a:r>
              <a:rPr lang="en-US" dirty="0">
                <a:solidFill>
                  <a:schemeClr val="tx1">
                    <a:lumMod val="75000"/>
                    <a:lumOff val="25000"/>
                  </a:schemeClr>
                </a:solidFill>
              </a:rPr>
              <a:t>UML is not a programming language but tools can be used to generate code in various languages using UML diagrams. UML has a direct relation with object oriented analysis and design. After some standardization UML is become an OMG (Object Management Group) standard. </a:t>
            </a:r>
          </a:p>
          <a:p>
            <a:pPr>
              <a:spcAft>
                <a:spcPts val="0"/>
              </a:spcAft>
              <a:buFont typeface="Wingdings 3" charset="2"/>
              <a:buChar char=""/>
              <a:defRPr/>
            </a:pPr>
            <a:endParaRPr lang="en-US" dirty="0">
              <a:solidFill>
                <a:schemeClr val="tx1">
                  <a:lumMod val="75000"/>
                  <a:lumOff val="25000"/>
                </a:schemeClr>
              </a:solidFill>
            </a:endParaRPr>
          </a:p>
        </p:txBody>
      </p:sp>
      <p:pic>
        <p:nvPicPr>
          <p:cNvPr id="583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10426" y="19050"/>
            <a:ext cx="3433763"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1501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ctrTitle"/>
          </p:nvPr>
        </p:nvSpPr>
        <p:spPr>
          <a:xfrm>
            <a:off x="2033588" y="2060576"/>
            <a:ext cx="8634412" cy="2022475"/>
          </a:xfrm>
        </p:spPr>
        <p:txBody>
          <a:bodyPr/>
          <a:lstStyle/>
          <a:p>
            <a:pPr eaLnBrk="1" hangingPunct="1"/>
            <a:r>
              <a:rPr lang="en-US" altLang="en-US" sz="4400"/>
              <a:t>The definition and history of creating the UML</a:t>
            </a:r>
            <a:endParaRPr lang="en-US" altLang="en-US" sz="4700">
              <a:solidFill>
                <a:schemeClr val="tx2"/>
              </a:solidFill>
            </a:endParaRPr>
          </a:p>
        </p:txBody>
      </p:sp>
      <p:sp>
        <p:nvSpPr>
          <p:cNvPr id="2" name="Subtitle 1"/>
          <p:cNvSpPr>
            <a:spLocks noGrp="1"/>
          </p:cNvSpPr>
          <p:nvPr>
            <p:ph type="subTitle" idx="1"/>
          </p:nvPr>
        </p:nvSpPr>
        <p:spPr>
          <a:xfrm>
            <a:off x="2390776" y="4776788"/>
            <a:ext cx="5916613" cy="862012"/>
          </a:xfrm>
        </p:spPr>
        <p:txBody>
          <a:bodyPr rtlCol="0">
            <a:normAutofit/>
          </a:bodyPr>
          <a:lstStyle/>
          <a:p>
            <a:pPr>
              <a:spcAft>
                <a:spcPts val="0"/>
              </a:spcAft>
              <a:defRPr/>
            </a:pPr>
            <a:endParaRPr lang="en-US"/>
          </a:p>
        </p:txBody>
      </p:sp>
    </p:spTree>
    <p:extLst>
      <p:ext uri="{BB962C8B-B14F-4D97-AF65-F5344CB8AC3E}">
        <p14:creationId xmlns:p14="http://schemas.microsoft.com/office/powerpoint/2010/main" val="444269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a:t>History of the UML</a:t>
            </a:r>
            <a:endParaRPr lang="ru-RU" altLang="en-US"/>
          </a:p>
        </p:txBody>
      </p:sp>
      <p:sp>
        <p:nvSpPr>
          <p:cNvPr id="60419" name="Rectangle 3"/>
          <p:cNvSpPr>
            <a:spLocks noGrp="1" noChangeArrowheads="1"/>
          </p:cNvSpPr>
          <p:nvPr>
            <p:ph type="body" idx="4294967295"/>
          </p:nvPr>
        </p:nvSpPr>
        <p:spPr>
          <a:xfrm>
            <a:off x="2166938" y="1357314"/>
            <a:ext cx="8501062" cy="5214937"/>
          </a:xfrm>
        </p:spPr>
        <p:txBody>
          <a:bodyPr/>
          <a:lstStyle/>
          <a:p>
            <a:pPr eaLnBrk="1" hangingPunct="1"/>
            <a:r>
              <a:rPr lang="en-US" altLang="en-US" sz="2800"/>
              <a:t>1975-1988: object-oriented modeling languages, a new genre of object-oriented programming languages and increasingly complex applications</a:t>
            </a:r>
          </a:p>
          <a:p>
            <a:pPr eaLnBrk="1" hangingPunct="1"/>
            <a:r>
              <a:rPr lang="en-US" altLang="en-US" sz="2800"/>
              <a:t>1989-1994: increasing of object-oriented methods (from fewer then 10 to more than 50), “method wars”. Booch, Jacobson's OOSE, Rumbaugh's OMT, Fusion, Shlaer-Mellor, and Coad-Yourdon methods.</a:t>
            </a:r>
          </a:p>
          <a:p>
            <a:pPr eaLnBrk="1" hangingPunct="1"/>
            <a:endParaRPr lang="en-US" altLang="en-US" sz="3600"/>
          </a:p>
          <a:p>
            <a:pPr eaLnBrk="1" hangingPunct="1"/>
            <a:endParaRPr lang="ru-RU" altLang="en-US" sz="3600"/>
          </a:p>
        </p:txBody>
      </p:sp>
      <p:sp>
        <p:nvSpPr>
          <p:cNvPr id="60420" name="Rectangle 4"/>
          <p:cNvSpPr>
            <a:spLocks noChangeArrowheads="1"/>
          </p:cNvSpPr>
          <p:nvPr/>
        </p:nvSpPr>
        <p:spPr bwMode="auto">
          <a:xfrm>
            <a:off x="1919288" y="1557338"/>
            <a:ext cx="8229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endParaRPr lang="ru-RU" altLang="en-US" sz="3200">
              <a:latin typeface="Times New Roman" panose="02020603050405020304" pitchFamily="18" charset="0"/>
            </a:endParaRPr>
          </a:p>
        </p:txBody>
      </p:sp>
    </p:spTree>
    <p:extLst>
      <p:ext uri="{BB962C8B-B14F-4D97-AF65-F5344CB8AC3E}">
        <p14:creationId xmlns:p14="http://schemas.microsoft.com/office/powerpoint/2010/main" val="19983060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a:t>History of the UML</a:t>
            </a:r>
            <a:endParaRPr lang="ru-RU" altLang="en-US"/>
          </a:p>
        </p:txBody>
      </p:sp>
      <p:sp>
        <p:nvSpPr>
          <p:cNvPr id="61443" name="Rectangle 3"/>
          <p:cNvSpPr>
            <a:spLocks noGrp="1" noChangeArrowheads="1"/>
          </p:cNvSpPr>
          <p:nvPr>
            <p:ph type="body" idx="4294967295"/>
          </p:nvPr>
        </p:nvSpPr>
        <p:spPr>
          <a:xfrm>
            <a:off x="2166938" y="1357314"/>
            <a:ext cx="8501062" cy="5214937"/>
          </a:xfrm>
        </p:spPr>
        <p:txBody>
          <a:bodyPr/>
          <a:lstStyle/>
          <a:p>
            <a:pPr eaLnBrk="1" hangingPunct="1"/>
            <a:r>
              <a:rPr lang="en-US" altLang="en-US" sz="3200"/>
              <a:t>1995-2003: Grady Booch (Rational Software Corporation), Ivar Jacobson (Objectory), and James Rumbaugh (General Electric) began to adopt ideas from each other's methods. UML 0.8 … 1</a:t>
            </a:r>
          </a:p>
          <a:p>
            <a:pPr eaLnBrk="1" hangingPunct="1"/>
            <a:r>
              <a:rPr lang="en-US" altLang="en-US" sz="3200"/>
              <a:t>2004-…: UML 2.0.</a:t>
            </a:r>
          </a:p>
          <a:p>
            <a:pPr eaLnBrk="1" hangingPunct="1"/>
            <a:endParaRPr lang="en-US" altLang="en-US" sz="3600"/>
          </a:p>
          <a:p>
            <a:pPr eaLnBrk="1" hangingPunct="1"/>
            <a:endParaRPr lang="ru-RU" altLang="en-US" sz="3600"/>
          </a:p>
        </p:txBody>
      </p:sp>
      <p:sp>
        <p:nvSpPr>
          <p:cNvPr id="61444" name="Rectangle 4"/>
          <p:cNvSpPr>
            <a:spLocks noChangeArrowheads="1"/>
          </p:cNvSpPr>
          <p:nvPr/>
        </p:nvSpPr>
        <p:spPr bwMode="auto">
          <a:xfrm>
            <a:off x="1919288" y="1557338"/>
            <a:ext cx="8229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endParaRPr lang="ru-RU" altLang="en-US" sz="3200">
              <a:latin typeface="Times New Roman" panose="02020603050405020304" pitchFamily="18" charset="0"/>
            </a:endParaRPr>
          </a:p>
        </p:txBody>
      </p:sp>
    </p:spTree>
    <p:extLst>
      <p:ext uri="{BB962C8B-B14F-4D97-AF65-F5344CB8AC3E}">
        <p14:creationId xmlns:p14="http://schemas.microsoft.com/office/powerpoint/2010/main" val="325644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2424113" y="188913"/>
            <a:ext cx="6248400" cy="487362"/>
          </a:xfrm>
        </p:spPr>
        <p:txBody>
          <a:bodyPr anchor="t">
            <a:normAutofit fontScale="90000"/>
          </a:bodyPr>
          <a:lstStyle/>
          <a:p>
            <a:pPr eaLnBrk="1" hangingPunct="1"/>
            <a:r>
              <a:rPr lang="en-US" altLang="en-US"/>
              <a:t>Principles of object-oriented modeling of software systems</a:t>
            </a:r>
            <a:endParaRPr lang="ru-RU" altLang="en-US"/>
          </a:p>
        </p:txBody>
      </p:sp>
      <p:sp>
        <p:nvSpPr>
          <p:cNvPr id="62467" name="Rectangle 3"/>
          <p:cNvSpPr>
            <a:spLocks noGrp="1" noChangeArrowheads="1"/>
          </p:cNvSpPr>
          <p:nvPr>
            <p:ph type="body" idx="4294967295"/>
          </p:nvPr>
        </p:nvSpPr>
        <p:spPr>
          <a:xfrm>
            <a:off x="1676487" y="2440566"/>
            <a:ext cx="8501062" cy="3048431"/>
          </a:xfrm>
        </p:spPr>
        <p:txBody>
          <a:bodyPr/>
          <a:lstStyle/>
          <a:p>
            <a:pPr eaLnBrk="1" hangingPunct="1"/>
            <a:r>
              <a:rPr lang="en-US" altLang="en-US" dirty="0"/>
              <a:t>Aims of modeling:</a:t>
            </a:r>
            <a:endParaRPr lang="ru-RU" altLang="en-US" dirty="0"/>
          </a:p>
          <a:p>
            <a:pPr lvl="1" eaLnBrk="1" hangingPunct="1"/>
            <a:r>
              <a:rPr lang="en-US" altLang="en-US" dirty="0"/>
              <a:t>Models help us to visualize a system as it is or as we want it to be.</a:t>
            </a:r>
            <a:endParaRPr lang="ru-RU" altLang="en-US" sz="2400" dirty="0"/>
          </a:p>
          <a:p>
            <a:pPr lvl="1" eaLnBrk="1" hangingPunct="1"/>
            <a:r>
              <a:rPr lang="en-US" altLang="en-US" dirty="0"/>
              <a:t>Models permit us to specify the structure or behavior of a system.</a:t>
            </a:r>
            <a:endParaRPr lang="ru-RU" altLang="en-US" sz="2400" dirty="0"/>
          </a:p>
          <a:p>
            <a:pPr lvl="1" eaLnBrk="1" hangingPunct="1"/>
            <a:r>
              <a:rPr lang="en-US" altLang="en-US" dirty="0"/>
              <a:t>Models give us a template that guides us in constructing a system.</a:t>
            </a:r>
            <a:endParaRPr lang="ru-RU" altLang="en-US" sz="2400" dirty="0"/>
          </a:p>
          <a:p>
            <a:pPr lvl="1" eaLnBrk="1" hangingPunct="1"/>
            <a:r>
              <a:rPr lang="en-US" altLang="en-US" dirty="0"/>
              <a:t>Models document the decisions we have made.</a:t>
            </a:r>
            <a:endParaRPr lang="ru-RU" altLang="en-US" sz="2400" dirty="0"/>
          </a:p>
          <a:p>
            <a:pPr lvl="1" eaLnBrk="1" hangingPunct="1"/>
            <a:endParaRPr lang="ru-RU" altLang="en-US" sz="2400" dirty="0"/>
          </a:p>
        </p:txBody>
      </p:sp>
      <p:sp>
        <p:nvSpPr>
          <p:cNvPr id="62468"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endParaRPr lang="ru-RU" altLang="en-US" sz="3200">
              <a:latin typeface="Times New Roman" panose="02020603050405020304" pitchFamily="18" charset="0"/>
            </a:endParaRPr>
          </a:p>
        </p:txBody>
      </p:sp>
    </p:spTree>
    <p:extLst>
      <p:ext uri="{BB962C8B-B14F-4D97-AF65-F5344CB8AC3E}">
        <p14:creationId xmlns:p14="http://schemas.microsoft.com/office/powerpoint/2010/main" val="229191886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1992313" y="188913"/>
            <a:ext cx="6248400" cy="487362"/>
          </a:xfrm>
        </p:spPr>
        <p:txBody>
          <a:bodyPr anchor="t">
            <a:normAutofit fontScale="90000"/>
          </a:bodyPr>
          <a:lstStyle/>
          <a:p>
            <a:pPr eaLnBrk="1" hangingPunct="1"/>
            <a:r>
              <a:rPr lang="en-US" altLang="en-US"/>
              <a:t>Principles of object-oriented modeling of software systems</a:t>
            </a:r>
            <a:endParaRPr lang="ru-RU" altLang="en-US"/>
          </a:p>
        </p:txBody>
      </p:sp>
      <p:sp>
        <p:nvSpPr>
          <p:cNvPr id="63491" name="Rectangle 3"/>
          <p:cNvSpPr>
            <a:spLocks noGrp="1" noChangeArrowheads="1"/>
          </p:cNvSpPr>
          <p:nvPr>
            <p:ph type="body" idx="4294967295"/>
          </p:nvPr>
        </p:nvSpPr>
        <p:spPr>
          <a:xfrm>
            <a:off x="1809751" y="2213526"/>
            <a:ext cx="8501062" cy="3738388"/>
          </a:xfrm>
        </p:spPr>
        <p:txBody>
          <a:bodyPr/>
          <a:lstStyle/>
          <a:p>
            <a:pPr eaLnBrk="1" hangingPunct="1"/>
            <a:r>
              <a:rPr lang="en-US" altLang="en-US" sz="2400" dirty="0"/>
              <a:t>Basic principles of modeling:</a:t>
            </a:r>
            <a:endParaRPr lang="ru-RU" altLang="en-US" sz="2400" dirty="0"/>
          </a:p>
          <a:p>
            <a:pPr lvl="1" eaLnBrk="1" hangingPunct="1"/>
            <a:r>
              <a:rPr lang="en-US" altLang="en-US" sz="2400" dirty="0"/>
              <a:t>The choice of what models to create has a profound influence on how a problem is attacked and how a solution is shaped.</a:t>
            </a:r>
            <a:endParaRPr lang="ru-RU" altLang="en-US" sz="2400" dirty="0"/>
          </a:p>
          <a:p>
            <a:pPr lvl="1" eaLnBrk="1" hangingPunct="1"/>
            <a:r>
              <a:rPr lang="en-US" altLang="en-US" sz="2400" dirty="0"/>
              <a:t>Every model may be expressed at different levels of precision.</a:t>
            </a:r>
          </a:p>
          <a:p>
            <a:pPr lvl="1" eaLnBrk="1" hangingPunct="1"/>
            <a:r>
              <a:rPr lang="en-US" altLang="en-US" sz="2400" dirty="0"/>
              <a:t>The best models are connected to reality.</a:t>
            </a:r>
          </a:p>
          <a:p>
            <a:pPr lvl="1" eaLnBrk="1" hangingPunct="1"/>
            <a:r>
              <a:rPr lang="en-US" altLang="en-US" sz="2400" dirty="0"/>
              <a:t>No single model is sufficient. Every nontrivial system is best approached through a small set of nearly independent models.</a:t>
            </a:r>
          </a:p>
          <a:p>
            <a:pPr lvl="1" eaLnBrk="1" hangingPunct="1"/>
            <a:endParaRPr lang="ru-RU" altLang="en-US" sz="2400" dirty="0"/>
          </a:p>
        </p:txBody>
      </p:sp>
      <p:sp>
        <p:nvSpPr>
          <p:cNvPr id="63492"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endParaRPr lang="ru-RU" altLang="en-US" sz="3200">
              <a:latin typeface="Times New Roman" panose="02020603050405020304" pitchFamily="18" charset="0"/>
            </a:endParaRPr>
          </a:p>
        </p:txBody>
      </p:sp>
    </p:spTree>
    <p:extLst>
      <p:ext uri="{BB962C8B-B14F-4D97-AF65-F5344CB8AC3E}">
        <p14:creationId xmlns:p14="http://schemas.microsoft.com/office/powerpoint/2010/main" val="108160612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a:t>What is UML?</a:t>
            </a:r>
            <a:endParaRPr lang="ru-RU" altLang="en-US"/>
          </a:p>
        </p:txBody>
      </p:sp>
      <p:sp>
        <p:nvSpPr>
          <p:cNvPr id="64515" name="Rectangle 3"/>
          <p:cNvSpPr>
            <a:spLocks noGrp="1" noChangeArrowheads="1"/>
          </p:cNvSpPr>
          <p:nvPr>
            <p:ph type="body" idx="4294967295"/>
          </p:nvPr>
        </p:nvSpPr>
        <p:spPr>
          <a:xfrm>
            <a:off x="2166938" y="1357314"/>
            <a:ext cx="8501062" cy="5214937"/>
          </a:xfrm>
        </p:spPr>
        <p:txBody>
          <a:bodyPr/>
          <a:lstStyle/>
          <a:p>
            <a:pPr eaLnBrk="1" hangingPunct="1"/>
            <a:r>
              <a:rPr lang="en-US" altLang="en-US"/>
              <a:t>The Unified Modeling Language (UML) is a standard language for writing software blueprints. The UML may be used to visualize, specify, construct, and document the artifacts of a software intensive system.</a:t>
            </a:r>
            <a:endParaRPr lang="ru-RU" altLang="en-US"/>
          </a:p>
          <a:p>
            <a:pPr eaLnBrk="1" hangingPunct="1"/>
            <a:r>
              <a:rPr lang="en-US" altLang="en-US"/>
              <a:t>The UML is only a language and so is just one part of a software development method.</a:t>
            </a:r>
          </a:p>
          <a:p>
            <a:pPr eaLnBrk="1" hangingPunct="1"/>
            <a:r>
              <a:rPr lang="en-US" altLang="en-US"/>
              <a:t>Three major elements of model: </a:t>
            </a:r>
          </a:p>
          <a:p>
            <a:pPr lvl="1" eaLnBrk="1" hangingPunct="1"/>
            <a:r>
              <a:rPr lang="en-US" altLang="en-US" sz="2000"/>
              <a:t>the UML's basic building blocks, </a:t>
            </a:r>
          </a:p>
          <a:p>
            <a:pPr lvl="1" eaLnBrk="1" hangingPunct="1"/>
            <a:r>
              <a:rPr lang="en-US" altLang="en-US" sz="2000"/>
              <a:t>the rules that dictate how those building blocks may be put together, </a:t>
            </a:r>
          </a:p>
          <a:p>
            <a:pPr lvl="1" eaLnBrk="1" hangingPunct="1"/>
            <a:r>
              <a:rPr lang="en-US" altLang="en-US" sz="2000"/>
              <a:t>some common mechanisms that apply throughout the UML.</a:t>
            </a:r>
            <a:endParaRPr lang="ru-RU" altLang="en-US" sz="2000"/>
          </a:p>
        </p:txBody>
      </p:sp>
      <p:sp>
        <p:nvSpPr>
          <p:cNvPr id="64516"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pPr>
            <a:endParaRPr lang="ru-RU" altLang="en-US" sz="3200">
              <a:latin typeface="Times New Roman" panose="02020603050405020304" pitchFamily="18" charset="0"/>
            </a:endParaRPr>
          </a:p>
        </p:txBody>
      </p:sp>
      <p:graphicFrame>
        <p:nvGraphicFramePr>
          <p:cNvPr id="64517" name="Object 4"/>
          <p:cNvGraphicFramePr>
            <a:graphicFrameLocks/>
          </p:cNvGraphicFramePr>
          <p:nvPr/>
        </p:nvGraphicFramePr>
        <p:xfrm>
          <a:off x="7716839" y="5516563"/>
          <a:ext cx="2808287" cy="1162050"/>
        </p:xfrm>
        <a:graphic>
          <a:graphicData uri="http://schemas.openxmlformats.org/presentationml/2006/ole">
            <mc:AlternateContent xmlns:mc="http://schemas.openxmlformats.org/markup-compatibility/2006">
              <mc:Choice xmlns:v="urn:schemas-microsoft-com:vml" Requires="v">
                <p:oleObj spid="_x0000_s1028" name="Bitmap Image" r:id="rId3" imgW="3914939" imgH="3047877" progId="Paint.Picture">
                  <p:embed/>
                </p:oleObj>
              </mc:Choice>
              <mc:Fallback>
                <p:oleObj name="Bitmap Image" r:id="rId3" imgW="3914939" imgH="3047877" progId="Paint.Picture">
                  <p:embed/>
                  <p:pic>
                    <p:nvPicPr>
                      <p:cNvPr id="64517"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invGray">
                      <a:xfrm>
                        <a:off x="7716839" y="5516563"/>
                        <a:ext cx="2808287"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2501432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b="0"/>
              <a:t>The Value of the UML</a:t>
            </a:r>
            <a:endParaRPr lang="en-US" altLang="en-US"/>
          </a:p>
        </p:txBody>
      </p:sp>
      <p:sp>
        <p:nvSpPr>
          <p:cNvPr id="65539" name="Rectangle 3"/>
          <p:cNvSpPr>
            <a:spLocks noGrp="1" noChangeArrowheads="1"/>
          </p:cNvSpPr>
          <p:nvPr>
            <p:ph type="body" idx="1"/>
          </p:nvPr>
        </p:nvSpPr>
        <p:spPr>
          <a:xfrm>
            <a:off x="2387601" y="2489200"/>
            <a:ext cx="7021513" cy="3530600"/>
          </a:xfrm>
        </p:spPr>
        <p:txBody>
          <a:bodyPr/>
          <a:lstStyle/>
          <a:p>
            <a:pPr>
              <a:buFont typeface="Wingdings" panose="05000000000000000000" pitchFamily="2" charset="2"/>
              <a:buChar char="q"/>
            </a:pPr>
            <a:r>
              <a:rPr lang="en-US" altLang="en-US" dirty="0"/>
              <a:t>Is an open standard</a:t>
            </a:r>
          </a:p>
          <a:p>
            <a:pPr>
              <a:buFont typeface="Wingdings" panose="05000000000000000000" pitchFamily="2" charset="2"/>
              <a:buChar char="q"/>
            </a:pPr>
            <a:r>
              <a:rPr lang="en-US" altLang="en-US" dirty="0"/>
              <a:t>Supports the entire software development lifecycle</a:t>
            </a:r>
          </a:p>
          <a:p>
            <a:pPr>
              <a:buFont typeface="Wingdings" panose="05000000000000000000" pitchFamily="2" charset="2"/>
              <a:buChar char="q"/>
            </a:pPr>
            <a:r>
              <a:rPr lang="en-US" altLang="en-US" dirty="0"/>
              <a:t>Supports diverse applications areas</a:t>
            </a:r>
          </a:p>
          <a:p>
            <a:pPr>
              <a:buFont typeface="Wingdings" panose="05000000000000000000" pitchFamily="2" charset="2"/>
              <a:buChar char="q"/>
            </a:pPr>
            <a:r>
              <a:rPr lang="en-US" altLang="en-US" dirty="0"/>
              <a:t>Is based on experience and needs of the user community</a:t>
            </a:r>
          </a:p>
          <a:p>
            <a:pPr>
              <a:buFont typeface="Wingdings" panose="05000000000000000000" pitchFamily="2" charset="2"/>
              <a:buChar char="q"/>
            </a:pPr>
            <a:r>
              <a:rPr lang="en-US" altLang="en-US" dirty="0"/>
              <a:t>Supported by many tools</a:t>
            </a:r>
          </a:p>
        </p:txBody>
      </p:sp>
    </p:spTree>
    <p:extLst>
      <p:ext uri="{BB962C8B-B14F-4D97-AF65-F5344CB8AC3E}">
        <p14:creationId xmlns:p14="http://schemas.microsoft.com/office/powerpoint/2010/main" val="400264452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b="0"/>
              <a:t>Overview of the UML</a:t>
            </a:r>
            <a:endParaRPr lang="en-US" altLang="en-US" sz="1800"/>
          </a:p>
        </p:txBody>
      </p:sp>
      <p:sp>
        <p:nvSpPr>
          <p:cNvPr id="67587" name="Rectangle 1027"/>
          <p:cNvSpPr>
            <a:spLocks noGrp="1" noChangeArrowheads="1"/>
          </p:cNvSpPr>
          <p:nvPr>
            <p:ph type="body" idx="1"/>
          </p:nvPr>
        </p:nvSpPr>
        <p:spPr/>
        <p:txBody>
          <a:bodyPr/>
          <a:lstStyle/>
          <a:p>
            <a:pPr eaLnBrk="1" hangingPunct="1">
              <a:buFont typeface="Wingdings" panose="05000000000000000000" pitchFamily="2" charset="2"/>
              <a:buChar char="q"/>
            </a:pPr>
            <a:r>
              <a:rPr lang="en-US" altLang="en-US" dirty="0"/>
              <a:t>Modeling elements</a:t>
            </a:r>
          </a:p>
          <a:p>
            <a:pPr eaLnBrk="1" hangingPunct="1">
              <a:buFont typeface="Wingdings" panose="05000000000000000000" pitchFamily="2" charset="2"/>
              <a:buChar char="q"/>
            </a:pPr>
            <a:r>
              <a:rPr lang="en-US" altLang="en-US" dirty="0"/>
              <a:t>Relationships</a:t>
            </a:r>
          </a:p>
          <a:p>
            <a:pPr eaLnBrk="1" hangingPunct="1">
              <a:buFont typeface="Wingdings" panose="05000000000000000000" pitchFamily="2" charset="2"/>
              <a:buChar char="q"/>
            </a:pPr>
            <a:r>
              <a:rPr lang="en-US" altLang="en-US" dirty="0"/>
              <a:t>Extensibility Mechanisms</a:t>
            </a:r>
          </a:p>
          <a:p>
            <a:pPr eaLnBrk="1" hangingPunct="1">
              <a:buFont typeface="Wingdings" panose="05000000000000000000" pitchFamily="2" charset="2"/>
              <a:buChar char="q"/>
            </a:pPr>
            <a:r>
              <a:rPr lang="en-US" altLang="en-US" dirty="0"/>
              <a:t>Diagrams</a:t>
            </a:r>
          </a:p>
        </p:txBody>
      </p:sp>
    </p:spTree>
    <p:extLst>
      <p:ext uri="{BB962C8B-B14F-4D97-AF65-F5344CB8AC3E}">
        <p14:creationId xmlns:p14="http://schemas.microsoft.com/office/powerpoint/2010/main" val="33423216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81200" y="298450"/>
            <a:ext cx="7112000" cy="711200"/>
          </a:xfrm>
        </p:spPr>
        <p:txBody>
          <a:bodyPr>
            <a:normAutofit fontScale="90000"/>
          </a:bodyPr>
          <a:lstStyle/>
          <a:p>
            <a:pPr eaLnBrk="1" hangingPunct="1"/>
            <a:r>
              <a:rPr lang="en-US" altLang="en-US"/>
              <a:t>Dimensions of software complexity</a:t>
            </a:r>
          </a:p>
        </p:txBody>
      </p:sp>
      <p:sp>
        <p:nvSpPr>
          <p:cNvPr id="20483" name="Line 4"/>
          <p:cNvSpPr>
            <a:spLocks noChangeShapeType="1"/>
          </p:cNvSpPr>
          <p:nvPr/>
        </p:nvSpPr>
        <p:spPr bwMode="auto">
          <a:xfrm flipH="1" flipV="1">
            <a:off x="5762626" y="2098676"/>
            <a:ext cx="3175" cy="3033713"/>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Line 5"/>
          <p:cNvSpPr>
            <a:spLocks noChangeShapeType="1"/>
          </p:cNvSpPr>
          <p:nvPr/>
        </p:nvSpPr>
        <p:spPr bwMode="auto">
          <a:xfrm flipH="1">
            <a:off x="3865564" y="3563939"/>
            <a:ext cx="3963987" cy="1587"/>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6" descr="50%"/>
          <p:cNvSpPr>
            <a:spLocks noChangeArrowheads="1"/>
          </p:cNvSpPr>
          <p:nvPr/>
        </p:nvSpPr>
        <p:spPr bwMode="auto">
          <a:xfrm>
            <a:off x="3733800" y="1219200"/>
            <a:ext cx="4108450" cy="86518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2000" b="1"/>
              <a:t>Higher technical complexity</a:t>
            </a:r>
          </a:p>
          <a:p>
            <a:pPr>
              <a:lnSpc>
                <a:spcPct val="90000"/>
              </a:lnSpc>
            </a:pPr>
            <a:r>
              <a:rPr lang="en-US" altLang="en-US" sz="1200" b="1"/>
              <a:t> - Embedded, real-time, distributed, fault-tolerant</a:t>
            </a:r>
          </a:p>
          <a:p>
            <a:pPr>
              <a:lnSpc>
                <a:spcPct val="90000"/>
              </a:lnSpc>
            </a:pPr>
            <a:r>
              <a:rPr lang="en-US" altLang="en-US" sz="1200" b="1"/>
              <a:t> - Custom, unprecedented, architecture reengineering</a:t>
            </a:r>
          </a:p>
          <a:p>
            <a:pPr>
              <a:lnSpc>
                <a:spcPct val="90000"/>
              </a:lnSpc>
            </a:pPr>
            <a:r>
              <a:rPr lang="en-US" altLang="en-US" sz="1200" b="1"/>
              <a:t> - High performance</a:t>
            </a:r>
          </a:p>
        </p:txBody>
      </p:sp>
      <p:sp>
        <p:nvSpPr>
          <p:cNvPr id="20486" name="Rectangle 7" descr="50%"/>
          <p:cNvSpPr>
            <a:spLocks noChangeArrowheads="1"/>
          </p:cNvSpPr>
          <p:nvPr/>
        </p:nvSpPr>
        <p:spPr bwMode="auto">
          <a:xfrm>
            <a:off x="3962401" y="5486400"/>
            <a:ext cx="3527425" cy="86518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514350" indent="-5143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2000" b="1"/>
              <a:t>Lower technical complexity</a:t>
            </a:r>
          </a:p>
          <a:p>
            <a:pPr>
              <a:lnSpc>
                <a:spcPct val="90000"/>
              </a:lnSpc>
            </a:pPr>
            <a:r>
              <a:rPr lang="en-US" altLang="en-US" sz="1200" b="1"/>
              <a:t> -  Mostly 4GL, or component-based</a:t>
            </a:r>
          </a:p>
          <a:p>
            <a:pPr>
              <a:lnSpc>
                <a:spcPct val="90000"/>
              </a:lnSpc>
            </a:pPr>
            <a:r>
              <a:rPr lang="en-US" altLang="en-US" sz="1200" b="1"/>
              <a:t> -  Application reengineering</a:t>
            </a:r>
          </a:p>
          <a:p>
            <a:pPr>
              <a:lnSpc>
                <a:spcPct val="90000"/>
              </a:lnSpc>
            </a:pPr>
            <a:r>
              <a:rPr lang="en-US" altLang="en-US" sz="1200" b="1"/>
              <a:t> -  Interactive performance</a:t>
            </a:r>
          </a:p>
        </p:txBody>
      </p:sp>
      <p:sp>
        <p:nvSpPr>
          <p:cNvPr id="20487" name="Rectangle 8" descr="50%"/>
          <p:cNvSpPr>
            <a:spLocks noChangeArrowheads="1"/>
          </p:cNvSpPr>
          <p:nvPr/>
        </p:nvSpPr>
        <p:spPr bwMode="auto">
          <a:xfrm>
            <a:off x="8077200" y="3124201"/>
            <a:ext cx="1835150" cy="1585913"/>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2000" b="1"/>
              <a:t>Higher</a:t>
            </a:r>
          </a:p>
          <a:p>
            <a:pPr>
              <a:lnSpc>
                <a:spcPct val="90000"/>
              </a:lnSpc>
            </a:pPr>
            <a:r>
              <a:rPr lang="en-US" altLang="en-US" sz="2000" b="1"/>
              <a:t>management </a:t>
            </a:r>
          </a:p>
          <a:p>
            <a:pPr>
              <a:lnSpc>
                <a:spcPct val="90000"/>
              </a:lnSpc>
            </a:pPr>
            <a:r>
              <a:rPr lang="en-US" altLang="en-US" sz="2000" b="1"/>
              <a:t>complexity</a:t>
            </a:r>
            <a:endParaRPr lang="en-US" altLang="en-US" sz="1200" b="1"/>
          </a:p>
          <a:p>
            <a:pPr>
              <a:lnSpc>
                <a:spcPct val="90000"/>
              </a:lnSpc>
            </a:pPr>
            <a:r>
              <a:rPr lang="en-US" altLang="en-US" sz="1200" b="1"/>
              <a:t>  - Large scale</a:t>
            </a:r>
          </a:p>
          <a:p>
            <a:pPr>
              <a:lnSpc>
                <a:spcPct val="90000"/>
              </a:lnSpc>
            </a:pPr>
            <a:r>
              <a:rPr lang="en-US" altLang="en-US" sz="1200" b="1"/>
              <a:t>  - Contractual</a:t>
            </a:r>
          </a:p>
          <a:p>
            <a:pPr>
              <a:lnSpc>
                <a:spcPct val="90000"/>
              </a:lnSpc>
            </a:pPr>
            <a:r>
              <a:rPr lang="en-US" altLang="en-US" sz="1200" b="1"/>
              <a:t>  - Many stake holders</a:t>
            </a:r>
          </a:p>
          <a:p>
            <a:pPr>
              <a:lnSpc>
                <a:spcPct val="90000"/>
              </a:lnSpc>
            </a:pPr>
            <a:r>
              <a:rPr lang="en-US" altLang="en-US" sz="1200" b="1"/>
              <a:t>  - “Projects”</a:t>
            </a:r>
          </a:p>
        </p:txBody>
      </p:sp>
      <p:sp>
        <p:nvSpPr>
          <p:cNvPr id="20488" name="Rectangle 9" descr="50%"/>
          <p:cNvSpPr>
            <a:spLocks noChangeArrowheads="1"/>
          </p:cNvSpPr>
          <p:nvPr/>
        </p:nvSpPr>
        <p:spPr bwMode="auto">
          <a:xfrm>
            <a:off x="1981200" y="3124201"/>
            <a:ext cx="1835150" cy="1585913"/>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2000" b="1"/>
              <a:t>Lower</a:t>
            </a:r>
          </a:p>
          <a:p>
            <a:pPr>
              <a:lnSpc>
                <a:spcPct val="90000"/>
              </a:lnSpc>
            </a:pPr>
            <a:r>
              <a:rPr lang="en-US" altLang="en-US" sz="2000" b="1"/>
              <a:t>management </a:t>
            </a:r>
          </a:p>
          <a:p>
            <a:pPr>
              <a:lnSpc>
                <a:spcPct val="90000"/>
              </a:lnSpc>
            </a:pPr>
            <a:r>
              <a:rPr lang="en-US" altLang="en-US" sz="2000" b="1"/>
              <a:t>complexity</a:t>
            </a:r>
          </a:p>
          <a:p>
            <a:pPr>
              <a:lnSpc>
                <a:spcPct val="90000"/>
              </a:lnSpc>
            </a:pPr>
            <a:r>
              <a:rPr lang="en-US" altLang="en-US" sz="1200" b="1"/>
              <a:t>  - Small scale</a:t>
            </a:r>
          </a:p>
          <a:p>
            <a:pPr>
              <a:lnSpc>
                <a:spcPct val="90000"/>
              </a:lnSpc>
            </a:pPr>
            <a:r>
              <a:rPr lang="en-US" altLang="en-US" sz="1200" b="1"/>
              <a:t>  - Informal</a:t>
            </a:r>
          </a:p>
          <a:p>
            <a:pPr>
              <a:lnSpc>
                <a:spcPct val="90000"/>
              </a:lnSpc>
            </a:pPr>
            <a:r>
              <a:rPr lang="en-US" altLang="en-US" sz="1200" b="1"/>
              <a:t>  - Single stakeholder</a:t>
            </a:r>
          </a:p>
          <a:p>
            <a:pPr>
              <a:lnSpc>
                <a:spcPct val="90000"/>
              </a:lnSpc>
            </a:pPr>
            <a:r>
              <a:rPr lang="en-US" altLang="en-US" sz="1200" b="1"/>
              <a:t>  - “Products”</a:t>
            </a:r>
          </a:p>
        </p:txBody>
      </p:sp>
      <p:grpSp>
        <p:nvGrpSpPr>
          <p:cNvPr id="245770" name="Group 10"/>
          <p:cNvGrpSpPr>
            <a:grpSpLocks/>
          </p:cNvGrpSpPr>
          <p:nvPr/>
        </p:nvGrpSpPr>
        <p:grpSpPr bwMode="auto">
          <a:xfrm>
            <a:off x="6796089" y="4114801"/>
            <a:ext cx="935037" cy="447675"/>
            <a:chOff x="3321" y="2587"/>
            <a:chExt cx="589" cy="282"/>
          </a:xfrm>
        </p:grpSpPr>
        <p:sp>
          <p:nvSpPr>
            <p:cNvPr id="20530" name="Oval 11"/>
            <p:cNvSpPr>
              <a:spLocks noChangeArrowheads="1"/>
            </p:cNvSpPr>
            <p:nvPr/>
          </p:nvSpPr>
          <p:spPr bwMode="auto">
            <a:xfrm>
              <a:off x="3586" y="2587"/>
              <a:ext cx="60" cy="68"/>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31" name="Rectangle 12" descr="50%"/>
            <p:cNvSpPr>
              <a:spLocks noChangeArrowheads="1"/>
            </p:cNvSpPr>
            <p:nvPr/>
          </p:nvSpPr>
          <p:spPr bwMode="auto">
            <a:xfrm>
              <a:off x="3321" y="2638"/>
              <a:ext cx="589" cy="23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Defense</a:t>
              </a:r>
            </a:p>
            <a:p>
              <a:pPr algn="ctr">
                <a:lnSpc>
                  <a:spcPct val="90000"/>
                </a:lnSpc>
              </a:pPr>
              <a:r>
                <a:rPr lang="en-US" altLang="en-US" sz="1000" b="1" i="1"/>
                <a:t> MIS System</a:t>
              </a:r>
              <a:endParaRPr lang="en-US" altLang="en-US" sz="1000"/>
            </a:p>
          </p:txBody>
        </p:sp>
      </p:grpSp>
      <p:grpSp>
        <p:nvGrpSpPr>
          <p:cNvPr id="245773" name="Group 13"/>
          <p:cNvGrpSpPr>
            <a:grpSpLocks/>
          </p:cNvGrpSpPr>
          <p:nvPr/>
        </p:nvGrpSpPr>
        <p:grpSpPr bwMode="auto">
          <a:xfrm>
            <a:off x="7154864" y="2132013"/>
            <a:ext cx="1169987" cy="463550"/>
            <a:chOff x="3547" y="1343"/>
            <a:chExt cx="737" cy="292"/>
          </a:xfrm>
        </p:grpSpPr>
        <p:sp>
          <p:nvSpPr>
            <p:cNvPr id="20528" name="Oval 14"/>
            <p:cNvSpPr>
              <a:spLocks noChangeArrowheads="1"/>
            </p:cNvSpPr>
            <p:nvPr/>
          </p:nvSpPr>
          <p:spPr bwMode="auto">
            <a:xfrm>
              <a:off x="3886" y="1343"/>
              <a:ext cx="59" cy="69"/>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29" name="Rectangle 15" descr="50%"/>
            <p:cNvSpPr>
              <a:spLocks noChangeArrowheads="1"/>
            </p:cNvSpPr>
            <p:nvPr/>
          </p:nvSpPr>
          <p:spPr bwMode="auto">
            <a:xfrm>
              <a:off x="3547" y="1404"/>
              <a:ext cx="737" cy="23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Defense </a:t>
              </a:r>
              <a:br>
                <a:rPr lang="en-US" altLang="en-US" sz="1000" b="1" i="1"/>
              </a:br>
              <a:r>
                <a:rPr lang="en-US" altLang="en-US" sz="1000" b="1" i="1"/>
                <a:t>Weapon System</a:t>
              </a:r>
            </a:p>
          </p:txBody>
        </p:sp>
      </p:grpSp>
      <p:grpSp>
        <p:nvGrpSpPr>
          <p:cNvPr id="245776" name="Group 16"/>
          <p:cNvGrpSpPr>
            <a:grpSpLocks/>
          </p:cNvGrpSpPr>
          <p:nvPr/>
        </p:nvGrpSpPr>
        <p:grpSpPr bwMode="auto">
          <a:xfrm>
            <a:off x="6316663" y="2254250"/>
            <a:ext cx="735012" cy="463550"/>
            <a:chOff x="3019" y="1420"/>
            <a:chExt cx="463" cy="292"/>
          </a:xfrm>
        </p:grpSpPr>
        <p:sp>
          <p:nvSpPr>
            <p:cNvPr id="20526" name="Oval 17"/>
            <p:cNvSpPr>
              <a:spLocks noChangeArrowheads="1"/>
            </p:cNvSpPr>
            <p:nvPr/>
          </p:nvSpPr>
          <p:spPr bwMode="auto">
            <a:xfrm>
              <a:off x="3221" y="1420"/>
              <a:ext cx="59" cy="68"/>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27" name="Rectangle 18" descr="50%"/>
            <p:cNvSpPr>
              <a:spLocks noChangeArrowheads="1"/>
            </p:cNvSpPr>
            <p:nvPr/>
          </p:nvSpPr>
          <p:spPr bwMode="auto">
            <a:xfrm>
              <a:off x="3019" y="1481"/>
              <a:ext cx="463" cy="23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Telecom </a:t>
              </a:r>
            </a:p>
            <a:p>
              <a:pPr algn="ctr">
                <a:lnSpc>
                  <a:spcPct val="90000"/>
                </a:lnSpc>
              </a:pPr>
              <a:r>
                <a:rPr lang="en-US" altLang="en-US" sz="1000" b="1" i="1"/>
                <a:t>Switch</a:t>
              </a:r>
              <a:endParaRPr lang="en-US" altLang="en-US" sz="1000"/>
            </a:p>
          </p:txBody>
        </p:sp>
      </p:grpSp>
      <p:grpSp>
        <p:nvGrpSpPr>
          <p:cNvPr id="245779" name="Group 19"/>
          <p:cNvGrpSpPr>
            <a:grpSpLocks/>
          </p:cNvGrpSpPr>
          <p:nvPr/>
        </p:nvGrpSpPr>
        <p:grpSpPr bwMode="auto">
          <a:xfrm>
            <a:off x="4895850" y="3103564"/>
            <a:ext cx="844550" cy="325437"/>
            <a:chOff x="2124" y="1955"/>
            <a:chExt cx="532" cy="205"/>
          </a:xfrm>
        </p:grpSpPr>
        <p:sp>
          <p:nvSpPr>
            <p:cNvPr id="20524" name="Oval 20"/>
            <p:cNvSpPr>
              <a:spLocks noChangeArrowheads="1"/>
            </p:cNvSpPr>
            <p:nvPr/>
          </p:nvSpPr>
          <p:spPr bwMode="auto">
            <a:xfrm>
              <a:off x="2360" y="1955"/>
              <a:ext cx="60" cy="69"/>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25" name="Rectangle 21" descr="50%"/>
            <p:cNvSpPr>
              <a:spLocks noChangeArrowheads="1"/>
            </p:cNvSpPr>
            <p:nvPr/>
          </p:nvSpPr>
          <p:spPr bwMode="auto">
            <a:xfrm>
              <a:off x="2124" y="2016"/>
              <a:ext cx="532" cy="144"/>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CASE Tool</a:t>
              </a:r>
              <a:endParaRPr lang="en-US" altLang="en-US" sz="1000"/>
            </a:p>
          </p:txBody>
        </p:sp>
      </p:grpSp>
      <p:grpSp>
        <p:nvGrpSpPr>
          <p:cNvPr id="245782" name="Group 22"/>
          <p:cNvGrpSpPr>
            <a:grpSpLocks/>
          </p:cNvGrpSpPr>
          <p:nvPr/>
        </p:nvGrpSpPr>
        <p:grpSpPr bwMode="auto">
          <a:xfrm>
            <a:off x="7766050" y="2495551"/>
            <a:ext cx="1327150" cy="461963"/>
            <a:chOff x="3932" y="1572"/>
            <a:chExt cx="836" cy="291"/>
          </a:xfrm>
        </p:grpSpPr>
        <p:sp>
          <p:nvSpPr>
            <p:cNvPr id="20522" name="Oval 23"/>
            <p:cNvSpPr>
              <a:spLocks noChangeArrowheads="1"/>
            </p:cNvSpPr>
            <p:nvPr/>
          </p:nvSpPr>
          <p:spPr bwMode="auto">
            <a:xfrm>
              <a:off x="4320" y="1572"/>
              <a:ext cx="59" cy="69"/>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23" name="Rectangle 24" descr="50%"/>
            <p:cNvSpPr>
              <a:spLocks noChangeArrowheads="1"/>
            </p:cNvSpPr>
            <p:nvPr/>
          </p:nvSpPr>
          <p:spPr bwMode="auto">
            <a:xfrm>
              <a:off x="3932" y="1632"/>
              <a:ext cx="836" cy="23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National Air Traffic</a:t>
              </a:r>
            </a:p>
            <a:p>
              <a:pPr algn="ctr">
                <a:lnSpc>
                  <a:spcPct val="90000"/>
                </a:lnSpc>
              </a:pPr>
              <a:r>
                <a:rPr lang="en-US" altLang="en-US" sz="1000" b="1" i="1"/>
                <a:t>Control  System</a:t>
              </a:r>
            </a:p>
          </p:txBody>
        </p:sp>
      </p:grpSp>
      <p:grpSp>
        <p:nvGrpSpPr>
          <p:cNvPr id="245785" name="Group 25"/>
          <p:cNvGrpSpPr>
            <a:grpSpLocks/>
          </p:cNvGrpSpPr>
          <p:nvPr/>
        </p:nvGrpSpPr>
        <p:grpSpPr bwMode="auto">
          <a:xfrm>
            <a:off x="5710239" y="4149726"/>
            <a:ext cx="993775" cy="581025"/>
            <a:chOff x="2637" y="2592"/>
            <a:chExt cx="626" cy="366"/>
          </a:xfrm>
        </p:grpSpPr>
        <p:sp>
          <p:nvSpPr>
            <p:cNvPr id="20520" name="Rectangle 26" descr="50%"/>
            <p:cNvSpPr>
              <a:spLocks noChangeArrowheads="1"/>
            </p:cNvSpPr>
            <p:nvPr/>
          </p:nvSpPr>
          <p:spPr bwMode="auto">
            <a:xfrm>
              <a:off x="2637" y="2640"/>
              <a:ext cx="626" cy="31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Enterprise IS</a:t>
              </a:r>
            </a:p>
            <a:p>
              <a:pPr algn="ctr">
                <a:lnSpc>
                  <a:spcPct val="90000"/>
                </a:lnSpc>
              </a:pPr>
              <a:r>
                <a:rPr lang="en-US" altLang="en-US" sz="1000" b="1" i="1"/>
                <a:t>(Family of IS</a:t>
              </a:r>
            </a:p>
            <a:p>
              <a:pPr algn="ctr">
                <a:lnSpc>
                  <a:spcPct val="90000"/>
                </a:lnSpc>
              </a:pPr>
              <a:r>
                <a:rPr lang="en-US" altLang="en-US" sz="1000" b="1" i="1"/>
                <a:t>Applications)</a:t>
              </a:r>
            </a:p>
          </p:txBody>
        </p:sp>
        <p:sp>
          <p:nvSpPr>
            <p:cNvPr id="20521" name="Oval 27"/>
            <p:cNvSpPr>
              <a:spLocks noChangeArrowheads="1"/>
            </p:cNvSpPr>
            <p:nvPr/>
          </p:nvSpPr>
          <p:spPr bwMode="auto">
            <a:xfrm>
              <a:off x="2920" y="2592"/>
              <a:ext cx="60" cy="68"/>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grpSp>
      <p:grpSp>
        <p:nvGrpSpPr>
          <p:cNvPr id="245788" name="Group 28"/>
          <p:cNvGrpSpPr>
            <a:grpSpLocks/>
          </p:cNvGrpSpPr>
          <p:nvPr/>
        </p:nvGrpSpPr>
        <p:grpSpPr bwMode="auto">
          <a:xfrm>
            <a:off x="4876801" y="2601914"/>
            <a:ext cx="974725" cy="465137"/>
            <a:chOff x="2177" y="1639"/>
            <a:chExt cx="614" cy="293"/>
          </a:xfrm>
        </p:grpSpPr>
        <p:sp>
          <p:nvSpPr>
            <p:cNvPr id="20518" name="Oval 29"/>
            <p:cNvSpPr>
              <a:spLocks noChangeArrowheads="1"/>
            </p:cNvSpPr>
            <p:nvPr/>
          </p:nvSpPr>
          <p:spPr bwMode="auto">
            <a:xfrm>
              <a:off x="2455" y="1639"/>
              <a:ext cx="58" cy="69"/>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19" name="Rectangle 30" descr="50%"/>
            <p:cNvSpPr>
              <a:spLocks noChangeArrowheads="1"/>
            </p:cNvSpPr>
            <p:nvPr/>
          </p:nvSpPr>
          <p:spPr bwMode="auto">
            <a:xfrm>
              <a:off x="2177" y="1701"/>
              <a:ext cx="614" cy="23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Commercial</a:t>
              </a:r>
            </a:p>
            <a:p>
              <a:pPr algn="ctr">
                <a:lnSpc>
                  <a:spcPct val="90000"/>
                </a:lnSpc>
              </a:pPr>
              <a:r>
                <a:rPr lang="en-US" altLang="en-US" sz="1000" b="1" i="1"/>
                <a:t>Compiler</a:t>
              </a:r>
            </a:p>
          </p:txBody>
        </p:sp>
      </p:grpSp>
      <p:grpSp>
        <p:nvGrpSpPr>
          <p:cNvPr id="245791" name="Group 31"/>
          <p:cNvGrpSpPr>
            <a:grpSpLocks/>
          </p:cNvGrpSpPr>
          <p:nvPr/>
        </p:nvGrpSpPr>
        <p:grpSpPr bwMode="auto">
          <a:xfrm>
            <a:off x="3500439" y="5026025"/>
            <a:ext cx="949325" cy="465138"/>
            <a:chOff x="1295" y="3064"/>
            <a:chExt cx="598" cy="293"/>
          </a:xfrm>
        </p:grpSpPr>
        <p:sp>
          <p:nvSpPr>
            <p:cNvPr id="20516" name="Oval 32"/>
            <p:cNvSpPr>
              <a:spLocks noChangeArrowheads="1"/>
            </p:cNvSpPr>
            <p:nvPr/>
          </p:nvSpPr>
          <p:spPr bwMode="auto">
            <a:xfrm>
              <a:off x="1564" y="3064"/>
              <a:ext cx="60" cy="68"/>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17" name="Rectangle 33" descr="50%"/>
            <p:cNvSpPr>
              <a:spLocks noChangeArrowheads="1"/>
            </p:cNvSpPr>
            <p:nvPr/>
          </p:nvSpPr>
          <p:spPr bwMode="auto">
            <a:xfrm>
              <a:off x="1295" y="3126"/>
              <a:ext cx="598" cy="23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Business</a:t>
              </a:r>
            </a:p>
            <a:p>
              <a:pPr algn="ctr">
                <a:lnSpc>
                  <a:spcPct val="90000"/>
                </a:lnSpc>
              </a:pPr>
              <a:r>
                <a:rPr lang="en-US" altLang="en-US" sz="1000" b="1" i="1"/>
                <a:t>Spreadsheet</a:t>
              </a:r>
              <a:endParaRPr lang="en-US" altLang="en-US" sz="1000"/>
            </a:p>
          </p:txBody>
        </p:sp>
      </p:grpSp>
      <p:grpSp>
        <p:nvGrpSpPr>
          <p:cNvPr id="245794" name="Group 34"/>
          <p:cNvGrpSpPr>
            <a:grpSpLocks/>
          </p:cNvGrpSpPr>
          <p:nvPr/>
        </p:nvGrpSpPr>
        <p:grpSpPr bwMode="auto">
          <a:xfrm>
            <a:off x="4362450" y="4013200"/>
            <a:ext cx="1398588" cy="603250"/>
            <a:chOff x="1788" y="2528"/>
            <a:chExt cx="881" cy="380"/>
          </a:xfrm>
        </p:grpSpPr>
        <p:sp>
          <p:nvSpPr>
            <p:cNvPr id="20514" name="Oval 35"/>
            <p:cNvSpPr>
              <a:spLocks noChangeArrowheads="1"/>
            </p:cNvSpPr>
            <p:nvPr/>
          </p:nvSpPr>
          <p:spPr bwMode="auto">
            <a:xfrm>
              <a:off x="2199" y="2528"/>
              <a:ext cx="59" cy="69"/>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15" name="Rectangle 36" descr="50%"/>
            <p:cNvSpPr>
              <a:spLocks noChangeArrowheads="1"/>
            </p:cNvSpPr>
            <p:nvPr/>
          </p:nvSpPr>
          <p:spPr bwMode="auto">
            <a:xfrm>
              <a:off x="1788" y="2590"/>
              <a:ext cx="881" cy="31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IS Application</a:t>
              </a:r>
            </a:p>
            <a:p>
              <a:pPr algn="ctr">
                <a:lnSpc>
                  <a:spcPct val="90000"/>
                </a:lnSpc>
              </a:pPr>
              <a:r>
                <a:rPr lang="en-US" altLang="en-US" sz="1000" b="1" i="1"/>
                <a:t>Distributed Objects </a:t>
              </a:r>
            </a:p>
            <a:p>
              <a:pPr algn="ctr">
                <a:lnSpc>
                  <a:spcPct val="90000"/>
                </a:lnSpc>
              </a:pPr>
              <a:r>
                <a:rPr lang="en-US" altLang="en-US" sz="1000" b="1" i="1"/>
                <a:t>(Order Entry)</a:t>
              </a:r>
            </a:p>
          </p:txBody>
        </p:sp>
      </p:grpSp>
      <p:grpSp>
        <p:nvGrpSpPr>
          <p:cNvPr id="245797" name="Group 37"/>
          <p:cNvGrpSpPr>
            <a:grpSpLocks/>
          </p:cNvGrpSpPr>
          <p:nvPr/>
        </p:nvGrpSpPr>
        <p:grpSpPr bwMode="auto">
          <a:xfrm>
            <a:off x="3895725" y="3695700"/>
            <a:ext cx="1125538" cy="463550"/>
            <a:chOff x="1494" y="2328"/>
            <a:chExt cx="709" cy="292"/>
          </a:xfrm>
        </p:grpSpPr>
        <p:sp>
          <p:nvSpPr>
            <p:cNvPr id="20512" name="Oval 38"/>
            <p:cNvSpPr>
              <a:spLocks noChangeArrowheads="1"/>
            </p:cNvSpPr>
            <p:nvPr/>
          </p:nvSpPr>
          <p:spPr bwMode="auto">
            <a:xfrm>
              <a:off x="1817" y="2328"/>
              <a:ext cx="61" cy="69"/>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13" name="Rectangle 39" descr="50%"/>
            <p:cNvSpPr>
              <a:spLocks noChangeArrowheads="1"/>
            </p:cNvSpPr>
            <p:nvPr/>
          </p:nvSpPr>
          <p:spPr bwMode="auto">
            <a:xfrm>
              <a:off x="1494" y="2389"/>
              <a:ext cx="709" cy="231"/>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Small Scientific</a:t>
              </a:r>
            </a:p>
            <a:p>
              <a:pPr algn="ctr">
                <a:lnSpc>
                  <a:spcPct val="90000"/>
                </a:lnSpc>
              </a:pPr>
              <a:r>
                <a:rPr lang="en-US" altLang="en-US" sz="1000" b="1" i="1"/>
                <a:t>Simulation</a:t>
              </a:r>
              <a:endParaRPr lang="en-US" altLang="en-US" sz="1000"/>
            </a:p>
          </p:txBody>
        </p:sp>
      </p:grpSp>
      <p:grpSp>
        <p:nvGrpSpPr>
          <p:cNvPr id="245800" name="Group 40"/>
          <p:cNvGrpSpPr>
            <a:grpSpLocks/>
          </p:cNvGrpSpPr>
          <p:nvPr/>
        </p:nvGrpSpPr>
        <p:grpSpPr bwMode="auto">
          <a:xfrm>
            <a:off x="6165851" y="2971800"/>
            <a:ext cx="1355725" cy="604838"/>
            <a:chOff x="2924" y="2193"/>
            <a:chExt cx="854" cy="381"/>
          </a:xfrm>
        </p:grpSpPr>
        <p:sp>
          <p:nvSpPr>
            <p:cNvPr id="20510" name="Oval 41"/>
            <p:cNvSpPr>
              <a:spLocks noChangeArrowheads="1"/>
            </p:cNvSpPr>
            <p:nvPr/>
          </p:nvSpPr>
          <p:spPr bwMode="auto">
            <a:xfrm>
              <a:off x="3321" y="2193"/>
              <a:ext cx="60" cy="68"/>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11" name="Rectangle 42" descr="50%"/>
            <p:cNvSpPr>
              <a:spLocks noChangeArrowheads="1"/>
            </p:cNvSpPr>
            <p:nvPr/>
          </p:nvSpPr>
          <p:spPr bwMode="auto">
            <a:xfrm>
              <a:off x="2924" y="2256"/>
              <a:ext cx="854" cy="31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Large-Scale</a:t>
              </a:r>
            </a:p>
            <a:p>
              <a:pPr algn="ctr">
                <a:lnSpc>
                  <a:spcPct val="90000"/>
                </a:lnSpc>
              </a:pPr>
              <a:r>
                <a:rPr lang="en-US" altLang="en-US" sz="1000" b="1" i="1"/>
                <a:t>Organization/Entity</a:t>
              </a:r>
            </a:p>
            <a:p>
              <a:pPr algn="ctr">
                <a:lnSpc>
                  <a:spcPct val="90000"/>
                </a:lnSpc>
              </a:pPr>
              <a:r>
                <a:rPr lang="en-US" altLang="en-US" sz="1000" b="1" i="1"/>
                <a:t>Simulation</a:t>
              </a:r>
            </a:p>
          </p:txBody>
        </p:sp>
      </p:grpSp>
      <p:grpSp>
        <p:nvGrpSpPr>
          <p:cNvPr id="245803" name="Group 43"/>
          <p:cNvGrpSpPr>
            <a:grpSpLocks/>
          </p:cNvGrpSpPr>
          <p:nvPr/>
        </p:nvGrpSpPr>
        <p:grpSpPr bwMode="auto">
          <a:xfrm>
            <a:off x="1981201" y="2057401"/>
            <a:ext cx="3821113" cy="1566863"/>
            <a:chOff x="288" y="1296"/>
            <a:chExt cx="2407" cy="987"/>
          </a:xfrm>
        </p:grpSpPr>
        <p:sp>
          <p:nvSpPr>
            <p:cNvPr id="20507" name="Arc 44" descr="50%"/>
            <p:cNvSpPr>
              <a:spLocks/>
            </p:cNvSpPr>
            <p:nvPr/>
          </p:nvSpPr>
          <p:spPr bwMode="auto">
            <a:xfrm rot="10800000">
              <a:off x="1098" y="1536"/>
              <a:ext cx="1522" cy="684"/>
            </a:xfrm>
            <a:custGeom>
              <a:avLst/>
              <a:gdLst>
                <a:gd name="T0" fmla="*/ 0 w 21542"/>
                <a:gd name="T1" fmla="*/ 0 h 21600"/>
                <a:gd name="T2" fmla="*/ 0 w 21542"/>
                <a:gd name="T3" fmla="*/ 0 h 21600"/>
                <a:gd name="T4" fmla="*/ 0 w 21542"/>
                <a:gd name="T5" fmla="*/ 0 h 21600"/>
                <a:gd name="T6" fmla="*/ 0 60000 65536"/>
                <a:gd name="T7" fmla="*/ 0 60000 65536"/>
                <a:gd name="T8" fmla="*/ 0 60000 65536"/>
              </a:gdLst>
              <a:ahLst/>
              <a:cxnLst>
                <a:cxn ang="T6">
                  <a:pos x="T0" y="T1"/>
                </a:cxn>
                <a:cxn ang="T7">
                  <a:pos x="T2" y="T3"/>
                </a:cxn>
                <a:cxn ang="T8">
                  <a:pos x="T4" y="T5"/>
                </a:cxn>
              </a:cxnLst>
              <a:rect l="0" t="0" r="r" b="b"/>
              <a:pathLst>
                <a:path w="21542" h="21600" fill="none" extrusionOk="0">
                  <a:moveTo>
                    <a:pt x="13" y="0"/>
                  </a:moveTo>
                  <a:cubicBezTo>
                    <a:pt x="11325" y="7"/>
                    <a:pt x="20715" y="8739"/>
                    <a:pt x="21542" y="20020"/>
                  </a:cubicBezTo>
                </a:path>
                <a:path w="21542" h="21600" stroke="0" extrusionOk="0">
                  <a:moveTo>
                    <a:pt x="13" y="0"/>
                  </a:moveTo>
                  <a:cubicBezTo>
                    <a:pt x="11325" y="7"/>
                    <a:pt x="20715" y="8739"/>
                    <a:pt x="21542" y="20020"/>
                  </a:cubicBezTo>
                  <a:lnTo>
                    <a:pt x="0" y="21600"/>
                  </a:lnTo>
                  <a:lnTo>
                    <a:pt x="13" y="0"/>
                  </a:lnTo>
                  <a:close/>
                </a:path>
              </a:pathLst>
            </a:custGeom>
            <a:noFill/>
            <a:ln w="12700" cap="rnd">
              <a:solidFill>
                <a:schemeClr val="tx1"/>
              </a:solidFill>
              <a:round/>
              <a:headEnd/>
              <a:tailEnd type="triangle" w="med" len="med"/>
            </a:ln>
            <a:effectLst/>
            <a:extLst>
              <a:ext uri="{909E8E84-426E-40DD-AFC4-6F175D3DCCD1}">
                <a14:hiddenFill xmlns:a14="http://schemas.microsoft.com/office/drawing/2010/main">
                  <a:blipFill dpi="0" rotWithShape="0">
                    <a:blip r:embed="rId3"/>
                    <a:srcRect/>
                    <a:tile tx="0" ty="0" sx="100000" sy="100000" flip="none" algn="tl"/>
                  </a:blip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8" name="Oval 45"/>
            <p:cNvSpPr>
              <a:spLocks noChangeArrowheads="1"/>
            </p:cNvSpPr>
            <p:nvPr/>
          </p:nvSpPr>
          <p:spPr bwMode="auto">
            <a:xfrm>
              <a:off x="2634" y="2214"/>
              <a:ext cx="61" cy="69"/>
            </a:xfrm>
            <a:prstGeom prst="ellipse">
              <a:avLst/>
            </a:prstGeom>
            <a:solidFill>
              <a:srgbClr val="FF00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09" name="Rectangle 46"/>
            <p:cNvSpPr>
              <a:spLocks noChangeArrowheads="1"/>
            </p:cNvSpPr>
            <p:nvPr/>
          </p:nvSpPr>
          <p:spPr bwMode="auto">
            <a:xfrm>
              <a:off x="288" y="1296"/>
              <a:ext cx="1238" cy="494"/>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1000"/>
                <a:t> </a:t>
              </a:r>
              <a:r>
                <a:rPr lang="en-US" altLang="en-US" sz="1000" b="1"/>
                <a:t>An average software project:</a:t>
              </a:r>
            </a:p>
            <a:p>
              <a:pPr>
                <a:lnSpc>
                  <a:spcPct val="90000"/>
                </a:lnSpc>
              </a:pPr>
              <a:r>
                <a:rPr lang="en-US" altLang="en-US" sz="1000" b="1"/>
                <a:t>  - 5-10 people</a:t>
              </a:r>
            </a:p>
            <a:p>
              <a:pPr>
                <a:lnSpc>
                  <a:spcPct val="90000"/>
                </a:lnSpc>
              </a:pPr>
              <a:r>
                <a:rPr lang="en-US" altLang="en-US" sz="1000" b="1"/>
                <a:t> - 10-15 month duration</a:t>
              </a:r>
            </a:p>
            <a:p>
              <a:pPr>
                <a:lnSpc>
                  <a:spcPct val="90000"/>
                </a:lnSpc>
              </a:pPr>
              <a:r>
                <a:rPr lang="en-US" altLang="en-US" sz="1000" b="1"/>
                <a:t> - 3-5 external interfaces</a:t>
              </a:r>
            </a:p>
            <a:p>
              <a:pPr>
                <a:lnSpc>
                  <a:spcPct val="90000"/>
                </a:lnSpc>
              </a:pPr>
              <a:r>
                <a:rPr lang="en-US" altLang="en-US" sz="1000" b="1"/>
                <a:t> - Some unknowns &amp; risks</a:t>
              </a:r>
            </a:p>
          </p:txBody>
        </p:sp>
      </p:grpSp>
      <p:grpSp>
        <p:nvGrpSpPr>
          <p:cNvPr id="245807" name="Group 47"/>
          <p:cNvGrpSpPr>
            <a:grpSpLocks/>
          </p:cNvGrpSpPr>
          <p:nvPr/>
        </p:nvGrpSpPr>
        <p:grpSpPr bwMode="auto">
          <a:xfrm>
            <a:off x="4178301" y="2724151"/>
            <a:ext cx="923925" cy="600075"/>
            <a:chOff x="1672" y="1716"/>
            <a:chExt cx="582" cy="378"/>
          </a:xfrm>
        </p:grpSpPr>
        <p:sp>
          <p:nvSpPr>
            <p:cNvPr id="20505" name="Oval 48"/>
            <p:cNvSpPr>
              <a:spLocks noChangeArrowheads="1"/>
            </p:cNvSpPr>
            <p:nvPr/>
          </p:nvSpPr>
          <p:spPr bwMode="auto">
            <a:xfrm>
              <a:off x="1933" y="1716"/>
              <a:ext cx="60" cy="68"/>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06" name="Rectangle 49" descr="50%"/>
            <p:cNvSpPr>
              <a:spLocks noChangeArrowheads="1"/>
            </p:cNvSpPr>
            <p:nvPr/>
          </p:nvSpPr>
          <p:spPr bwMode="auto">
            <a:xfrm>
              <a:off x="1672" y="1776"/>
              <a:ext cx="582" cy="31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Embedded</a:t>
              </a:r>
            </a:p>
            <a:p>
              <a:pPr algn="ctr">
                <a:lnSpc>
                  <a:spcPct val="90000"/>
                </a:lnSpc>
              </a:pPr>
              <a:r>
                <a:rPr lang="en-US" altLang="en-US" sz="1000" b="1" i="1"/>
                <a:t>Automotive </a:t>
              </a:r>
            </a:p>
            <a:p>
              <a:pPr algn="ctr">
                <a:lnSpc>
                  <a:spcPct val="90000"/>
                </a:lnSpc>
              </a:pPr>
              <a:r>
                <a:rPr lang="en-US" altLang="en-US" sz="1000" b="1" i="1"/>
                <a:t>Software</a:t>
              </a:r>
              <a:endParaRPr lang="en-US" altLang="en-US" sz="1000"/>
            </a:p>
          </p:txBody>
        </p:sp>
      </p:grpSp>
      <p:grpSp>
        <p:nvGrpSpPr>
          <p:cNvPr id="245810" name="Group 50"/>
          <p:cNvGrpSpPr>
            <a:grpSpLocks/>
          </p:cNvGrpSpPr>
          <p:nvPr/>
        </p:nvGrpSpPr>
        <p:grpSpPr bwMode="auto">
          <a:xfrm>
            <a:off x="4538663" y="4576763"/>
            <a:ext cx="1035050" cy="601662"/>
            <a:chOff x="1899" y="2883"/>
            <a:chExt cx="652" cy="379"/>
          </a:xfrm>
        </p:grpSpPr>
        <p:sp>
          <p:nvSpPr>
            <p:cNvPr id="20503" name="Oval 51"/>
            <p:cNvSpPr>
              <a:spLocks noChangeArrowheads="1"/>
            </p:cNvSpPr>
            <p:nvPr/>
          </p:nvSpPr>
          <p:spPr bwMode="auto">
            <a:xfrm>
              <a:off x="2195" y="2883"/>
              <a:ext cx="59" cy="68"/>
            </a:xfrm>
            <a:prstGeom prst="ellipse">
              <a:avLst/>
            </a:prstGeom>
            <a:solidFill>
              <a:srgbClr val="FF0000"/>
            </a:solidFill>
            <a:ln w="127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0504" name="Rectangle 52" descr="50%"/>
            <p:cNvSpPr>
              <a:spLocks noChangeArrowheads="1"/>
            </p:cNvSpPr>
            <p:nvPr/>
          </p:nvSpPr>
          <p:spPr bwMode="auto">
            <a:xfrm>
              <a:off x="1899" y="2944"/>
              <a:ext cx="652" cy="31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000" b="1" i="1"/>
                <a:t>IS Application</a:t>
              </a:r>
            </a:p>
            <a:p>
              <a:pPr algn="ctr">
                <a:lnSpc>
                  <a:spcPct val="90000"/>
                </a:lnSpc>
              </a:pPr>
              <a:r>
                <a:rPr lang="en-US" altLang="en-US" sz="1000" b="1" i="1"/>
                <a:t>GUI/RDB </a:t>
              </a:r>
            </a:p>
            <a:p>
              <a:pPr algn="ctr">
                <a:lnSpc>
                  <a:spcPct val="90000"/>
                </a:lnSpc>
              </a:pPr>
              <a:r>
                <a:rPr lang="en-US" altLang="en-US" sz="1000" b="1" i="1"/>
                <a:t>(Order Entry)</a:t>
              </a:r>
            </a:p>
          </p:txBody>
        </p:sp>
      </p:grpSp>
    </p:spTree>
    <p:extLst>
      <p:ext uri="{BB962C8B-B14F-4D97-AF65-F5344CB8AC3E}">
        <p14:creationId xmlns:p14="http://schemas.microsoft.com/office/powerpoint/2010/main" val="195347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5803"/>
                                        </p:tgtEl>
                                        <p:attrNameLst>
                                          <p:attrName>style.visibility</p:attrName>
                                        </p:attrNameLst>
                                      </p:cBhvr>
                                      <p:to>
                                        <p:strVal val="visible"/>
                                      </p:to>
                                    </p:set>
                                    <p:animEffect transition="in" filter="dissolve">
                                      <p:cBhvr>
                                        <p:cTn id="7" dur="500"/>
                                        <p:tgtEl>
                                          <p:spTgt spid="245803"/>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245770"/>
                                        </p:tgtEl>
                                        <p:attrNameLst>
                                          <p:attrName>style.visibility</p:attrName>
                                        </p:attrNameLst>
                                      </p:cBhvr>
                                      <p:to>
                                        <p:strVal val="visible"/>
                                      </p:to>
                                    </p:set>
                                    <p:animEffect transition="in" filter="dissolve">
                                      <p:cBhvr>
                                        <p:cTn id="11" dur="500"/>
                                        <p:tgtEl>
                                          <p:spTgt spid="245770"/>
                                        </p:tgtEl>
                                      </p:cBhvr>
                                    </p:animEffect>
                                  </p:childTnLst>
                                </p:cTn>
                              </p:par>
                            </p:childTnLst>
                          </p:cTn>
                        </p:par>
                        <p:par>
                          <p:cTn id="12" fill="hold" nodeType="afterGroup">
                            <p:stCondLst>
                              <p:cond delay="2000"/>
                            </p:stCondLst>
                            <p:childTnLst>
                              <p:par>
                                <p:cTn id="13" presetID="9" presetClass="entr" presetSubtype="0" fill="hold" nodeType="afterEffect">
                                  <p:stCondLst>
                                    <p:cond delay="0"/>
                                  </p:stCondLst>
                                  <p:childTnLst>
                                    <p:set>
                                      <p:cBhvr>
                                        <p:cTn id="14" dur="1" fill="hold">
                                          <p:stCondLst>
                                            <p:cond delay="0"/>
                                          </p:stCondLst>
                                        </p:cTn>
                                        <p:tgtEl>
                                          <p:spTgt spid="245773"/>
                                        </p:tgtEl>
                                        <p:attrNameLst>
                                          <p:attrName>style.visibility</p:attrName>
                                        </p:attrNameLst>
                                      </p:cBhvr>
                                      <p:to>
                                        <p:strVal val="visible"/>
                                      </p:to>
                                    </p:set>
                                    <p:animEffect transition="in" filter="dissolve">
                                      <p:cBhvr>
                                        <p:cTn id="15" dur="500"/>
                                        <p:tgtEl>
                                          <p:spTgt spid="245773"/>
                                        </p:tgtEl>
                                      </p:cBhvr>
                                    </p:animEffect>
                                  </p:childTnLst>
                                </p:cTn>
                              </p:par>
                            </p:childTnLst>
                          </p:cTn>
                        </p:par>
                        <p:par>
                          <p:cTn id="16" fill="hold" nodeType="afterGroup">
                            <p:stCondLst>
                              <p:cond delay="2500"/>
                            </p:stCondLst>
                            <p:childTnLst>
                              <p:par>
                                <p:cTn id="17" presetID="9" presetClass="entr" presetSubtype="0" fill="hold" nodeType="afterEffect">
                                  <p:stCondLst>
                                    <p:cond delay="0"/>
                                  </p:stCondLst>
                                  <p:childTnLst>
                                    <p:set>
                                      <p:cBhvr>
                                        <p:cTn id="18" dur="1" fill="hold">
                                          <p:stCondLst>
                                            <p:cond delay="0"/>
                                          </p:stCondLst>
                                        </p:cTn>
                                        <p:tgtEl>
                                          <p:spTgt spid="245776"/>
                                        </p:tgtEl>
                                        <p:attrNameLst>
                                          <p:attrName>style.visibility</p:attrName>
                                        </p:attrNameLst>
                                      </p:cBhvr>
                                      <p:to>
                                        <p:strVal val="visible"/>
                                      </p:to>
                                    </p:set>
                                    <p:animEffect transition="in" filter="dissolve">
                                      <p:cBhvr>
                                        <p:cTn id="19" dur="500"/>
                                        <p:tgtEl>
                                          <p:spTgt spid="245776"/>
                                        </p:tgtEl>
                                      </p:cBhvr>
                                    </p:animEffect>
                                  </p:childTnLst>
                                </p:cTn>
                              </p:par>
                            </p:childTnLst>
                          </p:cTn>
                        </p:par>
                        <p:par>
                          <p:cTn id="20" fill="hold" nodeType="afterGroup">
                            <p:stCondLst>
                              <p:cond delay="3000"/>
                            </p:stCondLst>
                            <p:childTnLst>
                              <p:par>
                                <p:cTn id="21" presetID="9" presetClass="entr" presetSubtype="0" fill="hold" nodeType="afterEffect">
                                  <p:stCondLst>
                                    <p:cond delay="0"/>
                                  </p:stCondLst>
                                  <p:childTnLst>
                                    <p:set>
                                      <p:cBhvr>
                                        <p:cTn id="22" dur="1" fill="hold">
                                          <p:stCondLst>
                                            <p:cond delay="0"/>
                                          </p:stCondLst>
                                        </p:cTn>
                                        <p:tgtEl>
                                          <p:spTgt spid="245779"/>
                                        </p:tgtEl>
                                        <p:attrNameLst>
                                          <p:attrName>style.visibility</p:attrName>
                                        </p:attrNameLst>
                                      </p:cBhvr>
                                      <p:to>
                                        <p:strVal val="visible"/>
                                      </p:to>
                                    </p:set>
                                    <p:animEffect transition="in" filter="dissolve">
                                      <p:cBhvr>
                                        <p:cTn id="23" dur="500"/>
                                        <p:tgtEl>
                                          <p:spTgt spid="245779"/>
                                        </p:tgtEl>
                                      </p:cBhvr>
                                    </p:animEffect>
                                  </p:childTnLst>
                                </p:cTn>
                              </p:par>
                            </p:childTnLst>
                          </p:cTn>
                        </p:par>
                        <p:par>
                          <p:cTn id="24" fill="hold" nodeType="afterGroup">
                            <p:stCondLst>
                              <p:cond delay="3500"/>
                            </p:stCondLst>
                            <p:childTnLst>
                              <p:par>
                                <p:cTn id="25" presetID="9" presetClass="entr" presetSubtype="0" fill="hold" nodeType="afterEffect">
                                  <p:stCondLst>
                                    <p:cond delay="0"/>
                                  </p:stCondLst>
                                  <p:childTnLst>
                                    <p:set>
                                      <p:cBhvr>
                                        <p:cTn id="26" dur="1" fill="hold">
                                          <p:stCondLst>
                                            <p:cond delay="0"/>
                                          </p:stCondLst>
                                        </p:cTn>
                                        <p:tgtEl>
                                          <p:spTgt spid="245782"/>
                                        </p:tgtEl>
                                        <p:attrNameLst>
                                          <p:attrName>style.visibility</p:attrName>
                                        </p:attrNameLst>
                                      </p:cBhvr>
                                      <p:to>
                                        <p:strVal val="visible"/>
                                      </p:to>
                                    </p:set>
                                    <p:animEffect transition="in" filter="dissolve">
                                      <p:cBhvr>
                                        <p:cTn id="27" dur="500"/>
                                        <p:tgtEl>
                                          <p:spTgt spid="245782"/>
                                        </p:tgtEl>
                                      </p:cBhvr>
                                    </p:animEffect>
                                  </p:childTnLst>
                                </p:cTn>
                              </p:par>
                            </p:childTnLst>
                          </p:cTn>
                        </p:par>
                        <p:par>
                          <p:cTn id="28" fill="hold" nodeType="afterGroup">
                            <p:stCondLst>
                              <p:cond delay="4000"/>
                            </p:stCondLst>
                            <p:childTnLst>
                              <p:par>
                                <p:cTn id="29" presetID="9" presetClass="entr" presetSubtype="0" fill="hold" nodeType="afterEffect">
                                  <p:stCondLst>
                                    <p:cond delay="0"/>
                                  </p:stCondLst>
                                  <p:childTnLst>
                                    <p:set>
                                      <p:cBhvr>
                                        <p:cTn id="30" dur="1" fill="hold">
                                          <p:stCondLst>
                                            <p:cond delay="0"/>
                                          </p:stCondLst>
                                        </p:cTn>
                                        <p:tgtEl>
                                          <p:spTgt spid="245785"/>
                                        </p:tgtEl>
                                        <p:attrNameLst>
                                          <p:attrName>style.visibility</p:attrName>
                                        </p:attrNameLst>
                                      </p:cBhvr>
                                      <p:to>
                                        <p:strVal val="visible"/>
                                      </p:to>
                                    </p:set>
                                    <p:animEffect transition="in" filter="dissolve">
                                      <p:cBhvr>
                                        <p:cTn id="31" dur="500"/>
                                        <p:tgtEl>
                                          <p:spTgt spid="245785"/>
                                        </p:tgtEl>
                                      </p:cBhvr>
                                    </p:animEffect>
                                  </p:childTnLst>
                                </p:cTn>
                              </p:par>
                            </p:childTnLst>
                          </p:cTn>
                        </p:par>
                        <p:par>
                          <p:cTn id="32" fill="hold" nodeType="afterGroup">
                            <p:stCondLst>
                              <p:cond delay="4500"/>
                            </p:stCondLst>
                            <p:childTnLst>
                              <p:par>
                                <p:cTn id="33" presetID="9" presetClass="entr" presetSubtype="0" fill="hold" nodeType="afterEffect">
                                  <p:stCondLst>
                                    <p:cond delay="0"/>
                                  </p:stCondLst>
                                  <p:childTnLst>
                                    <p:set>
                                      <p:cBhvr>
                                        <p:cTn id="34" dur="1" fill="hold">
                                          <p:stCondLst>
                                            <p:cond delay="0"/>
                                          </p:stCondLst>
                                        </p:cTn>
                                        <p:tgtEl>
                                          <p:spTgt spid="245788"/>
                                        </p:tgtEl>
                                        <p:attrNameLst>
                                          <p:attrName>style.visibility</p:attrName>
                                        </p:attrNameLst>
                                      </p:cBhvr>
                                      <p:to>
                                        <p:strVal val="visible"/>
                                      </p:to>
                                    </p:set>
                                    <p:animEffect transition="in" filter="dissolve">
                                      <p:cBhvr>
                                        <p:cTn id="35" dur="500"/>
                                        <p:tgtEl>
                                          <p:spTgt spid="245788"/>
                                        </p:tgtEl>
                                      </p:cBhvr>
                                    </p:animEffect>
                                  </p:childTnLst>
                                </p:cTn>
                              </p:par>
                            </p:childTnLst>
                          </p:cTn>
                        </p:par>
                        <p:par>
                          <p:cTn id="36" fill="hold" nodeType="afterGroup">
                            <p:stCondLst>
                              <p:cond delay="5000"/>
                            </p:stCondLst>
                            <p:childTnLst>
                              <p:par>
                                <p:cTn id="37" presetID="9" presetClass="entr" presetSubtype="0" fill="hold" nodeType="afterEffect">
                                  <p:stCondLst>
                                    <p:cond delay="0"/>
                                  </p:stCondLst>
                                  <p:childTnLst>
                                    <p:set>
                                      <p:cBhvr>
                                        <p:cTn id="38" dur="1" fill="hold">
                                          <p:stCondLst>
                                            <p:cond delay="0"/>
                                          </p:stCondLst>
                                        </p:cTn>
                                        <p:tgtEl>
                                          <p:spTgt spid="245791"/>
                                        </p:tgtEl>
                                        <p:attrNameLst>
                                          <p:attrName>style.visibility</p:attrName>
                                        </p:attrNameLst>
                                      </p:cBhvr>
                                      <p:to>
                                        <p:strVal val="visible"/>
                                      </p:to>
                                    </p:set>
                                    <p:animEffect transition="in" filter="dissolve">
                                      <p:cBhvr>
                                        <p:cTn id="39" dur="500"/>
                                        <p:tgtEl>
                                          <p:spTgt spid="245791"/>
                                        </p:tgtEl>
                                      </p:cBhvr>
                                    </p:animEffect>
                                  </p:childTnLst>
                                </p:cTn>
                              </p:par>
                            </p:childTnLst>
                          </p:cTn>
                        </p:par>
                        <p:par>
                          <p:cTn id="40" fill="hold" nodeType="afterGroup">
                            <p:stCondLst>
                              <p:cond delay="5500"/>
                            </p:stCondLst>
                            <p:childTnLst>
                              <p:par>
                                <p:cTn id="41" presetID="9" presetClass="entr" presetSubtype="0" fill="hold" nodeType="afterEffect">
                                  <p:stCondLst>
                                    <p:cond delay="0"/>
                                  </p:stCondLst>
                                  <p:childTnLst>
                                    <p:set>
                                      <p:cBhvr>
                                        <p:cTn id="42" dur="1" fill="hold">
                                          <p:stCondLst>
                                            <p:cond delay="0"/>
                                          </p:stCondLst>
                                        </p:cTn>
                                        <p:tgtEl>
                                          <p:spTgt spid="245794"/>
                                        </p:tgtEl>
                                        <p:attrNameLst>
                                          <p:attrName>style.visibility</p:attrName>
                                        </p:attrNameLst>
                                      </p:cBhvr>
                                      <p:to>
                                        <p:strVal val="visible"/>
                                      </p:to>
                                    </p:set>
                                    <p:animEffect transition="in" filter="dissolve">
                                      <p:cBhvr>
                                        <p:cTn id="43" dur="500"/>
                                        <p:tgtEl>
                                          <p:spTgt spid="245794"/>
                                        </p:tgtEl>
                                      </p:cBhvr>
                                    </p:animEffect>
                                  </p:childTnLst>
                                </p:cTn>
                              </p:par>
                            </p:childTnLst>
                          </p:cTn>
                        </p:par>
                        <p:par>
                          <p:cTn id="44" fill="hold" nodeType="afterGroup">
                            <p:stCondLst>
                              <p:cond delay="6000"/>
                            </p:stCondLst>
                            <p:childTnLst>
                              <p:par>
                                <p:cTn id="45" presetID="9" presetClass="entr" presetSubtype="0" fill="hold" nodeType="afterEffect">
                                  <p:stCondLst>
                                    <p:cond delay="0"/>
                                  </p:stCondLst>
                                  <p:childTnLst>
                                    <p:set>
                                      <p:cBhvr>
                                        <p:cTn id="46" dur="1" fill="hold">
                                          <p:stCondLst>
                                            <p:cond delay="0"/>
                                          </p:stCondLst>
                                        </p:cTn>
                                        <p:tgtEl>
                                          <p:spTgt spid="245797"/>
                                        </p:tgtEl>
                                        <p:attrNameLst>
                                          <p:attrName>style.visibility</p:attrName>
                                        </p:attrNameLst>
                                      </p:cBhvr>
                                      <p:to>
                                        <p:strVal val="visible"/>
                                      </p:to>
                                    </p:set>
                                    <p:animEffect transition="in" filter="dissolve">
                                      <p:cBhvr>
                                        <p:cTn id="47" dur="500"/>
                                        <p:tgtEl>
                                          <p:spTgt spid="245797"/>
                                        </p:tgtEl>
                                      </p:cBhvr>
                                    </p:animEffect>
                                  </p:childTnLst>
                                </p:cTn>
                              </p:par>
                            </p:childTnLst>
                          </p:cTn>
                        </p:par>
                        <p:par>
                          <p:cTn id="48" fill="hold" nodeType="afterGroup">
                            <p:stCondLst>
                              <p:cond delay="6500"/>
                            </p:stCondLst>
                            <p:childTnLst>
                              <p:par>
                                <p:cTn id="49" presetID="9" presetClass="entr" presetSubtype="0" fill="hold" nodeType="afterEffect">
                                  <p:stCondLst>
                                    <p:cond delay="0"/>
                                  </p:stCondLst>
                                  <p:childTnLst>
                                    <p:set>
                                      <p:cBhvr>
                                        <p:cTn id="50" dur="1" fill="hold">
                                          <p:stCondLst>
                                            <p:cond delay="0"/>
                                          </p:stCondLst>
                                        </p:cTn>
                                        <p:tgtEl>
                                          <p:spTgt spid="245800"/>
                                        </p:tgtEl>
                                        <p:attrNameLst>
                                          <p:attrName>style.visibility</p:attrName>
                                        </p:attrNameLst>
                                      </p:cBhvr>
                                      <p:to>
                                        <p:strVal val="visible"/>
                                      </p:to>
                                    </p:set>
                                    <p:animEffect transition="in" filter="dissolve">
                                      <p:cBhvr>
                                        <p:cTn id="51" dur="500"/>
                                        <p:tgtEl>
                                          <p:spTgt spid="245800"/>
                                        </p:tgtEl>
                                      </p:cBhvr>
                                    </p:animEffect>
                                  </p:childTnLst>
                                </p:cTn>
                              </p:par>
                            </p:childTnLst>
                          </p:cTn>
                        </p:par>
                        <p:par>
                          <p:cTn id="52" fill="hold" nodeType="afterGroup">
                            <p:stCondLst>
                              <p:cond delay="7000"/>
                            </p:stCondLst>
                            <p:childTnLst>
                              <p:par>
                                <p:cTn id="53" presetID="9" presetClass="entr" presetSubtype="0" fill="hold" nodeType="afterEffect">
                                  <p:stCondLst>
                                    <p:cond delay="0"/>
                                  </p:stCondLst>
                                  <p:childTnLst>
                                    <p:set>
                                      <p:cBhvr>
                                        <p:cTn id="54" dur="1" fill="hold">
                                          <p:stCondLst>
                                            <p:cond delay="0"/>
                                          </p:stCondLst>
                                        </p:cTn>
                                        <p:tgtEl>
                                          <p:spTgt spid="245807"/>
                                        </p:tgtEl>
                                        <p:attrNameLst>
                                          <p:attrName>style.visibility</p:attrName>
                                        </p:attrNameLst>
                                      </p:cBhvr>
                                      <p:to>
                                        <p:strVal val="visible"/>
                                      </p:to>
                                    </p:set>
                                    <p:animEffect transition="in" filter="dissolve">
                                      <p:cBhvr>
                                        <p:cTn id="55" dur="500"/>
                                        <p:tgtEl>
                                          <p:spTgt spid="245807"/>
                                        </p:tgtEl>
                                      </p:cBhvr>
                                    </p:animEffect>
                                  </p:childTnLst>
                                </p:cTn>
                              </p:par>
                            </p:childTnLst>
                          </p:cTn>
                        </p:par>
                        <p:par>
                          <p:cTn id="56" fill="hold" nodeType="afterGroup">
                            <p:stCondLst>
                              <p:cond delay="7500"/>
                            </p:stCondLst>
                            <p:childTnLst>
                              <p:par>
                                <p:cTn id="57" presetID="9" presetClass="entr" presetSubtype="0" fill="hold" nodeType="afterEffect">
                                  <p:stCondLst>
                                    <p:cond delay="0"/>
                                  </p:stCondLst>
                                  <p:childTnLst>
                                    <p:set>
                                      <p:cBhvr>
                                        <p:cTn id="58" dur="1" fill="hold">
                                          <p:stCondLst>
                                            <p:cond delay="0"/>
                                          </p:stCondLst>
                                        </p:cTn>
                                        <p:tgtEl>
                                          <p:spTgt spid="245810"/>
                                        </p:tgtEl>
                                        <p:attrNameLst>
                                          <p:attrName>style.visibility</p:attrName>
                                        </p:attrNameLst>
                                      </p:cBhvr>
                                      <p:to>
                                        <p:strVal val="visible"/>
                                      </p:to>
                                    </p:set>
                                    <p:animEffect transition="in" filter="dissolve">
                                      <p:cBhvr>
                                        <p:cTn id="59" dur="500"/>
                                        <p:tgtEl>
                                          <p:spTgt spid="245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2038350" y="252413"/>
            <a:ext cx="6345238" cy="709612"/>
          </a:xfrm>
        </p:spPr>
        <p:txBody>
          <a:bodyPr>
            <a:normAutofit fontScale="90000"/>
          </a:bodyPr>
          <a:lstStyle/>
          <a:p>
            <a:pPr eaLnBrk="1" hangingPunct="1"/>
            <a:r>
              <a:rPr lang="en-US" altLang="en-US"/>
              <a:t>Forces in Software</a:t>
            </a:r>
          </a:p>
        </p:txBody>
      </p:sp>
      <p:sp>
        <p:nvSpPr>
          <p:cNvPr id="22531" name="Oval 1028"/>
          <p:cNvSpPr>
            <a:spLocks noChangeArrowheads="1"/>
          </p:cNvSpPr>
          <p:nvPr/>
        </p:nvSpPr>
        <p:spPr bwMode="auto">
          <a:xfrm>
            <a:off x="5456238" y="2438400"/>
            <a:ext cx="1295400" cy="1295400"/>
          </a:xfrm>
          <a:prstGeom prst="ellipse">
            <a:avLst/>
          </a:prstGeom>
          <a:gradFill rotWithShape="0">
            <a:gsLst>
              <a:gs pos="0">
                <a:srgbClr val="33CC33"/>
              </a:gs>
              <a:gs pos="100000">
                <a:srgbClr val="185E18"/>
              </a:gs>
            </a:gsLst>
            <a:path path="shape">
              <a:fillToRect l="50000" t="50000" r="50000" b="50000"/>
            </a:path>
          </a:gradFill>
          <a:ln>
            <a:noFill/>
          </a:ln>
          <a:effectLst/>
          <a:extLst>
            <a:ext uri="{91240B29-F687-4F45-9708-019B960494DF}">
              <a14:hiddenLine xmlns:a14="http://schemas.microsoft.com/office/drawing/2010/main" w="9525">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grpSp>
        <p:nvGrpSpPr>
          <p:cNvPr id="440325" name="Group 1029"/>
          <p:cNvGrpSpPr>
            <a:grpSpLocks/>
          </p:cNvGrpSpPr>
          <p:nvPr/>
        </p:nvGrpSpPr>
        <p:grpSpPr bwMode="auto">
          <a:xfrm>
            <a:off x="3643313" y="3695700"/>
            <a:ext cx="2233612" cy="1206500"/>
            <a:chOff x="1335" y="2328"/>
            <a:chExt cx="1407" cy="760"/>
          </a:xfrm>
        </p:grpSpPr>
        <p:sp>
          <p:nvSpPr>
            <p:cNvPr id="22557" name="Line 1030"/>
            <p:cNvSpPr>
              <a:spLocks noChangeShapeType="1"/>
            </p:cNvSpPr>
            <p:nvPr/>
          </p:nvSpPr>
          <p:spPr bwMode="auto">
            <a:xfrm flipV="1">
              <a:off x="2578" y="2328"/>
              <a:ext cx="164" cy="422"/>
            </a:xfrm>
            <a:prstGeom prst="line">
              <a:avLst/>
            </a:prstGeom>
            <a:noFill/>
            <a:ln w="76200">
              <a:solidFill>
                <a:srgbClr val="FFCC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8" name="Rectangle 1031" descr="50%"/>
            <p:cNvSpPr>
              <a:spLocks noChangeArrowheads="1"/>
            </p:cNvSpPr>
            <p:nvPr/>
          </p:nvSpPr>
          <p:spPr bwMode="auto">
            <a:xfrm>
              <a:off x="1335" y="2836"/>
              <a:ext cx="1164" cy="25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017" tIns="47166" rIns="96017" bIns="47166">
              <a:spAutoFit/>
            </a:bodyPr>
            <a:lstStyle>
              <a:lvl1pPr defTabSz="969963">
                <a:defRPr>
                  <a:solidFill>
                    <a:schemeClr val="tx1"/>
                  </a:solidFill>
                  <a:latin typeface="Arial" panose="020B0604020202020204" pitchFamily="34" charset="0"/>
                </a:defRPr>
              </a:lvl1pPr>
              <a:lvl2pPr marL="742950" indent="-285750" defTabSz="969963">
                <a:defRPr>
                  <a:solidFill>
                    <a:schemeClr val="tx1"/>
                  </a:solidFill>
                  <a:latin typeface="Arial" panose="020B0604020202020204" pitchFamily="34" charset="0"/>
                </a:defRPr>
              </a:lvl2pPr>
              <a:lvl3pPr marL="1143000" indent="-228600" defTabSz="969963">
                <a:defRPr>
                  <a:solidFill>
                    <a:schemeClr val="tx1"/>
                  </a:solidFill>
                  <a:latin typeface="Arial" panose="020B0604020202020204" pitchFamily="34" charset="0"/>
                </a:defRPr>
              </a:lvl3pPr>
              <a:lvl4pPr marL="1600200" indent="-228600" defTabSz="969963">
                <a:defRPr>
                  <a:solidFill>
                    <a:schemeClr val="tx1"/>
                  </a:solidFill>
                  <a:latin typeface="Arial" panose="020B0604020202020204" pitchFamily="34" charset="0"/>
                </a:defRPr>
              </a:lvl4pPr>
              <a:lvl5pPr marL="2057400" indent="-228600" defTabSz="969963">
                <a:defRPr>
                  <a:solidFill>
                    <a:schemeClr val="tx1"/>
                  </a:solidFill>
                  <a:latin typeface="Arial" panose="020B0604020202020204" pitchFamily="34" charset="0"/>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Arial Narrow" panose="020B0606020202030204" pitchFamily="34" charset="0"/>
                </a:rPr>
                <a:t>Technology churn</a:t>
              </a:r>
            </a:p>
          </p:txBody>
        </p:sp>
      </p:grpSp>
      <p:sp>
        <p:nvSpPr>
          <p:cNvPr id="440328" name="Rectangle 1032" descr="50%"/>
          <p:cNvSpPr>
            <a:spLocks noChangeArrowheads="1"/>
          </p:cNvSpPr>
          <p:nvPr/>
        </p:nvSpPr>
        <p:spPr bwMode="auto">
          <a:xfrm>
            <a:off x="2620964" y="5915025"/>
            <a:ext cx="4791075" cy="52863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2000">
                <a:latin typeface="Arial Narrow" panose="020B0606020202030204" pitchFamily="34" charset="0"/>
              </a:rPr>
              <a:t>Our enemy is complexity, and it’s our goal to kill it.</a:t>
            </a:r>
          </a:p>
          <a:p>
            <a:pPr>
              <a:lnSpc>
                <a:spcPct val="90000"/>
              </a:lnSpc>
            </a:pPr>
            <a:r>
              <a:rPr lang="en-US" altLang="en-US" sz="1200">
                <a:latin typeface="Arial Narrow" panose="020B0606020202030204" pitchFamily="34" charset="0"/>
              </a:rPr>
              <a:t>Jan Baan</a:t>
            </a:r>
          </a:p>
        </p:txBody>
      </p:sp>
      <p:grpSp>
        <p:nvGrpSpPr>
          <p:cNvPr id="440329" name="Group 1033"/>
          <p:cNvGrpSpPr>
            <a:grpSpLocks/>
          </p:cNvGrpSpPr>
          <p:nvPr/>
        </p:nvGrpSpPr>
        <p:grpSpPr bwMode="auto">
          <a:xfrm>
            <a:off x="2971800" y="2052638"/>
            <a:ext cx="6218238" cy="2170112"/>
            <a:chOff x="912" y="1293"/>
            <a:chExt cx="3917" cy="1367"/>
          </a:xfrm>
        </p:grpSpPr>
        <p:sp>
          <p:nvSpPr>
            <p:cNvPr id="22545" name="Rectangle 1034"/>
            <p:cNvSpPr>
              <a:spLocks noChangeArrowheads="1"/>
            </p:cNvSpPr>
            <p:nvPr/>
          </p:nvSpPr>
          <p:spPr bwMode="auto">
            <a:xfrm>
              <a:off x="1027" y="2406"/>
              <a:ext cx="881" cy="254"/>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12700">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017" tIns="47166" rIns="96017" bIns="47166">
              <a:spAutoFit/>
            </a:bodyPr>
            <a:lstStyle>
              <a:lvl1pPr defTabSz="969963">
                <a:defRPr>
                  <a:solidFill>
                    <a:schemeClr val="tx1"/>
                  </a:solidFill>
                  <a:latin typeface="Arial" panose="020B0604020202020204" pitchFamily="34" charset="0"/>
                </a:defRPr>
              </a:lvl1pPr>
              <a:lvl2pPr marL="742950" indent="-285750" defTabSz="969963">
                <a:defRPr>
                  <a:solidFill>
                    <a:schemeClr val="tx1"/>
                  </a:solidFill>
                  <a:latin typeface="Arial" panose="020B0604020202020204" pitchFamily="34" charset="0"/>
                </a:defRPr>
              </a:lvl2pPr>
              <a:lvl3pPr marL="1143000" indent="-228600" defTabSz="969963">
                <a:defRPr>
                  <a:solidFill>
                    <a:schemeClr val="tx1"/>
                  </a:solidFill>
                  <a:latin typeface="Arial" panose="020B0604020202020204" pitchFamily="34" charset="0"/>
                </a:defRPr>
              </a:lvl3pPr>
              <a:lvl4pPr marL="1600200" indent="-228600" defTabSz="969963">
                <a:defRPr>
                  <a:solidFill>
                    <a:schemeClr val="tx1"/>
                  </a:solidFill>
                  <a:latin typeface="Arial" panose="020B0604020202020204" pitchFamily="34" charset="0"/>
                </a:defRPr>
              </a:lvl4pPr>
              <a:lvl5pPr marL="2057400" indent="-228600" defTabSz="969963">
                <a:defRPr>
                  <a:solidFill>
                    <a:schemeClr val="tx1"/>
                  </a:solidFill>
                  <a:latin typeface="Arial" panose="020B0604020202020204" pitchFamily="34" charset="0"/>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Arial Narrow" panose="020B0606020202030204" pitchFamily="34" charset="0"/>
                </a:rPr>
                <a:t>Performance</a:t>
              </a:r>
            </a:p>
          </p:txBody>
        </p:sp>
        <p:sp>
          <p:nvSpPr>
            <p:cNvPr id="22546" name="Line 1035"/>
            <p:cNvSpPr>
              <a:spLocks noChangeShapeType="1"/>
            </p:cNvSpPr>
            <p:nvPr/>
          </p:nvSpPr>
          <p:spPr bwMode="auto">
            <a:xfrm>
              <a:off x="2088" y="1488"/>
              <a:ext cx="432" cy="288"/>
            </a:xfrm>
            <a:prstGeom prst="line">
              <a:avLst/>
            </a:prstGeom>
            <a:noFill/>
            <a:ln w="76200">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7" name="Rectangle 1036"/>
            <p:cNvSpPr>
              <a:spLocks noChangeArrowheads="1"/>
            </p:cNvSpPr>
            <p:nvPr/>
          </p:nvSpPr>
          <p:spPr bwMode="auto">
            <a:xfrm>
              <a:off x="3738" y="2406"/>
              <a:ext cx="800" cy="254"/>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12700">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017" tIns="47166" rIns="96017" bIns="47166">
              <a:spAutoFit/>
            </a:bodyPr>
            <a:lstStyle>
              <a:lvl1pPr defTabSz="969963">
                <a:defRPr>
                  <a:solidFill>
                    <a:schemeClr val="tx1"/>
                  </a:solidFill>
                  <a:latin typeface="Arial" panose="020B0604020202020204" pitchFamily="34" charset="0"/>
                </a:defRPr>
              </a:lvl1pPr>
              <a:lvl2pPr marL="742950" indent="-285750" defTabSz="969963">
                <a:defRPr>
                  <a:solidFill>
                    <a:schemeClr val="tx1"/>
                  </a:solidFill>
                  <a:latin typeface="Arial" panose="020B0604020202020204" pitchFamily="34" charset="0"/>
                </a:defRPr>
              </a:lvl2pPr>
              <a:lvl3pPr marL="1143000" indent="-228600" defTabSz="969963">
                <a:defRPr>
                  <a:solidFill>
                    <a:schemeClr val="tx1"/>
                  </a:solidFill>
                  <a:latin typeface="Arial" panose="020B0604020202020204" pitchFamily="34" charset="0"/>
                </a:defRPr>
              </a:lvl3pPr>
              <a:lvl4pPr marL="1600200" indent="-228600" defTabSz="969963">
                <a:defRPr>
                  <a:solidFill>
                    <a:schemeClr val="tx1"/>
                  </a:solidFill>
                  <a:latin typeface="Arial" panose="020B0604020202020204" pitchFamily="34" charset="0"/>
                </a:defRPr>
              </a:lvl4pPr>
              <a:lvl5pPr marL="2057400" indent="-228600" defTabSz="969963">
                <a:defRPr>
                  <a:solidFill>
                    <a:schemeClr val="tx1"/>
                  </a:solidFill>
                  <a:latin typeface="Arial" panose="020B0604020202020204" pitchFamily="34" charset="0"/>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Arial Narrow" panose="020B0606020202030204" pitchFamily="34" charset="0"/>
                </a:rPr>
                <a:t>Throughput</a:t>
              </a:r>
            </a:p>
          </p:txBody>
        </p:sp>
        <p:sp>
          <p:nvSpPr>
            <p:cNvPr id="22548" name="Line 1037"/>
            <p:cNvSpPr>
              <a:spLocks noChangeShapeType="1"/>
            </p:cNvSpPr>
            <p:nvPr/>
          </p:nvSpPr>
          <p:spPr bwMode="auto">
            <a:xfrm>
              <a:off x="1956" y="1919"/>
              <a:ext cx="516" cy="1"/>
            </a:xfrm>
            <a:prstGeom prst="line">
              <a:avLst/>
            </a:prstGeom>
            <a:noFill/>
            <a:ln w="76200">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Rectangle 1038"/>
            <p:cNvSpPr>
              <a:spLocks noChangeArrowheads="1"/>
            </p:cNvSpPr>
            <p:nvPr/>
          </p:nvSpPr>
          <p:spPr bwMode="auto">
            <a:xfrm>
              <a:off x="1283" y="1293"/>
              <a:ext cx="638" cy="254"/>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12700">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017" tIns="47166" rIns="96017" bIns="47166">
              <a:spAutoFit/>
            </a:bodyPr>
            <a:lstStyle>
              <a:lvl1pPr defTabSz="969963">
                <a:defRPr>
                  <a:solidFill>
                    <a:schemeClr val="tx1"/>
                  </a:solidFill>
                  <a:latin typeface="Arial" panose="020B0604020202020204" pitchFamily="34" charset="0"/>
                </a:defRPr>
              </a:lvl1pPr>
              <a:lvl2pPr marL="742950" indent="-285750" defTabSz="969963">
                <a:defRPr>
                  <a:solidFill>
                    <a:schemeClr val="tx1"/>
                  </a:solidFill>
                  <a:latin typeface="Arial" panose="020B0604020202020204" pitchFamily="34" charset="0"/>
                </a:defRPr>
              </a:lvl2pPr>
              <a:lvl3pPr marL="1143000" indent="-228600" defTabSz="969963">
                <a:defRPr>
                  <a:solidFill>
                    <a:schemeClr val="tx1"/>
                  </a:solidFill>
                  <a:latin typeface="Arial" panose="020B0604020202020204" pitchFamily="34" charset="0"/>
                </a:defRPr>
              </a:lvl3pPr>
              <a:lvl4pPr marL="1600200" indent="-228600" defTabSz="969963">
                <a:defRPr>
                  <a:solidFill>
                    <a:schemeClr val="tx1"/>
                  </a:solidFill>
                  <a:latin typeface="Arial" panose="020B0604020202020204" pitchFamily="34" charset="0"/>
                </a:defRPr>
              </a:lvl4pPr>
              <a:lvl5pPr marL="2057400" indent="-228600" defTabSz="969963">
                <a:defRPr>
                  <a:solidFill>
                    <a:schemeClr val="tx1"/>
                  </a:solidFill>
                  <a:latin typeface="Arial" panose="020B0604020202020204" pitchFamily="34" charset="0"/>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Arial Narrow" panose="020B0606020202030204" pitchFamily="34" charset="0"/>
                </a:rPr>
                <a:t>Capacity</a:t>
              </a:r>
            </a:p>
          </p:txBody>
        </p:sp>
        <p:sp>
          <p:nvSpPr>
            <p:cNvPr id="22550" name="Line 1039"/>
            <p:cNvSpPr>
              <a:spLocks noChangeShapeType="1"/>
            </p:cNvSpPr>
            <p:nvPr/>
          </p:nvSpPr>
          <p:spPr bwMode="auto">
            <a:xfrm flipV="1">
              <a:off x="2110" y="2184"/>
              <a:ext cx="446" cy="288"/>
            </a:xfrm>
            <a:prstGeom prst="line">
              <a:avLst/>
            </a:prstGeom>
            <a:noFill/>
            <a:ln w="76200">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Rectangle 1040"/>
            <p:cNvSpPr>
              <a:spLocks noChangeArrowheads="1"/>
            </p:cNvSpPr>
            <p:nvPr/>
          </p:nvSpPr>
          <p:spPr bwMode="auto">
            <a:xfrm>
              <a:off x="912" y="1794"/>
              <a:ext cx="740" cy="252"/>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12700">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017" tIns="47166" rIns="96017" bIns="47166">
              <a:spAutoFit/>
            </a:bodyPr>
            <a:lstStyle>
              <a:lvl1pPr defTabSz="969963">
                <a:defRPr>
                  <a:solidFill>
                    <a:schemeClr val="tx1"/>
                  </a:solidFill>
                  <a:latin typeface="Arial" panose="020B0604020202020204" pitchFamily="34" charset="0"/>
                </a:defRPr>
              </a:lvl1pPr>
              <a:lvl2pPr marL="742950" indent="-285750" defTabSz="969963">
                <a:defRPr>
                  <a:solidFill>
                    <a:schemeClr val="tx1"/>
                  </a:solidFill>
                  <a:latin typeface="Arial" panose="020B0604020202020204" pitchFamily="34" charset="0"/>
                </a:defRPr>
              </a:lvl2pPr>
              <a:lvl3pPr marL="1143000" indent="-228600" defTabSz="969963">
                <a:defRPr>
                  <a:solidFill>
                    <a:schemeClr val="tx1"/>
                  </a:solidFill>
                  <a:latin typeface="Arial" panose="020B0604020202020204" pitchFamily="34" charset="0"/>
                </a:defRPr>
              </a:lvl3pPr>
              <a:lvl4pPr marL="1600200" indent="-228600" defTabSz="969963">
                <a:defRPr>
                  <a:solidFill>
                    <a:schemeClr val="tx1"/>
                  </a:solidFill>
                  <a:latin typeface="Arial" panose="020B0604020202020204" pitchFamily="34" charset="0"/>
                </a:defRPr>
              </a:lvl4pPr>
              <a:lvl5pPr marL="2057400" indent="-228600" defTabSz="969963">
                <a:defRPr>
                  <a:solidFill>
                    <a:schemeClr val="tx1"/>
                  </a:solidFill>
                  <a:latin typeface="Arial" panose="020B0604020202020204" pitchFamily="34" charset="0"/>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Arial Narrow" panose="020B0606020202030204" pitchFamily="34" charset="0"/>
                </a:rPr>
                <a:t>Availability</a:t>
              </a:r>
            </a:p>
          </p:txBody>
        </p:sp>
        <p:sp>
          <p:nvSpPr>
            <p:cNvPr id="22552" name="Rectangle 1041"/>
            <p:cNvSpPr>
              <a:spLocks noChangeArrowheads="1"/>
            </p:cNvSpPr>
            <p:nvPr/>
          </p:nvSpPr>
          <p:spPr bwMode="auto">
            <a:xfrm>
              <a:off x="3677" y="1293"/>
              <a:ext cx="622" cy="254"/>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12700">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017" tIns="47166" rIns="96017" bIns="47166">
              <a:spAutoFit/>
            </a:bodyPr>
            <a:lstStyle>
              <a:lvl1pPr defTabSz="969963">
                <a:defRPr>
                  <a:solidFill>
                    <a:schemeClr val="tx1"/>
                  </a:solidFill>
                  <a:latin typeface="Arial" panose="020B0604020202020204" pitchFamily="34" charset="0"/>
                </a:defRPr>
              </a:lvl1pPr>
              <a:lvl2pPr marL="742950" indent="-285750" defTabSz="969963">
                <a:defRPr>
                  <a:solidFill>
                    <a:schemeClr val="tx1"/>
                  </a:solidFill>
                  <a:latin typeface="Arial" panose="020B0604020202020204" pitchFamily="34" charset="0"/>
                </a:defRPr>
              </a:lvl2pPr>
              <a:lvl3pPr marL="1143000" indent="-228600" defTabSz="969963">
                <a:defRPr>
                  <a:solidFill>
                    <a:schemeClr val="tx1"/>
                  </a:solidFill>
                  <a:latin typeface="Arial" panose="020B0604020202020204" pitchFamily="34" charset="0"/>
                </a:defRPr>
              </a:lvl3pPr>
              <a:lvl4pPr marL="1600200" indent="-228600" defTabSz="969963">
                <a:defRPr>
                  <a:solidFill>
                    <a:schemeClr val="tx1"/>
                  </a:solidFill>
                  <a:latin typeface="Arial" panose="020B0604020202020204" pitchFamily="34" charset="0"/>
                </a:defRPr>
              </a:lvl4pPr>
              <a:lvl5pPr marL="2057400" indent="-228600" defTabSz="969963">
                <a:defRPr>
                  <a:solidFill>
                    <a:schemeClr val="tx1"/>
                  </a:solidFill>
                  <a:latin typeface="Arial" panose="020B0604020202020204" pitchFamily="34" charset="0"/>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Arial Narrow" panose="020B0606020202030204" pitchFamily="34" charset="0"/>
                </a:rPr>
                <a:t>Fail safe</a:t>
              </a:r>
            </a:p>
          </p:txBody>
        </p:sp>
        <p:sp>
          <p:nvSpPr>
            <p:cNvPr id="22553" name="Line 1042"/>
            <p:cNvSpPr>
              <a:spLocks noChangeShapeType="1"/>
            </p:cNvSpPr>
            <p:nvPr/>
          </p:nvSpPr>
          <p:spPr bwMode="auto">
            <a:xfrm flipH="1">
              <a:off x="3288" y="1920"/>
              <a:ext cx="516" cy="1"/>
            </a:xfrm>
            <a:prstGeom prst="line">
              <a:avLst/>
            </a:prstGeom>
            <a:noFill/>
            <a:ln w="76200">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4" name="Rectangle 1043"/>
            <p:cNvSpPr>
              <a:spLocks noChangeArrowheads="1"/>
            </p:cNvSpPr>
            <p:nvPr/>
          </p:nvSpPr>
          <p:spPr bwMode="auto">
            <a:xfrm>
              <a:off x="3831" y="1794"/>
              <a:ext cx="998" cy="254"/>
            </a:xfrm>
            <a:prstGeom prst="rect">
              <a:avLst/>
            </a:prstGeom>
            <a:noFill/>
            <a:ln>
              <a:noFill/>
            </a:ln>
            <a:effectLst/>
            <a:extLst>
              <a:ext uri="{909E8E84-426E-40DD-AFC4-6F175D3DCCD1}">
                <a14:hiddenFill xmlns:a14="http://schemas.microsoft.com/office/drawing/2010/main">
                  <a:solidFill>
                    <a:srgbClr val="CC0099"/>
                  </a:solidFill>
                </a14:hiddenFill>
              </a:ext>
              <a:ext uri="{91240B29-F687-4F45-9708-019B960494DF}">
                <a14:hiddenLine xmlns:a14="http://schemas.microsoft.com/office/drawing/2010/main" w="12700">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017" tIns="47166" rIns="96017" bIns="47166">
              <a:spAutoFit/>
            </a:bodyPr>
            <a:lstStyle>
              <a:lvl1pPr defTabSz="969963">
                <a:defRPr>
                  <a:solidFill>
                    <a:schemeClr val="tx1"/>
                  </a:solidFill>
                  <a:latin typeface="Arial" panose="020B0604020202020204" pitchFamily="34" charset="0"/>
                </a:defRPr>
              </a:lvl1pPr>
              <a:lvl2pPr marL="742950" indent="-285750" defTabSz="969963">
                <a:defRPr>
                  <a:solidFill>
                    <a:schemeClr val="tx1"/>
                  </a:solidFill>
                  <a:latin typeface="Arial" panose="020B0604020202020204" pitchFamily="34" charset="0"/>
                </a:defRPr>
              </a:lvl2pPr>
              <a:lvl3pPr marL="1143000" indent="-228600" defTabSz="969963">
                <a:defRPr>
                  <a:solidFill>
                    <a:schemeClr val="tx1"/>
                  </a:solidFill>
                  <a:latin typeface="Arial" panose="020B0604020202020204" pitchFamily="34" charset="0"/>
                </a:defRPr>
              </a:lvl3pPr>
              <a:lvl4pPr marL="1600200" indent="-228600" defTabSz="969963">
                <a:defRPr>
                  <a:solidFill>
                    <a:schemeClr val="tx1"/>
                  </a:solidFill>
                  <a:latin typeface="Arial" panose="020B0604020202020204" pitchFamily="34" charset="0"/>
                </a:defRPr>
              </a:lvl4pPr>
              <a:lvl5pPr marL="2057400" indent="-228600" defTabSz="969963">
                <a:defRPr>
                  <a:solidFill>
                    <a:schemeClr val="tx1"/>
                  </a:solidFill>
                  <a:latin typeface="Arial" panose="020B0604020202020204" pitchFamily="34" charset="0"/>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Arial Narrow" panose="020B0606020202030204" pitchFamily="34" charset="0"/>
                </a:rPr>
                <a:t>Fault tolerance</a:t>
              </a:r>
            </a:p>
          </p:txBody>
        </p:sp>
        <p:sp>
          <p:nvSpPr>
            <p:cNvPr id="22555" name="Line 1044"/>
            <p:cNvSpPr>
              <a:spLocks noChangeShapeType="1"/>
            </p:cNvSpPr>
            <p:nvPr/>
          </p:nvSpPr>
          <p:spPr bwMode="auto">
            <a:xfrm flipH="1" flipV="1">
              <a:off x="3192" y="2185"/>
              <a:ext cx="446" cy="288"/>
            </a:xfrm>
            <a:prstGeom prst="line">
              <a:avLst/>
            </a:prstGeom>
            <a:noFill/>
            <a:ln w="76200">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1045"/>
            <p:cNvSpPr>
              <a:spLocks noChangeShapeType="1"/>
            </p:cNvSpPr>
            <p:nvPr/>
          </p:nvSpPr>
          <p:spPr bwMode="auto">
            <a:xfrm flipH="1">
              <a:off x="3240" y="1512"/>
              <a:ext cx="432" cy="288"/>
            </a:xfrm>
            <a:prstGeom prst="line">
              <a:avLst/>
            </a:prstGeom>
            <a:noFill/>
            <a:ln w="76200">
              <a:solidFill>
                <a:srgbClr val="B2B2B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535" name="Rectangle 1046" descr="50%"/>
          <p:cNvSpPr>
            <a:spLocks noChangeArrowheads="1"/>
          </p:cNvSpPr>
          <p:nvPr/>
        </p:nvSpPr>
        <p:spPr bwMode="auto">
          <a:xfrm>
            <a:off x="5370514" y="915989"/>
            <a:ext cx="1373187" cy="403225"/>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017" tIns="47166" rIns="96017" bIns="47166">
            <a:spAutoFit/>
          </a:bodyPr>
          <a:lstStyle>
            <a:lvl1pPr defTabSz="969963">
              <a:defRPr>
                <a:solidFill>
                  <a:schemeClr val="tx1"/>
                </a:solidFill>
                <a:latin typeface="Arial" panose="020B0604020202020204" pitchFamily="34" charset="0"/>
              </a:defRPr>
            </a:lvl1pPr>
            <a:lvl2pPr marL="742950" indent="-285750" defTabSz="969963">
              <a:defRPr>
                <a:solidFill>
                  <a:schemeClr val="tx1"/>
                </a:solidFill>
                <a:latin typeface="Arial" panose="020B0604020202020204" pitchFamily="34" charset="0"/>
              </a:defRPr>
            </a:lvl2pPr>
            <a:lvl3pPr marL="1143000" indent="-228600" defTabSz="969963">
              <a:defRPr>
                <a:solidFill>
                  <a:schemeClr val="tx1"/>
                </a:solidFill>
                <a:latin typeface="Arial" panose="020B0604020202020204" pitchFamily="34" charset="0"/>
              </a:defRPr>
            </a:lvl3pPr>
            <a:lvl4pPr marL="1600200" indent="-228600" defTabSz="969963">
              <a:defRPr>
                <a:solidFill>
                  <a:schemeClr val="tx1"/>
                </a:solidFill>
                <a:latin typeface="Arial" panose="020B0604020202020204" pitchFamily="34" charset="0"/>
              </a:defRPr>
            </a:lvl4pPr>
            <a:lvl5pPr marL="2057400" indent="-228600" defTabSz="969963">
              <a:defRPr>
                <a:solidFill>
                  <a:schemeClr val="tx1"/>
                </a:solidFill>
                <a:latin typeface="Arial" panose="020B0604020202020204" pitchFamily="34" charset="0"/>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Arial Narrow" panose="020B0606020202030204" pitchFamily="34" charset="0"/>
              </a:rPr>
              <a:t>Functionality</a:t>
            </a:r>
          </a:p>
        </p:txBody>
      </p:sp>
      <p:sp>
        <p:nvSpPr>
          <p:cNvPr id="22536" name="Line 1047"/>
          <p:cNvSpPr>
            <a:spLocks noChangeShapeType="1"/>
          </p:cNvSpPr>
          <p:nvPr/>
        </p:nvSpPr>
        <p:spPr bwMode="auto">
          <a:xfrm>
            <a:off x="6061075" y="1485900"/>
            <a:ext cx="0" cy="952500"/>
          </a:xfrm>
          <a:prstGeom prst="line">
            <a:avLst/>
          </a:prstGeom>
          <a:noFill/>
          <a:ln w="76200">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7" name="Rectangle 1048" descr="50%"/>
          <p:cNvSpPr>
            <a:spLocks noChangeArrowheads="1"/>
          </p:cNvSpPr>
          <p:nvPr/>
        </p:nvSpPr>
        <p:spPr bwMode="auto">
          <a:xfrm>
            <a:off x="4357688" y="1290639"/>
            <a:ext cx="627062" cy="403225"/>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rgbClr val="91919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017" tIns="47166" rIns="96017" bIns="47166">
            <a:spAutoFit/>
          </a:bodyPr>
          <a:lstStyle>
            <a:lvl1pPr defTabSz="969963">
              <a:defRPr>
                <a:solidFill>
                  <a:schemeClr val="tx1"/>
                </a:solidFill>
                <a:latin typeface="Arial" panose="020B0604020202020204" pitchFamily="34" charset="0"/>
              </a:defRPr>
            </a:lvl1pPr>
            <a:lvl2pPr marL="742950" indent="-285750" defTabSz="969963">
              <a:defRPr>
                <a:solidFill>
                  <a:schemeClr val="tx1"/>
                </a:solidFill>
                <a:latin typeface="Arial" panose="020B0604020202020204" pitchFamily="34" charset="0"/>
              </a:defRPr>
            </a:lvl2pPr>
            <a:lvl3pPr marL="1143000" indent="-228600" defTabSz="969963">
              <a:defRPr>
                <a:solidFill>
                  <a:schemeClr val="tx1"/>
                </a:solidFill>
                <a:latin typeface="Arial" panose="020B0604020202020204" pitchFamily="34" charset="0"/>
              </a:defRPr>
            </a:lvl3pPr>
            <a:lvl4pPr marL="1600200" indent="-228600" defTabSz="969963">
              <a:defRPr>
                <a:solidFill>
                  <a:schemeClr val="tx1"/>
                </a:solidFill>
                <a:latin typeface="Arial" panose="020B0604020202020204" pitchFamily="34" charset="0"/>
              </a:defRPr>
            </a:lvl4pPr>
            <a:lvl5pPr marL="2057400" indent="-228600" defTabSz="969963">
              <a:defRPr>
                <a:solidFill>
                  <a:schemeClr val="tx1"/>
                </a:solidFill>
                <a:latin typeface="Arial" panose="020B0604020202020204" pitchFamily="34" charset="0"/>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Arial Narrow" panose="020B0606020202030204" pitchFamily="34" charset="0"/>
              </a:rPr>
              <a:t>Cost</a:t>
            </a:r>
          </a:p>
        </p:txBody>
      </p:sp>
      <p:sp>
        <p:nvSpPr>
          <p:cNvPr id="22538" name="Rectangle 1049" descr="50%"/>
          <p:cNvSpPr>
            <a:spLocks noChangeArrowheads="1"/>
          </p:cNvSpPr>
          <p:nvPr/>
        </p:nvSpPr>
        <p:spPr bwMode="auto">
          <a:xfrm>
            <a:off x="7145338" y="1290639"/>
            <a:ext cx="1395412" cy="403225"/>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rgbClr val="91919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017" tIns="47166" rIns="96017" bIns="47166">
            <a:spAutoFit/>
          </a:bodyPr>
          <a:lstStyle>
            <a:lvl1pPr defTabSz="969963">
              <a:defRPr>
                <a:solidFill>
                  <a:schemeClr val="tx1"/>
                </a:solidFill>
                <a:latin typeface="Arial" panose="020B0604020202020204" pitchFamily="34" charset="0"/>
              </a:defRPr>
            </a:lvl1pPr>
            <a:lvl2pPr marL="742950" indent="-285750" defTabSz="969963">
              <a:defRPr>
                <a:solidFill>
                  <a:schemeClr val="tx1"/>
                </a:solidFill>
                <a:latin typeface="Arial" panose="020B0604020202020204" pitchFamily="34" charset="0"/>
              </a:defRPr>
            </a:lvl2pPr>
            <a:lvl3pPr marL="1143000" indent="-228600" defTabSz="969963">
              <a:defRPr>
                <a:solidFill>
                  <a:schemeClr val="tx1"/>
                </a:solidFill>
                <a:latin typeface="Arial" panose="020B0604020202020204" pitchFamily="34" charset="0"/>
              </a:defRPr>
            </a:lvl3pPr>
            <a:lvl4pPr marL="1600200" indent="-228600" defTabSz="969963">
              <a:defRPr>
                <a:solidFill>
                  <a:schemeClr val="tx1"/>
                </a:solidFill>
                <a:latin typeface="Arial" panose="020B0604020202020204" pitchFamily="34" charset="0"/>
              </a:defRPr>
            </a:lvl4pPr>
            <a:lvl5pPr marL="2057400" indent="-228600" defTabSz="969963">
              <a:defRPr>
                <a:solidFill>
                  <a:schemeClr val="tx1"/>
                </a:solidFill>
                <a:latin typeface="Arial" panose="020B0604020202020204" pitchFamily="34" charset="0"/>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Arial Narrow" panose="020B0606020202030204" pitchFamily="34" charset="0"/>
              </a:rPr>
              <a:t>Compatibility</a:t>
            </a:r>
          </a:p>
        </p:txBody>
      </p:sp>
      <p:sp>
        <p:nvSpPr>
          <p:cNvPr id="22539" name="Line 1050"/>
          <p:cNvSpPr>
            <a:spLocks noChangeShapeType="1"/>
          </p:cNvSpPr>
          <p:nvPr/>
        </p:nvSpPr>
        <p:spPr bwMode="auto">
          <a:xfrm>
            <a:off x="5073650" y="1690688"/>
            <a:ext cx="698500" cy="842962"/>
          </a:xfrm>
          <a:prstGeom prst="line">
            <a:avLst/>
          </a:prstGeom>
          <a:noFill/>
          <a:ln w="76200">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Line 1051"/>
          <p:cNvSpPr>
            <a:spLocks noChangeShapeType="1"/>
          </p:cNvSpPr>
          <p:nvPr/>
        </p:nvSpPr>
        <p:spPr bwMode="auto">
          <a:xfrm flipH="1">
            <a:off x="6445250" y="1690688"/>
            <a:ext cx="698500" cy="842962"/>
          </a:xfrm>
          <a:prstGeom prst="line">
            <a:avLst/>
          </a:prstGeom>
          <a:noFill/>
          <a:ln w="76200">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0348" name="Group 1052"/>
          <p:cNvGrpSpPr>
            <a:grpSpLocks/>
          </p:cNvGrpSpPr>
          <p:nvPr/>
        </p:nvGrpSpPr>
        <p:grpSpPr bwMode="auto">
          <a:xfrm>
            <a:off x="6361113" y="3695701"/>
            <a:ext cx="1333500" cy="1209675"/>
            <a:chOff x="3023" y="2328"/>
            <a:chExt cx="840" cy="762"/>
          </a:xfrm>
        </p:grpSpPr>
        <p:sp>
          <p:nvSpPr>
            <p:cNvPr id="22543" name="Rectangle 1053" descr="50%"/>
            <p:cNvSpPr>
              <a:spLocks noChangeArrowheads="1"/>
            </p:cNvSpPr>
            <p:nvPr/>
          </p:nvSpPr>
          <p:spPr bwMode="auto">
            <a:xfrm>
              <a:off x="3129" y="2836"/>
              <a:ext cx="734" cy="254"/>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rgbClr val="91919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017" tIns="47166" rIns="96017" bIns="47166">
              <a:spAutoFit/>
            </a:bodyPr>
            <a:lstStyle>
              <a:lvl1pPr defTabSz="969963">
                <a:defRPr>
                  <a:solidFill>
                    <a:schemeClr val="tx1"/>
                  </a:solidFill>
                  <a:latin typeface="Arial" panose="020B0604020202020204" pitchFamily="34" charset="0"/>
                </a:defRPr>
              </a:lvl1pPr>
              <a:lvl2pPr marL="742950" indent="-285750" defTabSz="969963">
                <a:defRPr>
                  <a:solidFill>
                    <a:schemeClr val="tx1"/>
                  </a:solidFill>
                  <a:latin typeface="Arial" panose="020B0604020202020204" pitchFamily="34" charset="0"/>
                </a:defRPr>
              </a:lvl2pPr>
              <a:lvl3pPr marL="1143000" indent="-228600" defTabSz="969963">
                <a:defRPr>
                  <a:solidFill>
                    <a:schemeClr val="tx1"/>
                  </a:solidFill>
                  <a:latin typeface="Arial" panose="020B0604020202020204" pitchFamily="34" charset="0"/>
                </a:defRPr>
              </a:lvl3pPr>
              <a:lvl4pPr marL="1600200" indent="-228600" defTabSz="969963">
                <a:defRPr>
                  <a:solidFill>
                    <a:schemeClr val="tx1"/>
                  </a:solidFill>
                  <a:latin typeface="Arial" panose="020B0604020202020204" pitchFamily="34" charset="0"/>
                </a:defRPr>
              </a:lvl4pPr>
              <a:lvl5pPr marL="2057400" indent="-228600" defTabSz="969963">
                <a:defRPr>
                  <a:solidFill>
                    <a:schemeClr val="tx1"/>
                  </a:solidFill>
                  <a:latin typeface="Arial" panose="020B0604020202020204" pitchFamily="34" charset="0"/>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latin typeface="Arial Narrow" panose="020B0606020202030204" pitchFamily="34" charset="0"/>
                </a:rPr>
                <a:t>Resilience</a:t>
              </a:r>
            </a:p>
          </p:txBody>
        </p:sp>
        <p:sp>
          <p:nvSpPr>
            <p:cNvPr id="22544" name="Line 1054"/>
            <p:cNvSpPr>
              <a:spLocks noChangeShapeType="1"/>
            </p:cNvSpPr>
            <p:nvPr/>
          </p:nvSpPr>
          <p:spPr bwMode="auto">
            <a:xfrm flipH="1" flipV="1">
              <a:off x="3023" y="2328"/>
              <a:ext cx="177" cy="410"/>
            </a:xfrm>
            <a:prstGeom prst="line">
              <a:avLst/>
            </a:prstGeom>
            <a:noFill/>
            <a:ln w="762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351" name="Rectangle 1055" descr="50%"/>
          <p:cNvSpPr>
            <a:spLocks noChangeArrowheads="1"/>
          </p:cNvSpPr>
          <p:nvPr/>
        </p:nvSpPr>
        <p:spPr bwMode="auto">
          <a:xfrm>
            <a:off x="2620964" y="5006976"/>
            <a:ext cx="7496175" cy="809625"/>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2000">
                <a:latin typeface="Arial Narrow" panose="020B0606020202030204" pitchFamily="34" charset="0"/>
              </a:rPr>
              <a:t>The challenge over the next 20 years will not be speed or cost or performance;</a:t>
            </a:r>
          </a:p>
          <a:p>
            <a:pPr>
              <a:lnSpc>
                <a:spcPct val="90000"/>
              </a:lnSpc>
            </a:pPr>
            <a:r>
              <a:rPr lang="en-US" altLang="en-US" sz="2000">
                <a:latin typeface="Arial Narrow" panose="020B0606020202030204" pitchFamily="34" charset="0"/>
              </a:rPr>
              <a:t>it will be a question of complexity.</a:t>
            </a:r>
          </a:p>
          <a:p>
            <a:pPr>
              <a:lnSpc>
                <a:spcPct val="90000"/>
              </a:lnSpc>
            </a:pPr>
            <a:r>
              <a:rPr lang="en-US" altLang="en-US" sz="1200">
                <a:latin typeface="Arial Narrow" panose="020B0606020202030204" pitchFamily="34" charset="0"/>
              </a:rPr>
              <a:t>Bill Raduchel, Chief Strategy Officer, Sun Microsystems</a:t>
            </a:r>
          </a:p>
        </p:txBody>
      </p:sp>
    </p:spTree>
    <p:extLst>
      <p:ext uri="{BB962C8B-B14F-4D97-AF65-F5344CB8AC3E}">
        <p14:creationId xmlns:p14="http://schemas.microsoft.com/office/powerpoint/2010/main" val="359343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329"/>
                                        </p:tgtEl>
                                        <p:attrNameLst>
                                          <p:attrName>style.visibility</p:attrName>
                                        </p:attrNameLst>
                                      </p:cBhvr>
                                      <p:to>
                                        <p:strVal val="visible"/>
                                      </p:to>
                                    </p:set>
                                    <p:animEffect transition="in" filter="dissolve">
                                      <p:cBhvr>
                                        <p:cTn id="7" dur="500"/>
                                        <p:tgtEl>
                                          <p:spTgt spid="4403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40348"/>
                                        </p:tgtEl>
                                        <p:attrNameLst>
                                          <p:attrName>style.visibility</p:attrName>
                                        </p:attrNameLst>
                                      </p:cBhvr>
                                      <p:to>
                                        <p:strVal val="visible"/>
                                      </p:to>
                                    </p:set>
                                    <p:animEffect transition="in" filter="dissolve">
                                      <p:cBhvr>
                                        <p:cTn id="12" dur="500"/>
                                        <p:tgtEl>
                                          <p:spTgt spid="440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40325"/>
                                        </p:tgtEl>
                                        <p:attrNameLst>
                                          <p:attrName>style.visibility</p:attrName>
                                        </p:attrNameLst>
                                      </p:cBhvr>
                                      <p:to>
                                        <p:strVal val="visible"/>
                                      </p:to>
                                    </p:set>
                                    <p:animEffect transition="in" filter="dissolve">
                                      <p:cBhvr>
                                        <p:cTn id="17" dur="500"/>
                                        <p:tgtEl>
                                          <p:spTgt spid="4403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0351"/>
                                        </p:tgtEl>
                                        <p:attrNameLst>
                                          <p:attrName>style.visibility</p:attrName>
                                        </p:attrNameLst>
                                      </p:cBhvr>
                                      <p:to>
                                        <p:strVal val="visible"/>
                                      </p:to>
                                    </p:set>
                                    <p:animEffect transition="in" filter="dissolve">
                                      <p:cBhvr>
                                        <p:cTn id="22" dur="500"/>
                                        <p:tgtEl>
                                          <p:spTgt spid="4403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0328"/>
                                        </p:tgtEl>
                                        <p:attrNameLst>
                                          <p:attrName>style.visibility</p:attrName>
                                        </p:attrNameLst>
                                      </p:cBhvr>
                                      <p:to>
                                        <p:strVal val="visible"/>
                                      </p:to>
                                    </p:set>
                                    <p:animEffect transition="in" filter="dissolve">
                                      <p:cBhvr>
                                        <p:cTn id="27" dur="500"/>
                                        <p:tgtEl>
                                          <p:spTgt spid="440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8" grpId="0" autoUpdateAnimBg="0"/>
      <p:bldP spid="44035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78050" y="280988"/>
            <a:ext cx="6345238" cy="709612"/>
          </a:xfrm>
        </p:spPr>
        <p:txBody>
          <a:bodyPr>
            <a:normAutofit fontScale="90000"/>
          </a:bodyPr>
          <a:lstStyle/>
          <a:p>
            <a:pPr eaLnBrk="1" hangingPunct="1"/>
            <a:r>
              <a:rPr lang="en-US" altLang="en-US"/>
              <a:t>The domain of architecting</a:t>
            </a:r>
          </a:p>
        </p:txBody>
      </p:sp>
      <p:sp>
        <p:nvSpPr>
          <p:cNvPr id="24579" name="Rectangle 3"/>
          <p:cNvSpPr>
            <a:spLocks noChangeArrowheads="1"/>
          </p:cNvSpPr>
          <p:nvPr/>
        </p:nvSpPr>
        <p:spPr bwMode="auto">
          <a:xfrm>
            <a:off x="2466976" y="1530351"/>
            <a:ext cx="2633663" cy="2227263"/>
          </a:xfrm>
          <a:prstGeom prst="rect">
            <a:avLst/>
          </a:prstGeom>
          <a:solidFill>
            <a:srgbClr val="009900"/>
          </a:solidFill>
          <a:ln>
            <a:noFill/>
          </a:ln>
          <a:effectLst/>
          <a:extLs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4580" name="Rectangle 4"/>
          <p:cNvSpPr>
            <a:spLocks noChangeArrowheads="1"/>
          </p:cNvSpPr>
          <p:nvPr/>
        </p:nvSpPr>
        <p:spPr bwMode="auto">
          <a:xfrm>
            <a:off x="2466976" y="4429126"/>
            <a:ext cx="2633663" cy="2227263"/>
          </a:xfrm>
          <a:prstGeom prst="rect">
            <a:avLst/>
          </a:prstGeom>
          <a:solidFill>
            <a:srgbClr val="009900"/>
          </a:solidFill>
          <a:ln>
            <a:noFill/>
          </a:ln>
          <a:effectLst/>
          <a:extLs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4581" name="Rectangle 5"/>
          <p:cNvSpPr>
            <a:spLocks noChangeArrowheads="1"/>
          </p:cNvSpPr>
          <p:nvPr/>
        </p:nvSpPr>
        <p:spPr bwMode="auto">
          <a:xfrm>
            <a:off x="7019926" y="1530351"/>
            <a:ext cx="2633663" cy="2227263"/>
          </a:xfrm>
          <a:prstGeom prst="rect">
            <a:avLst/>
          </a:prstGeom>
          <a:solidFill>
            <a:srgbClr val="009900"/>
          </a:solidFill>
          <a:ln>
            <a:noFill/>
          </a:ln>
          <a:effectLst/>
          <a:extLs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4582" name="Rectangle 6"/>
          <p:cNvSpPr>
            <a:spLocks noChangeArrowheads="1"/>
          </p:cNvSpPr>
          <p:nvPr/>
        </p:nvSpPr>
        <p:spPr bwMode="auto">
          <a:xfrm>
            <a:off x="7019926" y="4429126"/>
            <a:ext cx="2633663" cy="2227263"/>
          </a:xfrm>
          <a:prstGeom prst="rect">
            <a:avLst/>
          </a:prstGeom>
          <a:solidFill>
            <a:srgbClr val="009900"/>
          </a:solidFill>
          <a:ln>
            <a:noFill/>
          </a:ln>
          <a:effectLst/>
          <a:extLs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2400" b="1"/>
          </a:p>
        </p:txBody>
      </p:sp>
      <p:sp>
        <p:nvSpPr>
          <p:cNvPr id="24583" name="Rectangle 7"/>
          <p:cNvSpPr>
            <a:spLocks noChangeArrowheads="1"/>
          </p:cNvSpPr>
          <p:nvPr/>
        </p:nvSpPr>
        <p:spPr bwMode="auto">
          <a:xfrm>
            <a:off x="3162301" y="1819276"/>
            <a:ext cx="1401763" cy="544513"/>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6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Architecture</a:t>
            </a:r>
          </a:p>
          <a:p>
            <a:pPr algn="ctr" eaLnBrk="1" hangingPunct="1">
              <a:lnSpc>
                <a:spcPct val="6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Qualities</a:t>
            </a:r>
          </a:p>
        </p:txBody>
      </p:sp>
      <p:sp>
        <p:nvSpPr>
          <p:cNvPr id="24584" name="Rectangle 8"/>
          <p:cNvSpPr>
            <a:spLocks noChangeArrowheads="1"/>
          </p:cNvSpPr>
          <p:nvPr/>
        </p:nvSpPr>
        <p:spPr bwMode="auto">
          <a:xfrm>
            <a:off x="7639051" y="4773613"/>
            <a:ext cx="1401763" cy="48895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Process</a:t>
            </a:r>
          </a:p>
        </p:txBody>
      </p:sp>
      <p:sp>
        <p:nvSpPr>
          <p:cNvPr id="24585" name="Rectangle 9"/>
          <p:cNvSpPr>
            <a:spLocks noChangeArrowheads="1"/>
          </p:cNvSpPr>
          <p:nvPr/>
        </p:nvSpPr>
        <p:spPr bwMode="auto">
          <a:xfrm>
            <a:off x="3160713" y="2782888"/>
            <a:ext cx="1401762" cy="544512"/>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6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Architecture </a:t>
            </a:r>
          </a:p>
          <a:p>
            <a:pPr algn="ctr" eaLnBrk="1" hangingPunct="1">
              <a:lnSpc>
                <a:spcPct val="6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Representation</a:t>
            </a:r>
          </a:p>
        </p:txBody>
      </p:sp>
      <p:sp>
        <p:nvSpPr>
          <p:cNvPr id="24586" name="Text Box 10"/>
          <p:cNvSpPr txBox="1">
            <a:spLocks noChangeArrowheads="1"/>
          </p:cNvSpPr>
          <p:nvPr/>
        </p:nvSpPr>
        <p:spPr bwMode="auto">
          <a:xfrm>
            <a:off x="2343150" y="1173164"/>
            <a:ext cx="1532792" cy="4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spAutoFit/>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30000"/>
              </a:spcBef>
              <a:buClr>
                <a:schemeClr val="tx1"/>
              </a:buClr>
              <a:buFont typeface="Wingdings" panose="05000000000000000000" pitchFamily="2" charset="2"/>
              <a:buNone/>
            </a:pPr>
            <a:r>
              <a:rPr lang="en-US" altLang="en-US" sz="2400" b="1">
                <a:solidFill>
                  <a:schemeClr val="bg1"/>
                </a:solidFill>
                <a:latin typeface="Arial Narrow" panose="020B0606020202030204" pitchFamily="34" charset="0"/>
              </a:rPr>
              <a:t>The “what”</a:t>
            </a:r>
          </a:p>
        </p:txBody>
      </p:sp>
      <p:sp>
        <p:nvSpPr>
          <p:cNvPr id="24587" name="Text Box 11"/>
          <p:cNvSpPr txBox="1">
            <a:spLocks noChangeArrowheads="1"/>
          </p:cNvSpPr>
          <p:nvPr/>
        </p:nvSpPr>
        <p:spPr bwMode="auto">
          <a:xfrm>
            <a:off x="8420100" y="1143001"/>
            <a:ext cx="1449436" cy="4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spAutoFit/>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30000"/>
              </a:spcBef>
              <a:buClr>
                <a:schemeClr val="tx1"/>
              </a:buClr>
              <a:buFont typeface="Wingdings" panose="05000000000000000000" pitchFamily="2" charset="2"/>
              <a:buNone/>
            </a:pPr>
            <a:r>
              <a:rPr lang="en-US" altLang="en-US" sz="2400" b="1">
                <a:solidFill>
                  <a:schemeClr val="bg1"/>
                </a:solidFill>
                <a:latin typeface="Arial Narrow" panose="020B0606020202030204" pitchFamily="34" charset="0"/>
              </a:rPr>
              <a:t>The “why”</a:t>
            </a:r>
          </a:p>
        </p:txBody>
      </p:sp>
      <p:sp>
        <p:nvSpPr>
          <p:cNvPr id="24588" name="Text Box 12"/>
          <p:cNvSpPr txBox="1">
            <a:spLocks noChangeArrowheads="1"/>
          </p:cNvSpPr>
          <p:nvPr/>
        </p:nvSpPr>
        <p:spPr bwMode="auto">
          <a:xfrm>
            <a:off x="8393113" y="4056064"/>
            <a:ext cx="1462260" cy="4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spAutoFit/>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30000"/>
              </a:spcBef>
              <a:buClr>
                <a:schemeClr val="tx1"/>
              </a:buClr>
              <a:buFont typeface="Wingdings" panose="05000000000000000000" pitchFamily="2" charset="2"/>
              <a:buNone/>
            </a:pPr>
            <a:r>
              <a:rPr lang="en-US" altLang="en-US" sz="2400" b="1">
                <a:solidFill>
                  <a:schemeClr val="bg1"/>
                </a:solidFill>
                <a:latin typeface="Arial Narrow" panose="020B0606020202030204" pitchFamily="34" charset="0"/>
              </a:rPr>
              <a:t>The “how”</a:t>
            </a:r>
          </a:p>
        </p:txBody>
      </p:sp>
      <p:sp>
        <p:nvSpPr>
          <p:cNvPr id="24589" name="Text Box 13"/>
          <p:cNvSpPr txBox="1">
            <a:spLocks noChangeArrowheads="1"/>
          </p:cNvSpPr>
          <p:nvPr/>
        </p:nvSpPr>
        <p:spPr bwMode="auto">
          <a:xfrm>
            <a:off x="2341563" y="4084639"/>
            <a:ext cx="1462260" cy="41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spAutoFit/>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30000"/>
              </a:spcBef>
              <a:buClr>
                <a:schemeClr val="tx1"/>
              </a:buClr>
              <a:buFont typeface="Wingdings" panose="05000000000000000000" pitchFamily="2" charset="2"/>
              <a:buNone/>
            </a:pPr>
            <a:r>
              <a:rPr lang="en-US" altLang="en-US" sz="2400" b="1">
                <a:solidFill>
                  <a:schemeClr val="bg1"/>
                </a:solidFill>
                <a:latin typeface="Arial Narrow" panose="020B0606020202030204" pitchFamily="34" charset="0"/>
              </a:rPr>
              <a:t>The “who”</a:t>
            </a:r>
          </a:p>
        </p:txBody>
      </p:sp>
      <p:sp>
        <p:nvSpPr>
          <p:cNvPr id="24590" name="Rectangle 14"/>
          <p:cNvSpPr>
            <a:spLocks noChangeArrowheads="1"/>
          </p:cNvSpPr>
          <p:nvPr/>
        </p:nvSpPr>
        <p:spPr bwMode="auto">
          <a:xfrm>
            <a:off x="7989888" y="1746251"/>
            <a:ext cx="1401762" cy="517525"/>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6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System</a:t>
            </a:r>
          </a:p>
          <a:p>
            <a:pPr algn="ctr" eaLnBrk="1" hangingPunct="1">
              <a:lnSpc>
                <a:spcPct val="6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Features</a:t>
            </a:r>
          </a:p>
        </p:txBody>
      </p:sp>
      <p:sp>
        <p:nvSpPr>
          <p:cNvPr id="24591" name="AutoShape 15"/>
          <p:cNvSpPr>
            <a:spLocks noChangeArrowheads="1"/>
          </p:cNvSpPr>
          <p:nvPr/>
        </p:nvSpPr>
        <p:spPr bwMode="auto">
          <a:xfrm>
            <a:off x="1581151" y="2292350"/>
            <a:ext cx="1457325" cy="685800"/>
          </a:xfrm>
          <a:prstGeom prst="rightArrow">
            <a:avLst>
              <a:gd name="adj1" fmla="val 50000"/>
              <a:gd name="adj2" fmla="val 53125"/>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Architecture</a:t>
            </a:r>
          </a:p>
        </p:txBody>
      </p:sp>
      <p:sp>
        <p:nvSpPr>
          <p:cNvPr id="24592" name="Line 16"/>
          <p:cNvSpPr>
            <a:spLocks noChangeShapeType="1"/>
          </p:cNvSpPr>
          <p:nvPr/>
        </p:nvSpPr>
        <p:spPr bwMode="auto">
          <a:xfrm>
            <a:off x="5095875" y="2170113"/>
            <a:ext cx="1919288" cy="0"/>
          </a:xfrm>
          <a:prstGeom prst="line">
            <a:avLst/>
          </a:prstGeom>
          <a:noFill/>
          <a:ln w="19050">
            <a:solidFill>
              <a:srgbClr val="FFCC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593" name="Rectangle 17"/>
          <p:cNvSpPr>
            <a:spLocks noChangeArrowheads="1"/>
          </p:cNvSpPr>
          <p:nvPr/>
        </p:nvSpPr>
        <p:spPr bwMode="auto">
          <a:xfrm>
            <a:off x="7146926" y="2405063"/>
            <a:ext cx="1401763" cy="544512"/>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5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S/W </a:t>
            </a:r>
          </a:p>
          <a:p>
            <a:pPr algn="ctr" eaLnBrk="1" hangingPunct="1">
              <a:lnSpc>
                <a:spcPct val="5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Requirements</a:t>
            </a:r>
          </a:p>
        </p:txBody>
      </p:sp>
      <p:sp>
        <p:nvSpPr>
          <p:cNvPr id="24594" name="Rectangle 18"/>
          <p:cNvSpPr>
            <a:spLocks noChangeArrowheads="1"/>
          </p:cNvSpPr>
          <p:nvPr/>
        </p:nvSpPr>
        <p:spPr bwMode="auto">
          <a:xfrm>
            <a:off x="7916863" y="3087688"/>
            <a:ext cx="1528762" cy="531812"/>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6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System</a:t>
            </a:r>
          </a:p>
          <a:p>
            <a:pPr algn="ctr" eaLnBrk="1" hangingPunct="1">
              <a:lnSpc>
                <a:spcPct val="6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Quality Attributes</a:t>
            </a:r>
          </a:p>
        </p:txBody>
      </p:sp>
      <p:sp>
        <p:nvSpPr>
          <p:cNvPr id="24595" name="Text Box 19"/>
          <p:cNvSpPr txBox="1">
            <a:spLocks noChangeArrowheads="1"/>
          </p:cNvSpPr>
          <p:nvPr/>
        </p:nvSpPr>
        <p:spPr bwMode="auto">
          <a:xfrm>
            <a:off x="5689601" y="1895475"/>
            <a:ext cx="866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spAutoFit/>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Satisfies</a:t>
            </a:r>
          </a:p>
        </p:txBody>
      </p:sp>
      <p:sp>
        <p:nvSpPr>
          <p:cNvPr id="24596" name="Line 20"/>
          <p:cNvSpPr>
            <a:spLocks noChangeShapeType="1"/>
          </p:cNvSpPr>
          <p:nvPr/>
        </p:nvSpPr>
        <p:spPr bwMode="auto">
          <a:xfrm>
            <a:off x="5094289" y="2940050"/>
            <a:ext cx="1919287" cy="0"/>
          </a:xfrm>
          <a:prstGeom prst="line">
            <a:avLst/>
          </a:prstGeom>
          <a:noFill/>
          <a:ln w="19050">
            <a:solidFill>
              <a:srgbClr val="FFCC00"/>
            </a:solidFill>
            <a:round/>
            <a:headEnd type="triangle"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597" name="Text Box 21"/>
          <p:cNvSpPr txBox="1">
            <a:spLocks noChangeArrowheads="1"/>
          </p:cNvSpPr>
          <p:nvPr/>
        </p:nvSpPr>
        <p:spPr bwMode="auto">
          <a:xfrm>
            <a:off x="5673725" y="2625725"/>
            <a:ext cx="960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spAutoFit/>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Constrain</a:t>
            </a:r>
          </a:p>
        </p:txBody>
      </p:sp>
      <p:sp>
        <p:nvSpPr>
          <p:cNvPr id="24598" name="Rectangle 22"/>
          <p:cNvSpPr>
            <a:spLocks noChangeArrowheads="1"/>
          </p:cNvSpPr>
          <p:nvPr/>
        </p:nvSpPr>
        <p:spPr bwMode="auto">
          <a:xfrm>
            <a:off x="7666038" y="5638800"/>
            <a:ext cx="1401762" cy="48895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Organization</a:t>
            </a:r>
          </a:p>
        </p:txBody>
      </p:sp>
      <p:sp>
        <p:nvSpPr>
          <p:cNvPr id="24599" name="Rectangle 23"/>
          <p:cNvSpPr>
            <a:spLocks noChangeArrowheads="1"/>
          </p:cNvSpPr>
          <p:nvPr/>
        </p:nvSpPr>
        <p:spPr bwMode="auto">
          <a:xfrm>
            <a:off x="3016251" y="4732338"/>
            <a:ext cx="1401763" cy="48895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Architect</a:t>
            </a:r>
          </a:p>
        </p:txBody>
      </p:sp>
      <p:sp>
        <p:nvSpPr>
          <p:cNvPr id="24600" name="Rectangle 24"/>
          <p:cNvSpPr>
            <a:spLocks noChangeArrowheads="1"/>
          </p:cNvSpPr>
          <p:nvPr/>
        </p:nvSpPr>
        <p:spPr bwMode="auto">
          <a:xfrm>
            <a:off x="4679951" y="5360988"/>
            <a:ext cx="1401763" cy="48895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Skills</a:t>
            </a:r>
          </a:p>
        </p:txBody>
      </p:sp>
      <p:sp>
        <p:nvSpPr>
          <p:cNvPr id="24601" name="Rectangle 25"/>
          <p:cNvSpPr>
            <a:spLocks noChangeArrowheads="1"/>
          </p:cNvSpPr>
          <p:nvPr/>
        </p:nvSpPr>
        <p:spPr bwMode="auto">
          <a:xfrm>
            <a:off x="2960688" y="5907088"/>
            <a:ext cx="1401762" cy="48895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Stakeholders</a:t>
            </a:r>
          </a:p>
        </p:txBody>
      </p:sp>
      <p:sp>
        <p:nvSpPr>
          <p:cNvPr id="24602" name="Line 26"/>
          <p:cNvSpPr>
            <a:spLocks noChangeShapeType="1"/>
          </p:cNvSpPr>
          <p:nvPr/>
        </p:nvSpPr>
        <p:spPr bwMode="auto">
          <a:xfrm flipH="1" flipV="1">
            <a:off x="8051800" y="5245100"/>
            <a:ext cx="1588" cy="279400"/>
          </a:xfrm>
          <a:prstGeom prst="line">
            <a:avLst/>
          </a:prstGeom>
          <a:noFill/>
          <a:ln w="127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03" name="Line 27"/>
          <p:cNvSpPr>
            <a:spLocks noChangeShapeType="1"/>
          </p:cNvSpPr>
          <p:nvPr/>
        </p:nvSpPr>
        <p:spPr bwMode="auto">
          <a:xfrm flipV="1">
            <a:off x="8596313" y="5230813"/>
            <a:ext cx="0" cy="336550"/>
          </a:xfrm>
          <a:prstGeom prst="line">
            <a:avLst/>
          </a:prstGeom>
          <a:noFill/>
          <a:ln w="12700">
            <a:solidFill>
              <a:srgbClr val="FFCC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04" name="Line 28"/>
          <p:cNvSpPr>
            <a:spLocks noChangeShapeType="1"/>
          </p:cNvSpPr>
          <p:nvPr/>
        </p:nvSpPr>
        <p:spPr bwMode="auto">
          <a:xfrm flipV="1">
            <a:off x="3914775" y="5199064"/>
            <a:ext cx="0" cy="700087"/>
          </a:xfrm>
          <a:prstGeom prst="line">
            <a:avLst/>
          </a:prstGeom>
          <a:noFill/>
          <a:ln w="12700">
            <a:solidFill>
              <a:srgbClr val="FFCC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05" name="Line 29"/>
          <p:cNvSpPr>
            <a:spLocks noChangeShapeType="1"/>
          </p:cNvSpPr>
          <p:nvPr/>
        </p:nvSpPr>
        <p:spPr bwMode="auto">
          <a:xfrm flipV="1">
            <a:off x="3525838" y="5224464"/>
            <a:ext cx="0" cy="585787"/>
          </a:xfrm>
          <a:prstGeom prst="line">
            <a:avLst/>
          </a:prstGeom>
          <a:noFill/>
          <a:ln w="127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06" name="Text Box 30"/>
          <p:cNvSpPr txBox="1">
            <a:spLocks noChangeArrowheads="1"/>
          </p:cNvSpPr>
          <p:nvPr/>
        </p:nvSpPr>
        <p:spPr bwMode="auto">
          <a:xfrm>
            <a:off x="6440488" y="5626100"/>
            <a:ext cx="1135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spAutoFit/>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Defines role</a:t>
            </a:r>
          </a:p>
        </p:txBody>
      </p:sp>
      <p:sp>
        <p:nvSpPr>
          <p:cNvPr id="24607" name="Line 31"/>
          <p:cNvSpPr>
            <a:spLocks noChangeShapeType="1"/>
          </p:cNvSpPr>
          <p:nvPr/>
        </p:nvSpPr>
        <p:spPr bwMode="auto">
          <a:xfrm>
            <a:off x="4422776" y="5203825"/>
            <a:ext cx="252413" cy="153988"/>
          </a:xfrm>
          <a:prstGeom prst="line">
            <a:avLst/>
          </a:prstGeom>
          <a:noFill/>
          <a:ln w="12700">
            <a:solidFill>
              <a:srgbClr val="FFCC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08" name="Line 32"/>
          <p:cNvSpPr>
            <a:spLocks noChangeShapeType="1"/>
          </p:cNvSpPr>
          <p:nvPr/>
        </p:nvSpPr>
        <p:spPr bwMode="auto">
          <a:xfrm flipV="1">
            <a:off x="3808413" y="3325813"/>
            <a:ext cx="0" cy="1401762"/>
          </a:xfrm>
          <a:prstGeom prst="line">
            <a:avLst/>
          </a:prstGeom>
          <a:noFill/>
          <a:ln w="12700">
            <a:solidFill>
              <a:srgbClr val="FFCC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09" name="Text Box 33"/>
          <p:cNvSpPr txBox="1">
            <a:spLocks noChangeArrowheads="1"/>
          </p:cNvSpPr>
          <p:nvPr/>
        </p:nvSpPr>
        <p:spPr bwMode="auto">
          <a:xfrm>
            <a:off x="3776664" y="3983038"/>
            <a:ext cx="9413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spAutoFit/>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Produces</a:t>
            </a:r>
          </a:p>
        </p:txBody>
      </p:sp>
      <p:sp>
        <p:nvSpPr>
          <p:cNvPr id="24610" name="Freeform 34"/>
          <p:cNvSpPr>
            <a:spLocks/>
          </p:cNvSpPr>
          <p:nvPr/>
        </p:nvSpPr>
        <p:spPr bwMode="auto">
          <a:xfrm>
            <a:off x="4410076" y="5049838"/>
            <a:ext cx="3262313" cy="868362"/>
          </a:xfrm>
          <a:custGeom>
            <a:avLst/>
            <a:gdLst>
              <a:gd name="T0" fmla="*/ 0 w 2055"/>
              <a:gd name="T1" fmla="*/ 0 h 547"/>
              <a:gd name="T2" fmla="*/ 2147483646 w 2055"/>
              <a:gd name="T3" fmla="*/ 0 h 547"/>
              <a:gd name="T4" fmla="*/ 2147483646 w 2055"/>
              <a:gd name="T5" fmla="*/ 2147483646 h 547"/>
              <a:gd name="T6" fmla="*/ 2147483646 w 2055"/>
              <a:gd name="T7" fmla="*/ 2147483646 h 5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55" h="547">
                <a:moveTo>
                  <a:pt x="0" y="0"/>
                </a:moveTo>
                <a:lnTo>
                  <a:pt x="1235" y="0"/>
                </a:lnTo>
                <a:lnTo>
                  <a:pt x="1235" y="547"/>
                </a:lnTo>
                <a:lnTo>
                  <a:pt x="2055" y="547"/>
                </a:lnTo>
              </a:path>
            </a:pathLst>
          </a:custGeom>
          <a:noFill/>
          <a:ln w="12700" cap="flat" cmpd="sng">
            <a:solidFill>
              <a:srgbClr val="FFCC00"/>
            </a:solidFill>
            <a:prstDash val="solid"/>
            <a:round/>
            <a:headEnd type="triangle" w="med" len="me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11" name="Line 35"/>
          <p:cNvSpPr>
            <a:spLocks noChangeShapeType="1"/>
          </p:cNvSpPr>
          <p:nvPr/>
        </p:nvSpPr>
        <p:spPr bwMode="auto">
          <a:xfrm>
            <a:off x="4422776" y="4881563"/>
            <a:ext cx="3222625" cy="0"/>
          </a:xfrm>
          <a:prstGeom prst="line">
            <a:avLst/>
          </a:prstGeom>
          <a:noFill/>
          <a:ln w="12700">
            <a:solidFill>
              <a:srgbClr val="FFCC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12" name="Text Box 36"/>
          <p:cNvSpPr txBox="1">
            <a:spLocks noChangeArrowheads="1"/>
          </p:cNvSpPr>
          <p:nvPr/>
        </p:nvSpPr>
        <p:spPr bwMode="auto">
          <a:xfrm>
            <a:off x="5813426" y="4587875"/>
            <a:ext cx="803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spAutoFit/>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Follows</a:t>
            </a:r>
          </a:p>
        </p:txBody>
      </p:sp>
      <p:sp>
        <p:nvSpPr>
          <p:cNvPr id="24613" name="Line 37"/>
          <p:cNvSpPr>
            <a:spLocks noChangeShapeType="1"/>
          </p:cNvSpPr>
          <p:nvPr/>
        </p:nvSpPr>
        <p:spPr bwMode="auto">
          <a:xfrm flipH="1" flipV="1">
            <a:off x="9043988" y="2217739"/>
            <a:ext cx="0" cy="784225"/>
          </a:xfrm>
          <a:prstGeom prst="line">
            <a:avLst/>
          </a:prstGeom>
          <a:noFill/>
          <a:ln w="12700">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14" name="Freeform 38"/>
          <p:cNvSpPr>
            <a:spLocks/>
          </p:cNvSpPr>
          <p:nvPr/>
        </p:nvSpPr>
        <p:spPr bwMode="auto">
          <a:xfrm flipV="1">
            <a:off x="8597901" y="2735263"/>
            <a:ext cx="265113" cy="336550"/>
          </a:xfrm>
          <a:custGeom>
            <a:avLst/>
            <a:gdLst>
              <a:gd name="T0" fmla="*/ 0 w 150"/>
              <a:gd name="T1" fmla="*/ 2147483646 h 265"/>
              <a:gd name="T2" fmla="*/ 2147483646 w 150"/>
              <a:gd name="T3" fmla="*/ 2147483646 h 265"/>
              <a:gd name="T4" fmla="*/ 2147483646 w 150"/>
              <a:gd name="T5" fmla="*/ 0 h 265"/>
              <a:gd name="T6" fmla="*/ 0 60000 65536"/>
              <a:gd name="T7" fmla="*/ 0 60000 65536"/>
              <a:gd name="T8" fmla="*/ 0 60000 65536"/>
            </a:gdLst>
            <a:ahLst/>
            <a:cxnLst>
              <a:cxn ang="T6">
                <a:pos x="T0" y="T1"/>
              </a:cxn>
              <a:cxn ang="T7">
                <a:pos x="T2" y="T3"/>
              </a:cxn>
              <a:cxn ang="T8">
                <a:pos x="T4" y="T5"/>
              </a:cxn>
            </a:cxnLst>
            <a:rect l="0" t="0" r="r" b="b"/>
            <a:pathLst>
              <a:path w="150" h="265">
                <a:moveTo>
                  <a:pt x="0" y="265"/>
                </a:moveTo>
                <a:lnTo>
                  <a:pt x="150" y="265"/>
                </a:lnTo>
                <a:lnTo>
                  <a:pt x="150" y="0"/>
                </a:lnTo>
              </a:path>
            </a:pathLst>
          </a:custGeom>
          <a:noFill/>
          <a:ln w="12700" cap="flat" cmpd="sng">
            <a:solidFill>
              <a:srgbClr val="FFCC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15" name="Freeform 39"/>
          <p:cNvSpPr>
            <a:spLocks/>
          </p:cNvSpPr>
          <p:nvPr/>
        </p:nvSpPr>
        <p:spPr bwMode="auto">
          <a:xfrm>
            <a:off x="8593138" y="2201863"/>
            <a:ext cx="265112" cy="336550"/>
          </a:xfrm>
          <a:custGeom>
            <a:avLst/>
            <a:gdLst>
              <a:gd name="T0" fmla="*/ 0 w 150"/>
              <a:gd name="T1" fmla="*/ 2147483646 h 265"/>
              <a:gd name="T2" fmla="*/ 2147483646 w 150"/>
              <a:gd name="T3" fmla="*/ 2147483646 h 265"/>
              <a:gd name="T4" fmla="*/ 2147483646 w 150"/>
              <a:gd name="T5" fmla="*/ 0 h 265"/>
              <a:gd name="T6" fmla="*/ 0 60000 65536"/>
              <a:gd name="T7" fmla="*/ 0 60000 65536"/>
              <a:gd name="T8" fmla="*/ 0 60000 65536"/>
            </a:gdLst>
            <a:ahLst/>
            <a:cxnLst>
              <a:cxn ang="T6">
                <a:pos x="T0" y="T1"/>
              </a:cxn>
              <a:cxn ang="T7">
                <a:pos x="T2" y="T3"/>
              </a:cxn>
              <a:cxn ang="T8">
                <a:pos x="T4" y="T5"/>
              </a:cxn>
            </a:cxnLst>
            <a:rect l="0" t="0" r="r" b="b"/>
            <a:pathLst>
              <a:path w="150" h="265">
                <a:moveTo>
                  <a:pt x="0" y="265"/>
                </a:moveTo>
                <a:lnTo>
                  <a:pt x="150" y="265"/>
                </a:lnTo>
                <a:lnTo>
                  <a:pt x="150" y="0"/>
                </a:lnTo>
              </a:path>
            </a:pathLst>
          </a:custGeom>
          <a:noFill/>
          <a:ln w="12700" cap="flat" cmpd="sng">
            <a:solidFill>
              <a:srgbClr val="FFCC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16" name="Line 40"/>
          <p:cNvSpPr>
            <a:spLocks noChangeShapeType="1"/>
          </p:cNvSpPr>
          <p:nvPr/>
        </p:nvSpPr>
        <p:spPr bwMode="auto">
          <a:xfrm flipV="1">
            <a:off x="8329613" y="3746500"/>
            <a:ext cx="0" cy="909638"/>
          </a:xfrm>
          <a:prstGeom prst="line">
            <a:avLst/>
          </a:prstGeom>
          <a:noFill/>
          <a:ln w="12700">
            <a:solidFill>
              <a:srgbClr val="FFCC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17" name="Text Box 41"/>
          <p:cNvSpPr txBox="1">
            <a:spLocks noChangeArrowheads="1"/>
          </p:cNvSpPr>
          <p:nvPr/>
        </p:nvSpPr>
        <p:spPr bwMode="auto">
          <a:xfrm>
            <a:off x="7548564" y="3983038"/>
            <a:ext cx="784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accent2"/>
                </a:solidFill>
                <a:miter lim="800000"/>
                <a:headEnd type="none" w="sm" len="sm"/>
                <a:tailEnd type="none" w="lg" len="lg"/>
              </a14:hiddenLine>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spAutoFit/>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Defines</a:t>
            </a:r>
          </a:p>
        </p:txBody>
      </p:sp>
      <p:sp>
        <p:nvSpPr>
          <p:cNvPr id="24618" name="Rectangle 42"/>
          <p:cNvSpPr>
            <a:spLocks noChangeArrowheads="1"/>
          </p:cNvSpPr>
          <p:nvPr/>
        </p:nvSpPr>
        <p:spPr bwMode="auto">
          <a:xfrm>
            <a:off x="5365751" y="3817938"/>
            <a:ext cx="1401763" cy="48895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contourClr>
              <a:schemeClr val="accent2"/>
            </a:contourClr>
          </a:sp3d>
          <a:extLs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flatTx/>
          </a:bodyPr>
          <a:lstStyle>
            <a:lvl1pPr marL="407988" indent="-407988" defTabSz="958850">
              <a:defRPr>
                <a:solidFill>
                  <a:schemeClr val="tx1"/>
                </a:solidFill>
                <a:latin typeface="Arial" panose="020B0604020202020204" pitchFamily="34" charset="0"/>
              </a:defRPr>
            </a:lvl1pPr>
            <a:lvl2pPr marL="1257300" indent="-457200" defTabSz="958850">
              <a:defRPr>
                <a:solidFill>
                  <a:schemeClr val="tx1"/>
                </a:solidFill>
                <a:latin typeface="Arial" panose="020B0604020202020204" pitchFamily="34" charset="0"/>
              </a:defRPr>
            </a:lvl2pPr>
            <a:lvl3pPr marL="1597025" indent="-225425" defTabSz="958850">
              <a:defRPr>
                <a:solidFill>
                  <a:schemeClr val="tx1"/>
                </a:solidFill>
                <a:latin typeface="Arial" panose="020B0604020202020204" pitchFamily="34" charset="0"/>
              </a:defRPr>
            </a:lvl3pPr>
            <a:lvl4pPr marL="1878013" indent="-166688" defTabSz="958850">
              <a:defRPr>
                <a:solidFill>
                  <a:schemeClr val="tx1"/>
                </a:solidFill>
                <a:latin typeface="Arial" panose="020B0604020202020204" pitchFamily="34" charset="0"/>
              </a:defRPr>
            </a:lvl4pPr>
            <a:lvl5pPr marL="2165350" indent="-173038" defTabSz="958850">
              <a:defRPr>
                <a:solidFill>
                  <a:schemeClr val="tx1"/>
                </a:solidFill>
                <a:latin typeface="Arial" panose="020B0604020202020204" pitchFamily="34" charset="0"/>
              </a:defRPr>
            </a:lvl5pPr>
            <a:lvl6pPr marL="2622550" indent="-173038" defTabSz="958850" eaLnBrk="0" fontAlgn="base" hangingPunct="0">
              <a:spcBef>
                <a:spcPct val="0"/>
              </a:spcBef>
              <a:spcAft>
                <a:spcPct val="0"/>
              </a:spcAft>
              <a:defRPr>
                <a:solidFill>
                  <a:schemeClr val="tx1"/>
                </a:solidFill>
                <a:latin typeface="Arial" panose="020B0604020202020204" pitchFamily="34" charset="0"/>
              </a:defRPr>
            </a:lvl6pPr>
            <a:lvl7pPr marL="3079750" indent="-173038" defTabSz="958850" eaLnBrk="0" fontAlgn="base" hangingPunct="0">
              <a:spcBef>
                <a:spcPct val="0"/>
              </a:spcBef>
              <a:spcAft>
                <a:spcPct val="0"/>
              </a:spcAft>
              <a:defRPr>
                <a:solidFill>
                  <a:schemeClr val="tx1"/>
                </a:solidFill>
                <a:latin typeface="Arial" panose="020B0604020202020204" pitchFamily="34" charset="0"/>
              </a:defRPr>
            </a:lvl7pPr>
            <a:lvl8pPr marL="3536950" indent="-173038" defTabSz="958850" eaLnBrk="0" fontAlgn="base" hangingPunct="0">
              <a:spcBef>
                <a:spcPct val="0"/>
              </a:spcBef>
              <a:spcAft>
                <a:spcPct val="0"/>
              </a:spcAft>
              <a:defRPr>
                <a:solidFill>
                  <a:schemeClr val="tx1"/>
                </a:solidFill>
                <a:latin typeface="Arial" panose="020B0604020202020204" pitchFamily="34" charset="0"/>
              </a:defRPr>
            </a:lvl8pPr>
            <a:lvl9pPr marL="3994150" indent="-173038" defTabSz="95885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7000"/>
              </a:lnSpc>
              <a:spcBef>
                <a:spcPct val="30000"/>
              </a:spcBef>
              <a:buClr>
                <a:schemeClr val="tx1"/>
              </a:buClr>
              <a:buFont typeface="Wingdings" panose="05000000000000000000" pitchFamily="2" charset="2"/>
              <a:buNone/>
            </a:pPr>
            <a:r>
              <a:rPr lang="en-US" altLang="en-US" sz="1600" b="1">
                <a:solidFill>
                  <a:schemeClr val="bg1"/>
                </a:solidFill>
                <a:latin typeface="Arial Narrow" panose="020B0606020202030204" pitchFamily="34" charset="0"/>
              </a:rPr>
              <a:t>Technology</a:t>
            </a:r>
          </a:p>
        </p:txBody>
      </p:sp>
      <p:sp>
        <p:nvSpPr>
          <p:cNvPr id="24619" name="Line 43"/>
          <p:cNvSpPr>
            <a:spLocks noChangeShapeType="1"/>
          </p:cNvSpPr>
          <p:nvPr/>
        </p:nvSpPr>
        <p:spPr bwMode="auto">
          <a:xfrm flipH="1">
            <a:off x="5375275" y="4278314"/>
            <a:ext cx="350838" cy="981075"/>
          </a:xfrm>
          <a:prstGeom prst="line">
            <a:avLst/>
          </a:prstGeom>
          <a:noFill/>
          <a:ln w="12700">
            <a:solidFill>
              <a:srgbClr val="FFCC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20" name="Line 44"/>
          <p:cNvSpPr>
            <a:spLocks noChangeShapeType="1"/>
          </p:cNvSpPr>
          <p:nvPr/>
        </p:nvSpPr>
        <p:spPr bwMode="auto">
          <a:xfrm flipH="1">
            <a:off x="6299200" y="2947989"/>
            <a:ext cx="1333500" cy="784225"/>
          </a:xfrm>
          <a:prstGeom prst="line">
            <a:avLst/>
          </a:prstGeom>
          <a:noFill/>
          <a:ln w="12700">
            <a:solidFill>
              <a:schemeClr val="accent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21" name="Line 45"/>
          <p:cNvSpPr>
            <a:spLocks noChangeShapeType="1"/>
          </p:cNvSpPr>
          <p:nvPr/>
        </p:nvSpPr>
        <p:spPr bwMode="auto">
          <a:xfrm>
            <a:off x="4999039" y="4054475"/>
            <a:ext cx="365125" cy="0"/>
          </a:xfrm>
          <a:prstGeom prst="line">
            <a:avLst/>
          </a:prstGeom>
          <a:noFill/>
          <a:ln w="12700">
            <a:solidFill>
              <a:schemeClr val="accent2"/>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22" name="Line 46"/>
          <p:cNvSpPr>
            <a:spLocks noChangeShapeType="1"/>
          </p:cNvSpPr>
          <p:nvPr/>
        </p:nvSpPr>
        <p:spPr bwMode="auto">
          <a:xfrm flipH="1">
            <a:off x="4198938" y="4054476"/>
            <a:ext cx="798512" cy="631825"/>
          </a:xfrm>
          <a:prstGeom prst="line">
            <a:avLst/>
          </a:prstGeom>
          <a:noFill/>
          <a:ln w="12700">
            <a:solidFill>
              <a:schemeClr val="accent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23" name="Line 47"/>
          <p:cNvSpPr>
            <a:spLocks noChangeShapeType="1"/>
          </p:cNvSpPr>
          <p:nvPr/>
        </p:nvSpPr>
        <p:spPr bwMode="auto">
          <a:xfrm flipH="1" flipV="1">
            <a:off x="4097338" y="3322638"/>
            <a:ext cx="901700" cy="736600"/>
          </a:xfrm>
          <a:prstGeom prst="line">
            <a:avLst/>
          </a:prstGeom>
          <a:noFill/>
          <a:ln w="12700">
            <a:solidFill>
              <a:schemeClr val="accent2"/>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24" name="Line 48"/>
          <p:cNvSpPr>
            <a:spLocks noChangeShapeType="1"/>
          </p:cNvSpPr>
          <p:nvPr/>
        </p:nvSpPr>
        <p:spPr bwMode="auto">
          <a:xfrm flipH="1" flipV="1">
            <a:off x="3857625" y="2344738"/>
            <a:ext cx="1588" cy="379412"/>
          </a:xfrm>
          <a:prstGeom prst="line">
            <a:avLst/>
          </a:prstGeom>
          <a:noFill/>
          <a:ln w="12700">
            <a:solidFill>
              <a:srgbClr val="FFCC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000000"/>
                  </a:outerShdw>
                </a:effectLst>
              </a14:hiddenEffects>
            </a:ext>
          </a:extLst>
        </p:spPr>
        <p:txBody>
          <a:bodyPr wrap="none" anchor="ctr"/>
          <a:lstStyle/>
          <a:p>
            <a:endParaRPr lang="en-US"/>
          </a:p>
        </p:txBody>
      </p:sp>
      <p:sp>
        <p:nvSpPr>
          <p:cNvPr id="24625" name="Rectangle 51" descr="50%"/>
          <p:cNvSpPr>
            <a:spLocks noChangeArrowheads="1"/>
          </p:cNvSpPr>
          <p:nvPr/>
        </p:nvSpPr>
        <p:spPr bwMode="auto">
          <a:xfrm>
            <a:off x="9262181" y="63500"/>
            <a:ext cx="1404233" cy="243656"/>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b="1" i="1">
                <a:solidFill>
                  <a:srgbClr val="33CC33"/>
                </a:solidFill>
              </a:rPr>
              <a:t>Wojtek Kozaczynski</a:t>
            </a:r>
          </a:p>
        </p:txBody>
      </p:sp>
    </p:spTree>
    <p:extLst>
      <p:ext uri="{BB962C8B-B14F-4D97-AF65-F5344CB8AC3E}">
        <p14:creationId xmlns:p14="http://schemas.microsoft.com/office/powerpoint/2010/main" val="338926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389189" y="927101"/>
            <a:ext cx="6345237" cy="709613"/>
          </a:xfrm>
        </p:spPr>
        <p:txBody>
          <a:bodyPr vert="horz" lIns="91438" tIns="45719" rIns="91438" bIns="45719" rtlCol="0" anchor="t">
            <a:normAutofit fontScale="90000"/>
          </a:bodyPr>
          <a:lstStyle/>
          <a:p>
            <a:pPr eaLnBrk="1" hangingPunct="1"/>
            <a:r>
              <a:rPr lang="en-US" altLang="en-US"/>
              <a:t>We all know that ...</a:t>
            </a:r>
          </a:p>
        </p:txBody>
      </p:sp>
      <p:sp>
        <p:nvSpPr>
          <p:cNvPr id="26627" name="Rectangle 3"/>
          <p:cNvSpPr>
            <a:spLocks noGrp="1" noChangeArrowheads="1"/>
          </p:cNvSpPr>
          <p:nvPr>
            <p:ph type="body" idx="1"/>
          </p:nvPr>
        </p:nvSpPr>
        <p:spPr>
          <a:xfrm>
            <a:off x="1919288" y="1989139"/>
            <a:ext cx="8534400" cy="3976687"/>
          </a:xfrm>
        </p:spPr>
        <p:txBody>
          <a:bodyPr vert="horz" lIns="91438" tIns="45719" rIns="91438" bIns="45719" rtlCol="0">
            <a:normAutofit lnSpcReduction="10000"/>
          </a:bodyPr>
          <a:lstStyle/>
          <a:p>
            <a:pPr eaLnBrk="1" hangingPunct="1">
              <a:lnSpc>
                <a:spcPct val="80000"/>
              </a:lnSpc>
            </a:pPr>
            <a:r>
              <a:rPr lang="en-US" altLang="en-US"/>
              <a:t>Architecture and design are not the same thing</a:t>
            </a:r>
          </a:p>
          <a:p>
            <a:pPr eaLnBrk="1" hangingPunct="1">
              <a:lnSpc>
                <a:spcPct val="80000"/>
              </a:lnSpc>
            </a:pPr>
            <a:r>
              <a:rPr lang="en-US" altLang="en-US"/>
              <a:t>Architecture and infrastructure are the same thing</a:t>
            </a:r>
          </a:p>
          <a:p>
            <a:pPr eaLnBrk="1" hangingPunct="1">
              <a:lnSpc>
                <a:spcPct val="80000"/>
              </a:lnSpc>
            </a:pPr>
            <a:r>
              <a:rPr lang="en-US" altLang="en-US"/>
              <a:t>&lt;my favorite technology&gt; is the architecture</a:t>
            </a:r>
          </a:p>
          <a:p>
            <a:pPr eaLnBrk="1" hangingPunct="1">
              <a:lnSpc>
                <a:spcPct val="80000"/>
              </a:lnSpc>
            </a:pPr>
            <a:r>
              <a:rPr lang="en-US" altLang="en-US"/>
              <a:t>A good architecture is the work of a single architect</a:t>
            </a:r>
          </a:p>
          <a:p>
            <a:pPr eaLnBrk="1" hangingPunct="1">
              <a:lnSpc>
                <a:spcPct val="80000"/>
              </a:lnSpc>
            </a:pPr>
            <a:r>
              <a:rPr lang="en-US" altLang="en-US"/>
              <a:t>Architecture is flat, one blueprint is enough</a:t>
            </a:r>
          </a:p>
          <a:p>
            <a:pPr eaLnBrk="1" hangingPunct="1">
              <a:lnSpc>
                <a:spcPct val="80000"/>
              </a:lnSpc>
            </a:pPr>
            <a:r>
              <a:rPr lang="en-US" altLang="en-US"/>
              <a:t>Architecture is just structure</a:t>
            </a:r>
          </a:p>
          <a:p>
            <a:pPr eaLnBrk="1" hangingPunct="1">
              <a:lnSpc>
                <a:spcPct val="80000"/>
              </a:lnSpc>
            </a:pPr>
            <a:r>
              <a:rPr lang="en-US" altLang="en-US"/>
              <a:t>System architecture precedes software architecture</a:t>
            </a:r>
          </a:p>
          <a:p>
            <a:pPr eaLnBrk="1" hangingPunct="1">
              <a:lnSpc>
                <a:spcPct val="80000"/>
              </a:lnSpc>
            </a:pPr>
            <a:r>
              <a:rPr lang="en-US" altLang="en-US"/>
              <a:t>Architecture cannot be measured and validated</a:t>
            </a:r>
          </a:p>
          <a:p>
            <a:pPr eaLnBrk="1" hangingPunct="1">
              <a:lnSpc>
                <a:spcPct val="80000"/>
              </a:lnSpc>
            </a:pPr>
            <a:r>
              <a:rPr lang="en-US" altLang="en-US"/>
              <a:t>Architecture is a Science</a:t>
            </a:r>
          </a:p>
          <a:p>
            <a:pPr eaLnBrk="1" hangingPunct="1">
              <a:lnSpc>
                <a:spcPct val="80000"/>
              </a:lnSpc>
            </a:pPr>
            <a:r>
              <a:rPr lang="en-US" altLang="en-US"/>
              <a:t>Architecture is an Art</a:t>
            </a:r>
          </a:p>
        </p:txBody>
      </p:sp>
    </p:spTree>
    <p:extLst>
      <p:ext uri="{BB962C8B-B14F-4D97-AF65-F5344CB8AC3E}">
        <p14:creationId xmlns:p14="http://schemas.microsoft.com/office/powerpoint/2010/main" val="363475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a:t>Architecture defined </a:t>
            </a:r>
            <a:r>
              <a:rPr lang="en-US" altLang="en-US" sz="2100"/>
              <a:t>(again)</a:t>
            </a:r>
            <a:endParaRPr lang="en-US" altLang="en-US"/>
          </a:p>
        </p:txBody>
      </p:sp>
      <p:sp>
        <p:nvSpPr>
          <p:cNvPr id="28675" name="Rectangle 3"/>
          <p:cNvSpPr>
            <a:spLocks noGrp="1" noChangeArrowheads="1"/>
          </p:cNvSpPr>
          <p:nvPr>
            <p:ph type="body" idx="1"/>
          </p:nvPr>
        </p:nvSpPr>
        <p:spPr>
          <a:xfrm>
            <a:off x="2279651" y="1773238"/>
            <a:ext cx="6346825" cy="3530600"/>
          </a:xfrm>
        </p:spPr>
        <p:txBody>
          <a:bodyPr/>
          <a:lstStyle/>
          <a:p>
            <a:pPr eaLnBrk="1" hangingPunct="1">
              <a:buFont typeface="Wingdings" panose="05000000000000000000" pitchFamily="2" charset="2"/>
              <a:buNone/>
            </a:pPr>
            <a:r>
              <a:rPr lang="en-US" altLang="en-US"/>
              <a:t>Architecture n (1555) 1: the art of science of building, specifically, the art or practice of designing and building structures and esp. habitable ones 2 a: formation or construction as or as if as the result of conscious act &lt;the ~ of the garden&gt; b: a unifying or coherent form or structure &lt;the novel lacks ~&gt;</a:t>
            </a:r>
          </a:p>
        </p:txBody>
      </p:sp>
      <p:pic>
        <p:nvPicPr>
          <p:cNvPr id="2867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6364" y="3789363"/>
            <a:ext cx="4116387"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70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389189" y="927101"/>
            <a:ext cx="6345237" cy="709613"/>
          </a:xfrm>
        </p:spPr>
        <p:txBody>
          <a:bodyPr>
            <a:normAutofit fontScale="90000"/>
          </a:bodyPr>
          <a:lstStyle/>
          <a:p>
            <a:pPr eaLnBrk="1" hangingPunct="1"/>
            <a:r>
              <a:rPr lang="en-US" altLang="en-US"/>
              <a:t>Architecture</a:t>
            </a:r>
          </a:p>
        </p:txBody>
      </p:sp>
      <p:sp>
        <p:nvSpPr>
          <p:cNvPr id="30723" name="Content Placeholder 4"/>
          <p:cNvSpPr>
            <a:spLocks noGrp="1"/>
          </p:cNvSpPr>
          <p:nvPr>
            <p:ph idx="1"/>
          </p:nvPr>
        </p:nvSpPr>
        <p:spPr/>
        <p:txBody>
          <a:bodyPr/>
          <a:lstStyle/>
          <a:p>
            <a:pPr eaLnBrk="1" hangingPunct="1"/>
            <a:r>
              <a:rPr lang="en-US" altLang="en-US"/>
              <a:t>Software architecture encompasses the set of significant decisions about the organization of a software system</a:t>
            </a:r>
          </a:p>
          <a:p>
            <a:pPr lvl="1" eaLnBrk="1" hangingPunct="1"/>
            <a:r>
              <a:rPr lang="en-US" altLang="en-US"/>
              <a:t>selection of the structural elements and their interfaces by which a system is composed</a:t>
            </a:r>
          </a:p>
          <a:p>
            <a:pPr lvl="1" eaLnBrk="1" hangingPunct="1"/>
            <a:r>
              <a:rPr lang="en-US" altLang="en-US"/>
              <a:t>behavior as specified in collaborations among those elements</a:t>
            </a:r>
          </a:p>
          <a:p>
            <a:pPr lvl="1" eaLnBrk="1" hangingPunct="1"/>
            <a:r>
              <a:rPr lang="en-US" altLang="en-US"/>
              <a:t>composition of these structural and behavioral elements into larger subsystem</a:t>
            </a:r>
          </a:p>
          <a:p>
            <a:pPr lvl="1" eaLnBrk="1" hangingPunct="1"/>
            <a:r>
              <a:rPr lang="en-US" altLang="en-US"/>
              <a:t>architectural style that guides this organization</a:t>
            </a:r>
          </a:p>
          <a:p>
            <a:pPr eaLnBrk="1" hangingPunct="1"/>
            <a:endParaRPr lang="en-US" altLang="en-US"/>
          </a:p>
        </p:txBody>
      </p:sp>
    </p:spTree>
    <p:extLst>
      <p:ext uri="{BB962C8B-B14F-4D97-AF65-F5344CB8AC3E}">
        <p14:creationId xmlns:p14="http://schemas.microsoft.com/office/powerpoint/2010/main" val="19695835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TotalTime>
  <Words>2518</Words>
  <Application>Microsoft Office PowerPoint</Application>
  <PresentationFormat>Widescreen</PresentationFormat>
  <Paragraphs>338</Paragraphs>
  <Slides>38</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굴림</vt:lpstr>
      <vt:lpstr>Arial</vt:lpstr>
      <vt:lpstr>Arial Narrow</vt:lpstr>
      <vt:lpstr>Calibri</vt:lpstr>
      <vt:lpstr>Calibri Light</vt:lpstr>
      <vt:lpstr>Times New Roman</vt:lpstr>
      <vt:lpstr>Wingdings</vt:lpstr>
      <vt:lpstr>Wingdings 3</vt:lpstr>
      <vt:lpstr>Retrospect</vt:lpstr>
      <vt:lpstr>Bitmap Image</vt:lpstr>
      <vt:lpstr>COMP 2920 : Software Architecture &amp; Design</vt:lpstr>
      <vt:lpstr>Software Architecture</vt:lpstr>
      <vt:lpstr>What is software architecture</vt:lpstr>
      <vt:lpstr>Dimensions of software complexity</vt:lpstr>
      <vt:lpstr>Forces in Software</vt:lpstr>
      <vt:lpstr>The domain of architecting</vt:lpstr>
      <vt:lpstr>We all know that ...</vt:lpstr>
      <vt:lpstr>Architecture defined (again)</vt:lpstr>
      <vt:lpstr>Architecture</vt:lpstr>
      <vt:lpstr>Architecture </vt:lpstr>
      <vt:lpstr>Architectural style</vt:lpstr>
      <vt:lpstr>Benefits of Architecture style</vt:lpstr>
      <vt:lpstr>Many stakeholders, many views</vt:lpstr>
      <vt:lpstr>Architectural view</vt:lpstr>
      <vt:lpstr>Architecturally significant elements</vt:lpstr>
      <vt:lpstr>Characteristics of a Good Architecture</vt:lpstr>
      <vt:lpstr>Major areas of focus and the corresponding architectural styles</vt:lpstr>
      <vt:lpstr>Key Architectural Styles</vt:lpstr>
      <vt:lpstr>Methods for describing architecture </vt:lpstr>
      <vt:lpstr>Representing System Architecture (4+1 model)</vt:lpstr>
      <vt:lpstr>Agile Modelling</vt:lpstr>
      <vt:lpstr>IEEE 1471</vt:lpstr>
      <vt:lpstr>UML Model</vt:lpstr>
      <vt:lpstr>Object Oriented architecture</vt:lpstr>
      <vt:lpstr>Overview of Prominent OO Methodologies</vt:lpstr>
      <vt:lpstr>Rumbaugh Object Modeling Technique (OMT)</vt:lpstr>
      <vt:lpstr>The Booch methodology</vt:lpstr>
      <vt:lpstr>Jacobson's OOSE methodology</vt:lpstr>
      <vt:lpstr>RUP (Rational Unified process/Phases)</vt:lpstr>
      <vt:lpstr>UML model</vt:lpstr>
      <vt:lpstr>The definition and history of creating the UML</vt:lpstr>
      <vt:lpstr>History of the UML</vt:lpstr>
      <vt:lpstr>History of the UML</vt:lpstr>
      <vt:lpstr>Principles of object-oriented modeling of software systems</vt:lpstr>
      <vt:lpstr>Principles of object-oriented modeling of software systems</vt:lpstr>
      <vt:lpstr>What is UML?</vt:lpstr>
      <vt:lpstr>The Value of the UML</vt:lpstr>
      <vt:lpstr>Overview of the UML</vt:lpstr>
    </vt:vector>
  </TitlesOfParts>
  <Company>Thompson Rivers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2920 : Software Architecture &amp; Design</dc:title>
  <dc:creator>Msharma</dc:creator>
  <cp:lastModifiedBy>Jagjit Bilkhu</cp:lastModifiedBy>
  <cp:revision>5</cp:revision>
  <dcterms:created xsi:type="dcterms:W3CDTF">2017-08-30T22:47:42Z</dcterms:created>
  <dcterms:modified xsi:type="dcterms:W3CDTF">2017-10-13T13:58:27Z</dcterms:modified>
</cp:coreProperties>
</file>