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050D-2212-498D-833B-18BD47270B06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11FB4-6E4C-43A4-887A-23FD6B28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6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6200"/>
            <a:ext cx="118745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32000" y="1295400"/>
            <a:ext cx="9855200" cy="5257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 </a:t>
            </a:r>
            <a:fld id="{AC9542D2-27D1-491D-BE73-C6D10D5B8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2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E050B2-E433-4CDD-B53B-762767AC2FA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0B2-E433-4CDD-B53B-762767AC2FA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E050B2-E433-4CDD-B53B-762767AC2FA4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62B206-A46F-40F2-ACD8-A3890C9C09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2920 : Software Architecture &amp;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9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Techniques for Eliciting Requirements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Interviews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Questionnaires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Elicitation Workshops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Field Trips and Observation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Modeling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Mock-Ups 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4- </a:t>
            </a:r>
            <a:fld id="{BB0D0F5D-D717-401A-B81B-16A9791A3FDD}" type="slidenum">
              <a:rPr lang="en-US" altLang="en-US" sz="1400"/>
              <a:pPr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778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Managing Requirements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sym typeface="Wingdings" panose="05000000000000000000" pitchFamily="2" charset="2"/>
              </a:rPr>
              <a:t></a:t>
            </a:r>
            <a:r>
              <a:rPr lang="en-US" altLang="en-US" smtClean="0"/>
              <a:t> Document and update requirements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sym typeface="Wingdings" panose="05000000000000000000" pitchFamily="2" charset="2"/>
              </a:rPr>
              <a:t></a:t>
            </a:r>
            <a:r>
              <a:rPr lang="en-US" altLang="en-US" smtClean="0"/>
              <a:t> Document sources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sym typeface="Wingdings" panose="05000000000000000000" pitchFamily="2" charset="2"/>
              </a:rPr>
              <a:t></a:t>
            </a:r>
            <a:r>
              <a:rPr lang="en-US" altLang="en-US" smtClean="0"/>
              <a:t> Separate requirements into distinct units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sym typeface="Wingdings" panose="05000000000000000000" pitchFamily="2" charset="2"/>
              </a:rPr>
              <a:t></a:t>
            </a:r>
            <a:r>
              <a:rPr lang="en-US" altLang="en-US" smtClean="0"/>
              <a:t> Uniquely identify each requirement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sym typeface="Wingdings" panose="05000000000000000000" pitchFamily="2" charset="2"/>
              </a:rPr>
              <a:t></a:t>
            </a:r>
            <a:r>
              <a:rPr lang="en-US" altLang="en-US" smtClean="0"/>
              <a:t> Verify requirements and document verifications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sym typeface="Wingdings" panose="05000000000000000000" pitchFamily="2" charset="2"/>
              </a:rPr>
              <a:t></a:t>
            </a:r>
            <a:r>
              <a:rPr lang="en-US" altLang="en-US" smtClean="0"/>
              <a:t> Prioritize requirements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sym typeface="Wingdings" panose="05000000000000000000" pitchFamily="2" charset="2"/>
              </a:rPr>
              <a:t></a:t>
            </a:r>
            <a:r>
              <a:rPr lang="en-US" altLang="en-US" smtClean="0"/>
              <a:t> Classify requirements meaningfully 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4- </a:t>
            </a:r>
            <a:fld id="{779B4A9A-0AA8-4373-ACB8-3D51449464EE}" type="slidenum">
              <a:rPr lang="en-US" altLang="en-US" sz="1400"/>
              <a:pPr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29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Domain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Domain analysis identifies business concepts that will be refined into the building blocks of an analysis model for the information system. 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133933E6-B53E-4B49-803C-31D23AC05709}" type="slidenum">
              <a:rPr lang="en-US" altLang="en-US" sz="1400"/>
              <a:pPr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210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Domain Analysis and Development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D72B816B-4F0A-4C7F-9F10-5DB7497E9F60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pic>
        <p:nvPicPr>
          <p:cNvPr id="30724" name="Picture 4" descr="Outline_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37" y="1783095"/>
            <a:ext cx="6981826" cy="430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9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74FFC6F1-794B-4AC3-812E-B2F05C25B316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pic>
        <p:nvPicPr>
          <p:cNvPr id="31747" name="Picture 4" descr="Intro"/>
          <p:cNvPicPr>
            <a:picLocks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52400"/>
            <a:ext cx="8610600" cy="6457950"/>
          </a:xfrm>
          <a:noFill/>
        </p:spPr>
      </p:pic>
    </p:spTree>
    <p:extLst>
      <p:ext uri="{BB962C8B-B14F-4D97-AF65-F5344CB8AC3E}">
        <p14:creationId xmlns:p14="http://schemas.microsoft.com/office/powerpoint/2010/main" val="39527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Problem Space Versus Solution Space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three components of problem solving reside in two organically related spaces: the problem space and the solution space. Changing an element within one space has a ripple effect across both. 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A833EBA8-122B-4B57-B083-07F5E56C5EC1}" type="slidenum">
              <a:rPr lang="en-US" altLang="en-US" sz="1400"/>
              <a:pPr/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113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Problem Space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space is the context from which the problem arises and in which the solution must operate. 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B0634FB1-FBD7-4669-AE3A-AF5AB33C8F09}" type="slidenum">
              <a:rPr lang="en-US" altLang="en-US" sz="1400"/>
              <a:pPr/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48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Solution Space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 space defines the territory in which concrete decisions about the information system — as opposed to its features — are made. 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F4AF9B7B-61EE-4B32-B28F-96ACD0561B5D}" type="slidenum">
              <a:rPr lang="en-US" altLang="en-US" sz="1400"/>
              <a:pPr/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905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Requirements Versus Product Specifications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Requirements specify the </a:t>
            </a:r>
            <a:r>
              <a:rPr lang="en-US" altLang="en-US" i="1" smtClean="0"/>
              <a:t>desired</a:t>
            </a:r>
            <a:r>
              <a:rPr lang="en-US" altLang="en-US" smtClean="0"/>
              <a:t> features of the product or service.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Product specifications define the product that must realize those features. 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B4431EA7-AF69-432C-AF44-BAB49FA94BDB}" type="slidenum">
              <a:rPr lang="en-US" altLang="en-US" sz="1400"/>
              <a:pPr/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690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Domain Definition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business domain is an area of related activities that operate on a set of shared rules and concepts: </a:t>
            </a:r>
          </a:p>
          <a:p>
            <a:pPr lvl="1" eaLnBrk="1" hangingPunct="1"/>
            <a:r>
              <a:rPr lang="en-US" altLang="en-US" sz="2400"/>
              <a:t>Business domains are organized domains.</a:t>
            </a:r>
          </a:p>
          <a:p>
            <a:pPr lvl="1" eaLnBrk="1" hangingPunct="1"/>
            <a:r>
              <a:rPr lang="en-US" altLang="en-US" sz="2400"/>
              <a:t>Business domains are goal-oriented.</a:t>
            </a:r>
          </a:p>
          <a:p>
            <a:pPr lvl="1" eaLnBrk="1" hangingPunct="1"/>
            <a:r>
              <a:rPr lang="en-US" altLang="en-US" sz="2400"/>
              <a:t>Business domains can change fast.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3170E339-E586-4A46-9D72-59D8A4773EEC}" type="slidenum">
              <a:rPr lang="en-US" altLang="en-US" sz="1400"/>
              <a:pPr/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83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Chapter Topics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 requirements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Requirements discovery</a:t>
            </a: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Domain Analysis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4- </a:t>
            </a:r>
            <a:fld id="{93081D46-FE0A-4B83-9AB9-82679C0FB7B9}" type="slidenum">
              <a:rPr lang="en-US" altLang="en-US" sz="1400"/>
              <a:pPr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3305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The Domain Scope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Domain scope defines the boundaries that separate shared activities, rules and concepts within a domain from those on the outside. 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5AD8F685-5E45-478A-9C28-A740AA4AF24E}" type="slidenum">
              <a:rPr lang="en-US" altLang="en-US" sz="1400"/>
              <a:pPr/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633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Domains and Subsystems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Domain definition provides a framework for the conceptual subsystems within the information system. 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58348EDB-CDAD-44D7-A08B-603F074F42EE}" type="slidenum">
              <a:rPr lang="en-US" altLang="en-US" sz="1400"/>
              <a:pPr/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535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1"/>
          <p:cNvSpPr>
            <a:spLocks noGrp="1" noChangeArrowheads="1"/>
          </p:cNvSpPr>
          <p:nvPr>
            <p:ph type="title"/>
          </p:nvPr>
        </p:nvSpPr>
        <p:spPr>
          <a:xfrm>
            <a:off x="1681943" y="417022"/>
            <a:ext cx="7534275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Walden Medical Center: </a:t>
            </a:r>
            <a:br>
              <a:rPr lang="en-US" altLang="en-US" dirty="0" smtClean="0"/>
            </a:br>
            <a:r>
              <a:rPr lang="en-US" altLang="en-US" i="1" dirty="0" smtClean="0"/>
              <a:t>Domain Definitions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(Partial Listing)</a:t>
            </a:r>
          </a:p>
        </p:txBody>
      </p:sp>
      <p:graphicFrame>
        <p:nvGraphicFramePr>
          <p:cNvPr id="26656" name="Group 3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9025528"/>
              </p:ext>
            </p:extLst>
          </p:nvPr>
        </p:nvGraphicFramePr>
        <p:xfrm>
          <a:off x="2895600" y="1188047"/>
          <a:ext cx="6320618" cy="5382617"/>
        </p:xfrm>
        <a:graphic>
          <a:graphicData uri="http://schemas.openxmlformats.org/drawingml/2006/table">
            <a:tbl>
              <a:tblPr/>
              <a:tblGrid>
                <a:gridCol w="216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22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Domain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Scope Outline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90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Patient Management: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activities that directly come into contact with patients fall within this domain, including: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Referrals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Scheduling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Registration, Admissions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Treatments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Patient Billing Issues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8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Drug Inventory &amp; Purchasing: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Pharmaceutical Inventory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Drug Supply Chain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5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00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Medical &amp; Lab Technology: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Medical Equipment Purchasing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Medical Equipment Inventory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Medical Equipment Maintenance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00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House Services: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tabLst>
                          <a:tab pos="160338" algn="l"/>
                        </a:tabLs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Laundry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Cleaning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Food Preparation &amp; Diets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7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29468EF4-C731-4006-9E64-629BDB222BB2}" type="slidenum">
              <a:rPr lang="en-US" altLang="en-US" sz="1400"/>
              <a:pPr/>
              <a:t>22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107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Domain Analysis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Domain analysis is analyzing the context of requirements. It has a two-fold task: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dirty="0" smtClean="0">
                <a:sym typeface="Wingdings" panose="05000000000000000000" pitchFamily="2" charset="2"/>
              </a:rPr>
              <a:t>	</a:t>
            </a:r>
            <a:r>
              <a:rPr lang="en-US" altLang="en-US" sz="2400" dirty="0"/>
              <a:t>define the context in which the information 	system will operate.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dirty="0" smtClean="0">
                <a:sym typeface="Wingdings" panose="05000000000000000000" pitchFamily="2" charset="2"/>
              </a:rPr>
              <a:t>	</a:t>
            </a:r>
            <a:r>
              <a:rPr lang="en-US" altLang="en-US" sz="2400" dirty="0">
                <a:sym typeface="Wingdings" panose="05000000000000000000" pitchFamily="2" charset="2"/>
              </a:rPr>
              <a:t>d</a:t>
            </a:r>
            <a:r>
              <a:rPr lang="en-US" altLang="en-US" sz="2400" dirty="0"/>
              <a:t>iscover and define concepts that the product </a:t>
            </a:r>
            <a:r>
              <a:rPr lang="en-US" altLang="en-US" sz="2400" dirty="0" smtClean="0"/>
              <a:t>must </a:t>
            </a:r>
            <a:r>
              <a:rPr lang="en-US" altLang="en-US" sz="2400" dirty="0"/>
              <a:t>incorporate or take into account in order </a:t>
            </a:r>
            <a:r>
              <a:rPr lang="en-US" altLang="en-US" sz="2400" dirty="0" smtClean="0"/>
              <a:t>to </a:t>
            </a:r>
            <a:r>
              <a:rPr lang="en-US" altLang="en-US" sz="2400" dirty="0"/>
              <a:t>meet its objectives. 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A2537DE1-1744-4AD3-8022-14E73A8E2D1B}" type="slidenum">
              <a:rPr lang="en-US" altLang="en-US" sz="1400"/>
              <a:pPr/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02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Finding Domain Concepts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Domain concepts are objects, processes, people and rules that constitute the goals, the behavior and the structure of a domain. 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62E6C729-D342-475C-843A-6682C5184CE5}" type="slidenum">
              <a:rPr lang="en-US" altLang="en-US" sz="1400"/>
              <a:pPr/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508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Finding Domain Concepts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circleNumWdBlackPlain"/>
            </a:pPr>
            <a:r>
              <a:rPr lang="en-US" altLang="en-US" smtClean="0"/>
              <a:t>Discover the essence of the requirements.</a:t>
            </a:r>
          </a:p>
          <a:p>
            <a:pPr marL="609600" indent="-609600">
              <a:buFont typeface="Wingdings" panose="05000000000000000000" pitchFamily="2" charset="2"/>
              <a:buAutoNum type="circleNumWdBlackPlain"/>
            </a:pPr>
            <a:r>
              <a:rPr lang="en-US" altLang="en-US" smtClean="0"/>
              <a:t>Discover problems that the requirements are supposed to solve.</a:t>
            </a:r>
          </a:p>
          <a:p>
            <a:pPr marL="609600" indent="-609600">
              <a:buFont typeface="Wingdings" panose="05000000000000000000" pitchFamily="2" charset="2"/>
              <a:buAutoNum type="circleNumWdBlackPlain"/>
            </a:pPr>
            <a:r>
              <a:rPr lang="en-US" altLang="en-US" smtClean="0"/>
              <a:t>Discover the components of the problem. </a:t>
            </a:r>
          </a:p>
          <a:p>
            <a:pPr marL="609600" indent="-609600">
              <a:buFont typeface="Wingdings" panose="05000000000000000000" pitchFamily="2" charset="2"/>
              <a:buAutoNum type="circleNumWdBlackPlain"/>
            </a:pPr>
            <a:r>
              <a:rPr lang="en-US" altLang="en-US" smtClean="0"/>
              <a:t>Discover related domain concepts.   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3534FE31-0AE9-4B41-BD71-CA5B93D3722F}" type="slidenum">
              <a:rPr lang="en-US" altLang="en-US" sz="1400"/>
              <a:pPr/>
              <a:t>25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196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Domain Dictionary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Domain dictionary organizes and brands domain concepts. It is the link between stakeholders who must verify the concepts and the analysts who would use them as the foundation for building a conceptual model of the system.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5FCCB31D-5676-4FFF-B119-8DB0BF10CF21}" type="slidenum">
              <a:rPr lang="en-US" altLang="en-US" sz="1400"/>
              <a:pPr/>
              <a:t>26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07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Domain Dictionary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dictionary organizes domain concepts (the </a:t>
            </a:r>
            <a:r>
              <a:rPr lang="en-US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 space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pertinent to the system (the </a:t>
            </a:r>
            <a:r>
              <a:rPr lang="en-US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 space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</a:p>
          <a:p>
            <a:pPr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populate the dictionary, we turn to all the products of information gathering: requirements, interviews, manuals. 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D905EE7E-0463-4653-ADA7-1A045ABF7F3A}" type="slidenum">
              <a:rPr lang="en-US" altLang="en-US" sz="1400"/>
              <a:pPr/>
              <a:t>27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566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Domain Dictionary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promising  concepts are</a:t>
            </a:r>
            <a:r>
              <a:rPr lang="en-US" altLang="en-US" sz="2400"/>
              <a:t>:</a:t>
            </a:r>
          </a:p>
          <a:p>
            <a:pPr lvl="1" indent="-283464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Subjects</a:t>
            </a:r>
            <a:r>
              <a:rPr lang="en-US" altLang="en-US" sz="2400">
                <a:solidFill>
                  <a:srgbClr val="003399"/>
                </a:solidFill>
              </a:rPr>
              <a:t> </a:t>
            </a:r>
          </a:p>
          <a:p>
            <a:pPr marL="960120" lvl="2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“The noun, noun phrase, or pronoun in a sentence or clause that denotes the </a:t>
            </a:r>
            <a:r>
              <a:rPr lang="en-US" altLang="en-US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doer of the action.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lvl="1" indent="-283464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Objects</a:t>
            </a:r>
            <a:r>
              <a:rPr lang="en-US" altLang="en-US" sz="2400"/>
              <a:t> </a:t>
            </a:r>
          </a:p>
          <a:p>
            <a:pPr marL="960120" lvl="2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noun or substantive that receives or is affected by the action of a verb within a sentence. </a:t>
            </a:r>
            <a:r>
              <a:rPr lang="en-US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noun or substantive following and governed by a preposition.” </a:t>
            </a:r>
          </a:p>
          <a:p>
            <a:pPr marL="960120" lvl="2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nouns are candidates for becoming objects in an </a:t>
            </a:r>
            <a:r>
              <a:rPr lang="en-US" altLang="en-US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object-oriented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sense.</a:t>
            </a:r>
            <a:endParaRPr lang="en-US" altLang="en-US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Verbs</a:t>
            </a:r>
            <a:endParaRPr lang="en-US" altLang="en-US" sz="2400">
              <a:solidFill>
                <a:srgbClr val="003399"/>
              </a:solidFill>
            </a:endParaRPr>
          </a:p>
          <a:p>
            <a:pPr marL="960120" lvl="2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They can indicate processes, but they can also hide nouns, or grammatical objects: “ordering a book” is a variant of “placing </a:t>
            </a:r>
            <a:r>
              <a:rPr lang="en-US" altLang="en-US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order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book.” The object “order” is hidden in the verb “order.”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7911125D-D4B3-48E5-98BB-92980AB82975}" type="slidenum">
              <a:rPr lang="en-US" altLang="en-US" sz="1400"/>
              <a:pPr/>
              <a:t>28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601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Domain Dictionary</a:t>
            </a:r>
            <a:br>
              <a:rPr lang="en-US" altLang="en-US" smtClean="0"/>
            </a:br>
            <a:r>
              <a:rPr lang="en-US" altLang="en-US" smtClean="0"/>
              <a:t>An Example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Medical Service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Depending on the nature of the </a:t>
            </a:r>
            <a:r>
              <a:rPr lang="en-US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medical service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doctors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nurses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 technicians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provide the </a:t>
            </a:r>
            <a:r>
              <a:rPr lang="en-US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patient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appropriate </a:t>
            </a:r>
            <a:r>
              <a:rPr lang="en-US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(s)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which the </a:t>
            </a:r>
            <a:r>
              <a:rPr lang="en-US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appointment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has been made.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23ADF7D2-9527-470A-A870-E691DDACE4C4}" type="slidenum">
              <a:rPr lang="en-US" altLang="en-US" sz="1400"/>
              <a:pPr/>
              <a:t>29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446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4- </a:t>
            </a:r>
            <a:fld id="{49E25FB0-E191-4113-8041-5D02C7B79BCD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pic>
        <p:nvPicPr>
          <p:cNvPr id="20483" name="Picture 4" descr="I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73914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9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The Dictionary Template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Name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Type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Description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Source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Notes  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B1141F26-0E8C-4666-8C9A-0FF779A469C2}" type="slidenum">
              <a:rPr lang="en-US" altLang="en-US" sz="1400"/>
              <a:pPr/>
              <a:t>30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099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Business Rules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Business rules are a set of detailed policies, laws, procedures, guidelines and standards under which an enterprise operates. A business rule is a statement that defines or demands adherence to a unit in the set. 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66401823-CED0-43C8-840F-E0621B896B4C}" type="slidenum">
              <a:rPr lang="en-US" altLang="en-US" sz="1400"/>
              <a:pPr/>
              <a:t>31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821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Classification of Business Rules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Classification helps us to correctly incorporate business rules in the design and the implementation of an information system. 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20F14975-AD00-4CF8-ABAD-D44C7B480AA9}" type="slidenum">
              <a:rPr lang="en-US" altLang="en-US" sz="1400"/>
              <a:pPr/>
              <a:t>32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1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Managing Business Rules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Business rules must be organized, maintained and verified for the life of a business, not for the duration of an application. 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8B8F4339-368F-4E9D-945A-EFB632E322D3}" type="slidenum">
              <a:rPr lang="en-US" altLang="en-US" sz="1400"/>
              <a:pPr/>
              <a:t>33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52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Rules Dictionary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Requirements specify features of the product, while business rules apply beyond any single solution. 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C67DE8D1-A6F3-422C-9AAF-39A9A93640A2}" type="slidenum">
              <a:rPr lang="en-US" altLang="en-US" sz="1400"/>
              <a:pPr/>
              <a:t>34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91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Next: Conceptual Modeling </a:t>
            </a:r>
          </a:p>
        </p:txBody>
      </p:sp>
      <p:pic>
        <p:nvPicPr>
          <p:cNvPr id="53251" name="Picture 4" descr="To_Concept_Model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736725"/>
            <a:ext cx="7848600" cy="4838700"/>
          </a:xfrm>
          <a:noFill/>
        </p:spPr>
      </p:pic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5- </a:t>
            </a:r>
            <a:fld id="{BA09E8F4-604C-4842-9292-EB548F54ED6D}" type="slidenum">
              <a:rPr lang="en-US" altLang="en-US" sz="1400"/>
              <a:pPr/>
              <a:t>35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39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Requirements Gathering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task of requirements gathering is to collect and define all features that the information system must have in order to fulfill the objectives that the customer has set.</a:t>
            </a:r>
          </a:p>
          <a:p>
            <a:pPr eaLnBrk="1" hangingPunct="1"/>
            <a:r>
              <a:rPr lang="en-US" altLang="en-US" smtClean="0"/>
              <a:t>The reliability and the correctness of requirements is dependent on their sources, on the techniques that we employ to elicit and verify them, and on their effective management.  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4- </a:t>
            </a:r>
            <a:fld id="{F2748731-B8DD-4FAC-81B5-7FE689E34FDB}" type="slidenum">
              <a:rPr lang="en-US" altLang="en-US" sz="1400"/>
              <a:pPr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949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Requirements Discovery</a:t>
            </a:r>
          </a:p>
        </p:txBody>
      </p:sp>
      <p:pic>
        <p:nvPicPr>
          <p:cNvPr id="22531" name="Picture 4" descr="Outline_G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3" y="1752601"/>
            <a:ext cx="6705600" cy="4913313"/>
          </a:xfrm>
          <a:noFill/>
        </p:spPr>
      </p:pic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4- </a:t>
            </a:r>
            <a:fld id="{B5D1CDDD-86B4-44BD-8FB8-8173EBF8BEBA}" type="slidenum">
              <a:rPr lang="en-US" altLang="en-US" sz="1400"/>
              <a:pPr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288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Requirements Discovery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Requirements discovery identifies the scope and the major objectives of the system. Requirements gathering defines what is needed to reach those objectives.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4- </a:t>
            </a:r>
            <a:fld id="{660C135C-BA75-4588-BF4D-A35CDA558212}" type="slidenum">
              <a:rPr lang="en-US" altLang="en-US" sz="1400"/>
              <a:pPr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040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4- </a:t>
            </a:r>
            <a:fld id="{F8E7FD33-4940-49F4-8BAC-45D6FAF4B667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pic>
        <p:nvPicPr>
          <p:cNvPr id="24579" name="Picture 4" descr="Discov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8763000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0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Classifying Requirements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/>
              <a:t>Requirements fall into two broad categories: functional (or behavioral) and non-functional. Since both relate to the same product, they are interrelated and affect each other:</a:t>
            </a:r>
          </a:p>
          <a:p>
            <a:pPr lvl="1" indent="-283464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/>
              <a:t>Functional Requirements</a:t>
            </a:r>
          </a:p>
          <a:p>
            <a:pPr marL="960120" lvl="2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/>
              <a:t>Functional requirements specify the behavior of the system and the constraints on that behavior.  </a:t>
            </a:r>
          </a:p>
          <a:p>
            <a:pPr lvl="1" indent="-283464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/>
              <a:t>Non-Functional Requirements</a:t>
            </a:r>
          </a:p>
          <a:p>
            <a:pPr marL="960120" lvl="2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/>
              <a:t>Non-functional requirements specify non-behavioral properties of the system and the constraints on those properties.</a:t>
            </a:r>
          </a:p>
          <a:p>
            <a:pPr lvl="1" indent="-283464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00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4- </a:t>
            </a:r>
            <a:fld id="{3E5C6B95-891A-4B2B-8771-A303F5C6ACE3}" type="slidenum">
              <a:rPr lang="en-US" altLang="en-US" sz="1400"/>
              <a:pPr/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570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9" y="927101"/>
            <a:ext cx="6345237" cy="709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Non-Functional Requirements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Usability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Reliability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Performance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Maintainability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Security   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4- </a:t>
            </a:r>
            <a:fld id="{02C012C1-6E30-4D20-AF41-28C0BB34F164}" type="slidenum">
              <a:rPr lang="en-US" altLang="en-US" sz="1400"/>
              <a:pPr/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314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1029</Words>
  <Application>Microsoft Office PowerPoint</Application>
  <PresentationFormat>Widescreen</PresentationFormat>
  <Paragraphs>162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NewBaskerville SC</vt:lpstr>
      <vt:lpstr>Times New Roman</vt:lpstr>
      <vt:lpstr>Wingdings</vt:lpstr>
      <vt:lpstr>Wingdings 3</vt:lpstr>
      <vt:lpstr>Retrospect</vt:lpstr>
      <vt:lpstr>COMP 2920 : Software Architecture &amp; Design</vt:lpstr>
      <vt:lpstr>Chapter Topics </vt:lpstr>
      <vt:lpstr>PowerPoint Presentation</vt:lpstr>
      <vt:lpstr>Requirements Gathering</vt:lpstr>
      <vt:lpstr>Requirements Discovery</vt:lpstr>
      <vt:lpstr>Requirements Discovery </vt:lpstr>
      <vt:lpstr>PowerPoint Presentation</vt:lpstr>
      <vt:lpstr>Classifying Requirements </vt:lpstr>
      <vt:lpstr>Non-Functional Requirements </vt:lpstr>
      <vt:lpstr>Techniques for Eliciting Requirements </vt:lpstr>
      <vt:lpstr>Managing Requirements </vt:lpstr>
      <vt:lpstr>Domain Analysis</vt:lpstr>
      <vt:lpstr>Domain Analysis and Development</vt:lpstr>
      <vt:lpstr>PowerPoint Presentation</vt:lpstr>
      <vt:lpstr>Problem Space Versus Solution Space </vt:lpstr>
      <vt:lpstr>Problem Space</vt:lpstr>
      <vt:lpstr>Solution Space</vt:lpstr>
      <vt:lpstr>Requirements Versus Product Specifications </vt:lpstr>
      <vt:lpstr>Domain Definition </vt:lpstr>
      <vt:lpstr>The Domain Scope </vt:lpstr>
      <vt:lpstr>Domains and Subsystems </vt:lpstr>
      <vt:lpstr>Walden Medical Center:  Domain Definitions (Partial Listing)</vt:lpstr>
      <vt:lpstr>Domain Analysis </vt:lpstr>
      <vt:lpstr>Finding Domain Concepts </vt:lpstr>
      <vt:lpstr>Finding Domain Concepts </vt:lpstr>
      <vt:lpstr>Domain Dictionary </vt:lpstr>
      <vt:lpstr>Domain Dictionary</vt:lpstr>
      <vt:lpstr>Domain Dictionary</vt:lpstr>
      <vt:lpstr>Domain Dictionary An Example</vt:lpstr>
      <vt:lpstr>The Dictionary Template </vt:lpstr>
      <vt:lpstr>Business Rules </vt:lpstr>
      <vt:lpstr>Classification of Business Rules</vt:lpstr>
      <vt:lpstr>Managing Business Rules </vt:lpstr>
      <vt:lpstr>Rules Dictionary </vt:lpstr>
      <vt:lpstr>Next: Conceptual Modeling </vt:lpstr>
    </vt:vector>
  </TitlesOfParts>
  <Company>Thompson Rivers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2920 : Software Architecture &amp; Design</dc:title>
  <dc:creator>Msharma</dc:creator>
  <cp:lastModifiedBy>Msharma</cp:lastModifiedBy>
  <cp:revision>4</cp:revision>
  <dcterms:created xsi:type="dcterms:W3CDTF">2017-08-30T22:47:42Z</dcterms:created>
  <dcterms:modified xsi:type="dcterms:W3CDTF">2017-08-30T22:58:44Z</dcterms:modified>
</cp:coreProperties>
</file>