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37"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2050D-2212-498D-833B-18BD47270B06}" type="datetimeFigureOut">
              <a:rPr lang="en-US" smtClean="0"/>
              <a:t>9/19/2017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11FB4-6E4C-43A4-887A-23FD6B282765}" type="slidenum">
              <a:rPr lang="en-US" smtClean="0"/>
              <a:t>‹#›</a:t>
            </a:fld>
            <a:endParaRPr lang="en-US"/>
          </a:p>
        </p:txBody>
      </p:sp>
    </p:spTree>
    <p:extLst>
      <p:ext uri="{BB962C8B-B14F-4D97-AF65-F5344CB8AC3E}">
        <p14:creationId xmlns:p14="http://schemas.microsoft.com/office/powerpoint/2010/main" val="671601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19459"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19460" name="Text Box 2"/>
          <p:cNvSpPr txBox="1">
            <a:spLocks noChangeArrowheads="1"/>
          </p:cNvSpPr>
          <p:nvPr/>
        </p:nvSpPr>
        <p:spPr bwMode="auto">
          <a:xfrm>
            <a:off x="312738" y="1217613"/>
            <a:ext cx="1876425" cy="260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a:latin typeface="ZapfHumnst BT" pitchFamily="34" charset="0"/>
              </a:rPr>
              <a:t>In the Best Practices module, we discussed some characteristics common to successful projects.  OO facilitates the following best practices:</a:t>
            </a:r>
          </a:p>
          <a:p>
            <a:pPr>
              <a:spcBef>
                <a:spcPct val="50000"/>
              </a:spcBef>
              <a:buFontTx/>
              <a:buChar char="•"/>
            </a:pPr>
            <a:r>
              <a:rPr lang="en-US" altLang="en-US" sz="1000">
                <a:latin typeface="ZapfHumnst BT" pitchFamily="34" charset="0"/>
              </a:rPr>
              <a:t>Develop Iteratively</a:t>
            </a:r>
          </a:p>
          <a:p>
            <a:pPr>
              <a:spcBef>
                <a:spcPct val="50000"/>
              </a:spcBef>
              <a:buFontTx/>
              <a:buChar char="•"/>
            </a:pPr>
            <a:r>
              <a:rPr lang="en-US" altLang="en-US" sz="1000">
                <a:latin typeface="ZapfHumnst BT" pitchFamily="34" charset="0"/>
              </a:rPr>
              <a:t>Model Visually</a:t>
            </a:r>
          </a:p>
          <a:p>
            <a:pPr>
              <a:spcBef>
                <a:spcPct val="50000"/>
              </a:spcBef>
              <a:buFontTx/>
              <a:buChar char="•"/>
            </a:pPr>
            <a:r>
              <a:rPr lang="en-US" altLang="en-US" sz="1000">
                <a:latin typeface="ZapfHumnst BT" pitchFamily="34" charset="0"/>
              </a:rPr>
              <a:t>Use Component Architecture</a:t>
            </a:r>
          </a:p>
          <a:p>
            <a:pPr>
              <a:spcBef>
                <a:spcPct val="50000"/>
              </a:spcBef>
            </a:pPr>
            <a:r>
              <a:rPr lang="en-US" altLang="en-US" sz="1000">
                <a:latin typeface="ZapfHumnst BT" pitchFamily="34" charset="0"/>
              </a:rPr>
              <a:t>Defining basic OO terms and concepts allows everyone in the class to start on a level playing field.</a:t>
            </a:r>
          </a:p>
          <a:p>
            <a:pPr>
              <a:spcBef>
                <a:spcPct val="50000"/>
              </a:spcBef>
            </a:pPr>
            <a:endParaRPr lang="en-US" altLang="en-US" sz="1000"/>
          </a:p>
        </p:txBody>
      </p:sp>
      <p:sp>
        <p:nvSpPr>
          <p:cNvPr id="19461" name="Rectangle 5"/>
          <p:cNvSpPr>
            <a:spLocks noGrp="1" noRot="1" noChangeAspect="1" noChangeArrowheads="1" noTextEdit="1"/>
          </p:cNvSpPr>
          <p:nvPr>
            <p:ph type="sldImg"/>
          </p:nvPr>
        </p:nvSpPr>
        <p:spPr>
          <a:ln/>
        </p:spPr>
      </p:sp>
      <p:sp>
        <p:nvSpPr>
          <p:cNvPr id="19462"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3234989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37891"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37892" name="Rectangle 4"/>
          <p:cNvSpPr>
            <a:spLocks noGrp="1" noRot="1" noChangeAspect="1" noChangeArrowheads="1" noTextEdit="1"/>
          </p:cNvSpPr>
          <p:nvPr>
            <p:ph type="sldImg"/>
          </p:nvPr>
        </p:nvSpPr>
        <p:spPr>
          <a:ln/>
        </p:spPr>
      </p:sp>
      <p:sp>
        <p:nvSpPr>
          <p:cNvPr id="3789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963394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39939"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39940" name="Rectangle 2"/>
          <p:cNvSpPr>
            <a:spLocks noChangeArrowheads="1"/>
          </p:cNvSpPr>
          <p:nvPr/>
        </p:nvSpPr>
        <p:spPr bwMode="auto">
          <a:xfrm>
            <a:off x="3987800" y="-1588"/>
            <a:ext cx="3052763"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39941" name="Rectangle 3"/>
          <p:cNvSpPr>
            <a:spLocks noChangeArrowheads="1"/>
          </p:cNvSpPr>
          <p:nvPr/>
        </p:nvSpPr>
        <p:spPr bwMode="auto">
          <a:xfrm>
            <a:off x="-1588" y="8721725"/>
            <a:ext cx="30527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39942" name="Rectangle 4"/>
          <p:cNvSpPr>
            <a:spLocks noChangeArrowheads="1"/>
          </p:cNvSpPr>
          <p:nvPr/>
        </p:nvSpPr>
        <p:spPr bwMode="auto">
          <a:xfrm>
            <a:off x="-1588" y="-1588"/>
            <a:ext cx="3052763"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39943" name="Rectangle 7"/>
          <p:cNvSpPr>
            <a:spLocks noGrp="1" noRot="1" noChangeAspect="1" noChangeArrowheads="1" noTextEdit="1"/>
          </p:cNvSpPr>
          <p:nvPr>
            <p:ph type="sldImg"/>
          </p:nvPr>
        </p:nvSpPr>
        <p:spPr>
          <a:ln/>
        </p:spPr>
      </p:sp>
      <p:sp>
        <p:nvSpPr>
          <p:cNvPr id="39944" name="Rectangle 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160486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41987"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41988" name="Rectangle 2"/>
          <p:cNvSpPr>
            <a:spLocks noChangeArrowheads="1"/>
          </p:cNvSpPr>
          <p:nvPr/>
        </p:nvSpPr>
        <p:spPr bwMode="auto">
          <a:xfrm>
            <a:off x="3987800" y="-1588"/>
            <a:ext cx="3052763"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41989" name="Rectangle 3"/>
          <p:cNvSpPr>
            <a:spLocks noChangeArrowheads="1"/>
          </p:cNvSpPr>
          <p:nvPr/>
        </p:nvSpPr>
        <p:spPr bwMode="auto">
          <a:xfrm>
            <a:off x="-1588" y="8721725"/>
            <a:ext cx="3052763"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41990" name="Rectangle 4"/>
          <p:cNvSpPr>
            <a:spLocks noChangeArrowheads="1"/>
          </p:cNvSpPr>
          <p:nvPr/>
        </p:nvSpPr>
        <p:spPr bwMode="auto">
          <a:xfrm>
            <a:off x="-1588" y="-1588"/>
            <a:ext cx="3052763"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41991" name="Rectangle 7"/>
          <p:cNvSpPr>
            <a:spLocks noGrp="1" noRot="1" noChangeAspect="1" noChangeArrowheads="1" noTextEdit="1"/>
          </p:cNvSpPr>
          <p:nvPr>
            <p:ph type="sldImg"/>
          </p:nvPr>
        </p:nvSpPr>
        <p:spPr>
          <a:ln/>
        </p:spPr>
      </p:sp>
      <p:sp>
        <p:nvSpPr>
          <p:cNvPr id="41992" name="Rectangle 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603877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44035"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44036" name="Rectangle 2"/>
          <p:cNvSpPr>
            <a:spLocks noChangeArrowheads="1"/>
          </p:cNvSpPr>
          <p:nvPr/>
        </p:nvSpPr>
        <p:spPr bwMode="auto">
          <a:xfrm>
            <a:off x="3989388" y="-1588"/>
            <a:ext cx="3051175"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44037" name="Rectangle 3"/>
          <p:cNvSpPr>
            <a:spLocks noChangeArrowheads="1"/>
          </p:cNvSpPr>
          <p:nvPr/>
        </p:nvSpPr>
        <p:spPr bwMode="auto">
          <a:xfrm>
            <a:off x="-1588" y="8721725"/>
            <a:ext cx="3051176"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44038" name="Rectangle 4"/>
          <p:cNvSpPr>
            <a:spLocks noChangeArrowheads="1"/>
          </p:cNvSpPr>
          <p:nvPr/>
        </p:nvSpPr>
        <p:spPr bwMode="auto">
          <a:xfrm>
            <a:off x="-1588" y="-1588"/>
            <a:ext cx="3051176"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44039" name="Rectangle 7"/>
          <p:cNvSpPr>
            <a:spLocks noGrp="1" noRot="1" noChangeAspect="1" noChangeArrowheads="1" noTextEdit="1"/>
          </p:cNvSpPr>
          <p:nvPr>
            <p:ph type="sldImg"/>
          </p:nvPr>
        </p:nvSpPr>
        <p:spPr>
          <a:ln/>
        </p:spPr>
      </p:sp>
      <p:sp>
        <p:nvSpPr>
          <p:cNvPr id="44040" name="Rectangle 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946719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46083"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46084" name="Rectangle 4"/>
          <p:cNvSpPr>
            <a:spLocks noGrp="1" noRot="1" noChangeAspect="1" noChangeArrowheads="1" noTextEdit="1"/>
          </p:cNvSpPr>
          <p:nvPr>
            <p:ph type="sldImg"/>
          </p:nvPr>
        </p:nvSpPr>
        <p:spPr>
          <a:ln/>
        </p:spPr>
      </p:sp>
      <p:sp>
        <p:nvSpPr>
          <p:cNvPr id="4608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591884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48131"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48132" name="Rectangle 2"/>
          <p:cNvSpPr>
            <a:spLocks noChangeArrowheads="1"/>
          </p:cNvSpPr>
          <p:nvPr/>
        </p:nvSpPr>
        <p:spPr bwMode="auto">
          <a:xfrm>
            <a:off x="3989388" y="-1588"/>
            <a:ext cx="3051175"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48133" name="Rectangle 3"/>
          <p:cNvSpPr>
            <a:spLocks noChangeArrowheads="1"/>
          </p:cNvSpPr>
          <p:nvPr/>
        </p:nvSpPr>
        <p:spPr bwMode="auto">
          <a:xfrm>
            <a:off x="-1588" y="8721725"/>
            <a:ext cx="3051176"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48134" name="Rectangle 4"/>
          <p:cNvSpPr>
            <a:spLocks noChangeArrowheads="1"/>
          </p:cNvSpPr>
          <p:nvPr/>
        </p:nvSpPr>
        <p:spPr bwMode="auto">
          <a:xfrm>
            <a:off x="-1588" y="-1588"/>
            <a:ext cx="3051176"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48135" name="Rectangle 5"/>
          <p:cNvSpPr>
            <a:spLocks noChangeArrowheads="1"/>
          </p:cNvSpPr>
          <p:nvPr/>
        </p:nvSpPr>
        <p:spPr bwMode="auto">
          <a:xfrm>
            <a:off x="1157288" y="5492750"/>
            <a:ext cx="5329237"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48136" name="Text Box 8"/>
          <p:cNvSpPr txBox="1">
            <a:spLocks noChangeArrowheads="1"/>
          </p:cNvSpPr>
          <p:nvPr/>
        </p:nvSpPr>
        <p:spPr bwMode="auto">
          <a:xfrm>
            <a:off x="0" y="1217613"/>
            <a:ext cx="21113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a:latin typeface="ZapfHumnst BT" pitchFamily="34" charset="0"/>
              </a:rPr>
              <a:t>A class has been called a “cookie cutter” for objects.</a:t>
            </a:r>
            <a:endParaRPr lang="en-US" altLang="en-US" sz="1000">
              <a:latin typeface="Arial" panose="020B0604020202020204" pitchFamily="34" charset="0"/>
            </a:endParaRPr>
          </a:p>
        </p:txBody>
      </p:sp>
      <p:sp>
        <p:nvSpPr>
          <p:cNvPr id="48137" name="Rectangle 9"/>
          <p:cNvSpPr>
            <a:spLocks noGrp="1" noRot="1" noChangeAspect="1" noChangeArrowheads="1" noTextEdit="1"/>
          </p:cNvSpPr>
          <p:nvPr>
            <p:ph type="sldImg"/>
          </p:nvPr>
        </p:nvSpPr>
        <p:spPr>
          <a:ln/>
        </p:spPr>
      </p:sp>
      <p:sp>
        <p:nvSpPr>
          <p:cNvPr id="48138" name="Rectangle 10"/>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2153274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50179"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50180" name="Rectangle 2"/>
          <p:cNvSpPr>
            <a:spLocks noChangeArrowheads="1"/>
          </p:cNvSpPr>
          <p:nvPr/>
        </p:nvSpPr>
        <p:spPr bwMode="auto">
          <a:xfrm>
            <a:off x="3989388" y="-1588"/>
            <a:ext cx="3051175"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50181" name="Rectangle 3"/>
          <p:cNvSpPr>
            <a:spLocks noChangeArrowheads="1"/>
          </p:cNvSpPr>
          <p:nvPr/>
        </p:nvSpPr>
        <p:spPr bwMode="auto">
          <a:xfrm>
            <a:off x="-1588" y="8721725"/>
            <a:ext cx="3051176"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50182" name="Rectangle 4"/>
          <p:cNvSpPr>
            <a:spLocks noChangeArrowheads="1"/>
          </p:cNvSpPr>
          <p:nvPr/>
        </p:nvSpPr>
        <p:spPr bwMode="auto">
          <a:xfrm>
            <a:off x="-1588" y="-1588"/>
            <a:ext cx="3051176"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50183" name="Rectangle 7"/>
          <p:cNvSpPr>
            <a:spLocks noGrp="1" noRot="1" noChangeAspect="1" noChangeArrowheads="1" noTextEdit="1"/>
          </p:cNvSpPr>
          <p:nvPr>
            <p:ph type="sldImg"/>
          </p:nvPr>
        </p:nvSpPr>
        <p:spPr>
          <a:ln/>
        </p:spPr>
      </p:sp>
      <p:sp>
        <p:nvSpPr>
          <p:cNvPr id="50184" name="Rectangle 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229823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52227"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52228" name="Rectangle 2"/>
          <p:cNvSpPr>
            <a:spLocks noChangeArrowheads="1"/>
          </p:cNvSpPr>
          <p:nvPr/>
        </p:nvSpPr>
        <p:spPr bwMode="auto">
          <a:xfrm>
            <a:off x="3989388" y="-1588"/>
            <a:ext cx="3051175"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52229" name="Rectangle 3"/>
          <p:cNvSpPr>
            <a:spLocks noChangeArrowheads="1"/>
          </p:cNvSpPr>
          <p:nvPr/>
        </p:nvSpPr>
        <p:spPr bwMode="auto">
          <a:xfrm>
            <a:off x="-1588" y="8721725"/>
            <a:ext cx="3051176"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52230" name="Rectangle 4"/>
          <p:cNvSpPr>
            <a:spLocks noChangeArrowheads="1"/>
          </p:cNvSpPr>
          <p:nvPr/>
        </p:nvSpPr>
        <p:spPr bwMode="auto">
          <a:xfrm>
            <a:off x="-1588" y="-1588"/>
            <a:ext cx="3051176"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52231" name="Rectangle 7"/>
          <p:cNvSpPr>
            <a:spLocks noGrp="1" noRot="1" noChangeAspect="1" noChangeArrowheads="1" noTextEdit="1"/>
          </p:cNvSpPr>
          <p:nvPr>
            <p:ph type="sldImg"/>
          </p:nvPr>
        </p:nvSpPr>
        <p:spPr>
          <a:ln/>
        </p:spPr>
      </p:sp>
      <p:sp>
        <p:nvSpPr>
          <p:cNvPr id="52232" name="Rectangle 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770171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54275"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54276" name="Rectangle 2"/>
          <p:cNvSpPr>
            <a:spLocks noGrp="1" noRot="1" noChangeAspect="1" noChangeArrowheads="1" noTextEdit="1"/>
          </p:cNvSpPr>
          <p:nvPr>
            <p:ph type="sldImg"/>
          </p:nvPr>
        </p:nvSpPr>
        <p:spPr>
          <a:ln/>
        </p:spPr>
      </p:sp>
      <p:sp>
        <p:nvSpPr>
          <p:cNvPr id="542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
        <p:nvSpPr>
          <p:cNvPr id="54278" name="Text Box 4"/>
          <p:cNvSpPr txBox="1">
            <a:spLocks noChangeArrowheads="1"/>
          </p:cNvSpPr>
          <p:nvPr/>
        </p:nvSpPr>
        <p:spPr bwMode="auto">
          <a:xfrm>
            <a:off x="157163" y="1370013"/>
            <a:ext cx="1954212" cy="17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a:latin typeface="ZapfHumnst BT" pitchFamily="34" charset="0"/>
              </a:rPr>
              <a:t>In Rose:</a:t>
            </a:r>
          </a:p>
          <a:p>
            <a:pPr>
              <a:spcBef>
                <a:spcPct val="50000"/>
              </a:spcBef>
              <a:buFontTx/>
              <a:buChar char="•"/>
            </a:pPr>
            <a:r>
              <a:rPr lang="en-US" altLang="en-US" sz="1000">
                <a:latin typeface="ZapfHumnst BT" pitchFamily="34" charset="0"/>
              </a:rPr>
              <a:t>You may select which compartments are displayed via Diagram Object Properties for the diagram element.</a:t>
            </a:r>
          </a:p>
          <a:p>
            <a:pPr>
              <a:spcBef>
                <a:spcPct val="50000"/>
              </a:spcBef>
              <a:buFontTx/>
              <a:buChar char="•"/>
            </a:pPr>
            <a:r>
              <a:rPr lang="en-US" altLang="en-US" sz="1000">
                <a:latin typeface="ZapfHumnst BT" pitchFamily="34" charset="0"/>
              </a:rPr>
              <a:t>You may select which items appear in which compartments using the Edit Compartment function for the diagram element.</a:t>
            </a:r>
            <a:endParaRPr lang="en-US" altLang="en-US" sz="1000">
              <a:latin typeface="Arial" panose="020B0604020202020204" pitchFamily="34" charset="0"/>
            </a:endParaRPr>
          </a:p>
        </p:txBody>
      </p:sp>
    </p:spTree>
    <p:extLst>
      <p:ext uri="{BB962C8B-B14F-4D97-AF65-F5344CB8AC3E}">
        <p14:creationId xmlns:p14="http://schemas.microsoft.com/office/powerpoint/2010/main" val="38598196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56323"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56324" name="Rectangle 2"/>
          <p:cNvSpPr>
            <a:spLocks noChangeArrowheads="1"/>
          </p:cNvSpPr>
          <p:nvPr/>
        </p:nvSpPr>
        <p:spPr bwMode="auto">
          <a:xfrm>
            <a:off x="3989388" y="-1588"/>
            <a:ext cx="3051175"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56325" name="Rectangle 3"/>
          <p:cNvSpPr>
            <a:spLocks noChangeArrowheads="1"/>
          </p:cNvSpPr>
          <p:nvPr/>
        </p:nvSpPr>
        <p:spPr bwMode="auto">
          <a:xfrm>
            <a:off x="-1588" y="8721725"/>
            <a:ext cx="3051176"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56326" name="Rectangle 4"/>
          <p:cNvSpPr>
            <a:spLocks noChangeArrowheads="1"/>
          </p:cNvSpPr>
          <p:nvPr/>
        </p:nvSpPr>
        <p:spPr bwMode="auto">
          <a:xfrm>
            <a:off x="-1588" y="-1588"/>
            <a:ext cx="3051176"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56327" name="Text Box 7"/>
          <p:cNvSpPr txBox="1">
            <a:spLocks noChangeArrowheads="1"/>
          </p:cNvSpPr>
          <p:nvPr/>
        </p:nvSpPr>
        <p:spPr bwMode="auto">
          <a:xfrm>
            <a:off x="157163" y="1217613"/>
            <a:ext cx="2032000" cy="216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a:latin typeface="ZapfHumnst BT" pitchFamily="34" charset="0"/>
              </a:rPr>
              <a:t>The answers you get will vary depending on the students’ perspectives on what they see, as well as the criteria they use to organize the objects shown on this slide.  For example, some possible answers include:</a:t>
            </a:r>
          </a:p>
          <a:p>
            <a:pPr>
              <a:spcBef>
                <a:spcPct val="50000"/>
              </a:spcBef>
              <a:buFontTx/>
              <a:buChar char="•"/>
            </a:pPr>
            <a:r>
              <a:rPr lang="en-US" altLang="en-US" sz="1000">
                <a:latin typeface="ZapfHumnst BT" pitchFamily="34" charset="0"/>
              </a:rPr>
              <a:t>Two classes: animals and non-animals</a:t>
            </a:r>
          </a:p>
          <a:p>
            <a:pPr>
              <a:spcBef>
                <a:spcPct val="50000"/>
              </a:spcBef>
              <a:buFontTx/>
              <a:buChar char="•"/>
            </a:pPr>
            <a:r>
              <a:rPr lang="en-US" altLang="en-US" sz="1000">
                <a:latin typeface="ZapfHumnst BT" pitchFamily="34" charset="0"/>
              </a:rPr>
              <a:t>Two classes: Extinct and non-extinct things</a:t>
            </a:r>
          </a:p>
          <a:p>
            <a:pPr>
              <a:spcBef>
                <a:spcPct val="50000"/>
              </a:spcBef>
              <a:buFontTx/>
              <a:buChar char="•"/>
            </a:pPr>
            <a:r>
              <a:rPr lang="en-US" altLang="en-US" sz="1000">
                <a:latin typeface="ZapfHumnst BT" pitchFamily="34" charset="0"/>
              </a:rPr>
              <a:t>Etc.</a:t>
            </a:r>
            <a:endParaRPr lang="en-US" altLang="en-US" sz="1000">
              <a:latin typeface="Arial" panose="020B0604020202020204" pitchFamily="34" charset="0"/>
            </a:endParaRPr>
          </a:p>
        </p:txBody>
      </p:sp>
      <p:sp>
        <p:nvSpPr>
          <p:cNvPr id="56328" name="Rectangle 8"/>
          <p:cNvSpPr>
            <a:spLocks noGrp="1" noRot="1" noChangeAspect="1" noChangeArrowheads="1" noTextEdit="1"/>
          </p:cNvSpPr>
          <p:nvPr>
            <p:ph type="sldImg"/>
          </p:nvPr>
        </p:nvSpPr>
        <p:spPr>
          <a:ln/>
        </p:spPr>
      </p:sp>
      <p:sp>
        <p:nvSpPr>
          <p:cNvPr id="56329" name="Rectangle 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904234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21507"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21508" name="Rectangle 4"/>
          <p:cNvSpPr>
            <a:spLocks noGrp="1" noRot="1" noChangeAspect="1" noChangeArrowheads="1" noTextEdit="1"/>
          </p:cNvSpPr>
          <p:nvPr>
            <p:ph type="sldImg"/>
          </p:nvPr>
        </p:nvSpPr>
        <p:spPr>
          <a:ln/>
        </p:spPr>
      </p:sp>
      <p:sp>
        <p:nvSpPr>
          <p:cNvPr id="2150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4942096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58371"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58372" name="Rectangle 2"/>
          <p:cNvSpPr>
            <a:spLocks noChangeArrowheads="1"/>
          </p:cNvSpPr>
          <p:nvPr/>
        </p:nvSpPr>
        <p:spPr bwMode="auto">
          <a:xfrm>
            <a:off x="3989388" y="-1588"/>
            <a:ext cx="3051175"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58373" name="Rectangle 3"/>
          <p:cNvSpPr>
            <a:spLocks noChangeArrowheads="1"/>
          </p:cNvSpPr>
          <p:nvPr/>
        </p:nvSpPr>
        <p:spPr bwMode="auto">
          <a:xfrm>
            <a:off x="-1588" y="8721725"/>
            <a:ext cx="3051176"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58374" name="Rectangle 4"/>
          <p:cNvSpPr>
            <a:spLocks noChangeArrowheads="1"/>
          </p:cNvSpPr>
          <p:nvPr/>
        </p:nvSpPr>
        <p:spPr bwMode="auto">
          <a:xfrm>
            <a:off x="-1588" y="-1588"/>
            <a:ext cx="3051176"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58375" name="Text Box 7"/>
          <p:cNvSpPr txBox="1">
            <a:spLocks noChangeArrowheads="1"/>
          </p:cNvSpPr>
          <p:nvPr/>
        </p:nvSpPr>
        <p:spPr bwMode="auto">
          <a:xfrm>
            <a:off x="234950" y="1217613"/>
            <a:ext cx="2033588" cy="132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a:latin typeface="ZapfHumnst BT" pitchFamily="34" charset="0"/>
              </a:rPr>
              <a:t>This may seem repetitive with earlier slides, but it has been noted that the repetition of the discrimination between objects and classes is beneficial to “newbies”.  If this does not apply to your class, you can cover this slide briefly.</a:t>
            </a:r>
            <a:endParaRPr lang="en-US" altLang="en-US" sz="1000">
              <a:latin typeface="Arial" panose="020B0604020202020204" pitchFamily="34" charset="0"/>
            </a:endParaRPr>
          </a:p>
        </p:txBody>
      </p:sp>
      <p:sp>
        <p:nvSpPr>
          <p:cNvPr id="58376" name="Rectangle 8"/>
          <p:cNvSpPr>
            <a:spLocks noGrp="1" noRot="1" noChangeAspect="1" noChangeArrowheads="1" noTextEdit="1"/>
          </p:cNvSpPr>
          <p:nvPr>
            <p:ph type="sldImg"/>
          </p:nvPr>
        </p:nvSpPr>
        <p:spPr>
          <a:ln/>
        </p:spPr>
      </p:sp>
      <p:sp>
        <p:nvSpPr>
          <p:cNvPr id="58377" name="Rectangle 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4287786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60419"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60420" name="Rectangle 4"/>
          <p:cNvSpPr>
            <a:spLocks noGrp="1" noRot="1" noChangeAspect="1" noChangeArrowheads="1" noTextEdit="1"/>
          </p:cNvSpPr>
          <p:nvPr>
            <p:ph type="sldImg"/>
          </p:nvPr>
        </p:nvSpPr>
        <p:spPr>
          <a:ln/>
        </p:spPr>
      </p:sp>
      <p:sp>
        <p:nvSpPr>
          <p:cNvPr id="6042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43678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62467"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62468" name="Rectangle 4"/>
          <p:cNvSpPr>
            <a:spLocks noGrp="1" noRot="1" noChangeAspect="1" noChangeArrowheads="1" noTextEdit="1"/>
          </p:cNvSpPr>
          <p:nvPr>
            <p:ph type="sldImg"/>
          </p:nvPr>
        </p:nvSpPr>
        <p:spPr>
          <a:ln/>
        </p:spPr>
      </p:sp>
      <p:sp>
        <p:nvSpPr>
          <p:cNvPr id="6246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3619150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64515"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64516" name="Rectangle 4"/>
          <p:cNvSpPr>
            <a:spLocks noGrp="1" noRot="1" noChangeAspect="1" noChangeArrowheads="1" noTextEdit="1"/>
          </p:cNvSpPr>
          <p:nvPr>
            <p:ph type="sldImg"/>
          </p:nvPr>
        </p:nvSpPr>
        <p:spPr>
          <a:ln/>
        </p:spPr>
      </p:sp>
      <p:sp>
        <p:nvSpPr>
          <p:cNvPr id="6451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11740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66563"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66564" name="Rectangle 4"/>
          <p:cNvSpPr>
            <a:spLocks noGrp="1" noRot="1" noChangeAspect="1" noChangeArrowheads="1" noTextEdit="1"/>
          </p:cNvSpPr>
          <p:nvPr>
            <p:ph type="sldImg"/>
          </p:nvPr>
        </p:nvSpPr>
        <p:spPr>
          <a:ln/>
        </p:spPr>
      </p:sp>
      <p:sp>
        <p:nvSpPr>
          <p:cNvPr id="6656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1627179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68611"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68612" name="Rectangle 4"/>
          <p:cNvSpPr>
            <a:spLocks noGrp="1" noRot="1" noChangeAspect="1" noChangeArrowheads="1" noTextEdit="1"/>
          </p:cNvSpPr>
          <p:nvPr>
            <p:ph type="sldImg"/>
          </p:nvPr>
        </p:nvSpPr>
        <p:spPr>
          <a:ln/>
        </p:spPr>
      </p:sp>
      <p:sp>
        <p:nvSpPr>
          <p:cNvPr id="6861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241250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70659"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70660" name="Text Box 4"/>
          <p:cNvSpPr txBox="1">
            <a:spLocks noChangeArrowheads="1"/>
          </p:cNvSpPr>
          <p:nvPr/>
        </p:nvSpPr>
        <p:spPr bwMode="auto">
          <a:xfrm>
            <a:off x="312738" y="1217613"/>
            <a:ext cx="2033587"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a:latin typeface="ZapfHumnst BT" pitchFamily="34" charset="0"/>
              </a:rPr>
              <a:t>Polymorphism will be addressed in more detail in the Class Design module.</a:t>
            </a:r>
          </a:p>
          <a:p>
            <a:pPr>
              <a:spcBef>
                <a:spcPct val="50000"/>
              </a:spcBef>
            </a:pPr>
            <a:r>
              <a:rPr lang="en-US" altLang="en-US" sz="1000">
                <a:latin typeface="ZapfHumnst BT" pitchFamily="34" charset="0"/>
              </a:rPr>
              <a:t>Another example of polymorphism: There is a toddler sitting in front of some blocks and a teenager siting in front of a piano.  An adult walks into the room and says “play”.   The toddler plays with the blocks and the teenage plays the piano.</a:t>
            </a:r>
          </a:p>
          <a:p>
            <a:pPr>
              <a:spcBef>
                <a:spcPct val="50000"/>
              </a:spcBef>
            </a:pPr>
            <a:r>
              <a:rPr lang="en-US" altLang="en-US" sz="1000">
                <a:solidFill>
                  <a:srgbClr val="000000"/>
                </a:solidFill>
                <a:latin typeface="ZapfHumnst BT" pitchFamily="34" charset="0"/>
              </a:rPr>
              <a:t>Another example - car accelerator on different cars.</a:t>
            </a:r>
            <a:endParaRPr lang="en-US" altLang="en-US" sz="1000">
              <a:solidFill>
                <a:srgbClr val="000000"/>
              </a:solidFill>
              <a:latin typeface="Arial" panose="020B0604020202020204" pitchFamily="34" charset="0"/>
            </a:endParaRPr>
          </a:p>
        </p:txBody>
      </p:sp>
      <p:sp>
        <p:nvSpPr>
          <p:cNvPr id="70661" name="Rectangle 5"/>
          <p:cNvSpPr>
            <a:spLocks noGrp="1" noRot="1" noChangeAspect="1" noChangeArrowheads="1" noTextEdit="1"/>
          </p:cNvSpPr>
          <p:nvPr>
            <p:ph type="sldImg"/>
          </p:nvPr>
        </p:nvSpPr>
        <p:spPr>
          <a:ln/>
        </p:spPr>
      </p:sp>
      <p:sp>
        <p:nvSpPr>
          <p:cNvPr id="70662"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31268513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72707"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72708" name="Text Box 4"/>
          <p:cNvSpPr txBox="1">
            <a:spLocks noChangeArrowheads="1"/>
          </p:cNvSpPr>
          <p:nvPr/>
        </p:nvSpPr>
        <p:spPr bwMode="auto">
          <a:xfrm>
            <a:off x="1235075" y="3657600"/>
            <a:ext cx="1889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endParaRPr lang="en-US" altLang="en-US" sz="1800">
              <a:latin typeface="Arial" panose="020B0604020202020204" pitchFamily="34" charset="0"/>
            </a:endParaRPr>
          </a:p>
        </p:txBody>
      </p:sp>
      <p:sp>
        <p:nvSpPr>
          <p:cNvPr id="72709" name="Text Box 5"/>
          <p:cNvSpPr txBox="1">
            <a:spLocks noChangeArrowheads="1"/>
          </p:cNvSpPr>
          <p:nvPr/>
        </p:nvSpPr>
        <p:spPr bwMode="auto">
          <a:xfrm>
            <a:off x="0" y="1293813"/>
            <a:ext cx="2346325"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a:latin typeface="ZapfHumnst BT" pitchFamily="34" charset="0"/>
              </a:rPr>
              <a:t>Interfaces are not abstract classes, as abstract classes allow you to provide default behavior for some/all of their methods.  Interfaces provide no default behavior.</a:t>
            </a:r>
            <a:endParaRPr lang="en-US" altLang="en-US" sz="1000">
              <a:latin typeface="Arial" panose="020B0604020202020204" pitchFamily="34" charset="0"/>
            </a:endParaRPr>
          </a:p>
        </p:txBody>
      </p:sp>
      <p:sp>
        <p:nvSpPr>
          <p:cNvPr id="72710" name="Rectangle 6"/>
          <p:cNvSpPr>
            <a:spLocks noGrp="1" noRot="1" noChangeAspect="1" noChangeArrowheads="1" noTextEdit="1"/>
          </p:cNvSpPr>
          <p:nvPr>
            <p:ph type="sldImg"/>
          </p:nvPr>
        </p:nvSpPr>
        <p:spPr>
          <a:ln/>
        </p:spPr>
      </p:sp>
      <p:sp>
        <p:nvSpPr>
          <p:cNvPr id="72711" name="Rectangle 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3624825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74755"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74756" name="Rectangle 4"/>
          <p:cNvSpPr>
            <a:spLocks noGrp="1" noRot="1" noChangeAspect="1" noChangeArrowheads="1" noTextEdit="1"/>
          </p:cNvSpPr>
          <p:nvPr>
            <p:ph type="sldImg"/>
          </p:nvPr>
        </p:nvSpPr>
        <p:spPr>
          <a:ln/>
        </p:spPr>
      </p:sp>
      <p:sp>
        <p:nvSpPr>
          <p:cNvPr id="7475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30600753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76803"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76804" name="Rectangle 1028"/>
          <p:cNvSpPr>
            <a:spLocks noGrp="1" noRot="1" noChangeAspect="1" noChangeArrowheads="1" noTextEdit="1"/>
          </p:cNvSpPr>
          <p:nvPr>
            <p:ph type="sldImg"/>
          </p:nvPr>
        </p:nvSpPr>
        <p:spPr>
          <a:ln/>
        </p:spPr>
      </p:sp>
      <p:sp>
        <p:nvSpPr>
          <p:cNvPr id="76805" name="Rectangle 1029"/>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76806" name="Text Box 1030"/>
          <p:cNvSpPr txBox="1">
            <a:spLocks noChangeArrowheads="1"/>
          </p:cNvSpPr>
          <p:nvPr/>
        </p:nvSpPr>
        <p:spPr bwMode="auto">
          <a:xfrm>
            <a:off x="228600" y="1219200"/>
            <a:ext cx="1981200"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a:latin typeface="ZapfHumnst BT" pitchFamily="34" charset="0"/>
              </a:rPr>
              <a:t>Some may question the inclusion of components in an introductory module. However, there is so much controversy on the definition for component that I thought it would be a good idea to define it up front.</a:t>
            </a:r>
            <a:endParaRPr lang="en-US" altLang="en-US" sz="1000">
              <a:latin typeface="Arial" panose="020B0604020202020204" pitchFamily="34" charset="0"/>
            </a:endParaRPr>
          </a:p>
        </p:txBody>
      </p:sp>
    </p:spTree>
    <p:extLst>
      <p:ext uri="{BB962C8B-B14F-4D97-AF65-F5344CB8AC3E}">
        <p14:creationId xmlns:p14="http://schemas.microsoft.com/office/powerpoint/2010/main" val="1022067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23555"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23556" name="Rectangle 4"/>
          <p:cNvSpPr>
            <a:spLocks noGrp="1" noRot="1" noChangeAspect="1" noChangeArrowheads="1" noTextEdit="1"/>
          </p:cNvSpPr>
          <p:nvPr>
            <p:ph type="sldImg"/>
          </p:nvPr>
        </p:nvSpPr>
        <p:spPr>
          <a:ln/>
        </p:spPr>
      </p:sp>
      <p:sp>
        <p:nvSpPr>
          <p:cNvPr id="2355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42469154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78851"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78852" name="Rectangle 4"/>
          <p:cNvSpPr>
            <a:spLocks noGrp="1" noRot="1" noChangeAspect="1" noChangeArrowheads="1" noTextEdit="1"/>
          </p:cNvSpPr>
          <p:nvPr>
            <p:ph type="sldImg"/>
          </p:nvPr>
        </p:nvSpPr>
        <p:spPr>
          <a:ln/>
        </p:spPr>
      </p:sp>
      <p:sp>
        <p:nvSpPr>
          <p:cNvPr id="7885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2278346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80899"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80900" name="Rectangle 4"/>
          <p:cNvSpPr>
            <a:spLocks noGrp="1" noRot="1" noChangeAspect="1" noChangeArrowheads="1" noTextEdit="1"/>
          </p:cNvSpPr>
          <p:nvPr>
            <p:ph type="sldImg"/>
          </p:nvPr>
        </p:nvSpPr>
        <p:spPr>
          <a:ln/>
        </p:spPr>
      </p:sp>
      <p:sp>
        <p:nvSpPr>
          <p:cNvPr id="8090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1822555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82947"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82948" name="Rectangle 4"/>
          <p:cNvSpPr>
            <a:spLocks noGrp="1" noRot="1" noChangeAspect="1" noChangeArrowheads="1" noTextEdit="1"/>
          </p:cNvSpPr>
          <p:nvPr>
            <p:ph type="sldImg"/>
          </p:nvPr>
        </p:nvSpPr>
        <p:spPr>
          <a:ln/>
        </p:spPr>
      </p:sp>
      <p:sp>
        <p:nvSpPr>
          <p:cNvPr id="8294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40880922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84995"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84996" name="Rectangle 4"/>
          <p:cNvSpPr>
            <a:spLocks noGrp="1" noRot="1" noChangeAspect="1" noChangeArrowheads="1" noTextEdit="1"/>
          </p:cNvSpPr>
          <p:nvPr>
            <p:ph type="sldImg"/>
          </p:nvPr>
        </p:nvSpPr>
        <p:spPr>
          <a:ln/>
        </p:spPr>
      </p:sp>
      <p:sp>
        <p:nvSpPr>
          <p:cNvPr id="8499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5796833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87043"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87044" name="Rectangle 4"/>
          <p:cNvSpPr>
            <a:spLocks noGrp="1" noRot="1" noChangeAspect="1" noChangeArrowheads="1" noTextEdit="1"/>
          </p:cNvSpPr>
          <p:nvPr>
            <p:ph type="sldImg"/>
          </p:nvPr>
        </p:nvSpPr>
        <p:spPr>
          <a:ln/>
        </p:spPr>
      </p:sp>
      <p:sp>
        <p:nvSpPr>
          <p:cNvPr id="8704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5782873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89091"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89092" name="Text Box 4"/>
          <p:cNvSpPr txBox="1">
            <a:spLocks noChangeArrowheads="1"/>
          </p:cNvSpPr>
          <p:nvPr/>
        </p:nvSpPr>
        <p:spPr bwMode="auto">
          <a:xfrm>
            <a:off x="157163" y="1217613"/>
            <a:ext cx="2189162"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a:solidFill>
                  <a:srgbClr val="000000"/>
                </a:solidFill>
                <a:latin typeface="ZapfHumnst BT" pitchFamily="34" charset="0"/>
              </a:rPr>
              <a:t>There are many different definitions and uses for subsystems.  This is the definition we will focus on in this course.</a:t>
            </a:r>
            <a:endParaRPr lang="en-US" altLang="en-US" sz="1000">
              <a:solidFill>
                <a:srgbClr val="000000"/>
              </a:solidFill>
              <a:latin typeface="Arial" panose="020B0604020202020204" pitchFamily="34" charset="0"/>
            </a:endParaRPr>
          </a:p>
        </p:txBody>
      </p:sp>
      <p:sp>
        <p:nvSpPr>
          <p:cNvPr id="89093" name="Rectangle 5"/>
          <p:cNvSpPr>
            <a:spLocks noGrp="1" noRot="1" noChangeAspect="1" noChangeArrowheads="1" noTextEdit="1"/>
          </p:cNvSpPr>
          <p:nvPr>
            <p:ph type="sldImg"/>
          </p:nvPr>
        </p:nvSpPr>
        <p:spPr>
          <a:ln/>
        </p:spPr>
      </p:sp>
      <p:sp>
        <p:nvSpPr>
          <p:cNvPr id="89094"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19583256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91139"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91140" name="Rectangle 4"/>
          <p:cNvSpPr>
            <a:spLocks noGrp="1" noRot="1" noChangeAspect="1" noChangeArrowheads="1" noTextEdit="1"/>
          </p:cNvSpPr>
          <p:nvPr>
            <p:ph type="sldImg"/>
          </p:nvPr>
        </p:nvSpPr>
        <p:spPr>
          <a:ln/>
        </p:spPr>
      </p:sp>
      <p:sp>
        <p:nvSpPr>
          <p:cNvPr id="9114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299635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93187"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93188" name="Rectangle 4"/>
          <p:cNvSpPr>
            <a:spLocks noGrp="1" noRot="1" noChangeAspect="1" noChangeArrowheads="1" noTextEdit="1"/>
          </p:cNvSpPr>
          <p:nvPr>
            <p:ph type="sldImg"/>
          </p:nvPr>
        </p:nvSpPr>
        <p:spPr>
          <a:ln/>
        </p:spPr>
      </p:sp>
      <p:sp>
        <p:nvSpPr>
          <p:cNvPr id="9318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
        <p:nvSpPr>
          <p:cNvPr id="93190" name="Text Box 6"/>
          <p:cNvSpPr txBox="1">
            <a:spLocks noChangeArrowheads="1"/>
          </p:cNvSpPr>
          <p:nvPr/>
        </p:nvSpPr>
        <p:spPr bwMode="auto">
          <a:xfrm>
            <a:off x="152400" y="1295400"/>
            <a:ext cx="220980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a:latin typeface="ZapfHumnst BT" pitchFamily="34" charset="0"/>
              </a:rPr>
              <a:t>Don’t cover the details of the graphic on this slide.  The semantics of each of the relationships will be discussed later.</a:t>
            </a:r>
            <a:endParaRPr lang="en-US" altLang="en-US" sz="1000">
              <a:latin typeface="Arial" panose="020B0604020202020204" pitchFamily="34" charset="0"/>
            </a:endParaRPr>
          </a:p>
        </p:txBody>
      </p:sp>
    </p:spTree>
    <p:extLst>
      <p:ext uri="{BB962C8B-B14F-4D97-AF65-F5344CB8AC3E}">
        <p14:creationId xmlns:p14="http://schemas.microsoft.com/office/powerpoint/2010/main" val="25931281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95235"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95236" name="Text Box 2"/>
          <p:cNvSpPr txBox="1">
            <a:spLocks noChangeArrowheads="1"/>
          </p:cNvSpPr>
          <p:nvPr/>
        </p:nvSpPr>
        <p:spPr bwMode="auto">
          <a:xfrm>
            <a:off x="234950" y="1217613"/>
            <a:ext cx="1954213"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a:latin typeface="ZapfHumnst BT" pitchFamily="34" charset="0"/>
              </a:rPr>
              <a:t>Associations connect instances of two or more classes together for some duration (as opposed to a dependency relationship, which represents a temporary association between two instances).</a:t>
            </a:r>
          </a:p>
          <a:p>
            <a:r>
              <a:rPr lang="en-US" altLang="en-US" sz="1000">
                <a:latin typeface="ZapfHumnst BT" pitchFamily="34" charset="0"/>
              </a:rPr>
              <a:t>Dependency relationships will be discussed in the Class Design module.</a:t>
            </a:r>
          </a:p>
          <a:p>
            <a:endParaRPr lang="en-US" altLang="en-US" sz="1000">
              <a:latin typeface="ZapfHumnst BT" pitchFamily="34" charset="0"/>
            </a:endParaRPr>
          </a:p>
          <a:p>
            <a:r>
              <a:rPr lang="en-US" altLang="en-US" sz="1000">
                <a:latin typeface="ZapfHumnst BT" pitchFamily="34" charset="0"/>
              </a:rPr>
              <a:t>Do not use relationship/role names if they add no value/information to the model. Remember, readability and understandability of the model are key -- only add information that adds value, not clutter to the diagrams.</a:t>
            </a:r>
            <a:endParaRPr lang="en-US" altLang="en-US" sz="1000">
              <a:latin typeface="Arial" panose="020B0604020202020204" pitchFamily="34" charset="0"/>
            </a:endParaRPr>
          </a:p>
        </p:txBody>
      </p:sp>
      <p:sp>
        <p:nvSpPr>
          <p:cNvPr id="95237" name="Rectangle 5"/>
          <p:cNvSpPr>
            <a:spLocks noGrp="1" noRot="1" noChangeAspect="1" noChangeArrowheads="1" noTextEdit="1"/>
          </p:cNvSpPr>
          <p:nvPr>
            <p:ph type="sldImg"/>
          </p:nvPr>
        </p:nvSpPr>
        <p:spPr>
          <a:ln/>
        </p:spPr>
      </p:sp>
      <p:sp>
        <p:nvSpPr>
          <p:cNvPr id="95238"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11693951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97283"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97284" name="Text Box 2"/>
          <p:cNvSpPr txBox="1">
            <a:spLocks noChangeArrowheads="1"/>
          </p:cNvSpPr>
          <p:nvPr/>
        </p:nvSpPr>
        <p:spPr bwMode="auto">
          <a:xfrm>
            <a:off x="157163" y="1217613"/>
            <a:ext cx="1954212"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a:latin typeface="ZapfHumnst BT" pitchFamily="34" charset="0"/>
              </a:rPr>
              <a:t>There are many examples of whole-part relationships: a Library contains Books, within a company Departments are made-up of Employees, a Computer is composed of a number of Devices.  However, whether you model a relationship as an association or aggregation is really dependent on the domain being modeled.  This is discussed in more detail on a later slide.</a:t>
            </a:r>
            <a:endParaRPr lang="en-US" altLang="en-US" sz="1000">
              <a:latin typeface="Arial" panose="020B0604020202020204" pitchFamily="34" charset="0"/>
            </a:endParaRPr>
          </a:p>
        </p:txBody>
      </p:sp>
      <p:sp>
        <p:nvSpPr>
          <p:cNvPr id="97285" name="Rectangle 5"/>
          <p:cNvSpPr>
            <a:spLocks noGrp="1" noRot="1" noChangeAspect="1" noChangeArrowheads="1" noTextEdit="1"/>
          </p:cNvSpPr>
          <p:nvPr>
            <p:ph type="sldImg"/>
          </p:nvPr>
        </p:nvSpPr>
        <p:spPr>
          <a:ln/>
        </p:spPr>
      </p:sp>
      <p:sp>
        <p:nvSpPr>
          <p:cNvPr id="97286"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921180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25603"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25604" name="Text Box 4"/>
          <p:cNvSpPr txBox="1">
            <a:spLocks noChangeArrowheads="1"/>
          </p:cNvSpPr>
          <p:nvPr/>
        </p:nvSpPr>
        <p:spPr bwMode="auto">
          <a:xfrm>
            <a:off x="312738" y="1293813"/>
            <a:ext cx="1720850"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a:latin typeface="ZapfHumnst BT" pitchFamily="34" charset="0"/>
              </a:rPr>
              <a:t>Discuss what makes a good abstraction with the students: </a:t>
            </a:r>
          </a:p>
          <a:p>
            <a:pPr>
              <a:spcBef>
                <a:spcPct val="50000"/>
              </a:spcBef>
              <a:buFontTx/>
              <a:buChar char="•"/>
            </a:pPr>
            <a:r>
              <a:rPr lang="en-US" altLang="en-US" sz="1000">
                <a:latin typeface="ZapfHumnst BT" pitchFamily="34" charset="0"/>
              </a:rPr>
              <a:t>Concise, </a:t>
            </a:r>
          </a:p>
          <a:p>
            <a:pPr>
              <a:spcBef>
                <a:spcPct val="50000"/>
              </a:spcBef>
              <a:buFontTx/>
              <a:buChar char="•"/>
            </a:pPr>
            <a:r>
              <a:rPr lang="en-US" altLang="en-US" sz="1000">
                <a:latin typeface="ZapfHumnst BT" pitchFamily="34" charset="0"/>
              </a:rPr>
              <a:t>Represents a single coherent concept,</a:t>
            </a:r>
          </a:p>
          <a:p>
            <a:pPr>
              <a:spcBef>
                <a:spcPct val="50000"/>
              </a:spcBef>
              <a:buFontTx/>
              <a:buChar char="•"/>
            </a:pPr>
            <a:r>
              <a:rPr lang="en-US" altLang="en-US" sz="1000">
                <a:latin typeface="ZapfHumnst BT" pitchFamily="34" charset="0"/>
              </a:rPr>
              <a:t>etc.</a:t>
            </a:r>
          </a:p>
        </p:txBody>
      </p:sp>
      <p:sp>
        <p:nvSpPr>
          <p:cNvPr id="25605" name="Rectangle 5"/>
          <p:cNvSpPr>
            <a:spLocks noGrp="1" noRot="1" noChangeAspect="1" noChangeArrowheads="1" noTextEdit="1"/>
          </p:cNvSpPr>
          <p:nvPr>
            <p:ph type="sldImg"/>
          </p:nvPr>
        </p:nvSpPr>
        <p:spPr>
          <a:ln/>
        </p:spPr>
      </p:sp>
      <p:sp>
        <p:nvSpPr>
          <p:cNvPr id="25606"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17506132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99331"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99332" name="Text Box 4"/>
          <p:cNvSpPr txBox="1">
            <a:spLocks noChangeArrowheads="1"/>
          </p:cNvSpPr>
          <p:nvPr/>
        </p:nvSpPr>
        <p:spPr bwMode="auto">
          <a:xfrm>
            <a:off x="157163" y="1217613"/>
            <a:ext cx="2111375" cy="428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a:latin typeface="ZapfHumnst BT" pitchFamily="34" charset="0"/>
              </a:rPr>
              <a:t>Explain to the students that the diamond on this slide must be filled in with black so that the books would print right.  If it was filled in with white, it would not be filled in in the books.</a:t>
            </a:r>
          </a:p>
          <a:p>
            <a:pPr>
              <a:spcBef>
                <a:spcPct val="50000"/>
              </a:spcBef>
            </a:pPr>
            <a:r>
              <a:rPr lang="en-US" altLang="en-US" sz="1000">
                <a:latin typeface="ZapfHumnst BT" pitchFamily="34" charset="0"/>
              </a:rPr>
              <a:t>Note: Compositional aggregation can be shown in by nesting one class within another; however, Rose does not directly support the drawing of a class within a class.</a:t>
            </a:r>
          </a:p>
          <a:p>
            <a:pPr>
              <a:spcBef>
                <a:spcPct val="50000"/>
              </a:spcBef>
            </a:pPr>
            <a:r>
              <a:rPr lang="en-US" altLang="en-US" sz="1000">
                <a:latin typeface="ZapfHumnst BT" pitchFamily="34" charset="0"/>
              </a:rPr>
              <a:t>Composition is not equivalent to containment by value, as some languages do not support containment by value (e.g., Java).  By-value vs. by-reference is an implementation “thing”, whereas composition is a conceptual “thing” that can realized in the implementation using by-value, or by-reference (if the distinction is supported).</a:t>
            </a:r>
          </a:p>
          <a:p>
            <a:pPr>
              <a:spcBef>
                <a:spcPct val="50000"/>
              </a:spcBef>
            </a:pPr>
            <a:r>
              <a:rPr lang="en-US" altLang="en-US" sz="1000">
                <a:latin typeface="ZapfHumnst BT" pitchFamily="34" charset="0"/>
              </a:rPr>
              <a:t>Note: In Rose, composition is modeled by specifying “by-value” for the containment property of a role of a relationship.  </a:t>
            </a:r>
            <a:endParaRPr lang="en-US" altLang="en-US" sz="1000">
              <a:latin typeface="Arial" panose="020B0604020202020204" pitchFamily="34" charset="0"/>
            </a:endParaRPr>
          </a:p>
        </p:txBody>
      </p:sp>
      <p:sp>
        <p:nvSpPr>
          <p:cNvPr id="99333" name="Rectangle 5"/>
          <p:cNvSpPr>
            <a:spLocks noGrp="1" noRot="1" noChangeAspect="1" noChangeArrowheads="1" noTextEdit="1"/>
          </p:cNvSpPr>
          <p:nvPr>
            <p:ph type="sldImg"/>
          </p:nvPr>
        </p:nvSpPr>
        <p:spPr>
          <a:ln/>
        </p:spPr>
      </p:sp>
      <p:sp>
        <p:nvSpPr>
          <p:cNvPr id="99334"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19860571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101379"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101380" name="Rectangle 4"/>
          <p:cNvSpPr>
            <a:spLocks noGrp="1" noRot="1" noChangeAspect="1" noChangeArrowheads="1" noTextEdit="1"/>
          </p:cNvSpPr>
          <p:nvPr>
            <p:ph type="sldImg"/>
          </p:nvPr>
        </p:nvSpPr>
        <p:spPr>
          <a:ln/>
        </p:spPr>
      </p:sp>
      <p:sp>
        <p:nvSpPr>
          <p:cNvPr id="10138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36013709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103427"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103428" name="Text Box 4"/>
          <p:cNvSpPr txBox="1">
            <a:spLocks noChangeArrowheads="1"/>
          </p:cNvSpPr>
          <p:nvPr/>
        </p:nvSpPr>
        <p:spPr bwMode="auto">
          <a:xfrm>
            <a:off x="390525" y="1293813"/>
            <a:ext cx="1955800" cy="428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a:latin typeface="ZapfHumnst BT" pitchFamily="34" charset="0"/>
              </a:rPr>
              <a:t>Specification of multiplicity flushes out business rules and assumptions.  The lower bound is critical, as the lower bound is what determines whether or not the relationship is optional (e.g., a lower bound of 0 indicates that the relationship is optional).</a:t>
            </a:r>
          </a:p>
          <a:p>
            <a:pPr>
              <a:spcBef>
                <a:spcPct val="50000"/>
              </a:spcBef>
            </a:pPr>
            <a:r>
              <a:rPr lang="en-US" altLang="en-US" sz="1000">
                <a:latin typeface="ZapfHumnst BT" pitchFamily="34" charset="0"/>
              </a:rPr>
              <a:t>Multiplicity is needed on both ends of a relationship, even if you can only navigate in one direction. Even though there is no need to navigate in that direction, the multiplicity still provides valuable business information.   Sometimes navigation decisions are made for performance reasons, which may change over time.  The multiplicity should reflect the requirements.</a:t>
            </a:r>
          </a:p>
          <a:p>
            <a:pPr>
              <a:spcBef>
                <a:spcPct val="50000"/>
              </a:spcBef>
            </a:pPr>
            <a:r>
              <a:rPr lang="en-US" altLang="en-US" sz="1000">
                <a:latin typeface="ZapfHumnst BT" pitchFamily="34" charset="0"/>
              </a:rPr>
              <a:t>Navigation is discussed on later slides.</a:t>
            </a:r>
          </a:p>
          <a:p>
            <a:pPr>
              <a:spcBef>
                <a:spcPct val="50000"/>
              </a:spcBef>
            </a:pPr>
            <a:r>
              <a:rPr lang="en-US" altLang="en-US" sz="1000">
                <a:latin typeface="ZapfHumnst BT" pitchFamily="34" charset="0"/>
              </a:rPr>
              <a:t>The use of ‘N’ instead of ‘*’ is Booch, not UML (e.g., the use of “0..N” and ‘N’ is not UML).</a:t>
            </a:r>
            <a:endParaRPr lang="en-US" altLang="en-US" sz="1000">
              <a:latin typeface="Arial" panose="020B0604020202020204" pitchFamily="34" charset="0"/>
            </a:endParaRPr>
          </a:p>
        </p:txBody>
      </p:sp>
      <p:sp>
        <p:nvSpPr>
          <p:cNvPr id="103429" name="Rectangle 5"/>
          <p:cNvSpPr>
            <a:spLocks noGrp="1" noRot="1" noChangeAspect="1" noChangeArrowheads="1" noTextEdit="1"/>
          </p:cNvSpPr>
          <p:nvPr>
            <p:ph type="sldImg"/>
          </p:nvPr>
        </p:nvSpPr>
        <p:spPr>
          <a:ln/>
        </p:spPr>
      </p:sp>
      <p:sp>
        <p:nvSpPr>
          <p:cNvPr id="103430"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26518607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105475"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105476" name="Rectangle 4"/>
          <p:cNvSpPr>
            <a:spLocks noGrp="1" noRot="1" noChangeAspect="1" noChangeArrowheads="1" noTextEdit="1"/>
          </p:cNvSpPr>
          <p:nvPr>
            <p:ph type="sldImg"/>
          </p:nvPr>
        </p:nvSpPr>
        <p:spPr>
          <a:ln/>
        </p:spPr>
      </p:sp>
      <p:sp>
        <p:nvSpPr>
          <p:cNvPr id="10547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36156947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107523"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107524" name="Rectangle 4"/>
          <p:cNvSpPr>
            <a:spLocks noGrp="1" noRot="1" noChangeAspect="1" noChangeArrowheads="1" noTextEdit="1"/>
          </p:cNvSpPr>
          <p:nvPr>
            <p:ph type="sldImg"/>
          </p:nvPr>
        </p:nvSpPr>
        <p:spPr>
          <a:ln/>
        </p:spPr>
      </p:sp>
      <p:sp>
        <p:nvSpPr>
          <p:cNvPr id="10752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24375039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109571"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109572" name="Text Box 2"/>
          <p:cNvSpPr txBox="1">
            <a:spLocks noChangeArrowheads="1"/>
          </p:cNvSpPr>
          <p:nvPr/>
        </p:nvSpPr>
        <p:spPr bwMode="auto">
          <a:xfrm>
            <a:off x="157163" y="1217613"/>
            <a:ext cx="2346325"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a:latin typeface="ZapfHumnst BT" pitchFamily="34" charset="0"/>
              </a:rPr>
              <a:t>Generalization relationships are also permitted between packages.  However, since packages do not themselves have any semantics, generalization between packages is not very common (generalization amongst subsystems, however, is practical).</a:t>
            </a:r>
          </a:p>
          <a:p>
            <a:endParaRPr lang="en-US" altLang="en-US" sz="1000">
              <a:latin typeface="ZapfHumnst BT" pitchFamily="34" charset="0"/>
            </a:endParaRPr>
          </a:p>
          <a:p>
            <a:r>
              <a:rPr lang="en-US" altLang="en-US" sz="1000">
                <a:latin typeface="ZapfHumnst BT" pitchFamily="34" charset="0"/>
              </a:rPr>
              <a:t>According to Grady Booch: “The terms “inheritance” and “generalization” are, practically speaking, interchangeable. The UML standardized on calling the relationship “generalization” so as not to confuse people with language-specific meanings of inheritance. To confuse matters further, some call this an “is-a” or a “kind of” relationship (especially those into conceptual modeling in the cognitive sciences). So, for most users, it’s fair to use either term. For power users - people who care about things like the UML metamodel and specifying formal semantics of the same, the relationship is called “generalization” and applying such a relationship between, for example, two classes, results in the subclass inheriting the structure and operations of the superclass (i.e. inheritance is the mechanism).</a:t>
            </a:r>
            <a:endParaRPr lang="en-US" altLang="en-US" sz="1000">
              <a:latin typeface="Arial" panose="020B0604020202020204" pitchFamily="34" charset="0"/>
            </a:endParaRPr>
          </a:p>
        </p:txBody>
      </p:sp>
      <p:sp>
        <p:nvSpPr>
          <p:cNvPr id="109573" name="Rectangle 5"/>
          <p:cNvSpPr>
            <a:spLocks noGrp="1" noRot="1" noChangeAspect="1" noChangeArrowheads="1" noTextEdit="1"/>
          </p:cNvSpPr>
          <p:nvPr>
            <p:ph type="sldImg"/>
          </p:nvPr>
        </p:nvSpPr>
        <p:spPr>
          <a:ln/>
        </p:spPr>
      </p:sp>
      <p:sp>
        <p:nvSpPr>
          <p:cNvPr id="109574"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30464879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111619"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111620" name="Rectangle 4"/>
          <p:cNvSpPr>
            <a:spLocks noGrp="1" noRot="1" noChangeAspect="1" noChangeArrowheads="1" noTextEdit="1"/>
          </p:cNvSpPr>
          <p:nvPr>
            <p:ph type="sldImg"/>
          </p:nvPr>
        </p:nvSpPr>
        <p:spPr>
          <a:ln/>
        </p:spPr>
      </p:sp>
      <p:sp>
        <p:nvSpPr>
          <p:cNvPr id="11162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296370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113667"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113668" name="Rectangle 4"/>
          <p:cNvSpPr>
            <a:spLocks noGrp="1" noRot="1" noChangeAspect="1" noChangeArrowheads="1" noTextEdit="1"/>
          </p:cNvSpPr>
          <p:nvPr>
            <p:ph type="sldImg"/>
          </p:nvPr>
        </p:nvSpPr>
        <p:spPr>
          <a:ln/>
        </p:spPr>
      </p:sp>
      <p:sp>
        <p:nvSpPr>
          <p:cNvPr id="11366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23869833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115715"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115716" name="Text Box 4"/>
          <p:cNvSpPr txBox="1">
            <a:spLocks noChangeArrowheads="1"/>
          </p:cNvSpPr>
          <p:nvPr/>
        </p:nvSpPr>
        <p:spPr bwMode="auto">
          <a:xfrm>
            <a:off x="157163" y="1217613"/>
            <a:ext cx="212725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a:latin typeface="ZapfHumnst BT" pitchFamily="34" charset="0"/>
              </a:rPr>
              <a:t>Emphasize that when a change is made to a super class all descendent classes inherit the change.</a:t>
            </a:r>
          </a:p>
          <a:p>
            <a:endParaRPr lang="en-US" altLang="en-US" sz="1000">
              <a:latin typeface="ZapfHumnst BT" pitchFamily="34" charset="0"/>
            </a:endParaRPr>
          </a:p>
          <a:p>
            <a:r>
              <a:rPr lang="en-US" altLang="en-US" sz="1000">
                <a:latin typeface="ZapfHumnst BT" pitchFamily="34" charset="0"/>
              </a:rPr>
              <a:t>Some languages do not support generalization.  In these cases you will need to update the design model to reflect the characteristics of the implementation language.  In cases where the implementation language does not support generalization between classes you must “design generalization in”.  See the language specific appendices for more information.  See Class Design for more information.</a:t>
            </a:r>
            <a:endParaRPr lang="en-US" altLang="en-US" sz="1000">
              <a:latin typeface="Arial" panose="020B0604020202020204" pitchFamily="34" charset="0"/>
            </a:endParaRPr>
          </a:p>
        </p:txBody>
      </p:sp>
      <p:sp>
        <p:nvSpPr>
          <p:cNvPr id="115717" name="Rectangle 5"/>
          <p:cNvSpPr>
            <a:spLocks noGrp="1" noRot="1" noChangeAspect="1" noChangeArrowheads="1" noTextEdit="1"/>
          </p:cNvSpPr>
          <p:nvPr>
            <p:ph type="sldImg"/>
          </p:nvPr>
        </p:nvSpPr>
        <p:spPr>
          <a:ln/>
        </p:spPr>
      </p:sp>
      <p:sp>
        <p:nvSpPr>
          <p:cNvPr id="115718"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21837073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117763"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117764" name="Text Box 2"/>
          <p:cNvSpPr txBox="1">
            <a:spLocks noChangeArrowheads="1"/>
          </p:cNvSpPr>
          <p:nvPr/>
        </p:nvSpPr>
        <p:spPr bwMode="auto">
          <a:xfrm>
            <a:off x="234950" y="1370013"/>
            <a:ext cx="2111375" cy="36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a:latin typeface="ZapfHumnst BT" pitchFamily="34" charset="0"/>
              </a:rPr>
              <a:t>Ask the class the following to test their understanding:</a:t>
            </a:r>
          </a:p>
          <a:p>
            <a:endParaRPr lang="en-US" altLang="en-US" sz="1000">
              <a:latin typeface="ZapfHumnst BT" pitchFamily="34" charset="0"/>
            </a:endParaRPr>
          </a:p>
          <a:p>
            <a:r>
              <a:rPr lang="en-US" altLang="en-US" sz="1000">
                <a:latin typeface="ZapfHumnst BT" pitchFamily="34" charset="0"/>
              </a:rPr>
              <a:t>“Without looking at your notes:</a:t>
            </a:r>
          </a:p>
          <a:p>
            <a:pPr>
              <a:buFontTx/>
              <a:buChar char="•"/>
            </a:pPr>
            <a:r>
              <a:rPr lang="en-US" altLang="en-US" sz="1000">
                <a:latin typeface="ZapfHumnst BT" pitchFamily="34" charset="0"/>
              </a:rPr>
              <a:t>How many operations does Car have?  </a:t>
            </a:r>
            <a:br>
              <a:rPr lang="en-US" altLang="en-US" sz="1000">
                <a:latin typeface="ZapfHumnst BT" pitchFamily="34" charset="0"/>
              </a:rPr>
            </a:br>
            <a:r>
              <a:rPr lang="en-US" altLang="en-US" sz="1000">
                <a:latin typeface="ZapfHumnst BT" pitchFamily="34" charset="0"/>
              </a:rPr>
              <a:t>Answer: 1</a:t>
            </a:r>
          </a:p>
          <a:p>
            <a:pPr>
              <a:buFontTx/>
              <a:buChar char="•"/>
            </a:pPr>
            <a:r>
              <a:rPr lang="en-US" altLang="en-US" sz="1000">
                <a:latin typeface="ZapfHumnst BT" pitchFamily="34" charset="0"/>
              </a:rPr>
              <a:t>How may relationships?</a:t>
            </a:r>
            <a:br>
              <a:rPr lang="en-US" altLang="en-US" sz="1000">
                <a:latin typeface="ZapfHumnst BT" pitchFamily="34" charset="0"/>
              </a:rPr>
            </a:br>
            <a:r>
              <a:rPr lang="en-US" altLang="en-US" sz="1000">
                <a:latin typeface="ZapfHumnst BT" pitchFamily="34" charset="0"/>
              </a:rPr>
              <a:t>Answer: 1</a:t>
            </a:r>
          </a:p>
          <a:p>
            <a:pPr>
              <a:buFontTx/>
              <a:buChar char="•"/>
            </a:pPr>
            <a:r>
              <a:rPr lang="en-US" altLang="en-US" sz="1000">
                <a:latin typeface="ZapfHumnst BT" pitchFamily="34" charset="0"/>
              </a:rPr>
              <a:t>How many operations does Truck have?  </a:t>
            </a:r>
            <a:br>
              <a:rPr lang="en-US" altLang="en-US" sz="1000">
                <a:latin typeface="ZapfHumnst BT" pitchFamily="34" charset="0"/>
              </a:rPr>
            </a:br>
            <a:r>
              <a:rPr lang="en-US" altLang="en-US" sz="1000">
                <a:latin typeface="ZapfHumnst BT" pitchFamily="34" charset="0"/>
              </a:rPr>
              <a:t>Answer: 2</a:t>
            </a:r>
          </a:p>
          <a:p>
            <a:pPr>
              <a:buFontTx/>
              <a:buChar char="•"/>
            </a:pPr>
            <a:r>
              <a:rPr lang="en-US" altLang="en-US" sz="1000">
                <a:latin typeface="ZapfHumnst BT" pitchFamily="34" charset="0"/>
              </a:rPr>
              <a:t>How may relationships?</a:t>
            </a:r>
            <a:br>
              <a:rPr lang="en-US" altLang="en-US" sz="1000">
                <a:latin typeface="ZapfHumnst BT" pitchFamily="34" charset="0"/>
              </a:rPr>
            </a:br>
            <a:r>
              <a:rPr lang="en-US" altLang="en-US" sz="1000">
                <a:latin typeface="ZapfHumnst BT" pitchFamily="34" charset="0"/>
              </a:rPr>
              <a:t> Answer: 2”</a:t>
            </a:r>
          </a:p>
          <a:p>
            <a:endParaRPr lang="en-US" altLang="en-US" sz="1000">
              <a:latin typeface="ZapfHumnst BT" pitchFamily="34" charset="0"/>
            </a:endParaRPr>
          </a:p>
          <a:p>
            <a:pPr>
              <a:spcBef>
                <a:spcPct val="50000"/>
              </a:spcBef>
            </a:pPr>
            <a:r>
              <a:rPr lang="en-US" altLang="en-US" sz="1000">
                <a:latin typeface="ZapfHumnst BT" pitchFamily="34" charset="0"/>
              </a:rPr>
              <a:t>Generalization provides a way to implement polymorphism in cases where polymorphism is implemented the same way for a set of classes.  The use of generalization to support polymorphism is discussed in more detail in the Class Design module </a:t>
            </a:r>
            <a:endParaRPr lang="en-US" altLang="en-US" sz="1000">
              <a:latin typeface="Arial" panose="020B0604020202020204" pitchFamily="34" charset="0"/>
            </a:endParaRPr>
          </a:p>
        </p:txBody>
      </p:sp>
      <p:sp>
        <p:nvSpPr>
          <p:cNvPr id="117765" name="Rectangle 7"/>
          <p:cNvSpPr>
            <a:spLocks noGrp="1" noRot="1" noChangeAspect="1" noChangeArrowheads="1" noTextEdit="1"/>
          </p:cNvSpPr>
          <p:nvPr>
            <p:ph type="sldImg"/>
          </p:nvPr>
        </p:nvSpPr>
        <p:spPr>
          <a:ln/>
        </p:spPr>
      </p:sp>
      <p:sp>
        <p:nvSpPr>
          <p:cNvPr id="117766" name="Rectangle 8"/>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3521180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27651"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27652" name="Text Box 4"/>
          <p:cNvSpPr txBox="1">
            <a:spLocks noChangeArrowheads="1"/>
          </p:cNvSpPr>
          <p:nvPr/>
        </p:nvSpPr>
        <p:spPr bwMode="auto">
          <a:xfrm>
            <a:off x="0" y="1217613"/>
            <a:ext cx="2346325" cy="186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000">
                <a:latin typeface="ZapfHumnst BT" pitchFamily="34" charset="0"/>
              </a:rPr>
              <a:t>Encapsulation is putting the “databits” and operations that manipulate them in the same place.  Encapsulation DISALLOWS direct manipulation of things that have been encapsulated without utilising the supplied interface.</a:t>
            </a:r>
            <a:r>
              <a:rPr lang="en-US" altLang="en-US" sz="1000">
                <a:solidFill>
                  <a:srgbClr val="000000"/>
                </a:solidFill>
                <a:latin typeface="ZapfHumnst BT" pitchFamily="34" charset="0"/>
              </a:rPr>
              <a:t> </a:t>
            </a:r>
          </a:p>
          <a:p>
            <a:pPr>
              <a:spcBef>
                <a:spcPct val="50000"/>
              </a:spcBef>
            </a:pPr>
            <a:r>
              <a:rPr lang="en-US" altLang="en-US" sz="1000">
                <a:solidFill>
                  <a:srgbClr val="000000"/>
                </a:solidFill>
                <a:latin typeface="ZapfHumnst BT" pitchFamily="34" charset="0"/>
              </a:rPr>
              <a:t>Another example - the accelerator on a car.  You put your foot down and car goes faster - this works on most cars, and you don’t worry about the cables, electronics, engine, etc.</a:t>
            </a:r>
            <a:endParaRPr lang="en-US" altLang="en-US" sz="1000">
              <a:solidFill>
                <a:srgbClr val="000000"/>
              </a:solidFill>
              <a:latin typeface="Arial" panose="020B0604020202020204" pitchFamily="34" charset="0"/>
            </a:endParaRPr>
          </a:p>
        </p:txBody>
      </p:sp>
      <p:sp>
        <p:nvSpPr>
          <p:cNvPr id="27653" name="Rectangle 5"/>
          <p:cNvSpPr>
            <a:spLocks noGrp="1" noRot="1" noChangeAspect="1" noChangeArrowheads="1" noTextEdit="1"/>
          </p:cNvSpPr>
          <p:nvPr>
            <p:ph type="sldImg"/>
          </p:nvPr>
        </p:nvSpPr>
        <p:spPr>
          <a:ln/>
        </p:spPr>
      </p:sp>
      <p:sp>
        <p:nvSpPr>
          <p:cNvPr id="27654"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30876372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119811"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119812" name="Text Box 4"/>
          <p:cNvSpPr txBox="1">
            <a:spLocks noChangeArrowheads="1"/>
          </p:cNvSpPr>
          <p:nvPr/>
        </p:nvSpPr>
        <p:spPr bwMode="auto">
          <a:xfrm>
            <a:off x="0" y="1217613"/>
            <a:ext cx="2503488"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a:latin typeface="ZapfHumnst BT" pitchFamily="34" charset="0"/>
              </a:rPr>
              <a:t>We discussed subsystems earlier in this module. We will look at interfaces and the realization relationship in more detail in the Architectural Design module.</a:t>
            </a:r>
            <a:endParaRPr lang="en-US" altLang="en-US" sz="1000">
              <a:latin typeface="Arial" panose="020B0604020202020204" pitchFamily="34" charset="0"/>
            </a:endParaRPr>
          </a:p>
        </p:txBody>
      </p:sp>
      <p:sp>
        <p:nvSpPr>
          <p:cNvPr id="119813" name="Rectangle 5"/>
          <p:cNvSpPr>
            <a:spLocks noGrp="1" noRot="1" noChangeAspect="1" noChangeArrowheads="1" noTextEdit="1"/>
          </p:cNvSpPr>
          <p:nvPr>
            <p:ph type="sldImg"/>
          </p:nvPr>
        </p:nvSpPr>
        <p:spPr>
          <a:ln/>
        </p:spPr>
      </p:sp>
      <p:sp>
        <p:nvSpPr>
          <p:cNvPr id="119814"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18234293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121859"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121860" name="Rectangle 4"/>
          <p:cNvSpPr>
            <a:spLocks noGrp="1" noRot="1" noChangeAspect="1" noChangeArrowheads="1" noTextEdit="1"/>
          </p:cNvSpPr>
          <p:nvPr>
            <p:ph type="sldImg"/>
          </p:nvPr>
        </p:nvSpPr>
        <p:spPr>
          <a:ln/>
        </p:spPr>
      </p:sp>
      <p:sp>
        <p:nvSpPr>
          <p:cNvPr id="12186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121862" name="Text Box 6"/>
          <p:cNvSpPr txBox="1">
            <a:spLocks noChangeArrowheads="1"/>
          </p:cNvSpPr>
          <p:nvPr/>
        </p:nvSpPr>
        <p:spPr bwMode="auto">
          <a:xfrm>
            <a:off x="152400" y="1295400"/>
            <a:ext cx="213360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a:latin typeface="ZapfHumnst BT" pitchFamily="34" charset="0"/>
              </a:rPr>
              <a:t>You can consider skipping this section if your audience is already “OO-friendly”. </a:t>
            </a:r>
            <a:endParaRPr lang="en-US" altLang="en-US" sz="1000">
              <a:latin typeface="Arial" panose="020B0604020202020204" pitchFamily="34" charset="0"/>
            </a:endParaRPr>
          </a:p>
        </p:txBody>
      </p:sp>
    </p:spTree>
    <p:extLst>
      <p:ext uri="{BB962C8B-B14F-4D97-AF65-F5344CB8AC3E}">
        <p14:creationId xmlns:p14="http://schemas.microsoft.com/office/powerpoint/2010/main" val="9988181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123907"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123908" name="Rectangle 2"/>
          <p:cNvSpPr>
            <a:spLocks noChangeArrowheads="1"/>
          </p:cNvSpPr>
          <p:nvPr/>
        </p:nvSpPr>
        <p:spPr bwMode="auto">
          <a:xfrm>
            <a:off x="3989388" y="-1588"/>
            <a:ext cx="3051175" cy="463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123909" name="Rectangle 3"/>
          <p:cNvSpPr>
            <a:spLocks noChangeArrowheads="1"/>
          </p:cNvSpPr>
          <p:nvPr/>
        </p:nvSpPr>
        <p:spPr bwMode="auto">
          <a:xfrm>
            <a:off x="3989388" y="8723313"/>
            <a:ext cx="30511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123910" name="Rectangle 4"/>
          <p:cNvSpPr>
            <a:spLocks noChangeArrowheads="1"/>
          </p:cNvSpPr>
          <p:nvPr/>
        </p:nvSpPr>
        <p:spPr bwMode="auto">
          <a:xfrm>
            <a:off x="-1588" y="8723313"/>
            <a:ext cx="3051176"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123911" name="Rectangle 5"/>
          <p:cNvSpPr>
            <a:spLocks noChangeArrowheads="1"/>
          </p:cNvSpPr>
          <p:nvPr/>
        </p:nvSpPr>
        <p:spPr bwMode="auto">
          <a:xfrm>
            <a:off x="-1588" y="-1588"/>
            <a:ext cx="3051176" cy="463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123912" name="Text Box 8"/>
          <p:cNvSpPr txBox="1">
            <a:spLocks noChangeArrowheads="1"/>
          </p:cNvSpPr>
          <p:nvPr/>
        </p:nvSpPr>
        <p:spPr bwMode="auto">
          <a:xfrm>
            <a:off x="0" y="1293813"/>
            <a:ext cx="2503488"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a:latin typeface="ZapfHumnst BT" pitchFamily="34" charset="0"/>
              </a:rPr>
              <a:t>Review the 4 basic principles of OO (abstraction, encapsulation, modularity, and hierarchy) and why they are good.  Ask the students to name the OO concepts (e.g., class, package, interface, etc.) that support those principles.</a:t>
            </a:r>
          </a:p>
          <a:p>
            <a:pPr>
              <a:spcBef>
                <a:spcPct val="50000"/>
              </a:spcBef>
            </a:pPr>
            <a:r>
              <a:rPr lang="en-US" altLang="en-US" sz="1000">
                <a:latin typeface="ZapfHumnst BT" pitchFamily="34" charset="0"/>
              </a:rPr>
              <a:t>Emphasize that OO facilitates the following best practices:</a:t>
            </a:r>
          </a:p>
          <a:p>
            <a:pPr>
              <a:spcBef>
                <a:spcPct val="50000"/>
              </a:spcBef>
              <a:buFontTx/>
              <a:buChar char="•"/>
            </a:pPr>
            <a:r>
              <a:rPr lang="en-US" altLang="en-US" sz="1000">
                <a:latin typeface="ZapfHumnst BT" pitchFamily="34" charset="0"/>
              </a:rPr>
              <a:t>Develop Iteratively</a:t>
            </a:r>
          </a:p>
          <a:p>
            <a:pPr>
              <a:spcBef>
                <a:spcPct val="50000"/>
              </a:spcBef>
              <a:buFontTx/>
              <a:buChar char="•"/>
            </a:pPr>
            <a:r>
              <a:rPr lang="en-US" altLang="en-US" sz="1000">
                <a:latin typeface="ZapfHumnst BT" pitchFamily="34" charset="0"/>
              </a:rPr>
              <a:t>Model Visually</a:t>
            </a:r>
          </a:p>
          <a:p>
            <a:pPr>
              <a:spcBef>
                <a:spcPct val="50000"/>
              </a:spcBef>
              <a:buFontTx/>
              <a:buChar char="•"/>
            </a:pPr>
            <a:r>
              <a:rPr lang="en-US" altLang="en-US" sz="1000">
                <a:latin typeface="ZapfHumnst BT" pitchFamily="34" charset="0"/>
              </a:rPr>
              <a:t>Use Component Architecture</a:t>
            </a:r>
            <a:endParaRPr lang="en-US" altLang="en-US" sz="1000">
              <a:latin typeface="Arial" panose="020B0604020202020204" pitchFamily="34" charset="0"/>
            </a:endParaRPr>
          </a:p>
        </p:txBody>
      </p:sp>
      <p:sp>
        <p:nvSpPr>
          <p:cNvPr id="123913" name="Rectangle 9"/>
          <p:cNvSpPr>
            <a:spLocks noGrp="1" noRot="1" noChangeAspect="1" noChangeArrowheads="1" noTextEdit="1"/>
          </p:cNvSpPr>
          <p:nvPr>
            <p:ph type="sldImg"/>
          </p:nvPr>
        </p:nvSpPr>
        <p:spPr>
          <a:ln/>
        </p:spPr>
      </p:sp>
      <p:sp>
        <p:nvSpPr>
          <p:cNvPr id="123914" name="Rectangle 10"/>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29689841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125955"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125956" name="Text Box 4"/>
          <p:cNvSpPr txBox="1">
            <a:spLocks noChangeArrowheads="1"/>
          </p:cNvSpPr>
          <p:nvPr/>
        </p:nvSpPr>
        <p:spPr bwMode="auto">
          <a:xfrm>
            <a:off x="0" y="1217613"/>
            <a:ext cx="2424113" cy="19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a:latin typeface="ZapfHumnst BT" pitchFamily="34" charset="0"/>
              </a:rPr>
              <a:t>Use this slide to review the key concepts and UML notation described earlier in this module.  For example, ask the students the following:</a:t>
            </a:r>
          </a:p>
          <a:p>
            <a:pPr>
              <a:spcBef>
                <a:spcPct val="50000"/>
              </a:spcBef>
            </a:pPr>
            <a:r>
              <a:rPr lang="en-US" altLang="en-US" sz="1000">
                <a:latin typeface="ZapfHumnst BT" pitchFamily="34" charset="0"/>
              </a:rPr>
              <a:t>What are the classes in this diagram?</a:t>
            </a:r>
          </a:p>
          <a:p>
            <a:pPr>
              <a:spcBef>
                <a:spcPct val="50000"/>
              </a:spcBef>
            </a:pPr>
            <a:r>
              <a:rPr lang="en-US" altLang="en-US" sz="1000">
                <a:latin typeface="ZapfHumnst BT" pitchFamily="34" charset="0"/>
              </a:rPr>
              <a:t>What relationship exists between Salesperson and Sale?  </a:t>
            </a:r>
          </a:p>
          <a:p>
            <a:pPr>
              <a:spcBef>
                <a:spcPct val="50000"/>
              </a:spcBef>
            </a:pPr>
            <a:r>
              <a:rPr lang="en-US" altLang="en-US" sz="1000">
                <a:latin typeface="ZapfHumnst BT" pitchFamily="34" charset="0"/>
              </a:rPr>
              <a:t>What relationship exists between Corporate and Customer?</a:t>
            </a:r>
          </a:p>
          <a:p>
            <a:pPr>
              <a:spcBef>
                <a:spcPct val="50000"/>
              </a:spcBef>
            </a:pPr>
            <a:r>
              <a:rPr lang="en-US" altLang="en-US" sz="1000">
                <a:latin typeface="ZapfHumnst BT" pitchFamily="34" charset="0"/>
              </a:rPr>
              <a:t>How would you interpret the diagram?</a:t>
            </a:r>
            <a:endParaRPr lang="en-US" altLang="en-US" sz="1000">
              <a:latin typeface="Arial" panose="020B0604020202020204" pitchFamily="34" charset="0"/>
            </a:endParaRPr>
          </a:p>
        </p:txBody>
      </p:sp>
      <p:sp>
        <p:nvSpPr>
          <p:cNvPr id="125957" name="Rectangle 5"/>
          <p:cNvSpPr>
            <a:spLocks noGrp="1" noRot="1" noChangeAspect="1" noChangeArrowheads="1" noTextEdit="1"/>
          </p:cNvSpPr>
          <p:nvPr>
            <p:ph type="sldImg"/>
          </p:nvPr>
        </p:nvSpPr>
        <p:spPr>
          <a:ln/>
        </p:spPr>
      </p:sp>
      <p:sp>
        <p:nvSpPr>
          <p:cNvPr id="125958"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6611191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128003"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128004" name="Rectangle 2"/>
          <p:cNvSpPr>
            <a:spLocks noChangeArrowheads="1"/>
          </p:cNvSpPr>
          <p:nvPr/>
        </p:nvSpPr>
        <p:spPr bwMode="auto">
          <a:xfrm>
            <a:off x="3989388" y="-1588"/>
            <a:ext cx="3051175" cy="463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128005" name="Rectangle 3"/>
          <p:cNvSpPr>
            <a:spLocks noChangeArrowheads="1"/>
          </p:cNvSpPr>
          <p:nvPr/>
        </p:nvSpPr>
        <p:spPr bwMode="auto">
          <a:xfrm>
            <a:off x="3989388" y="8723313"/>
            <a:ext cx="30511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128006" name="Rectangle 4"/>
          <p:cNvSpPr>
            <a:spLocks noChangeArrowheads="1"/>
          </p:cNvSpPr>
          <p:nvPr/>
        </p:nvSpPr>
        <p:spPr bwMode="auto">
          <a:xfrm>
            <a:off x="-1588" y="8723313"/>
            <a:ext cx="3051176"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128007" name="Rectangle 5"/>
          <p:cNvSpPr>
            <a:spLocks noChangeArrowheads="1"/>
          </p:cNvSpPr>
          <p:nvPr/>
        </p:nvSpPr>
        <p:spPr bwMode="auto">
          <a:xfrm>
            <a:off x="-1588" y="-1588"/>
            <a:ext cx="3051176" cy="463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a:latin typeface="ZapfHumnst BT" pitchFamily="34" charset="0"/>
            </a:endParaRPr>
          </a:p>
        </p:txBody>
      </p:sp>
      <p:sp>
        <p:nvSpPr>
          <p:cNvPr id="128008" name="Text Box 6"/>
          <p:cNvSpPr txBox="1">
            <a:spLocks noChangeArrowheads="1"/>
          </p:cNvSpPr>
          <p:nvPr/>
        </p:nvSpPr>
        <p:spPr bwMode="auto">
          <a:xfrm>
            <a:off x="157163" y="1293813"/>
            <a:ext cx="1719262"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a:latin typeface="ZapfHumnst BT" pitchFamily="34" charset="0"/>
              </a:rPr>
              <a:t>The new Plane class, explosion around the Plane class, and the associated text only appear after a mouse click.</a:t>
            </a:r>
            <a:endParaRPr lang="en-US" altLang="en-US" sz="1000">
              <a:latin typeface="Arial" panose="020B0604020202020204" pitchFamily="34" charset="0"/>
            </a:endParaRPr>
          </a:p>
        </p:txBody>
      </p:sp>
      <p:sp>
        <p:nvSpPr>
          <p:cNvPr id="128009" name="Rectangle 9"/>
          <p:cNvSpPr>
            <a:spLocks noGrp="1" noRot="1" noChangeAspect="1" noChangeArrowheads="1" noTextEdit="1"/>
          </p:cNvSpPr>
          <p:nvPr>
            <p:ph type="sldImg"/>
          </p:nvPr>
        </p:nvSpPr>
        <p:spPr>
          <a:ln/>
        </p:spPr>
      </p:sp>
      <p:sp>
        <p:nvSpPr>
          <p:cNvPr id="128010" name="Rectangle 10"/>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17150910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130051"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130052" name="Rectangle 4"/>
          <p:cNvSpPr>
            <a:spLocks noGrp="1" noRot="1" noChangeAspect="1" noChangeArrowheads="1" noTextEdit="1"/>
          </p:cNvSpPr>
          <p:nvPr>
            <p:ph type="sldImg"/>
          </p:nvPr>
        </p:nvSpPr>
        <p:spPr>
          <a:ln/>
        </p:spPr>
      </p:sp>
      <p:sp>
        <p:nvSpPr>
          <p:cNvPr id="13005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37944008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132099"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132100" name="Rectangle 4"/>
          <p:cNvSpPr>
            <a:spLocks noGrp="1" noRot="1" noChangeAspect="1" noChangeArrowheads="1" noTextEdit="1"/>
          </p:cNvSpPr>
          <p:nvPr>
            <p:ph type="sldImg"/>
          </p:nvPr>
        </p:nvSpPr>
        <p:spPr>
          <a:ln/>
        </p:spPr>
      </p:sp>
      <p:sp>
        <p:nvSpPr>
          <p:cNvPr id="13210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14036401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134147"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134148" name="Text Box 2"/>
          <p:cNvSpPr txBox="1">
            <a:spLocks noChangeArrowheads="1"/>
          </p:cNvSpPr>
          <p:nvPr/>
        </p:nvSpPr>
        <p:spPr bwMode="auto">
          <a:xfrm>
            <a:off x="390525" y="1141413"/>
            <a:ext cx="1878013"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a:latin typeface="ZapfHumnst BT" pitchFamily="34" charset="0"/>
              </a:rPr>
              <a:t>The &lt;&lt;trace&gt;&gt; dependency represents tracing an analysis class to the design class it became.</a:t>
            </a:r>
          </a:p>
          <a:p>
            <a:pPr>
              <a:spcBef>
                <a:spcPct val="50000"/>
              </a:spcBef>
            </a:pPr>
            <a:r>
              <a:rPr lang="en-US" altLang="en-US" sz="1000">
                <a:latin typeface="ZapfHumnst BT" pitchFamily="34" charset="0"/>
              </a:rPr>
              <a:t>The use of boundary classes will be discussed in the Use-Case Analysis module and the use of processors will be discussed in the Describe Distribution module.</a:t>
            </a:r>
            <a:endParaRPr lang="en-US" altLang="en-US" sz="1000">
              <a:latin typeface="Arial" panose="020B0604020202020204" pitchFamily="34" charset="0"/>
            </a:endParaRPr>
          </a:p>
        </p:txBody>
      </p:sp>
      <p:sp>
        <p:nvSpPr>
          <p:cNvPr id="134149" name="Rectangle 5"/>
          <p:cNvSpPr>
            <a:spLocks noGrp="1" noRot="1" noChangeAspect="1" noChangeArrowheads="1" noTextEdit="1"/>
          </p:cNvSpPr>
          <p:nvPr>
            <p:ph type="sldImg"/>
          </p:nvPr>
        </p:nvSpPr>
        <p:spPr>
          <a:ln/>
        </p:spPr>
      </p:sp>
      <p:sp>
        <p:nvSpPr>
          <p:cNvPr id="134150"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18731862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136195"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136196" name="Rectangle 4"/>
          <p:cNvSpPr>
            <a:spLocks noGrp="1" noRot="1" noChangeAspect="1" noChangeArrowheads="1" noTextEdit="1"/>
          </p:cNvSpPr>
          <p:nvPr>
            <p:ph type="sldImg"/>
          </p:nvPr>
        </p:nvSpPr>
        <p:spPr>
          <a:ln/>
        </p:spPr>
      </p:sp>
      <p:sp>
        <p:nvSpPr>
          <p:cNvPr id="13619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2486818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138243"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138244" name="Rectangle 4"/>
          <p:cNvSpPr>
            <a:spLocks noGrp="1" noRot="1" noChangeAspect="1" noChangeArrowheads="1" noTextEdit="1"/>
          </p:cNvSpPr>
          <p:nvPr>
            <p:ph type="sldImg"/>
          </p:nvPr>
        </p:nvSpPr>
        <p:spPr>
          <a:ln/>
        </p:spPr>
      </p:sp>
      <p:sp>
        <p:nvSpPr>
          <p:cNvPr id="13824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2000906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29699"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29700" name="Text Box 4"/>
          <p:cNvSpPr txBox="1">
            <a:spLocks noChangeArrowheads="1"/>
          </p:cNvSpPr>
          <p:nvPr/>
        </p:nvSpPr>
        <p:spPr bwMode="auto">
          <a:xfrm>
            <a:off x="390525" y="1217613"/>
            <a:ext cx="1955800"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a:latin typeface="ZapfHumnst BT" pitchFamily="34" charset="0"/>
              </a:rPr>
              <a:t>Modularity supports separation of concerns.</a:t>
            </a:r>
          </a:p>
          <a:p>
            <a:pPr>
              <a:spcBef>
                <a:spcPct val="50000"/>
              </a:spcBef>
            </a:pPr>
            <a:r>
              <a:rPr lang="en-US" altLang="en-US" sz="1000">
                <a:latin typeface="ZapfHumnst BT" pitchFamily="34" charset="0"/>
              </a:rPr>
              <a:t>Another example of modularity is a car, which is made up of a body, chassis, engine, wheels, etc.</a:t>
            </a:r>
            <a:endParaRPr lang="en-US" altLang="en-US" sz="1000">
              <a:latin typeface="Arial" panose="020B0604020202020204" pitchFamily="34" charset="0"/>
            </a:endParaRPr>
          </a:p>
        </p:txBody>
      </p:sp>
      <p:sp>
        <p:nvSpPr>
          <p:cNvPr id="29701" name="Rectangle 5"/>
          <p:cNvSpPr>
            <a:spLocks noGrp="1" noRot="1" noChangeAspect="1" noChangeArrowheads="1" noTextEdit="1"/>
          </p:cNvSpPr>
          <p:nvPr>
            <p:ph type="sldImg"/>
          </p:nvPr>
        </p:nvSpPr>
        <p:spPr>
          <a:ln/>
        </p:spPr>
      </p:sp>
      <p:sp>
        <p:nvSpPr>
          <p:cNvPr id="29702"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4815642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140291"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140292" name="Rectangle 4"/>
          <p:cNvSpPr>
            <a:spLocks noGrp="1" noRot="1" noChangeAspect="1" noChangeArrowheads="1" noTextEdit="1"/>
          </p:cNvSpPr>
          <p:nvPr>
            <p:ph type="sldImg"/>
          </p:nvPr>
        </p:nvSpPr>
        <p:spPr>
          <a:ln/>
        </p:spPr>
      </p:sp>
      <p:sp>
        <p:nvSpPr>
          <p:cNvPr id="14029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
        <p:nvSpPr>
          <p:cNvPr id="140294" name="Text Box 6"/>
          <p:cNvSpPr txBox="1">
            <a:spLocks noChangeArrowheads="1"/>
          </p:cNvSpPr>
          <p:nvPr/>
        </p:nvSpPr>
        <p:spPr bwMode="auto">
          <a:xfrm>
            <a:off x="228600" y="1219200"/>
            <a:ext cx="2057400"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a:latin typeface="ZapfHumnst BT" pitchFamily="34" charset="0"/>
              </a:rPr>
              <a:t>In Rose, constraints between relationships are drawn using the dependency relationship and just typing in the constraint, including enclosing brackets.</a:t>
            </a:r>
            <a:endParaRPr lang="en-US" altLang="en-US" sz="1000">
              <a:latin typeface="Arial" panose="020B0604020202020204" pitchFamily="34" charset="0"/>
            </a:endParaRPr>
          </a:p>
        </p:txBody>
      </p:sp>
    </p:spTree>
    <p:extLst>
      <p:ext uri="{BB962C8B-B14F-4D97-AF65-F5344CB8AC3E}">
        <p14:creationId xmlns:p14="http://schemas.microsoft.com/office/powerpoint/2010/main" val="26763161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152579"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152580" name="Rectangle 4"/>
          <p:cNvSpPr>
            <a:spLocks noGrp="1" noRot="1" noChangeAspect="1" noChangeArrowheads="1" noTextEdit="1"/>
          </p:cNvSpPr>
          <p:nvPr>
            <p:ph type="sldImg"/>
          </p:nvPr>
        </p:nvSpPr>
        <p:spPr>
          <a:ln/>
        </p:spPr>
      </p:sp>
      <p:sp>
        <p:nvSpPr>
          <p:cNvPr id="15258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57094493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154627"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154628" name="Rectangle 4"/>
          <p:cNvSpPr>
            <a:spLocks noGrp="1" noRot="1" noChangeAspect="1" noChangeArrowheads="1" noTextEdit="1"/>
          </p:cNvSpPr>
          <p:nvPr>
            <p:ph type="sldImg"/>
          </p:nvPr>
        </p:nvSpPr>
        <p:spPr>
          <a:ln/>
        </p:spPr>
      </p:sp>
      <p:sp>
        <p:nvSpPr>
          <p:cNvPr id="15462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576542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31747"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31748" name="Text Box 4"/>
          <p:cNvSpPr txBox="1">
            <a:spLocks noChangeArrowheads="1"/>
          </p:cNvSpPr>
          <p:nvPr/>
        </p:nvSpPr>
        <p:spPr bwMode="auto">
          <a:xfrm>
            <a:off x="312738" y="1217613"/>
            <a:ext cx="1876425" cy="298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a:latin typeface="ZapfHumnst BT" pitchFamily="34" charset="0"/>
              </a:rPr>
              <a:t>Hierarchy is not an organizational chart.</a:t>
            </a:r>
          </a:p>
          <a:p>
            <a:pPr>
              <a:spcBef>
                <a:spcPct val="50000"/>
              </a:spcBef>
            </a:pPr>
            <a:r>
              <a:rPr lang="en-US" altLang="en-US" sz="1000">
                <a:latin typeface="ZapfHumnst BT" pitchFamily="34" charset="0"/>
              </a:rPr>
              <a:t>Hierarchy is not a functional decomposition.</a:t>
            </a:r>
          </a:p>
          <a:p>
            <a:pPr>
              <a:spcBef>
                <a:spcPct val="50000"/>
              </a:spcBef>
            </a:pPr>
            <a:r>
              <a:rPr lang="en-US" altLang="en-US" sz="1000">
                <a:latin typeface="ZapfHumnst BT" pitchFamily="34" charset="0"/>
              </a:rPr>
              <a:t>Hierarchy is a taxonomic organization.  The use of hierarchy makes it easy to recognize similarities and differences.</a:t>
            </a:r>
          </a:p>
          <a:p>
            <a:pPr>
              <a:spcBef>
                <a:spcPct val="50000"/>
              </a:spcBef>
            </a:pPr>
            <a:r>
              <a:rPr lang="en-US" altLang="en-US" sz="1000">
                <a:latin typeface="ZapfHumnst BT" pitchFamily="34" charset="0"/>
              </a:rPr>
              <a:t>For example, in botany, plants are organized into families, chemistry uses a periodic table to organize the elements.</a:t>
            </a:r>
          </a:p>
          <a:p>
            <a:pPr>
              <a:spcBef>
                <a:spcPct val="50000"/>
              </a:spcBef>
            </a:pPr>
            <a:r>
              <a:rPr lang="en-US" altLang="en-US" sz="1000">
                <a:solidFill>
                  <a:srgbClr val="000000"/>
                </a:solidFill>
                <a:latin typeface="ZapfHumnst BT" pitchFamily="34" charset="0"/>
              </a:rPr>
              <a:t>Another example -- telephone number, then a 0800 (free call) number, premium rate number, etc</a:t>
            </a:r>
            <a:endParaRPr lang="en-US" altLang="en-US" sz="1000">
              <a:solidFill>
                <a:srgbClr val="000000"/>
              </a:solidFill>
              <a:latin typeface="Arial" panose="020B0604020202020204" pitchFamily="34" charset="0"/>
            </a:endParaRPr>
          </a:p>
        </p:txBody>
      </p:sp>
      <p:sp>
        <p:nvSpPr>
          <p:cNvPr id="31749" name="Rectangle 5"/>
          <p:cNvSpPr>
            <a:spLocks noGrp="1" noRot="1" noChangeAspect="1" noChangeArrowheads="1" noTextEdit="1"/>
          </p:cNvSpPr>
          <p:nvPr>
            <p:ph type="sldImg"/>
          </p:nvPr>
        </p:nvSpPr>
        <p:spPr>
          <a:ln/>
        </p:spPr>
      </p:sp>
      <p:sp>
        <p:nvSpPr>
          <p:cNvPr id="31750"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smtClean="0">
              <a:latin typeface="Arial" panose="020B0604020202020204" pitchFamily="34" charset="0"/>
            </a:endParaRPr>
          </a:p>
        </p:txBody>
      </p:sp>
    </p:spTree>
    <p:extLst>
      <p:ext uri="{BB962C8B-B14F-4D97-AF65-F5344CB8AC3E}">
        <p14:creationId xmlns:p14="http://schemas.microsoft.com/office/powerpoint/2010/main" val="2091993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33795"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33796" name="Text Box 4"/>
          <p:cNvSpPr txBox="1">
            <a:spLocks noChangeArrowheads="1"/>
          </p:cNvSpPr>
          <p:nvPr/>
        </p:nvSpPr>
        <p:spPr bwMode="auto">
          <a:xfrm>
            <a:off x="157163" y="1141413"/>
            <a:ext cx="203200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a:latin typeface="ZapfHumnst BT" pitchFamily="34" charset="0"/>
              </a:rPr>
              <a:t>Before moving on, ask the students to name the four basic principles of OO (as a review).</a:t>
            </a:r>
            <a:endParaRPr lang="en-US" altLang="en-US" sz="1000">
              <a:latin typeface="Arial" panose="020B0604020202020204" pitchFamily="34" charset="0"/>
            </a:endParaRPr>
          </a:p>
        </p:txBody>
      </p:sp>
      <p:sp>
        <p:nvSpPr>
          <p:cNvPr id="33797" name="Rectangle 5"/>
          <p:cNvSpPr>
            <a:spLocks noGrp="1" noRot="1" noChangeAspect="1" noChangeArrowheads="1" noTextEdit="1"/>
          </p:cNvSpPr>
          <p:nvPr>
            <p:ph type="sldImg"/>
          </p:nvPr>
        </p:nvSpPr>
        <p:spPr>
          <a:ln/>
        </p:spPr>
      </p:sp>
      <p:sp>
        <p:nvSpPr>
          <p:cNvPr id="33798" name="Rectangle 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172415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smtClean="0">
                <a:latin typeface="Arial Narrow" panose="020B0606020202030204" pitchFamily="34" charset="0"/>
              </a:rPr>
              <a:t>OOADv4.2 Instructor Notes</a:t>
            </a:r>
            <a:endParaRPr lang="en-US" altLang="en-US" sz="1000" i="1" smtClean="0">
              <a:latin typeface="Arial" panose="020B0604020202020204" pitchFamily="34" charset="0"/>
            </a:endParaRPr>
          </a:p>
        </p:txBody>
      </p:sp>
      <p:sp>
        <p:nvSpPr>
          <p:cNvPr id="35843" name="Rectangle 4"/>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7100">
              <a:defRPr sz="2400">
                <a:solidFill>
                  <a:schemeClr val="tx1"/>
                </a:solidFill>
                <a:latin typeface="Times New Roman" panose="02020603050405020304" pitchFamily="18" charset="0"/>
              </a:defRPr>
            </a:lvl1pPr>
            <a:lvl2pPr marL="742950" indent="-285750" defTabSz="927100">
              <a:defRPr sz="2400">
                <a:solidFill>
                  <a:schemeClr val="tx1"/>
                </a:solidFill>
                <a:latin typeface="Times New Roman" panose="02020603050405020304" pitchFamily="18" charset="0"/>
              </a:defRPr>
            </a:lvl2pPr>
            <a:lvl3pPr marL="1143000" indent="-228600" defTabSz="927100">
              <a:defRPr sz="2400">
                <a:solidFill>
                  <a:schemeClr val="tx1"/>
                </a:solidFill>
                <a:latin typeface="Times New Roman" panose="02020603050405020304" pitchFamily="18" charset="0"/>
              </a:defRPr>
            </a:lvl3pPr>
            <a:lvl4pPr marL="1600200" indent="-228600" defTabSz="927100">
              <a:defRPr sz="2400">
                <a:solidFill>
                  <a:schemeClr val="tx1"/>
                </a:solidFill>
                <a:latin typeface="Times New Roman" panose="02020603050405020304" pitchFamily="18" charset="0"/>
              </a:defRPr>
            </a:lvl4pPr>
            <a:lvl5pPr marL="2057400" indent="-228600" defTabSz="927100">
              <a:defRPr sz="2400">
                <a:solidFill>
                  <a:schemeClr val="tx1"/>
                </a:solidFill>
                <a:latin typeface="Times New Roman" panose="02020603050405020304" pitchFamily="18" charset="0"/>
              </a:defRPr>
            </a:lvl5pPr>
            <a:lvl6pPr marL="2514600" indent="-228600" defTabSz="9271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271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271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271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000" smtClean="0">
                <a:latin typeface="Arial" panose="020B0604020202020204" pitchFamily="34" charset="0"/>
              </a:rPr>
              <a:t>Module 3 - Introduction to Object Orientation</a:t>
            </a:r>
            <a:endParaRPr lang="en-US" altLang="en-US" sz="1000" smtClean="0">
              <a:latin typeface="ZapfHumnst BT" pitchFamily="34" charset="0"/>
            </a:endParaRPr>
          </a:p>
        </p:txBody>
      </p:sp>
      <p:sp>
        <p:nvSpPr>
          <p:cNvPr id="35844" name="Rectangle 4"/>
          <p:cNvSpPr>
            <a:spLocks noGrp="1" noRot="1" noChangeAspect="1" noChangeArrowheads="1" noTextEdit="1"/>
          </p:cNvSpPr>
          <p:nvPr>
            <p:ph type="sldImg"/>
          </p:nvPr>
        </p:nvSpPr>
        <p:spPr>
          <a:ln/>
        </p:spPr>
      </p:sp>
      <p:sp>
        <p:nvSpPr>
          <p:cNvPr id="3584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193665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0E050B2-E433-4CDD-B53B-762767AC2FA4}"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2B206-A46F-40F2-ACD8-A3890C9C099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88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E050B2-E433-4CDD-B53B-762767AC2FA4}"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3574869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E050B2-E433-4CDD-B53B-762767AC2FA4}"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3585111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E050B2-E433-4CDD-B53B-762767AC2FA4}"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27427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E050B2-E433-4CDD-B53B-762767AC2FA4}"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62B206-A46F-40F2-ACD8-A3890C9C099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2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E050B2-E433-4CDD-B53B-762767AC2FA4}"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2958038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0E050B2-E433-4CDD-B53B-762767AC2FA4}" type="datetimeFigureOut">
              <a:rPr lang="en-US" smtClean="0"/>
              <a:t>9/19/2017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356212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0E050B2-E433-4CDD-B53B-762767AC2FA4}" type="datetimeFigureOut">
              <a:rPr lang="en-US" smtClean="0"/>
              <a:t>9/19/2017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396056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E050B2-E433-4CDD-B53B-762767AC2FA4}" type="datetimeFigureOut">
              <a:rPr lang="en-US" smtClean="0"/>
              <a:t>9/19/2017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39317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E050B2-E433-4CDD-B53B-762767AC2FA4}" type="datetimeFigureOut">
              <a:rPr lang="en-US" smtClean="0"/>
              <a:t>9/19/2017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962B206-A46F-40F2-ACD8-A3890C9C0999}" type="slidenum">
              <a:rPr lang="en-US" smtClean="0"/>
              <a:t>‹#›</a:t>
            </a:fld>
            <a:endParaRPr lang="en-US"/>
          </a:p>
        </p:txBody>
      </p:sp>
    </p:spTree>
    <p:extLst>
      <p:ext uri="{BB962C8B-B14F-4D97-AF65-F5344CB8AC3E}">
        <p14:creationId xmlns:p14="http://schemas.microsoft.com/office/powerpoint/2010/main" val="2147366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0E050B2-E433-4CDD-B53B-762767AC2FA4}"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62B206-A46F-40F2-ACD8-A3890C9C0999}" type="slidenum">
              <a:rPr lang="en-US" smtClean="0"/>
              <a:t>‹#›</a:t>
            </a:fld>
            <a:endParaRPr lang="en-US"/>
          </a:p>
        </p:txBody>
      </p:sp>
    </p:spTree>
    <p:extLst>
      <p:ext uri="{BB962C8B-B14F-4D97-AF65-F5344CB8AC3E}">
        <p14:creationId xmlns:p14="http://schemas.microsoft.com/office/powerpoint/2010/main" val="428949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E050B2-E433-4CDD-B53B-762767AC2FA4}" type="datetimeFigureOut">
              <a:rPr lang="en-US" smtClean="0"/>
              <a:t>9/19/2017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962B206-A46F-40F2-ACD8-A3890C9C099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7080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xml"/><Relationship Id="rId7"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 Id="rId9" Type="http://schemas.openxmlformats.org/officeDocument/2006/relationships/image" Target="../media/image4.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 2920 : Software Architecture &amp; Design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05993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Basic Concepts of Object Orientation</a:t>
            </a:r>
          </a:p>
        </p:txBody>
      </p:sp>
      <p:sp>
        <p:nvSpPr>
          <p:cNvPr id="22531" name="Rectangle 5"/>
          <p:cNvSpPr>
            <a:spLocks noGrp="1" noChangeArrowheads="1"/>
          </p:cNvSpPr>
          <p:nvPr>
            <p:ph idx="1"/>
          </p:nvPr>
        </p:nvSpPr>
        <p:spPr/>
        <p:txBody>
          <a:bodyPr rtlCol="0">
            <a:normAutofit/>
          </a:bodyPr>
          <a:lstStyle/>
          <a:p>
            <a:pPr>
              <a:spcAft>
                <a:spcPts val="0"/>
              </a:spcAft>
              <a:buFont typeface="Wingdings 3" charset="2"/>
              <a:buChar char=""/>
              <a:defRPr/>
            </a:pPr>
            <a:r>
              <a:rPr lang="en-US" altLang="en-US" smtClean="0">
                <a:solidFill>
                  <a:schemeClr val="tx1">
                    <a:lumMod val="75000"/>
                    <a:lumOff val="25000"/>
                  </a:schemeClr>
                </a:solidFill>
              </a:rPr>
              <a:t>Object</a:t>
            </a:r>
          </a:p>
          <a:p>
            <a:pPr>
              <a:spcAft>
                <a:spcPts val="0"/>
              </a:spcAft>
              <a:buFont typeface="Wingdings 3" charset="2"/>
              <a:buChar char=""/>
              <a:defRPr/>
            </a:pPr>
            <a:r>
              <a:rPr lang="en-US" altLang="en-US" smtClean="0">
                <a:solidFill>
                  <a:schemeClr val="tx1">
                    <a:lumMod val="75000"/>
                    <a:lumOff val="25000"/>
                  </a:schemeClr>
                </a:solidFill>
              </a:rPr>
              <a:t>Class</a:t>
            </a:r>
          </a:p>
          <a:p>
            <a:pPr>
              <a:spcAft>
                <a:spcPts val="0"/>
              </a:spcAft>
              <a:buFont typeface="Wingdings 3" charset="2"/>
              <a:buChar char=""/>
              <a:defRPr/>
            </a:pPr>
            <a:r>
              <a:rPr lang="en-US" altLang="en-US" smtClean="0">
                <a:solidFill>
                  <a:schemeClr val="tx1">
                    <a:lumMod val="75000"/>
                    <a:lumOff val="25000"/>
                  </a:schemeClr>
                </a:solidFill>
              </a:rPr>
              <a:t>Attribute</a:t>
            </a:r>
          </a:p>
          <a:p>
            <a:pPr>
              <a:spcAft>
                <a:spcPts val="0"/>
              </a:spcAft>
              <a:buFont typeface="Wingdings 3" charset="2"/>
              <a:buChar char=""/>
              <a:defRPr/>
            </a:pPr>
            <a:r>
              <a:rPr lang="en-US" altLang="en-US" smtClean="0">
                <a:solidFill>
                  <a:schemeClr val="tx1">
                    <a:lumMod val="75000"/>
                    <a:lumOff val="25000"/>
                  </a:schemeClr>
                </a:solidFill>
              </a:rPr>
              <a:t>Operation</a:t>
            </a:r>
          </a:p>
          <a:p>
            <a:pPr>
              <a:spcAft>
                <a:spcPts val="0"/>
              </a:spcAft>
              <a:buFont typeface="Wingdings 3" charset="2"/>
              <a:buChar char=""/>
              <a:defRPr/>
            </a:pPr>
            <a:r>
              <a:rPr lang="en-US" altLang="en-US" smtClean="0">
                <a:solidFill>
                  <a:schemeClr val="tx1">
                    <a:lumMod val="75000"/>
                    <a:lumOff val="25000"/>
                  </a:schemeClr>
                </a:solidFill>
              </a:rPr>
              <a:t>Interface (Polymorphism)</a:t>
            </a:r>
          </a:p>
          <a:p>
            <a:pPr>
              <a:spcAft>
                <a:spcPts val="0"/>
              </a:spcAft>
              <a:buFont typeface="Wingdings 3" charset="2"/>
              <a:buChar char=""/>
              <a:defRPr/>
            </a:pPr>
            <a:r>
              <a:rPr lang="en-US" altLang="en-US" smtClean="0">
                <a:solidFill>
                  <a:schemeClr val="tx1">
                    <a:lumMod val="75000"/>
                    <a:lumOff val="25000"/>
                  </a:schemeClr>
                </a:solidFill>
              </a:rPr>
              <a:t>Component</a:t>
            </a:r>
          </a:p>
          <a:p>
            <a:pPr>
              <a:spcAft>
                <a:spcPts val="0"/>
              </a:spcAft>
              <a:buFont typeface="Wingdings 3" charset="2"/>
              <a:buChar char=""/>
              <a:defRPr/>
            </a:pPr>
            <a:r>
              <a:rPr lang="en-US" altLang="en-US" smtClean="0">
                <a:solidFill>
                  <a:schemeClr val="tx1">
                    <a:lumMod val="75000"/>
                    <a:lumOff val="25000"/>
                  </a:schemeClr>
                </a:solidFill>
              </a:rPr>
              <a:t>Package</a:t>
            </a:r>
          </a:p>
          <a:p>
            <a:pPr>
              <a:spcAft>
                <a:spcPts val="0"/>
              </a:spcAft>
              <a:buFont typeface="Wingdings 3" charset="2"/>
              <a:buChar char=""/>
              <a:defRPr/>
            </a:pPr>
            <a:r>
              <a:rPr lang="en-US" altLang="en-US" smtClean="0">
                <a:solidFill>
                  <a:schemeClr val="tx1">
                    <a:lumMod val="75000"/>
                    <a:lumOff val="25000"/>
                  </a:schemeClr>
                </a:solidFill>
              </a:rPr>
              <a:t>Subsystem</a:t>
            </a:r>
          </a:p>
          <a:p>
            <a:pPr>
              <a:spcAft>
                <a:spcPts val="0"/>
              </a:spcAft>
              <a:buFont typeface="Wingdings 3" charset="2"/>
              <a:buChar char=""/>
              <a:defRPr/>
            </a:pPr>
            <a:r>
              <a:rPr lang="en-US" altLang="en-US" smtClean="0">
                <a:solidFill>
                  <a:schemeClr val="tx1">
                    <a:lumMod val="75000"/>
                    <a:lumOff val="25000"/>
                  </a:schemeClr>
                </a:solidFill>
              </a:rPr>
              <a:t>Relationships</a:t>
            </a:r>
          </a:p>
        </p:txBody>
      </p:sp>
    </p:spTree>
    <p:extLst>
      <p:ext uri="{BB962C8B-B14F-4D97-AF65-F5344CB8AC3E}">
        <p14:creationId xmlns:p14="http://schemas.microsoft.com/office/powerpoint/2010/main" val="1792777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AutoShape 4"/>
          <p:cNvSpPr>
            <a:spLocks noChangeArrowheads="1"/>
          </p:cNvSpPr>
          <p:nvPr/>
        </p:nvSpPr>
        <p:spPr bwMode="auto">
          <a:xfrm>
            <a:off x="3847553" y="1838498"/>
            <a:ext cx="447675" cy="433388"/>
          </a:xfrm>
          <a:prstGeom prst="star5">
            <a:avLst/>
          </a:prstGeom>
          <a:solidFill>
            <a:srgbClr val="FF00FF"/>
          </a:soli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36867" name="Rectangle 5"/>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Basic Concepts of Object Orientation</a:t>
            </a:r>
          </a:p>
        </p:txBody>
      </p:sp>
      <p:sp>
        <p:nvSpPr>
          <p:cNvPr id="24580" name="Rectangle 6"/>
          <p:cNvSpPr>
            <a:spLocks noGrp="1" noChangeArrowheads="1"/>
          </p:cNvSpPr>
          <p:nvPr>
            <p:ph idx="1"/>
          </p:nvPr>
        </p:nvSpPr>
        <p:spPr>
          <a:xfrm>
            <a:off x="2951018" y="1945487"/>
            <a:ext cx="6342611" cy="4023360"/>
          </a:xfrm>
        </p:spPr>
        <p:txBody>
          <a:bodyPr rtlCol="0">
            <a:normAutofit/>
          </a:bodyPr>
          <a:lstStyle/>
          <a:p>
            <a:pPr>
              <a:spcAft>
                <a:spcPts val="0"/>
              </a:spcAft>
              <a:buFont typeface="Wingdings 3" charset="2"/>
              <a:buChar char=""/>
              <a:defRPr/>
            </a:pPr>
            <a:r>
              <a:rPr lang="en-US" altLang="en-US" dirty="0" smtClean="0">
                <a:solidFill>
                  <a:schemeClr val="tx1">
                    <a:lumMod val="75000"/>
                    <a:lumOff val="25000"/>
                  </a:schemeClr>
                </a:solidFill>
              </a:rPr>
              <a:t>Object</a:t>
            </a:r>
          </a:p>
          <a:p>
            <a:pPr>
              <a:spcAft>
                <a:spcPts val="0"/>
              </a:spcAft>
              <a:buFont typeface="Wingdings 3" charset="2"/>
              <a:buChar char=""/>
              <a:defRPr/>
            </a:pPr>
            <a:r>
              <a:rPr lang="en-US" altLang="en-US" dirty="0" smtClean="0">
                <a:solidFill>
                  <a:schemeClr val="folHlink"/>
                </a:solidFill>
              </a:rPr>
              <a:t>Class</a:t>
            </a:r>
          </a:p>
          <a:p>
            <a:pPr>
              <a:spcAft>
                <a:spcPts val="0"/>
              </a:spcAft>
              <a:buFont typeface="Wingdings 3" charset="2"/>
              <a:buChar char=""/>
              <a:defRPr/>
            </a:pPr>
            <a:r>
              <a:rPr lang="en-US" altLang="en-US" dirty="0" smtClean="0">
                <a:solidFill>
                  <a:schemeClr val="folHlink"/>
                </a:solidFill>
              </a:rPr>
              <a:t>Attribute</a:t>
            </a:r>
          </a:p>
          <a:p>
            <a:pPr>
              <a:spcAft>
                <a:spcPts val="0"/>
              </a:spcAft>
              <a:buFont typeface="Wingdings 3" charset="2"/>
              <a:buChar char=""/>
              <a:defRPr/>
            </a:pPr>
            <a:r>
              <a:rPr lang="en-US" altLang="en-US" dirty="0" smtClean="0">
                <a:solidFill>
                  <a:schemeClr val="folHlink"/>
                </a:solidFill>
              </a:rPr>
              <a:t>Operation</a:t>
            </a:r>
          </a:p>
          <a:p>
            <a:pPr>
              <a:spcAft>
                <a:spcPts val="0"/>
              </a:spcAft>
              <a:buFont typeface="Wingdings 3" charset="2"/>
              <a:buChar char=""/>
              <a:defRPr/>
            </a:pPr>
            <a:r>
              <a:rPr lang="en-US" altLang="en-US" dirty="0" smtClean="0">
                <a:solidFill>
                  <a:schemeClr val="folHlink"/>
                </a:solidFill>
              </a:rPr>
              <a:t>Interface (Polymorphism)</a:t>
            </a:r>
          </a:p>
          <a:p>
            <a:pPr>
              <a:spcAft>
                <a:spcPts val="0"/>
              </a:spcAft>
              <a:buFont typeface="Wingdings 3" charset="2"/>
              <a:buChar char=""/>
              <a:defRPr/>
            </a:pPr>
            <a:r>
              <a:rPr lang="en-US" altLang="en-US" dirty="0" smtClean="0">
                <a:solidFill>
                  <a:schemeClr val="folHlink"/>
                </a:solidFill>
              </a:rPr>
              <a:t>Component</a:t>
            </a:r>
          </a:p>
          <a:p>
            <a:pPr>
              <a:spcAft>
                <a:spcPts val="0"/>
              </a:spcAft>
              <a:buFont typeface="Wingdings 3" charset="2"/>
              <a:buChar char=""/>
              <a:defRPr/>
            </a:pPr>
            <a:r>
              <a:rPr lang="en-US" altLang="en-US" dirty="0" smtClean="0">
                <a:solidFill>
                  <a:schemeClr val="folHlink"/>
                </a:solidFill>
              </a:rPr>
              <a:t>Package</a:t>
            </a:r>
          </a:p>
          <a:p>
            <a:pPr>
              <a:spcAft>
                <a:spcPts val="0"/>
              </a:spcAft>
              <a:buFont typeface="Wingdings 3" charset="2"/>
              <a:buChar char=""/>
              <a:defRPr/>
            </a:pPr>
            <a:r>
              <a:rPr lang="en-US" altLang="en-US" dirty="0" smtClean="0">
                <a:solidFill>
                  <a:schemeClr val="folHlink"/>
                </a:solidFill>
              </a:rPr>
              <a:t>Subsystem</a:t>
            </a:r>
          </a:p>
          <a:p>
            <a:pPr>
              <a:spcAft>
                <a:spcPts val="0"/>
              </a:spcAft>
              <a:buFont typeface="Wingdings 3" charset="2"/>
              <a:buChar char=""/>
              <a:defRPr/>
            </a:pPr>
            <a:r>
              <a:rPr lang="en-US" altLang="en-US" dirty="0" smtClean="0">
                <a:solidFill>
                  <a:schemeClr val="folHlink"/>
                </a:solidFill>
              </a:rPr>
              <a:t>Relationships</a:t>
            </a:r>
            <a:endParaRPr lang="en-US" altLang="en-US" dirty="0" smtClean="0">
              <a:solidFill>
                <a:schemeClr val="tx1">
                  <a:lumMod val="75000"/>
                  <a:lumOff val="25000"/>
                </a:schemeClr>
              </a:solidFill>
            </a:endParaRPr>
          </a:p>
        </p:txBody>
      </p:sp>
    </p:spTree>
    <p:extLst>
      <p:ext uri="{BB962C8B-B14F-4D97-AF65-F5344CB8AC3E}">
        <p14:creationId xmlns:p14="http://schemas.microsoft.com/office/powerpoint/2010/main" val="2567706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nvGrpSpPr>
          <p:cNvPr id="38915" name="Group 3"/>
          <p:cNvGrpSpPr>
            <a:grpSpLocks/>
          </p:cNvGrpSpPr>
          <p:nvPr/>
        </p:nvGrpSpPr>
        <p:grpSpPr bwMode="auto">
          <a:xfrm>
            <a:off x="5251451" y="2635250"/>
            <a:ext cx="2447925" cy="896938"/>
            <a:chOff x="2550" y="1457"/>
            <a:chExt cx="1542" cy="565"/>
          </a:xfrm>
        </p:grpSpPr>
        <p:grpSp>
          <p:nvGrpSpPr>
            <p:cNvPr id="38945" name="Group 4"/>
            <p:cNvGrpSpPr>
              <a:grpSpLocks/>
            </p:cNvGrpSpPr>
            <p:nvPr/>
          </p:nvGrpSpPr>
          <p:grpSpPr bwMode="auto">
            <a:xfrm>
              <a:off x="2550" y="1457"/>
              <a:ext cx="1542" cy="418"/>
              <a:chOff x="2550" y="1457"/>
              <a:chExt cx="1542" cy="418"/>
            </a:xfrm>
          </p:grpSpPr>
          <p:grpSp>
            <p:nvGrpSpPr>
              <p:cNvPr id="38947" name="Group 5"/>
              <p:cNvGrpSpPr>
                <a:grpSpLocks/>
              </p:cNvGrpSpPr>
              <p:nvPr/>
            </p:nvGrpSpPr>
            <p:grpSpPr bwMode="auto">
              <a:xfrm>
                <a:off x="2588" y="1457"/>
                <a:ext cx="1504" cy="387"/>
                <a:chOff x="2588" y="1457"/>
                <a:chExt cx="1504" cy="387"/>
              </a:xfrm>
            </p:grpSpPr>
            <p:sp>
              <p:nvSpPr>
                <p:cNvPr id="39037" name="Freeform 6"/>
                <p:cNvSpPr>
                  <a:spLocks/>
                </p:cNvSpPr>
                <p:nvPr/>
              </p:nvSpPr>
              <p:spPr bwMode="auto">
                <a:xfrm>
                  <a:off x="2588" y="1492"/>
                  <a:ext cx="1201" cy="319"/>
                </a:xfrm>
                <a:custGeom>
                  <a:avLst/>
                  <a:gdLst>
                    <a:gd name="T0" fmla="*/ 984 w 1201"/>
                    <a:gd name="T1" fmla="*/ 0 h 319"/>
                    <a:gd name="T2" fmla="*/ 36 w 1201"/>
                    <a:gd name="T3" fmla="*/ 0 h 319"/>
                    <a:gd name="T4" fmla="*/ 29 w 1201"/>
                    <a:gd name="T5" fmla="*/ 12 h 319"/>
                    <a:gd name="T6" fmla="*/ 22 w 1201"/>
                    <a:gd name="T7" fmla="*/ 25 h 319"/>
                    <a:gd name="T8" fmla="*/ 15 w 1201"/>
                    <a:gd name="T9" fmla="*/ 43 h 319"/>
                    <a:gd name="T10" fmla="*/ 10 w 1201"/>
                    <a:gd name="T11" fmla="*/ 62 h 319"/>
                    <a:gd name="T12" fmla="*/ 5 w 1201"/>
                    <a:gd name="T13" fmla="*/ 81 h 319"/>
                    <a:gd name="T14" fmla="*/ 3 w 1201"/>
                    <a:gd name="T15" fmla="*/ 100 h 319"/>
                    <a:gd name="T16" fmla="*/ 2 w 1201"/>
                    <a:gd name="T17" fmla="*/ 122 h 319"/>
                    <a:gd name="T18" fmla="*/ 5 w 1201"/>
                    <a:gd name="T19" fmla="*/ 141 h 319"/>
                    <a:gd name="T20" fmla="*/ 8 w 1201"/>
                    <a:gd name="T21" fmla="*/ 157 h 319"/>
                    <a:gd name="T22" fmla="*/ 12 w 1201"/>
                    <a:gd name="T23" fmla="*/ 171 h 319"/>
                    <a:gd name="T24" fmla="*/ 18 w 1201"/>
                    <a:gd name="T25" fmla="*/ 184 h 319"/>
                    <a:gd name="T26" fmla="*/ 24 w 1201"/>
                    <a:gd name="T27" fmla="*/ 196 h 319"/>
                    <a:gd name="T28" fmla="*/ 30 w 1201"/>
                    <a:gd name="T29" fmla="*/ 207 h 319"/>
                    <a:gd name="T30" fmla="*/ 0 w 1201"/>
                    <a:gd name="T31" fmla="*/ 230 h 319"/>
                    <a:gd name="T32" fmla="*/ 0 w 1201"/>
                    <a:gd name="T33" fmla="*/ 315 h 319"/>
                    <a:gd name="T34" fmla="*/ 303 w 1201"/>
                    <a:gd name="T35" fmla="*/ 315 h 319"/>
                    <a:gd name="T36" fmla="*/ 303 w 1201"/>
                    <a:gd name="T37" fmla="*/ 228 h 319"/>
                    <a:gd name="T38" fmla="*/ 900 w 1201"/>
                    <a:gd name="T39" fmla="*/ 228 h 319"/>
                    <a:gd name="T40" fmla="*/ 804 w 1201"/>
                    <a:gd name="T41" fmla="*/ 246 h 319"/>
                    <a:gd name="T42" fmla="*/ 804 w 1201"/>
                    <a:gd name="T43" fmla="*/ 285 h 319"/>
                    <a:gd name="T44" fmla="*/ 1064 w 1201"/>
                    <a:gd name="T45" fmla="*/ 285 h 319"/>
                    <a:gd name="T46" fmla="*/ 933 w 1201"/>
                    <a:gd name="T47" fmla="*/ 300 h 319"/>
                    <a:gd name="T48" fmla="*/ 933 w 1201"/>
                    <a:gd name="T49" fmla="*/ 318 h 319"/>
                    <a:gd name="T50" fmla="*/ 1164 w 1201"/>
                    <a:gd name="T51" fmla="*/ 300 h 319"/>
                    <a:gd name="T52" fmla="*/ 1164 w 1201"/>
                    <a:gd name="T53" fmla="*/ 251 h 319"/>
                    <a:gd name="T54" fmla="*/ 1200 w 1201"/>
                    <a:gd name="T55" fmla="*/ 251 h 319"/>
                    <a:gd name="T56" fmla="*/ 1200 w 1201"/>
                    <a:gd name="T57" fmla="*/ 222 h 319"/>
                    <a:gd name="T58" fmla="*/ 1161 w 1201"/>
                    <a:gd name="T59" fmla="*/ 222 h 319"/>
                    <a:gd name="T60" fmla="*/ 1161 w 1201"/>
                    <a:gd name="T61" fmla="*/ 243 h 319"/>
                    <a:gd name="T62" fmla="*/ 954 w 1201"/>
                    <a:gd name="T63" fmla="*/ 243 h 319"/>
                    <a:gd name="T64" fmla="*/ 966 w 1201"/>
                    <a:gd name="T65" fmla="*/ 235 h 319"/>
                    <a:gd name="T66" fmla="*/ 975 w 1201"/>
                    <a:gd name="T67" fmla="*/ 228 h 319"/>
                    <a:gd name="T68" fmla="*/ 984 w 1201"/>
                    <a:gd name="T69" fmla="*/ 220 h 319"/>
                    <a:gd name="T70" fmla="*/ 972 w 1201"/>
                    <a:gd name="T71" fmla="*/ 237 h 319"/>
                    <a:gd name="T72" fmla="*/ 1018 w 1201"/>
                    <a:gd name="T73" fmla="*/ 237 h 319"/>
                    <a:gd name="T74" fmla="*/ 1024 w 1201"/>
                    <a:gd name="T75" fmla="*/ 214 h 319"/>
                    <a:gd name="T76" fmla="*/ 993 w 1201"/>
                    <a:gd name="T77" fmla="*/ 214 h 319"/>
                    <a:gd name="T78" fmla="*/ 1003 w 1201"/>
                    <a:gd name="T79" fmla="*/ 201 h 319"/>
                    <a:gd name="T80" fmla="*/ 1010 w 1201"/>
                    <a:gd name="T81" fmla="*/ 187 h 319"/>
                    <a:gd name="T82" fmla="*/ 1016 w 1201"/>
                    <a:gd name="T83" fmla="*/ 173 h 319"/>
                    <a:gd name="T84" fmla="*/ 1020 w 1201"/>
                    <a:gd name="T85" fmla="*/ 158 h 319"/>
                    <a:gd name="T86" fmla="*/ 1024 w 1201"/>
                    <a:gd name="T87" fmla="*/ 139 h 319"/>
                    <a:gd name="T88" fmla="*/ 1025 w 1201"/>
                    <a:gd name="T89" fmla="*/ 114 h 319"/>
                    <a:gd name="T90" fmla="*/ 1025 w 1201"/>
                    <a:gd name="T91" fmla="*/ 98 h 319"/>
                    <a:gd name="T92" fmla="*/ 1021 w 1201"/>
                    <a:gd name="T93" fmla="*/ 76 h 319"/>
                    <a:gd name="T94" fmla="*/ 1017 w 1201"/>
                    <a:gd name="T95" fmla="*/ 62 h 319"/>
                    <a:gd name="T96" fmla="*/ 1013 w 1201"/>
                    <a:gd name="T97" fmla="*/ 51 h 319"/>
                    <a:gd name="T98" fmla="*/ 1009 w 1201"/>
                    <a:gd name="T99" fmla="*/ 37 h 319"/>
                    <a:gd name="T100" fmla="*/ 1001 w 1201"/>
                    <a:gd name="T101" fmla="*/ 23 h 319"/>
                    <a:gd name="T102" fmla="*/ 993 w 1201"/>
                    <a:gd name="T103" fmla="*/ 12 h 319"/>
                    <a:gd name="T104" fmla="*/ 984 w 1201"/>
                    <a:gd name="T105" fmla="*/ 0 h 3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201" h="319">
                      <a:moveTo>
                        <a:pt x="984" y="0"/>
                      </a:moveTo>
                      <a:lnTo>
                        <a:pt x="36" y="0"/>
                      </a:lnTo>
                      <a:lnTo>
                        <a:pt x="29" y="12"/>
                      </a:lnTo>
                      <a:lnTo>
                        <a:pt x="22" y="25"/>
                      </a:lnTo>
                      <a:lnTo>
                        <a:pt x="15" y="43"/>
                      </a:lnTo>
                      <a:lnTo>
                        <a:pt x="10" y="62"/>
                      </a:lnTo>
                      <a:lnTo>
                        <a:pt x="5" y="81"/>
                      </a:lnTo>
                      <a:lnTo>
                        <a:pt x="3" y="100"/>
                      </a:lnTo>
                      <a:lnTo>
                        <a:pt x="2" y="122"/>
                      </a:lnTo>
                      <a:lnTo>
                        <a:pt x="5" y="141"/>
                      </a:lnTo>
                      <a:lnTo>
                        <a:pt x="8" y="157"/>
                      </a:lnTo>
                      <a:lnTo>
                        <a:pt x="12" y="171"/>
                      </a:lnTo>
                      <a:lnTo>
                        <a:pt x="18" y="184"/>
                      </a:lnTo>
                      <a:lnTo>
                        <a:pt x="24" y="196"/>
                      </a:lnTo>
                      <a:lnTo>
                        <a:pt x="30" y="207"/>
                      </a:lnTo>
                      <a:lnTo>
                        <a:pt x="0" y="230"/>
                      </a:lnTo>
                      <a:lnTo>
                        <a:pt x="0" y="315"/>
                      </a:lnTo>
                      <a:lnTo>
                        <a:pt x="303" y="315"/>
                      </a:lnTo>
                      <a:lnTo>
                        <a:pt x="303" y="228"/>
                      </a:lnTo>
                      <a:lnTo>
                        <a:pt x="900" y="228"/>
                      </a:lnTo>
                      <a:lnTo>
                        <a:pt x="804" y="246"/>
                      </a:lnTo>
                      <a:lnTo>
                        <a:pt x="804" y="285"/>
                      </a:lnTo>
                      <a:lnTo>
                        <a:pt x="1064" y="285"/>
                      </a:lnTo>
                      <a:lnTo>
                        <a:pt x="933" y="300"/>
                      </a:lnTo>
                      <a:lnTo>
                        <a:pt x="933" y="318"/>
                      </a:lnTo>
                      <a:lnTo>
                        <a:pt x="1164" y="300"/>
                      </a:lnTo>
                      <a:lnTo>
                        <a:pt x="1164" y="251"/>
                      </a:lnTo>
                      <a:lnTo>
                        <a:pt x="1200" y="251"/>
                      </a:lnTo>
                      <a:lnTo>
                        <a:pt x="1200" y="222"/>
                      </a:lnTo>
                      <a:lnTo>
                        <a:pt x="1161" y="222"/>
                      </a:lnTo>
                      <a:lnTo>
                        <a:pt x="1161" y="243"/>
                      </a:lnTo>
                      <a:lnTo>
                        <a:pt x="954" y="243"/>
                      </a:lnTo>
                      <a:lnTo>
                        <a:pt x="966" y="235"/>
                      </a:lnTo>
                      <a:lnTo>
                        <a:pt x="975" y="228"/>
                      </a:lnTo>
                      <a:lnTo>
                        <a:pt x="984" y="220"/>
                      </a:lnTo>
                      <a:lnTo>
                        <a:pt x="972" y="237"/>
                      </a:lnTo>
                      <a:lnTo>
                        <a:pt x="1018" y="237"/>
                      </a:lnTo>
                      <a:lnTo>
                        <a:pt x="1024" y="214"/>
                      </a:lnTo>
                      <a:lnTo>
                        <a:pt x="993" y="214"/>
                      </a:lnTo>
                      <a:lnTo>
                        <a:pt x="1003" y="201"/>
                      </a:lnTo>
                      <a:lnTo>
                        <a:pt x="1010" y="187"/>
                      </a:lnTo>
                      <a:lnTo>
                        <a:pt x="1016" y="173"/>
                      </a:lnTo>
                      <a:lnTo>
                        <a:pt x="1020" y="158"/>
                      </a:lnTo>
                      <a:lnTo>
                        <a:pt x="1024" y="139"/>
                      </a:lnTo>
                      <a:lnTo>
                        <a:pt x="1025" y="114"/>
                      </a:lnTo>
                      <a:lnTo>
                        <a:pt x="1025" y="98"/>
                      </a:lnTo>
                      <a:lnTo>
                        <a:pt x="1021" y="76"/>
                      </a:lnTo>
                      <a:lnTo>
                        <a:pt x="1017" y="62"/>
                      </a:lnTo>
                      <a:lnTo>
                        <a:pt x="1013" y="51"/>
                      </a:lnTo>
                      <a:lnTo>
                        <a:pt x="1009" y="37"/>
                      </a:lnTo>
                      <a:lnTo>
                        <a:pt x="1001" y="23"/>
                      </a:lnTo>
                      <a:lnTo>
                        <a:pt x="993" y="12"/>
                      </a:lnTo>
                      <a:lnTo>
                        <a:pt x="984"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9038" name="Group 7"/>
                <p:cNvGrpSpPr>
                  <a:grpSpLocks/>
                </p:cNvGrpSpPr>
                <p:nvPr/>
              </p:nvGrpSpPr>
              <p:grpSpPr bwMode="auto">
                <a:xfrm>
                  <a:off x="3739" y="1457"/>
                  <a:ext cx="353" cy="387"/>
                  <a:chOff x="3739" y="1457"/>
                  <a:chExt cx="353" cy="387"/>
                </a:xfrm>
              </p:grpSpPr>
              <p:grpSp>
                <p:nvGrpSpPr>
                  <p:cNvPr id="39039" name="Group 8"/>
                  <p:cNvGrpSpPr>
                    <a:grpSpLocks/>
                  </p:cNvGrpSpPr>
                  <p:nvPr/>
                </p:nvGrpSpPr>
                <p:grpSpPr bwMode="auto">
                  <a:xfrm>
                    <a:off x="3739" y="1457"/>
                    <a:ext cx="39" cy="256"/>
                    <a:chOff x="3739" y="1457"/>
                    <a:chExt cx="39" cy="256"/>
                  </a:xfrm>
                </p:grpSpPr>
                <p:sp>
                  <p:nvSpPr>
                    <p:cNvPr id="39052" name="Rectangle 9"/>
                    <p:cNvSpPr>
                      <a:spLocks noChangeArrowheads="1"/>
                    </p:cNvSpPr>
                    <p:nvPr/>
                  </p:nvSpPr>
                  <p:spPr bwMode="auto">
                    <a:xfrm>
                      <a:off x="3739" y="1705"/>
                      <a:ext cx="39" cy="8"/>
                    </a:xfrm>
                    <a:prstGeom prst="rect">
                      <a:avLst/>
                    </a:prstGeom>
                    <a:solidFill>
                      <a:srgbClr val="80808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nvGrpSpPr>
                    <p:cNvPr id="39053" name="Group 10"/>
                    <p:cNvGrpSpPr>
                      <a:grpSpLocks/>
                    </p:cNvGrpSpPr>
                    <p:nvPr/>
                  </p:nvGrpSpPr>
                  <p:grpSpPr bwMode="auto">
                    <a:xfrm>
                      <a:off x="3749" y="1457"/>
                      <a:ext cx="26" cy="238"/>
                      <a:chOff x="3749" y="1457"/>
                      <a:chExt cx="26" cy="238"/>
                    </a:xfrm>
                  </p:grpSpPr>
                  <p:sp>
                    <p:nvSpPr>
                      <p:cNvPr id="39054" name="Rectangle 11"/>
                      <p:cNvSpPr>
                        <a:spLocks noChangeArrowheads="1"/>
                      </p:cNvSpPr>
                      <p:nvPr/>
                    </p:nvSpPr>
                    <p:spPr bwMode="auto">
                      <a:xfrm>
                        <a:off x="3753" y="1457"/>
                        <a:ext cx="16" cy="116"/>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39055" name="Rectangle 12"/>
                      <p:cNvSpPr>
                        <a:spLocks noChangeArrowheads="1"/>
                      </p:cNvSpPr>
                      <p:nvPr/>
                    </p:nvSpPr>
                    <p:spPr bwMode="auto">
                      <a:xfrm>
                        <a:off x="3749" y="1582"/>
                        <a:ext cx="26" cy="113"/>
                      </a:xfrm>
                      <a:prstGeom prst="rect">
                        <a:avLst/>
                      </a:prstGeom>
                      <a:solidFill>
                        <a:srgbClr val="A0A0A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grpSp>
              <p:grpSp>
                <p:nvGrpSpPr>
                  <p:cNvPr id="39040" name="Group 13"/>
                  <p:cNvGrpSpPr>
                    <a:grpSpLocks/>
                  </p:cNvGrpSpPr>
                  <p:nvPr/>
                </p:nvGrpSpPr>
                <p:grpSpPr bwMode="auto">
                  <a:xfrm>
                    <a:off x="3754" y="1561"/>
                    <a:ext cx="338" cy="283"/>
                    <a:chOff x="3754" y="1561"/>
                    <a:chExt cx="338" cy="283"/>
                  </a:xfrm>
                </p:grpSpPr>
                <p:grpSp>
                  <p:nvGrpSpPr>
                    <p:cNvPr id="39041" name="Group 14"/>
                    <p:cNvGrpSpPr>
                      <a:grpSpLocks/>
                    </p:cNvGrpSpPr>
                    <p:nvPr/>
                  </p:nvGrpSpPr>
                  <p:grpSpPr bwMode="auto">
                    <a:xfrm>
                      <a:off x="3767" y="1561"/>
                      <a:ext cx="310" cy="187"/>
                      <a:chOff x="3767" y="1561"/>
                      <a:chExt cx="310" cy="187"/>
                    </a:xfrm>
                  </p:grpSpPr>
                  <p:sp>
                    <p:nvSpPr>
                      <p:cNvPr id="39048" name="Freeform 15"/>
                      <p:cNvSpPr>
                        <a:spLocks/>
                      </p:cNvSpPr>
                      <p:nvPr/>
                    </p:nvSpPr>
                    <p:spPr bwMode="auto">
                      <a:xfrm>
                        <a:off x="3767" y="1561"/>
                        <a:ext cx="310" cy="187"/>
                      </a:xfrm>
                      <a:custGeom>
                        <a:avLst/>
                        <a:gdLst>
                          <a:gd name="T0" fmla="*/ 145 w 310"/>
                          <a:gd name="T1" fmla="*/ 0 h 187"/>
                          <a:gd name="T2" fmla="*/ 26 w 310"/>
                          <a:gd name="T3" fmla="*/ 0 h 187"/>
                          <a:gd name="T4" fmla="*/ 22 w 310"/>
                          <a:gd name="T5" fmla="*/ 2 h 187"/>
                          <a:gd name="T6" fmla="*/ 19 w 310"/>
                          <a:gd name="T7" fmla="*/ 5 h 187"/>
                          <a:gd name="T8" fmla="*/ 17 w 310"/>
                          <a:gd name="T9" fmla="*/ 8 h 187"/>
                          <a:gd name="T10" fmla="*/ 16 w 310"/>
                          <a:gd name="T11" fmla="*/ 11 h 187"/>
                          <a:gd name="T12" fmla="*/ 0 w 310"/>
                          <a:gd name="T13" fmla="*/ 159 h 187"/>
                          <a:gd name="T14" fmla="*/ 1 w 310"/>
                          <a:gd name="T15" fmla="*/ 165 h 187"/>
                          <a:gd name="T16" fmla="*/ 2 w 310"/>
                          <a:gd name="T17" fmla="*/ 174 h 187"/>
                          <a:gd name="T18" fmla="*/ 8 w 310"/>
                          <a:gd name="T19" fmla="*/ 181 h 187"/>
                          <a:gd name="T20" fmla="*/ 14 w 310"/>
                          <a:gd name="T21" fmla="*/ 186 h 187"/>
                          <a:gd name="T22" fmla="*/ 21 w 310"/>
                          <a:gd name="T23" fmla="*/ 186 h 187"/>
                          <a:gd name="T24" fmla="*/ 309 w 310"/>
                          <a:gd name="T25" fmla="*/ 186 h 187"/>
                          <a:gd name="T26" fmla="*/ 302 w 310"/>
                          <a:gd name="T27" fmla="*/ 110 h 187"/>
                          <a:gd name="T28" fmla="*/ 299 w 310"/>
                          <a:gd name="T29" fmla="*/ 105 h 187"/>
                          <a:gd name="T30" fmla="*/ 292 w 310"/>
                          <a:gd name="T31" fmla="*/ 100 h 187"/>
                          <a:gd name="T32" fmla="*/ 285 w 310"/>
                          <a:gd name="T33" fmla="*/ 99 h 187"/>
                          <a:gd name="T34" fmla="*/ 172 w 310"/>
                          <a:gd name="T35" fmla="*/ 79 h 187"/>
                          <a:gd name="T36" fmla="*/ 118 w 310"/>
                          <a:gd name="T37" fmla="*/ 79 h 187"/>
                          <a:gd name="T38" fmla="*/ 42 w 310"/>
                          <a:gd name="T39" fmla="*/ 79 h 187"/>
                          <a:gd name="T40" fmla="*/ 42 w 310"/>
                          <a:gd name="T41" fmla="*/ 10 h 187"/>
                          <a:gd name="T42" fmla="*/ 104 w 310"/>
                          <a:gd name="T43" fmla="*/ 10 h 187"/>
                          <a:gd name="T44" fmla="*/ 119 w 310"/>
                          <a:gd name="T45" fmla="*/ 79 h 187"/>
                          <a:gd name="T46" fmla="*/ 131 w 310"/>
                          <a:gd name="T47" fmla="*/ 79 h 187"/>
                          <a:gd name="T48" fmla="*/ 115 w 310"/>
                          <a:gd name="T49" fmla="*/ 10 h 187"/>
                          <a:gd name="T50" fmla="*/ 144 w 310"/>
                          <a:gd name="T51" fmla="*/ 10 h 187"/>
                          <a:gd name="T52" fmla="*/ 161 w 310"/>
                          <a:gd name="T53" fmla="*/ 79 h 187"/>
                          <a:gd name="T54" fmla="*/ 173 w 310"/>
                          <a:gd name="T55" fmla="*/ 80 h 187"/>
                          <a:gd name="T56" fmla="*/ 154 w 310"/>
                          <a:gd name="T57" fmla="*/ 9 h 187"/>
                          <a:gd name="T58" fmla="*/ 154 w 310"/>
                          <a:gd name="T59" fmla="*/ 7 h 187"/>
                          <a:gd name="T60" fmla="*/ 151 w 310"/>
                          <a:gd name="T61" fmla="*/ 3 h 187"/>
                          <a:gd name="T62" fmla="*/ 148 w 310"/>
                          <a:gd name="T63" fmla="*/ 1 h 187"/>
                          <a:gd name="T64" fmla="*/ 145 w 310"/>
                          <a:gd name="T65" fmla="*/ 0 h 18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0" h="187">
                            <a:moveTo>
                              <a:pt x="145" y="0"/>
                            </a:moveTo>
                            <a:lnTo>
                              <a:pt x="26" y="0"/>
                            </a:lnTo>
                            <a:lnTo>
                              <a:pt x="22" y="2"/>
                            </a:lnTo>
                            <a:lnTo>
                              <a:pt x="19" y="5"/>
                            </a:lnTo>
                            <a:lnTo>
                              <a:pt x="17" y="8"/>
                            </a:lnTo>
                            <a:lnTo>
                              <a:pt x="16" y="11"/>
                            </a:lnTo>
                            <a:lnTo>
                              <a:pt x="0" y="159"/>
                            </a:lnTo>
                            <a:lnTo>
                              <a:pt x="1" y="165"/>
                            </a:lnTo>
                            <a:lnTo>
                              <a:pt x="2" y="174"/>
                            </a:lnTo>
                            <a:lnTo>
                              <a:pt x="8" y="181"/>
                            </a:lnTo>
                            <a:lnTo>
                              <a:pt x="14" y="186"/>
                            </a:lnTo>
                            <a:lnTo>
                              <a:pt x="21" y="186"/>
                            </a:lnTo>
                            <a:lnTo>
                              <a:pt x="309" y="186"/>
                            </a:lnTo>
                            <a:lnTo>
                              <a:pt x="302" y="110"/>
                            </a:lnTo>
                            <a:lnTo>
                              <a:pt x="299" y="105"/>
                            </a:lnTo>
                            <a:lnTo>
                              <a:pt x="292" y="100"/>
                            </a:lnTo>
                            <a:lnTo>
                              <a:pt x="285" y="99"/>
                            </a:lnTo>
                            <a:lnTo>
                              <a:pt x="172" y="79"/>
                            </a:lnTo>
                            <a:lnTo>
                              <a:pt x="118" y="79"/>
                            </a:lnTo>
                            <a:lnTo>
                              <a:pt x="42" y="79"/>
                            </a:lnTo>
                            <a:lnTo>
                              <a:pt x="42" y="10"/>
                            </a:lnTo>
                            <a:lnTo>
                              <a:pt x="104" y="10"/>
                            </a:lnTo>
                            <a:lnTo>
                              <a:pt x="119" y="79"/>
                            </a:lnTo>
                            <a:lnTo>
                              <a:pt x="131" y="79"/>
                            </a:lnTo>
                            <a:lnTo>
                              <a:pt x="115" y="10"/>
                            </a:lnTo>
                            <a:lnTo>
                              <a:pt x="144" y="10"/>
                            </a:lnTo>
                            <a:lnTo>
                              <a:pt x="161" y="79"/>
                            </a:lnTo>
                            <a:lnTo>
                              <a:pt x="173" y="80"/>
                            </a:lnTo>
                            <a:lnTo>
                              <a:pt x="154" y="9"/>
                            </a:lnTo>
                            <a:lnTo>
                              <a:pt x="154" y="7"/>
                            </a:lnTo>
                            <a:lnTo>
                              <a:pt x="151" y="3"/>
                            </a:lnTo>
                            <a:lnTo>
                              <a:pt x="148" y="1"/>
                            </a:lnTo>
                            <a:lnTo>
                              <a:pt x="145"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9049" name="Group 16"/>
                      <p:cNvGrpSpPr>
                        <a:grpSpLocks/>
                      </p:cNvGrpSpPr>
                      <p:nvPr/>
                    </p:nvGrpSpPr>
                    <p:grpSpPr bwMode="auto">
                      <a:xfrm>
                        <a:off x="3893" y="1634"/>
                        <a:ext cx="59" cy="18"/>
                        <a:chOff x="3893" y="1634"/>
                        <a:chExt cx="59" cy="18"/>
                      </a:xfrm>
                    </p:grpSpPr>
                    <p:sp>
                      <p:nvSpPr>
                        <p:cNvPr id="39050" name="Freeform 17"/>
                        <p:cNvSpPr>
                          <a:spLocks/>
                        </p:cNvSpPr>
                        <p:nvPr/>
                      </p:nvSpPr>
                      <p:spPr bwMode="auto">
                        <a:xfrm>
                          <a:off x="3893" y="1634"/>
                          <a:ext cx="17" cy="17"/>
                        </a:xfrm>
                        <a:custGeom>
                          <a:avLst/>
                          <a:gdLst>
                            <a:gd name="T0" fmla="*/ 12 w 17"/>
                            <a:gd name="T1" fmla="*/ 3 h 17"/>
                            <a:gd name="T2" fmla="*/ 16 w 17"/>
                            <a:gd name="T3" fmla="*/ 16 h 17"/>
                            <a:gd name="T4" fmla="*/ 3 w 17"/>
                            <a:gd name="T5" fmla="*/ 16 h 17"/>
                            <a:gd name="T6" fmla="*/ 0 w 17"/>
                            <a:gd name="T7" fmla="*/ 0 h 17"/>
                            <a:gd name="T8" fmla="*/ 12 w 17"/>
                            <a:gd name="T9" fmla="*/ 3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12" y="3"/>
                              </a:moveTo>
                              <a:lnTo>
                                <a:pt x="16" y="16"/>
                              </a:lnTo>
                              <a:lnTo>
                                <a:pt x="3" y="16"/>
                              </a:lnTo>
                              <a:lnTo>
                                <a:pt x="0" y="0"/>
                              </a:lnTo>
                              <a:lnTo>
                                <a:pt x="12" y="3"/>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51" name="Freeform 18"/>
                        <p:cNvSpPr>
                          <a:spLocks/>
                        </p:cNvSpPr>
                        <p:nvPr/>
                      </p:nvSpPr>
                      <p:spPr bwMode="auto">
                        <a:xfrm>
                          <a:off x="3935" y="1635"/>
                          <a:ext cx="17" cy="17"/>
                        </a:xfrm>
                        <a:custGeom>
                          <a:avLst/>
                          <a:gdLst>
                            <a:gd name="T0" fmla="*/ 12 w 17"/>
                            <a:gd name="T1" fmla="*/ 0 h 17"/>
                            <a:gd name="T2" fmla="*/ 16 w 17"/>
                            <a:gd name="T3" fmla="*/ 16 h 17"/>
                            <a:gd name="T4" fmla="*/ 4 w 17"/>
                            <a:gd name="T5" fmla="*/ 16 h 17"/>
                            <a:gd name="T6" fmla="*/ 0 w 17"/>
                            <a:gd name="T7" fmla="*/ 0 h 17"/>
                            <a:gd name="T8" fmla="*/ 12 w 17"/>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12" y="0"/>
                              </a:moveTo>
                              <a:lnTo>
                                <a:pt x="16" y="16"/>
                              </a:lnTo>
                              <a:lnTo>
                                <a:pt x="4" y="16"/>
                              </a:lnTo>
                              <a:lnTo>
                                <a:pt x="0" y="0"/>
                              </a:lnTo>
                              <a:lnTo>
                                <a:pt x="12" y="0"/>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9042" name="Freeform 19"/>
                    <p:cNvSpPr>
                      <a:spLocks/>
                    </p:cNvSpPr>
                    <p:nvPr/>
                  </p:nvSpPr>
                  <p:spPr bwMode="auto">
                    <a:xfrm>
                      <a:off x="3880" y="1712"/>
                      <a:ext cx="212" cy="114"/>
                    </a:xfrm>
                    <a:custGeom>
                      <a:avLst/>
                      <a:gdLst>
                        <a:gd name="T0" fmla="*/ 183 w 212"/>
                        <a:gd name="T1" fmla="*/ 57 h 114"/>
                        <a:gd name="T2" fmla="*/ 211 w 212"/>
                        <a:gd name="T3" fmla="*/ 57 h 114"/>
                        <a:gd name="T4" fmla="*/ 211 w 212"/>
                        <a:gd name="T5" fmla="*/ 113 h 114"/>
                        <a:gd name="T6" fmla="*/ 174 w 212"/>
                        <a:gd name="T7" fmla="*/ 113 h 114"/>
                        <a:gd name="T8" fmla="*/ 33 w 212"/>
                        <a:gd name="T9" fmla="*/ 113 h 114"/>
                        <a:gd name="T10" fmla="*/ 33 w 212"/>
                        <a:gd name="T11" fmla="*/ 84 h 114"/>
                        <a:gd name="T12" fmla="*/ 0 w 212"/>
                        <a:gd name="T13" fmla="*/ 84 h 114"/>
                        <a:gd name="T14" fmla="*/ 0 w 212"/>
                        <a:gd name="T15" fmla="*/ 36 h 114"/>
                        <a:gd name="T16" fmla="*/ 36 w 212"/>
                        <a:gd name="T17" fmla="*/ 36 h 114"/>
                        <a:gd name="T18" fmla="*/ 55 w 212"/>
                        <a:gd name="T19" fmla="*/ 0 h 114"/>
                        <a:gd name="T20" fmla="*/ 183 w 212"/>
                        <a:gd name="T21" fmla="*/ 0 h 114"/>
                        <a:gd name="T22" fmla="*/ 183 w 212"/>
                        <a:gd name="T23" fmla="*/ 57 h 1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2" h="114">
                          <a:moveTo>
                            <a:pt x="183" y="57"/>
                          </a:moveTo>
                          <a:lnTo>
                            <a:pt x="211" y="57"/>
                          </a:lnTo>
                          <a:lnTo>
                            <a:pt x="211" y="113"/>
                          </a:lnTo>
                          <a:lnTo>
                            <a:pt x="174" y="113"/>
                          </a:lnTo>
                          <a:lnTo>
                            <a:pt x="33" y="113"/>
                          </a:lnTo>
                          <a:lnTo>
                            <a:pt x="33" y="84"/>
                          </a:lnTo>
                          <a:lnTo>
                            <a:pt x="0" y="84"/>
                          </a:lnTo>
                          <a:lnTo>
                            <a:pt x="0" y="36"/>
                          </a:lnTo>
                          <a:lnTo>
                            <a:pt x="36" y="36"/>
                          </a:lnTo>
                          <a:lnTo>
                            <a:pt x="55" y="0"/>
                          </a:lnTo>
                          <a:lnTo>
                            <a:pt x="183" y="0"/>
                          </a:lnTo>
                          <a:lnTo>
                            <a:pt x="183" y="57"/>
                          </a:lnTo>
                        </a:path>
                      </a:pathLst>
                    </a:custGeom>
                    <a:solidFill>
                      <a:srgbClr val="60606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43" name="Freeform 20"/>
                    <p:cNvSpPr>
                      <a:spLocks/>
                    </p:cNvSpPr>
                    <p:nvPr/>
                  </p:nvSpPr>
                  <p:spPr bwMode="auto">
                    <a:xfrm>
                      <a:off x="3908" y="1701"/>
                      <a:ext cx="180" cy="71"/>
                    </a:xfrm>
                    <a:custGeom>
                      <a:avLst/>
                      <a:gdLst>
                        <a:gd name="T0" fmla="*/ 165 w 180"/>
                        <a:gd name="T1" fmla="*/ 0 h 71"/>
                        <a:gd name="T2" fmla="*/ 29 w 180"/>
                        <a:gd name="T3" fmla="*/ 0 h 71"/>
                        <a:gd name="T4" fmla="*/ 0 w 180"/>
                        <a:gd name="T5" fmla="*/ 70 h 71"/>
                        <a:gd name="T6" fmla="*/ 22 w 180"/>
                        <a:gd name="T7" fmla="*/ 70 h 71"/>
                        <a:gd name="T8" fmla="*/ 26 w 180"/>
                        <a:gd name="T9" fmla="*/ 69 h 71"/>
                        <a:gd name="T10" fmla="*/ 30 w 180"/>
                        <a:gd name="T11" fmla="*/ 68 h 71"/>
                        <a:gd name="T12" fmla="*/ 33 w 180"/>
                        <a:gd name="T13" fmla="*/ 65 h 71"/>
                        <a:gd name="T14" fmla="*/ 35 w 180"/>
                        <a:gd name="T15" fmla="*/ 62 h 71"/>
                        <a:gd name="T16" fmla="*/ 37 w 180"/>
                        <a:gd name="T17" fmla="*/ 58 h 71"/>
                        <a:gd name="T18" fmla="*/ 50 w 180"/>
                        <a:gd name="T19" fmla="*/ 29 h 71"/>
                        <a:gd name="T20" fmla="*/ 53 w 180"/>
                        <a:gd name="T21" fmla="*/ 25 h 71"/>
                        <a:gd name="T22" fmla="*/ 58 w 180"/>
                        <a:gd name="T23" fmla="*/ 24 h 71"/>
                        <a:gd name="T24" fmla="*/ 65 w 180"/>
                        <a:gd name="T25" fmla="*/ 23 h 71"/>
                        <a:gd name="T26" fmla="*/ 128 w 180"/>
                        <a:gd name="T27" fmla="*/ 23 h 71"/>
                        <a:gd name="T28" fmla="*/ 133 w 180"/>
                        <a:gd name="T29" fmla="*/ 24 h 71"/>
                        <a:gd name="T30" fmla="*/ 137 w 180"/>
                        <a:gd name="T31" fmla="*/ 26 h 71"/>
                        <a:gd name="T32" fmla="*/ 140 w 180"/>
                        <a:gd name="T33" fmla="*/ 29 h 71"/>
                        <a:gd name="T34" fmla="*/ 141 w 180"/>
                        <a:gd name="T35" fmla="*/ 34 h 71"/>
                        <a:gd name="T36" fmla="*/ 154 w 180"/>
                        <a:gd name="T37" fmla="*/ 69 h 71"/>
                        <a:gd name="T38" fmla="*/ 179 w 180"/>
                        <a:gd name="T39" fmla="*/ 69 h 71"/>
                        <a:gd name="T40" fmla="*/ 179 w 180"/>
                        <a:gd name="T41" fmla="*/ 15 h 71"/>
                        <a:gd name="T42" fmla="*/ 179 w 180"/>
                        <a:gd name="T43" fmla="*/ 11 h 71"/>
                        <a:gd name="T44" fmla="*/ 178 w 180"/>
                        <a:gd name="T45" fmla="*/ 6 h 71"/>
                        <a:gd name="T46" fmla="*/ 176 w 180"/>
                        <a:gd name="T47" fmla="*/ 2 h 71"/>
                        <a:gd name="T48" fmla="*/ 171 w 180"/>
                        <a:gd name="T49" fmla="*/ 0 h 71"/>
                        <a:gd name="T50" fmla="*/ 165 w 180"/>
                        <a:gd name="T51" fmla="*/ 0 h 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80" h="71">
                          <a:moveTo>
                            <a:pt x="165" y="0"/>
                          </a:moveTo>
                          <a:lnTo>
                            <a:pt x="29" y="0"/>
                          </a:lnTo>
                          <a:lnTo>
                            <a:pt x="0" y="70"/>
                          </a:lnTo>
                          <a:lnTo>
                            <a:pt x="22" y="70"/>
                          </a:lnTo>
                          <a:lnTo>
                            <a:pt x="26" y="69"/>
                          </a:lnTo>
                          <a:lnTo>
                            <a:pt x="30" y="68"/>
                          </a:lnTo>
                          <a:lnTo>
                            <a:pt x="33" y="65"/>
                          </a:lnTo>
                          <a:lnTo>
                            <a:pt x="35" y="62"/>
                          </a:lnTo>
                          <a:lnTo>
                            <a:pt x="37" y="58"/>
                          </a:lnTo>
                          <a:lnTo>
                            <a:pt x="50" y="29"/>
                          </a:lnTo>
                          <a:lnTo>
                            <a:pt x="53" y="25"/>
                          </a:lnTo>
                          <a:lnTo>
                            <a:pt x="58" y="24"/>
                          </a:lnTo>
                          <a:lnTo>
                            <a:pt x="65" y="23"/>
                          </a:lnTo>
                          <a:lnTo>
                            <a:pt x="128" y="23"/>
                          </a:lnTo>
                          <a:lnTo>
                            <a:pt x="133" y="24"/>
                          </a:lnTo>
                          <a:lnTo>
                            <a:pt x="137" y="26"/>
                          </a:lnTo>
                          <a:lnTo>
                            <a:pt x="140" y="29"/>
                          </a:lnTo>
                          <a:lnTo>
                            <a:pt x="141" y="34"/>
                          </a:lnTo>
                          <a:lnTo>
                            <a:pt x="154" y="69"/>
                          </a:lnTo>
                          <a:lnTo>
                            <a:pt x="179" y="69"/>
                          </a:lnTo>
                          <a:lnTo>
                            <a:pt x="179" y="15"/>
                          </a:lnTo>
                          <a:lnTo>
                            <a:pt x="179" y="11"/>
                          </a:lnTo>
                          <a:lnTo>
                            <a:pt x="178" y="6"/>
                          </a:lnTo>
                          <a:lnTo>
                            <a:pt x="176" y="2"/>
                          </a:lnTo>
                          <a:lnTo>
                            <a:pt x="171" y="0"/>
                          </a:lnTo>
                          <a:lnTo>
                            <a:pt x="165"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9044" name="Group 21"/>
                    <p:cNvGrpSpPr>
                      <a:grpSpLocks/>
                    </p:cNvGrpSpPr>
                    <p:nvPr/>
                  </p:nvGrpSpPr>
                  <p:grpSpPr bwMode="auto">
                    <a:xfrm>
                      <a:off x="3754" y="1749"/>
                      <a:ext cx="138" cy="95"/>
                      <a:chOff x="3754" y="1749"/>
                      <a:chExt cx="138" cy="95"/>
                    </a:xfrm>
                  </p:grpSpPr>
                  <p:sp>
                    <p:nvSpPr>
                      <p:cNvPr id="39045" name="Rectangle 22"/>
                      <p:cNvSpPr>
                        <a:spLocks noChangeArrowheads="1"/>
                      </p:cNvSpPr>
                      <p:nvPr/>
                    </p:nvSpPr>
                    <p:spPr bwMode="auto">
                      <a:xfrm>
                        <a:off x="3760" y="1809"/>
                        <a:ext cx="23" cy="16"/>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39046" name="Rectangle 23"/>
                      <p:cNvSpPr>
                        <a:spLocks noChangeArrowheads="1"/>
                      </p:cNvSpPr>
                      <p:nvPr/>
                    </p:nvSpPr>
                    <p:spPr bwMode="auto">
                      <a:xfrm>
                        <a:off x="3754" y="1749"/>
                        <a:ext cx="134" cy="53"/>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39047" name="Freeform 24"/>
                      <p:cNvSpPr>
                        <a:spLocks/>
                      </p:cNvSpPr>
                      <p:nvPr/>
                    </p:nvSpPr>
                    <p:spPr bwMode="auto">
                      <a:xfrm>
                        <a:off x="3779" y="1810"/>
                        <a:ext cx="113" cy="34"/>
                      </a:xfrm>
                      <a:custGeom>
                        <a:avLst/>
                        <a:gdLst>
                          <a:gd name="T0" fmla="*/ 112 w 113"/>
                          <a:gd name="T1" fmla="*/ 0 h 34"/>
                          <a:gd name="T2" fmla="*/ 0 w 113"/>
                          <a:gd name="T3" fmla="*/ 0 h 34"/>
                          <a:gd name="T4" fmla="*/ 0 w 113"/>
                          <a:gd name="T5" fmla="*/ 21 h 34"/>
                          <a:gd name="T6" fmla="*/ 91 w 113"/>
                          <a:gd name="T7" fmla="*/ 21 h 34"/>
                          <a:gd name="T8" fmla="*/ 91 w 113"/>
                          <a:gd name="T9" fmla="*/ 33 h 34"/>
                          <a:gd name="T10" fmla="*/ 112 w 113"/>
                          <a:gd name="T11" fmla="*/ 33 h 34"/>
                          <a:gd name="T12" fmla="*/ 112 w 113"/>
                          <a:gd name="T13" fmla="*/ 0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3" h="34">
                            <a:moveTo>
                              <a:pt x="112" y="0"/>
                            </a:moveTo>
                            <a:lnTo>
                              <a:pt x="0" y="0"/>
                            </a:lnTo>
                            <a:lnTo>
                              <a:pt x="0" y="21"/>
                            </a:lnTo>
                            <a:lnTo>
                              <a:pt x="91" y="21"/>
                            </a:lnTo>
                            <a:lnTo>
                              <a:pt x="91" y="33"/>
                            </a:lnTo>
                            <a:lnTo>
                              <a:pt x="112" y="33"/>
                            </a:lnTo>
                            <a:lnTo>
                              <a:pt x="112" y="0"/>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grpSp>
          <p:grpSp>
            <p:nvGrpSpPr>
              <p:cNvPr id="38948" name="Group 25"/>
              <p:cNvGrpSpPr>
                <a:grpSpLocks/>
              </p:cNvGrpSpPr>
              <p:nvPr/>
            </p:nvGrpSpPr>
            <p:grpSpPr bwMode="auto">
              <a:xfrm>
                <a:off x="3281" y="1481"/>
                <a:ext cx="281" cy="223"/>
                <a:chOff x="3281" y="1481"/>
                <a:chExt cx="281" cy="223"/>
              </a:xfrm>
            </p:grpSpPr>
            <p:sp>
              <p:nvSpPr>
                <p:cNvPr id="39035" name="Freeform 26"/>
                <p:cNvSpPr>
                  <a:spLocks/>
                </p:cNvSpPr>
                <p:nvPr/>
              </p:nvSpPr>
              <p:spPr bwMode="auto">
                <a:xfrm>
                  <a:off x="3281" y="1481"/>
                  <a:ext cx="281" cy="223"/>
                </a:xfrm>
                <a:custGeom>
                  <a:avLst/>
                  <a:gdLst>
                    <a:gd name="T0" fmla="*/ 159 w 281"/>
                    <a:gd name="T1" fmla="*/ 0 h 223"/>
                    <a:gd name="T2" fmla="*/ 159 w 281"/>
                    <a:gd name="T3" fmla="*/ 20 h 223"/>
                    <a:gd name="T4" fmla="*/ 280 w 281"/>
                    <a:gd name="T5" fmla="*/ 20 h 223"/>
                    <a:gd name="T6" fmla="*/ 280 w 281"/>
                    <a:gd name="T7" fmla="*/ 222 h 223"/>
                    <a:gd name="T8" fmla="*/ 0 w 281"/>
                    <a:gd name="T9" fmla="*/ 222 h 223"/>
                    <a:gd name="T10" fmla="*/ 0 w 281"/>
                    <a:gd name="T11" fmla="*/ 20 h 223"/>
                    <a:gd name="T12" fmla="*/ 117 w 281"/>
                    <a:gd name="T13" fmla="*/ 20 h 223"/>
                    <a:gd name="T14" fmla="*/ 117 w 281"/>
                    <a:gd name="T15" fmla="*/ 0 h 223"/>
                    <a:gd name="T16" fmla="*/ 159 w 281"/>
                    <a:gd name="T17" fmla="*/ 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1" h="223">
                      <a:moveTo>
                        <a:pt x="159" y="0"/>
                      </a:moveTo>
                      <a:lnTo>
                        <a:pt x="159" y="20"/>
                      </a:lnTo>
                      <a:lnTo>
                        <a:pt x="280" y="20"/>
                      </a:lnTo>
                      <a:lnTo>
                        <a:pt x="280" y="222"/>
                      </a:lnTo>
                      <a:lnTo>
                        <a:pt x="0" y="222"/>
                      </a:lnTo>
                      <a:lnTo>
                        <a:pt x="0" y="20"/>
                      </a:lnTo>
                      <a:lnTo>
                        <a:pt x="117" y="20"/>
                      </a:lnTo>
                      <a:lnTo>
                        <a:pt x="117" y="0"/>
                      </a:lnTo>
                      <a:lnTo>
                        <a:pt x="159"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36" name="Freeform 27"/>
                <p:cNvSpPr>
                  <a:spLocks/>
                </p:cNvSpPr>
                <p:nvPr/>
              </p:nvSpPr>
              <p:spPr bwMode="auto">
                <a:xfrm>
                  <a:off x="3281" y="1533"/>
                  <a:ext cx="281" cy="171"/>
                </a:xfrm>
                <a:custGeom>
                  <a:avLst/>
                  <a:gdLst>
                    <a:gd name="T0" fmla="*/ 280 w 281"/>
                    <a:gd name="T1" fmla="*/ 0 h 171"/>
                    <a:gd name="T2" fmla="*/ 280 w 281"/>
                    <a:gd name="T3" fmla="*/ 169 h 171"/>
                    <a:gd name="T4" fmla="*/ 0 w 281"/>
                    <a:gd name="T5" fmla="*/ 170 h 171"/>
                    <a:gd name="T6" fmla="*/ 0 w 281"/>
                    <a:gd name="T7" fmla="*/ 0 h 171"/>
                    <a:gd name="T8" fmla="*/ 280 w 281"/>
                    <a:gd name="T9" fmla="*/ 0 h 1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 h="171">
                      <a:moveTo>
                        <a:pt x="280" y="0"/>
                      </a:moveTo>
                      <a:lnTo>
                        <a:pt x="280" y="169"/>
                      </a:lnTo>
                      <a:lnTo>
                        <a:pt x="0" y="170"/>
                      </a:lnTo>
                      <a:lnTo>
                        <a:pt x="0" y="0"/>
                      </a:lnTo>
                      <a:lnTo>
                        <a:pt x="280" y="0"/>
                      </a:lnTo>
                    </a:path>
                  </a:pathLst>
                </a:custGeom>
                <a:solidFill>
                  <a:srgbClr val="C060FF"/>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8949" name="Group 28"/>
              <p:cNvGrpSpPr>
                <a:grpSpLocks/>
              </p:cNvGrpSpPr>
              <p:nvPr/>
            </p:nvGrpSpPr>
            <p:grpSpPr bwMode="auto">
              <a:xfrm>
                <a:off x="2956" y="1481"/>
                <a:ext cx="283" cy="222"/>
                <a:chOff x="2956" y="1481"/>
                <a:chExt cx="283" cy="222"/>
              </a:xfrm>
            </p:grpSpPr>
            <p:sp>
              <p:nvSpPr>
                <p:cNvPr id="39033" name="Freeform 29"/>
                <p:cNvSpPr>
                  <a:spLocks/>
                </p:cNvSpPr>
                <p:nvPr/>
              </p:nvSpPr>
              <p:spPr bwMode="auto">
                <a:xfrm>
                  <a:off x="2956" y="1481"/>
                  <a:ext cx="283" cy="222"/>
                </a:xfrm>
                <a:custGeom>
                  <a:avLst/>
                  <a:gdLst>
                    <a:gd name="T0" fmla="*/ 161 w 283"/>
                    <a:gd name="T1" fmla="*/ 0 h 222"/>
                    <a:gd name="T2" fmla="*/ 161 w 283"/>
                    <a:gd name="T3" fmla="*/ 20 h 222"/>
                    <a:gd name="T4" fmla="*/ 282 w 283"/>
                    <a:gd name="T5" fmla="*/ 20 h 222"/>
                    <a:gd name="T6" fmla="*/ 282 w 283"/>
                    <a:gd name="T7" fmla="*/ 220 h 222"/>
                    <a:gd name="T8" fmla="*/ 0 w 283"/>
                    <a:gd name="T9" fmla="*/ 221 h 222"/>
                    <a:gd name="T10" fmla="*/ 0 w 283"/>
                    <a:gd name="T11" fmla="*/ 20 h 222"/>
                    <a:gd name="T12" fmla="*/ 119 w 283"/>
                    <a:gd name="T13" fmla="*/ 20 h 222"/>
                    <a:gd name="T14" fmla="*/ 119 w 283"/>
                    <a:gd name="T15" fmla="*/ 0 h 222"/>
                    <a:gd name="T16" fmla="*/ 161 w 283"/>
                    <a:gd name="T17" fmla="*/ 0 h 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3" h="222">
                      <a:moveTo>
                        <a:pt x="161" y="0"/>
                      </a:moveTo>
                      <a:lnTo>
                        <a:pt x="161" y="20"/>
                      </a:lnTo>
                      <a:lnTo>
                        <a:pt x="282" y="20"/>
                      </a:lnTo>
                      <a:lnTo>
                        <a:pt x="282" y="220"/>
                      </a:lnTo>
                      <a:lnTo>
                        <a:pt x="0" y="221"/>
                      </a:lnTo>
                      <a:lnTo>
                        <a:pt x="0" y="20"/>
                      </a:lnTo>
                      <a:lnTo>
                        <a:pt x="119" y="20"/>
                      </a:lnTo>
                      <a:lnTo>
                        <a:pt x="119" y="0"/>
                      </a:lnTo>
                      <a:lnTo>
                        <a:pt x="161"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34" name="Freeform 30"/>
                <p:cNvSpPr>
                  <a:spLocks/>
                </p:cNvSpPr>
                <p:nvPr/>
              </p:nvSpPr>
              <p:spPr bwMode="auto">
                <a:xfrm>
                  <a:off x="2956" y="1558"/>
                  <a:ext cx="283" cy="145"/>
                </a:xfrm>
                <a:custGeom>
                  <a:avLst/>
                  <a:gdLst>
                    <a:gd name="T0" fmla="*/ 282 w 283"/>
                    <a:gd name="T1" fmla="*/ 0 h 145"/>
                    <a:gd name="T2" fmla="*/ 282 w 283"/>
                    <a:gd name="T3" fmla="*/ 144 h 145"/>
                    <a:gd name="T4" fmla="*/ 0 w 283"/>
                    <a:gd name="T5" fmla="*/ 144 h 145"/>
                    <a:gd name="T6" fmla="*/ 0 w 283"/>
                    <a:gd name="T7" fmla="*/ 0 h 145"/>
                    <a:gd name="T8" fmla="*/ 282 w 283"/>
                    <a:gd name="T9" fmla="*/ 0 h 1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 h="145">
                      <a:moveTo>
                        <a:pt x="282" y="0"/>
                      </a:moveTo>
                      <a:lnTo>
                        <a:pt x="282" y="144"/>
                      </a:lnTo>
                      <a:lnTo>
                        <a:pt x="0" y="144"/>
                      </a:lnTo>
                      <a:lnTo>
                        <a:pt x="0" y="0"/>
                      </a:lnTo>
                      <a:lnTo>
                        <a:pt x="282" y="0"/>
                      </a:lnTo>
                    </a:path>
                  </a:pathLst>
                </a:custGeom>
                <a:solidFill>
                  <a:srgbClr val="60C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8950" name="Group 31"/>
              <p:cNvGrpSpPr>
                <a:grpSpLocks/>
              </p:cNvGrpSpPr>
              <p:nvPr/>
            </p:nvGrpSpPr>
            <p:grpSpPr bwMode="auto">
              <a:xfrm>
                <a:off x="2927" y="1709"/>
                <a:ext cx="349" cy="24"/>
                <a:chOff x="2927" y="1709"/>
                <a:chExt cx="349" cy="24"/>
              </a:xfrm>
            </p:grpSpPr>
            <p:grpSp>
              <p:nvGrpSpPr>
                <p:cNvPr id="39025" name="Group 32"/>
                <p:cNvGrpSpPr>
                  <a:grpSpLocks/>
                </p:cNvGrpSpPr>
                <p:nvPr/>
              </p:nvGrpSpPr>
              <p:grpSpPr bwMode="auto">
                <a:xfrm>
                  <a:off x="3254" y="1709"/>
                  <a:ext cx="22" cy="22"/>
                  <a:chOff x="3254" y="1709"/>
                  <a:chExt cx="22" cy="22"/>
                </a:xfrm>
              </p:grpSpPr>
              <p:sp>
                <p:nvSpPr>
                  <p:cNvPr id="39030" name="Rectangle 33"/>
                  <p:cNvSpPr>
                    <a:spLocks noChangeArrowheads="1"/>
                  </p:cNvSpPr>
                  <p:nvPr/>
                </p:nvSpPr>
                <p:spPr bwMode="auto">
                  <a:xfrm>
                    <a:off x="3260" y="1711"/>
                    <a:ext cx="16" cy="1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39031" name="Line 34"/>
                  <p:cNvSpPr>
                    <a:spLocks noChangeShapeType="1"/>
                  </p:cNvSpPr>
                  <p:nvPr/>
                </p:nvSpPr>
                <p:spPr bwMode="auto">
                  <a:xfrm>
                    <a:off x="3274" y="1709"/>
                    <a:ext cx="0"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32" name="Line 35"/>
                  <p:cNvSpPr>
                    <a:spLocks noChangeShapeType="1"/>
                  </p:cNvSpPr>
                  <p:nvPr/>
                </p:nvSpPr>
                <p:spPr bwMode="auto">
                  <a:xfrm>
                    <a:off x="3254" y="1709"/>
                    <a:ext cx="0"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9026" name="Group 36"/>
                <p:cNvGrpSpPr>
                  <a:grpSpLocks/>
                </p:cNvGrpSpPr>
                <p:nvPr/>
              </p:nvGrpSpPr>
              <p:grpSpPr bwMode="auto">
                <a:xfrm>
                  <a:off x="2927" y="1710"/>
                  <a:ext cx="22" cy="23"/>
                  <a:chOff x="2927" y="1710"/>
                  <a:chExt cx="22" cy="23"/>
                </a:xfrm>
              </p:grpSpPr>
              <p:sp>
                <p:nvSpPr>
                  <p:cNvPr id="39027" name="Rectangle 37"/>
                  <p:cNvSpPr>
                    <a:spLocks noChangeArrowheads="1"/>
                  </p:cNvSpPr>
                  <p:nvPr/>
                </p:nvSpPr>
                <p:spPr bwMode="auto">
                  <a:xfrm>
                    <a:off x="2933" y="1713"/>
                    <a:ext cx="16" cy="1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39028" name="Line 38"/>
                  <p:cNvSpPr>
                    <a:spLocks noChangeShapeType="1"/>
                  </p:cNvSpPr>
                  <p:nvPr/>
                </p:nvSpPr>
                <p:spPr bwMode="auto">
                  <a:xfrm>
                    <a:off x="2947" y="1710"/>
                    <a:ext cx="0" cy="2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9" name="Line 39"/>
                  <p:cNvSpPr>
                    <a:spLocks noChangeShapeType="1"/>
                  </p:cNvSpPr>
                  <p:nvPr/>
                </p:nvSpPr>
                <p:spPr bwMode="auto">
                  <a:xfrm>
                    <a:off x="2927" y="1710"/>
                    <a:ext cx="0" cy="2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8951" name="Group 40"/>
              <p:cNvGrpSpPr>
                <a:grpSpLocks/>
              </p:cNvGrpSpPr>
              <p:nvPr/>
            </p:nvGrpSpPr>
            <p:grpSpPr bwMode="auto">
              <a:xfrm>
                <a:off x="2927" y="1480"/>
                <a:ext cx="348" cy="28"/>
                <a:chOff x="2927" y="1480"/>
                <a:chExt cx="348" cy="28"/>
              </a:xfrm>
            </p:grpSpPr>
            <p:grpSp>
              <p:nvGrpSpPr>
                <p:cNvPr id="39017" name="Group 41"/>
                <p:cNvGrpSpPr>
                  <a:grpSpLocks/>
                </p:cNvGrpSpPr>
                <p:nvPr/>
              </p:nvGrpSpPr>
              <p:grpSpPr bwMode="auto">
                <a:xfrm>
                  <a:off x="3254" y="1482"/>
                  <a:ext cx="21" cy="26"/>
                  <a:chOff x="3254" y="1482"/>
                  <a:chExt cx="21" cy="26"/>
                </a:xfrm>
              </p:grpSpPr>
              <p:sp>
                <p:nvSpPr>
                  <p:cNvPr id="39022" name="Rectangle 42"/>
                  <p:cNvSpPr>
                    <a:spLocks noChangeArrowheads="1"/>
                  </p:cNvSpPr>
                  <p:nvPr/>
                </p:nvSpPr>
                <p:spPr bwMode="auto">
                  <a:xfrm>
                    <a:off x="3259" y="1492"/>
                    <a:ext cx="16" cy="1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39023" name="Line 43"/>
                  <p:cNvSpPr>
                    <a:spLocks noChangeShapeType="1"/>
                  </p:cNvSpPr>
                  <p:nvPr/>
                </p:nvSpPr>
                <p:spPr bwMode="auto">
                  <a:xfrm flipV="1">
                    <a:off x="3273" y="1482"/>
                    <a:ext cx="0"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4" name="Line 44"/>
                  <p:cNvSpPr>
                    <a:spLocks noChangeShapeType="1"/>
                  </p:cNvSpPr>
                  <p:nvPr/>
                </p:nvSpPr>
                <p:spPr bwMode="auto">
                  <a:xfrm flipV="1">
                    <a:off x="3254" y="1482"/>
                    <a:ext cx="0" cy="2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9018" name="Group 45"/>
                <p:cNvGrpSpPr>
                  <a:grpSpLocks/>
                </p:cNvGrpSpPr>
                <p:nvPr/>
              </p:nvGrpSpPr>
              <p:grpSpPr bwMode="auto">
                <a:xfrm>
                  <a:off x="2927" y="1480"/>
                  <a:ext cx="21" cy="26"/>
                  <a:chOff x="2927" y="1480"/>
                  <a:chExt cx="21" cy="26"/>
                </a:xfrm>
              </p:grpSpPr>
              <p:sp>
                <p:nvSpPr>
                  <p:cNvPr id="39019" name="Rectangle 46"/>
                  <p:cNvSpPr>
                    <a:spLocks noChangeArrowheads="1"/>
                  </p:cNvSpPr>
                  <p:nvPr/>
                </p:nvSpPr>
                <p:spPr bwMode="auto">
                  <a:xfrm>
                    <a:off x="2932" y="1490"/>
                    <a:ext cx="16" cy="16"/>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39020" name="Line 47"/>
                  <p:cNvSpPr>
                    <a:spLocks noChangeShapeType="1"/>
                  </p:cNvSpPr>
                  <p:nvPr/>
                </p:nvSpPr>
                <p:spPr bwMode="auto">
                  <a:xfrm flipV="1">
                    <a:off x="2946" y="1480"/>
                    <a:ext cx="0" cy="2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021" name="Line 48"/>
                  <p:cNvSpPr>
                    <a:spLocks noChangeShapeType="1"/>
                  </p:cNvSpPr>
                  <p:nvPr/>
                </p:nvSpPr>
                <p:spPr bwMode="auto">
                  <a:xfrm flipV="1">
                    <a:off x="2927" y="1480"/>
                    <a:ext cx="0" cy="2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8952" name="Freeform 49"/>
              <p:cNvSpPr>
                <a:spLocks/>
              </p:cNvSpPr>
              <p:nvPr/>
            </p:nvSpPr>
            <p:spPr bwMode="auto">
              <a:xfrm>
                <a:off x="2591" y="1699"/>
                <a:ext cx="289" cy="43"/>
              </a:xfrm>
              <a:custGeom>
                <a:avLst/>
                <a:gdLst>
                  <a:gd name="T0" fmla="*/ 256 w 289"/>
                  <a:gd name="T1" fmla="*/ 1 h 43"/>
                  <a:gd name="T2" fmla="*/ 288 w 289"/>
                  <a:gd name="T3" fmla="*/ 33 h 43"/>
                  <a:gd name="T4" fmla="*/ 278 w 289"/>
                  <a:gd name="T5" fmla="*/ 42 h 43"/>
                  <a:gd name="T6" fmla="*/ 249 w 289"/>
                  <a:gd name="T7" fmla="*/ 15 h 43"/>
                  <a:gd name="T8" fmla="*/ 34 w 289"/>
                  <a:gd name="T9" fmla="*/ 15 h 43"/>
                  <a:gd name="T10" fmla="*/ 8 w 289"/>
                  <a:gd name="T11" fmla="*/ 34 h 43"/>
                  <a:gd name="T12" fmla="*/ 0 w 289"/>
                  <a:gd name="T13" fmla="*/ 22 h 43"/>
                  <a:gd name="T14" fmla="*/ 28 w 289"/>
                  <a:gd name="T15" fmla="*/ 0 h 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9" h="43">
                    <a:moveTo>
                      <a:pt x="256" y="1"/>
                    </a:moveTo>
                    <a:lnTo>
                      <a:pt x="288" y="33"/>
                    </a:lnTo>
                    <a:lnTo>
                      <a:pt x="278" y="42"/>
                    </a:lnTo>
                    <a:lnTo>
                      <a:pt x="249" y="15"/>
                    </a:lnTo>
                    <a:lnTo>
                      <a:pt x="34" y="15"/>
                    </a:lnTo>
                    <a:lnTo>
                      <a:pt x="8" y="34"/>
                    </a:lnTo>
                    <a:lnTo>
                      <a:pt x="0" y="22"/>
                    </a:lnTo>
                    <a:lnTo>
                      <a:pt x="28"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3" name="Rectangle 50"/>
              <p:cNvSpPr>
                <a:spLocks noChangeArrowheads="1"/>
              </p:cNvSpPr>
              <p:nvPr/>
            </p:nvSpPr>
            <p:spPr bwMode="auto">
              <a:xfrm>
                <a:off x="2581" y="1722"/>
                <a:ext cx="8" cy="91"/>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38954" name="Rectangle 51"/>
              <p:cNvSpPr>
                <a:spLocks noChangeArrowheads="1"/>
              </p:cNvSpPr>
              <p:nvPr/>
            </p:nvSpPr>
            <p:spPr bwMode="auto">
              <a:xfrm>
                <a:off x="2550" y="1736"/>
                <a:ext cx="20" cy="20"/>
              </a:xfrm>
              <a:prstGeom prst="rect">
                <a:avLst/>
              </a:prstGeom>
              <a:solidFill>
                <a:srgbClr val="C0C0C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nvGrpSpPr>
              <p:cNvPr id="38955" name="Group 52"/>
              <p:cNvGrpSpPr>
                <a:grpSpLocks/>
              </p:cNvGrpSpPr>
              <p:nvPr/>
            </p:nvGrpSpPr>
            <p:grpSpPr bwMode="auto">
              <a:xfrm>
                <a:off x="2727" y="1468"/>
                <a:ext cx="740" cy="20"/>
                <a:chOff x="2727" y="1468"/>
                <a:chExt cx="740" cy="20"/>
              </a:xfrm>
            </p:grpSpPr>
            <p:sp>
              <p:nvSpPr>
                <p:cNvPr id="39014" name="Freeform 53"/>
                <p:cNvSpPr>
                  <a:spLocks/>
                </p:cNvSpPr>
                <p:nvPr/>
              </p:nvSpPr>
              <p:spPr bwMode="auto">
                <a:xfrm>
                  <a:off x="3370" y="1468"/>
                  <a:ext cx="97" cy="20"/>
                </a:xfrm>
                <a:custGeom>
                  <a:avLst/>
                  <a:gdLst>
                    <a:gd name="T0" fmla="*/ 96 w 97"/>
                    <a:gd name="T1" fmla="*/ 0 h 20"/>
                    <a:gd name="T2" fmla="*/ 0 w 97"/>
                    <a:gd name="T3" fmla="*/ 0 h 20"/>
                    <a:gd name="T4" fmla="*/ 0 w 97"/>
                    <a:gd name="T5" fmla="*/ 18 h 20"/>
                    <a:gd name="T6" fmla="*/ 15 w 97"/>
                    <a:gd name="T7" fmla="*/ 18 h 20"/>
                    <a:gd name="T8" fmla="*/ 15 w 97"/>
                    <a:gd name="T9" fmla="*/ 13 h 20"/>
                    <a:gd name="T10" fmla="*/ 81 w 97"/>
                    <a:gd name="T11" fmla="*/ 13 h 20"/>
                    <a:gd name="T12" fmla="*/ 81 w 97"/>
                    <a:gd name="T13" fmla="*/ 19 h 20"/>
                    <a:gd name="T14" fmla="*/ 96 w 97"/>
                    <a:gd name="T15" fmla="*/ 19 h 20"/>
                    <a:gd name="T16" fmla="*/ 96 w 97"/>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7" h="20">
                      <a:moveTo>
                        <a:pt x="96" y="0"/>
                      </a:moveTo>
                      <a:lnTo>
                        <a:pt x="0" y="0"/>
                      </a:lnTo>
                      <a:lnTo>
                        <a:pt x="0" y="18"/>
                      </a:lnTo>
                      <a:lnTo>
                        <a:pt x="15" y="18"/>
                      </a:lnTo>
                      <a:lnTo>
                        <a:pt x="15" y="13"/>
                      </a:lnTo>
                      <a:lnTo>
                        <a:pt x="81" y="13"/>
                      </a:lnTo>
                      <a:lnTo>
                        <a:pt x="81" y="19"/>
                      </a:lnTo>
                      <a:lnTo>
                        <a:pt x="96" y="19"/>
                      </a:lnTo>
                      <a:lnTo>
                        <a:pt x="96" y="0"/>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15" name="Freeform 54"/>
                <p:cNvSpPr>
                  <a:spLocks/>
                </p:cNvSpPr>
                <p:nvPr/>
              </p:nvSpPr>
              <p:spPr bwMode="auto">
                <a:xfrm>
                  <a:off x="2727" y="1468"/>
                  <a:ext cx="97" cy="20"/>
                </a:xfrm>
                <a:custGeom>
                  <a:avLst/>
                  <a:gdLst>
                    <a:gd name="T0" fmla="*/ 96 w 97"/>
                    <a:gd name="T1" fmla="*/ 0 h 20"/>
                    <a:gd name="T2" fmla="*/ 0 w 97"/>
                    <a:gd name="T3" fmla="*/ 0 h 20"/>
                    <a:gd name="T4" fmla="*/ 0 w 97"/>
                    <a:gd name="T5" fmla="*/ 18 h 20"/>
                    <a:gd name="T6" fmla="*/ 14 w 97"/>
                    <a:gd name="T7" fmla="*/ 18 h 20"/>
                    <a:gd name="T8" fmla="*/ 14 w 97"/>
                    <a:gd name="T9" fmla="*/ 13 h 20"/>
                    <a:gd name="T10" fmla="*/ 81 w 97"/>
                    <a:gd name="T11" fmla="*/ 13 h 20"/>
                    <a:gd name="T12" fmla="*/ 81 w 97"/>
                    <a:gd name="T13" fmla="*/ 19 h 20"/>
                    <a:gd name="T14" fmla="*/ 96 w 97"/>
                    <a:gd name="T15" fmla="*/ 19 h 20"/>
                    <a:gd name="T16" fmla="*/ 96 w 97"/>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7" h="20">
                      <a:moveTo>
                        <a:pt x="96" y="0"/>
                      </a:moveTo>
                      <a:lnTo>
                        <a:pt x="0" y="0"/>
                      </a:lnTo>
                      <a:lnTo>
                        <a:pt x="0" y="18"/>
                      </a:lnTo>
                      <a:lnTo>
                        <a:pt x="14" y="18"/>
                      </a:lnTo>
                      <a:lnTo>
                        <a:pt x="14" y="13"/>
                      </a:lnTo>
                      <a:lnTo>
                        <a:pt x="81" y="13"/>
                      </a:lnTo>
                      <a:lnTo>
                        <a:pt x="81" y="19"/>
                      </a:lnTo>
                      <a:lnTo>
                        <a:pt x="96" y="19"/>
                      </a:lnTo>
                      <a:lnTo>
                        <a:pt x="96" y="0"/>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16" name="Freeform 55"/>
                <p:cNvSpPr>
                  <a:spLocks/>
                </p:cNvSpPr>
                <p:nvPr/>
              </p:nvSpPr>
              <p:spPr bwMode="auto">
                <a:xfrm>
                  <a:off x="3048" y="1468"/>
                  <a:ext cx="97" cy="20"/>
                </a:xfrm>
                <a:custGeom>
                  <a:avLst/>
                  <a:gdLst>
                    <a:gd name="T0" fmla="*/ 96 w 97"/>
                    <a:gd name="T1" fmla="*/ 0 h 20"/>
                    <a:gd name="T2" fmla="*/ 0 w 97"/>
                    <a:gd name="T3" fmla="*/ 0 h 20"/>
                    <a:gd name="T4" fmla="*/ 0 w 97"/>
                    <a:gd name="T5" fmla="*/ 18 h 20"/>
                    <a:gd name="T6" fmla="*/ 14 w 97"/>
                    <a:gd name="T7" fmla="*/ 18 h 20"/>
                    <a:gd name="T8" fmla="*/ 14 w 97"/>
                    <a:gd name="T9" fmla="*/ 13 h 20"/>
                    <a:gd name="T10" fmla="*/ 81 w 97"/>
                    <a:gd name="T11" fmla="*/ 13 h 20"/>
                    <a:gd name="T12" fmla="*/ 81 w 97"/>
                    <a:gd name="T13" fmla="*/ 19 h 20"/>
                    <a:gd name="T14" fmla="*/ 96 w 97"/>
                    <a:gd name="T15" fmla="*/ 19 h 20"/>
                    <a:gd name="T16" fmla="*/ 96 w 97"/>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7" h="20">
                      <a:moveTo>
                        <a:pt x="96" y="0"/>
                      </a:moveTo>
                      <a:lnTo>
                        <a:pt x="0" y="0"/>
                      </a:lnTo>
                      <a:lnTo>
                        <a:pt x="0" y="18"/>
                      </a:lnTo>
                      <a:lnTo>
                        <a:pt x="14" y="18"/>
                      </a:lnTo>
                      <a:lnTo>
                        <a:pt x="14" y="13"/>
                      </a:lnTo>
                      <a:lnTo>
                        <a:pt x="81" y="13"/>
                      </a:lnTo>
                      <a:lnTo>
                        <a:pt x="81" y="19"/>
                      </a:lnTo>
                      <a:lnTo>
                        <a:pt x="96" y="19"/>
                      </a:lnTo>
                      <a:lnTo>
                        <a:pt x="96" y="0"/>
                      </a:lnTo>
                    </a:path>
                  </a:pathLst>
                </a:custGeom>
                <a:solidFill>
                  <a:srgbClr val="A0A0A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8956" name="Group 56"/>
              <p:cNvGrpSpPr>
                <a:grpSpLocks/>
              </p:cNvGrpSpPr>
              <p:nvPr/>
            </p:nvGrpSpPr>
            <p:grpSpPr bwMode="auto">
              <a:xfrm>
                <a:off x="2600" y="1731"/>
                <a:ext cx="1470" cy="144"/>
                <a:chOff x="2600" y="1731"/>
                <a:chExt cx="1470" cy="144"/>
              </a:xfrm>
            </p:grpSpPr>
            <p:grpSp>
              <p:nvGrpSpPr>
                <p:cNvPr id="38960" name="Group 57"/>
                <p:cNvGrpSpPr>
                  <a:grpSpLocks/>
                </p:cNvGrpSpPr>
                <p:nvPr/>
              </p:nvGrpSpPr>
              <p:grpSpPr bwMode="auto">
                <a:xfrm>
                  <a:off x="3457" y="1738"/>
                  <a:ext cx="134" cy="137"/>
                  <a:chOff x="3457" y="1738"/>
                  <a:chExt cx="134" cy="137"/>
                </a:xfrm>
              </p:grpSpPr>
              <p:sp>
                <p:nvSpPr>
                  <p:cNvPr id="39002" name="Oval 58"/>
                  <p:cNvSpPr>
                    <a:spLocks noChangeArrowheads="1"/>
                  </p:cNvSpPr>
                  <p:nvPr/>
                </p:nvSpPr>
                <p:spPr bwMode="auto">
                  <a:xfrm>
                    <a:off x="3457" y="1738"/>
                    <a:ext cx="134" cy="137"/>
                  </a:xfrm>
                  <a:prstGeom prst="ellipse">
                    <a:avLst/>
                  </a:prstGeom>
                  <a:solidFill>
                    <a:srgbClr val="40404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nvGrpSpPr>
                  <p:cNvPr id="39003" name="Group 59"/>
                  <p:cNvGrpSpPr>
                    <a:grpSpLocks/>
                  </p:cNvGrpSpPr>
                  <p:nvPr/>
                </p:nvGrpSpPr>
                <p:grpSpPr bwMode="auto">
                  <a:xfrm>
                    <a:off x="3487" y="1768"/>
                    <a:ext cx="74" cy="76"/>
                    <a:chOff x="3487" y="1768"/>
                    <a:chExt cx="74" cy="76"/>
                  </a:xfrm>
                </p:grpSpPr>
                <p:grpSp>
                  <p:nvGrpSpPr>
                    <p:cNvPr id="39004" name="Group 60"/>
                    <p:cNvGrpSpPr>
                      <a:grpSpLocks/>
                    </p:cNvGrpSpPr>
                    <p:nvPr/>
                  </p:nvGrpSpPr>
                  <p:grpSpPr bwMode="auto">
                    <a:xfrm>
                      <a:off x="3487" y="1768"/>
                      <a:ext cx="74" cy="76"/>
                      <a:chOff x="3487" y="1768"/>
                      <a:chExt cx="74" cy="76"/>
                    </a:xfrm>
                  </p:grpSpPr>
                  <p:sp>
                    <p:nvSpPr>
                      <p:cNvPr id="39012" name="Oval 61"/>
                      <p:cNvSpPr>
                        <a:spLocks noChangeArrowheads="1"/>
                      </p:cNvSpPr>
                      <p:nvPr/>
                    </p:nvSpPr>
                    <p:spPr bwMode="auto">
                      <a:xfrm>
                        <a:off x="3487" y="1768"/>
                        <a:ext cx="74" cy="76"/>
                      </a:xfrm>
                      <a:prstGeom prst="ellipse">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39013" name="Oval 62"/>
                      <p:cNvSpPr>
                        <a:spLocks noChangeArrowheads="1"/>
                      </p:cNvSpPr>
                      <p:nvPr/>
                    </p:nvSpPr>
                    <p:spPr bwMode="auto">
                      <a:xfrm>
                        <a:off x="3496" y="1777"/>
                        <a:ext cx="56" cy="57"/>
                      </a:xfrm>
                      <a:prstGeom prst="ellipse">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grpSp>
                  <p:nvGrpSpPr>
                    <p:cNvPr id="39005" name="Group 63"/>
                    <p:cNvGrpSpPr>
                      <a:grpSpLocks/>
                    </p:cNvGrpSpPr>
                    <p:nvPr/>
                  </p:nvGrpSpPr>
                  <p:grpSpPr bwMode="auto">
                    <a:xfrm>
                      <a:off x="3495" y="1776"/>
                      <a:ext cx="65" cy="63"/>
                      <a:chOff x="3495" y="1776"/>
                      <a:chExt cx="65" cy="63"/>
                    </a:xfrm>
                  </p:grpSpPr>
                  <p:sp>
                    <p:nvSpPr>
                      <p:cNvPr id="39007" name="Freeform 64"/>
                      <p:cNvSpPr>
                        <a:spLocks/>
                      </p:cNvSpPr>
                      <p:nvPr/>
                    </p:nvSpPr>
                    <p:spPr bwMode="auto">
                      <a:xfrm>
                        <a:off x="3518" y="1776"/>
                        <a:ext cx="19" cy="17"/>
                      </a:xfrm>
                      <a:custGeom>
                        <a:avLst/>
                        <a:gdLst>
                          <a:gd name="T0" fmla="*/ 18 w 19"/>
                          <a:gd name="T1" fmla="*/ 4 h 17"/>
                          <a:gd name="T2" fmla="*/ 17 w 19"/>
                          <a:gd name="T3" fmla="*/ 7 h 17"/>
                          <a:gd name="T4" fmla="*/ 17 w 19"/>
                          <a:gd name="T5" fmla="*/ 10 h 17"/>
                          <a:gd name="T6" fmla="*/ 16 w 19"/>
                          <a:gd name="T7" fmla="*/ 11 h 17"/>
                          <a:gd name="T8" fmla="*/ 14 w 19"/>
                          <a:gd name="T9" fmla="*/ 14 h 17"/>
                          <a:gd name="T10" fmla="*/ 12 w 19"/>
                          <a:gd name="T11" fmla="*/ 14 h 17"/>
                          <a:gd name="T12" fmla="*/ 9 w 19"/>
                          <a:gd name="T13" fmla="*/ 16 h 17"/>
                          <a:gd name="T14" fmla="*/ 7 w 19"/>
                          <a:gd name="T15" fmla="*/ 16 h 17"/>
                          <a:gd name="T16" fmla="*/ 5 w 19"/>
                          <a:gd name="T17" fmla="*/ 14 h 17"/>
                          <a:gd name="T18" fmla="*/ 2 w 19"/>
                          <a:gd name="T19" fmla="*/ 11 h 17"/>
                          <a:gd name="T20" fmla="*/ 1 w 19"/>
                          <a:gd name="T21" fmla="*/ 8 h 17"/>
                          <a:gd name="T22" fmla="*/ 0 w 19"/>
                          <a:gd name="T23" fmla="*/ 4 h 17"/>
                          <a:gd name="T24" fmla="*/ 1 w 19"/>
                          <a:gd name="T25" fmla="*/ 1 h 17"/>
                          <a:gd name="T26" fmla="*/ 5 w 19"/>
                          <a:gd name="T27" fmla="*/ 0 h 17"/>
                          <a:gd name="T28" fmla="*/ 8 w 19"/>
                          <a:gd name="T29" fmla="*/ 0 h 17"/>
                          <a:gd name="T30" fmla="*/ 11 w 19"/>
                          <a:gd name="T31" fmla="*/ 1 h 17"/>
                          <a:gd name="T32" fmla="*/ 14 w 19"/>
                          <a:gd name="T33" fmla="*/ 1 h 17"/>
                          <a:gd name="T34" fmla="*/ 18 w 19"/>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 h="17">
                            <a:moveTo>
                              <a:pt x="18" y="4"/>
                            </a:moveTo>
                            <a:lnTo>
                              <a:pt x="17" y="7"/>
                            </a:lnTo>
                            <a:lnTo>
                              <a:pt x="17" y="10"/>
                            </a:lnTo>
                            <a:lnTo>
                              <a:pt x="16" y="11"/>
                            </a:lnTo>
                            <a:lnTo>
                              <a:pt x="14" y="14"/>
                            </a:lnTo>
                            <a:lnTo>
                              <a:pt x="12" y="14"/>
                            </a:lnTo>
                            <a:lnTo>
                              <a:pt x="9" y="16"/>
                            </a:lnTo>
                            <a:lnTo>
                              <a:pt x="7" y="16"/>
                            </a:lnTo>
                            <a:lnTo>
                              <a:pt x="5" y="14"/>
                            </a:lnTo>
                            <a:lnTo>
                              <a:pt x="2" y="11"/>
                            </a:lnTo>
                            <a:lnTo>
                              <a:pt x="1" y="8"/>
                            </a:lnTo>
                            <a:lnTo>
                              <a:pt x="0" y="4"/>
                            </a:lnTo>
                            <a:lnTo>
                              <a:pt x="1" y="1"/>
                            </a:lnTo>
                            <a:lnTo>
                              <a:pt x="5" y="0"/>
                            </a:lnTo>
                            <a:lnTo>
                              <a:pt x="8" y="0"/>
                            </a:lnTo>
                            <a:lnTo>
                              <a:pt x="11" y="1"/>
                            </a:lnTo>
                            <a:lnTo>
                              <a:pt x="14" y="1"/>
                            </a:lnTo>
                            <a:lnTo>
                              <a:pt x="18" y="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08" name="Freeform 65"/>
                      <p:cNvSpPr>
                        <a:spLocks/>
                      </p:cNvSpPr>
                      <p:nvPr/>
                    </p:nvSpPr>
                    <p:spPr bwMode="auto">
                      <a:xfrm>
                        <a:off x="3543" y="1793"/>
                        <a:ext cx="17" cy="19"/>
                      </a:xfrm>
                      <a:custGeom>
                        <a:avLst/>
                        <a:gdLst>
                          <a:gd name="T0" fmla="*/ 11 w 17"/>
                          <a:gd name="T1" fmla="*/ 0 h 19"/>
                          <a:gd name="T2" fmla="*/ 8 w 17"/>
                          <a:gd name="T3" fmla="*/ 0 h 19"/>
                          <a:gd name="T4" fmla="*/ 5 w 17"/>
                          <a:gd name="T5" fmla="*/ 2 h 19"/>
                          <a:gd name="T6" fmla="*/ 2 w 17"/>
                          <a:gd name="T7" fmla="*/ 2 h 19"/>
                          <a:gd name="T8" fmla="*/ 1 w 17"/>
                          <a:gd name="T9" fmla="*/ 5 h 19"/>
                          <a:gd name="T10" fmla="*/ 0 w 17"/>
                          <a:gd name="T11" fmla="*/ 8 h 19"/>
                          <a:gd name="T12" fmla="*/ 0 w 17"/>
                          <a:gd name="T13" fmla="*/ 11 h 19"/>
                          <a:gd name="T14" fmla="*/ 1 w 17"/>
                          <a:gd name="T15" fmla="*/ 15 h 19"/>
                          <a:gd name="T16" fmla="*/ 7 w 17"/>
                          <a:gd name="T17" fmla="*/ 17 h 19"/>
                          <a:gd name="T18" fmla="*/ 10 w 17"/>
                          <a:gd name="T19" fmla="*/ 18 h 19"/>
                          <a:gd name="T20" fmla="*/ 14 w 17"/>
                          <a:gd name="T21" fmla="*/ 17 h 19"/>
                          <a:gd name="T22" fmla="*/ 16 w 17"/>
                          <a:gd name="T23" fmla="*/ 14 h 19"/>
                          <a:gd name="T24" fmla="*/ 16 w 17"/>
                          <a:gd name="T25" fmla="*/ 11 h 19"/>
                          <a:gd name="T26" fmla="*/ 14 w 17"/>
                          <a:gd name="T27" fmla="*/ 7 h 19"/>
                          <a:gd name="T28" fmla="*/ 14 w 17"/>
                          <a:gd name="T29" fmla="*/ 3 h 19"/>
                          <a:gd name="T30" fmla="*/ 11 w 17"/>
                          <a:gd name="T31" fmla="*/ 0 h 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 h="19">
                            <a:moveTo>
                              <a:pt x="11" y="0"/>
                            </a:moveTo>
                            <a:lnTo>
                              <a:pt x="8" y="0"/>
                            </a:lnTo>
                            <a:lnTo>
                              <a:pt x="5" y="2"/>
                            </a:lnTo>
                            <a:lnTo>
                              <a:pt x="2" y="2"/>
                            </a:lnTo>
                            <a:lnTo>
                              <a:pt x="1" y="5"/>
                            </a:lnTo>
                            <a:lnTo>
                              <a:pt x="0" y="8"/>
                            </a:lnTo>
                            <a:lnTo>
                              <a:pt x="0" y="11"/>
                            </a:lnTo>
                            <a:lnTo>
                              <a:pt x="1" y="15"/>
                            </a:lnTo>
                            <a:lnTo>
                              <a:pt x="7" y="17"/>
                            </a:lnTo>
                            <a:lnTo>
                              <a:pt x="10" y="18"/>
                            </a:lnTo>
                            <a:lnTo>
                              <a:pt x="14" y="17"/>
                            </a:lnTo>
                            <a:lnTo>
                              <a:pt x="16" y="14"/>
                            </a:lnTo>
                            <a:lnTo>
                              <a:pt x="16" y="11"/>
                            </a:lnTo>
                            <a:lnTo>
                              <a:pt x="14" y="7"/>
                            </a:lnTo>
                            <a:lnTo>
                              <a:pt x="14" y="3"/>
                            </a:lnTo>
                            <a:lnTo>
                              <a:pt x="1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09" name="Freeform 66"/>
                      <p:cNvSpPr>
                        <a:spLocks/>
                      </p:cNvSpPr>
                      <p:nvPr/>
                    </p:nvSpPr>
                    <p:spPr bwMode="auto">
                      <a:xfrm>
                        <a:off x="3495" y="1786"/>
                        <a:ext cx="17" cy="19"/>
                      </a:xfrm>
                      <a:custGeom>
                        <a:avLst/>
                        <a:gdLst>
                          <a:gd name="T0" fmla="*/ 6 w 17"/>
                          <a:gd name="T1" fmla="*/ 0 h 19"/>
                          <a:gd name="T2" fmla="*/ 12 w 17"/>
                          <a:gd name="T3" fmla="*/ 2 h 19"/>
                          <a:gd name="T4" fmla="*/ 14 w 17"/>
                          <a:gd name="T5" fmla="*/ 3 h 19"/>
                          <a:gd name="T6" fmla="*/ 14 w 17"/>
                          <a:gd name="T7" fmla="*/ 5 h 19"/>
                          <a:gd name="T8" fmla="*/ 16 w 17"/>
                          <a:gd name="T9" fmla="*/ 8 h 19"/>
                          <a:gd name="T10" fmla="*/ 16 w 17"/>
                          <a:gd name="T11" fmla="*/ 9 h 19"/>
                          <a:gd name="T12" fmla="*/ 14 w 17"/>
                          <a:gd name="T13" fmla="*/ 12 h 19"/>
                          <a:gd name="T14" fmla="*/ 13 w 17"/>
                          <a:gd name="T15" fmla="*/ 14 h 19"/>
                          <a:gd name="T16" fmla="*/ 12 w 17"/>
                          <a:gd name="T17" fmla="*/ 16 h 19"/>
                          <a:gd name="T18" fmla="*/ 9 w 17"/>
                          <a:gd name="T19" fmla="*/ 17 h 19"/>
                          <a:gd name="T20" fmla="*/ 6 w 17"/>
                          <a:gd name="T21" fmla="*/ 18 h 19"/>
                          <a:gd name="T22" fmla="*/ 2 w 17"/>
                          <a:gd name="T23" fmla="*/ 17 h 19"/>
                          <a:gd name="T24" fmla="*/ 0 w 17"/>
                          <a:gd name="T25" fmla="*/ 17 h 19"/>
                          <a:gd name="T26" fmla="*/ 1 w 17"/>
                          <a:gd name="T27" fmla="*/ 11 h 19"/>
                          <a:gd name="T28" fmla="*/ 1 w 17"/>
                          <a:gd name="T29" fmla="*/ 8 h 19"/>
                          <a:gd name="T30" fmla="*/ 4 w 17"/>
                          <a:gd name="T31" fmla="*/ 4 h 19"/>
                          <a:gd name="T32" fmla="*/ 6 w 17"/>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 h="19">
                            <a:moveTo>
                              <a:pt x="6" y="0"/>
                            </a:moveTo>
                            <a:lnTo>
                              <a:pt x="12" y="2"/>
                            </a:lnTo>
                            <a:lnTo>
                              <a:pt x="14" y="3"/>
                            </a:lnTo>
                            <a:lnTo>
                              <a:pt x="14" y="5"/>
                            </a:lnTo>
                            <a:lnTo>
                              <a:pt x="16" y="8"/>
                            </a:lnTo>
                            <a:lnTo>
                              <a:pt x="16" y="9"/>
                            </a:lnTo>
                            <a:lnTo>
                              <a:pt x="14" y="12"/>
                            </a:lnTo>
                            <a:lnTo>
                              <a:pt x="13" y="14"/>
                            </a:lnTo>
                            <a:lnTo>
                              <a:pt x="12" y="16"/>
                            </a:lnTo>
                            <a:lnTo>
                              <a:pt x="9" y="17"/>
                            </a:lnTo>
                            <a:lnTo>
                              <a:pt x="6" y="18"/>
                            </a:lnTo>
                            <a:lnTo>
                              <a:pt x="2" y="17"/>
                            </a:lnTo>
                            <a:lnTo>
                              <a:pt x="0" y="17"/>
                            </a:lnTo>
                            <a:lnTo>
                              <a:pt x="1" y="11"/>
                            </a:lnTo>
                            <a:lnTo>
                              <a:pt x="1" y="8"/>
                            </a:lnTo>
                            <a:lnTo>
                              <a:pt x="4" y="4"/>
                            </a:lnTo>
                            <a:lnTo>
                              <a:pt x="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10" name="Freeform 67"/>
                      <p:cNvSpPr>
                        <a:spLocks/>
                      </p:cNvSpPr>
                      <p:nvPr/>
                    </p:nvSpPr>
                    <p:spPr bwMode="auto">
                      <a:xfrm>
                        <a:off x="3530" y="1822"/>
                        <a:ext cx="17" cy="17"/>
                      </a:xfrm>
                      <a:custGeom>
                        <a:avLst/>
                        <a:gdLst>
                          <a:gd name="T0" fmla="*/ 16 w 17"/>
                          <a:gd name="T1" fmla="*/ 6 h 17"/>
                          <a:gd name="T2" fmla="*/ 15 w 17"/>
                          <a:gd name="T3" fmla="*/ 4 h 17"/>
                          <a:gd name="T4" fmla="*/ 13 w 17"/>
                          <a:gd name="T5" fmla="*/ 2 h 17"/>
                          <a:gd name="T6" fmla="*/ 12 w 17"/>
                          <a:gd name="T7" fmla="*/ 1 h 17"/>
                          <a:gd name="T8" fmla="*/ 9 w 17"/>
                          <a:gd name="T9" fmla="*/ 0 h 17"/>
                          <a:gd name="T10" fmla="*/ 7 w 17"/>
                          <a:gd name="T11" fmla="*/ 0 h 17"/>
                          <a:gd name="T12" fmla="*/ 4 w 17"/>
                          <a:gd name="T13" fmla="*/ 1 h 17"/>
                          <a:gd name="T14" fmla="*/ 1 w 17"/>
                          <a:gd name="T15" fmla="*/ 2 h 17"/>
                          <a:gd name="T16" fmla="*/ 0 w 17"/>
                          <a:gd name="T17" fmla="*/ 5 h 17"/>
                          <a:gd name="T18" fmla="*/ 0 w 17"/>
                          <a:gd name="T19" fmla="*/ 9 h 17"/>
                          <a:gd name="T20" fmla="*/ 0 w 17"/>
                          <a:gd name="T21" fmla="*/ 12 h 17"/>
                          <a:gd name="T22" fmla="*/ 1 w 17"/>
                          <a:gd name="T23" fmla="*/ 16 h 17"/>
                          <a:gd name="T24" fmla="*/ 6 w 17"/>
                          <a:gd name="T25" fmla="*/ 14 h 17"/>
                          <a:gd name="T26" fmla="*/ 10 w 17"/>
                          <a:gd name="T27" fmla="*/ 12 h 17"/>
                          <a:gd name="T28" fmla="*/ 14 w 17"/>
                          <a:gd name="T29" fmla="*/ 9 h 17"/>
                          <a:gd name="T30" fmla="*/ 16 w 17"/>
                          <a:gd name="T31" fmla="*/ 6 h 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 h="17">
                            <a:moveTo>
                              <a:pt x="16" y="6"/>
                            </a:moveTo>
                            <a:lnTo>
                              <a:pt x="15" y="4"/>
                            </a:lnTo>
                            <a:lnTo>
                              <a:pt x="13" y="2"/>
                            </a:lnTo>
                            <a:lnTo>
                              <a:pt x="12" y="1"/>
                            </a:lnTo>
                            <a:lnTo>
                              <a:pt x="9" y="0"/>
                            </a:lnTo>
                            <a:lnTo>
                              <a:pt x="7" y="0"/>
                            </a:lnTo>
                            <a:lnTo>
                              <a:pt x="4" y="1"/>
                            </a:lnTo>
                            <a:lnTo>
                              <a:pt x="1" y="2"/>
                            </a:lnTo>
                            <a:lnTo>
                              <a:pt x="0" y="5"/>
                            </a:lnTo>
                            <a:lnTo>
                              <a:pt x="0" y="9"/>
                            </a:lnTo>
                            <a:lnTo>
                              <a:pt x="0" y="12"/>
                            </a:lnTo>
                            <a:lnTo>
                              <a:pt x="1" y="16"/>
                            </a:lnTo>
                            <a:lnTo>
                              <a:pt x="6" y="14"/>
                            </a:lnTo>
                            <a:lnTo>
                              <a:pt x="10" y="12"/>
                            </a:lnTo>
                            <a:lnTo>
                              <a:pt x="14" y="9"/>
                            </a:lnTo>
                            <a:lnTo>
                              <a:pt x="16" y="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011" name="Freeform 68"/>
                      <p:cNvSpPr>
                        <a:spLocks/>
                      </p:cNvSpPr>
                      <p:nvPr/>
                    </p:nvSpPr>
                    <p:spPr bwMode="auto">
                      <a:xfrm>
                        <a:off x="3498" y="1817"/>
                        <a:ext cx="17" cy="17"/>
                      </a:xfrm>
                      <a:custGeom>
                        <a:avLst/>
                        <a:gdLst>
                          <a:gd name="T0" fmla="*/ 0 w 17"/>
                          <a:gd name="T1" fmla="*/ 4 h 17"/>
                          <a:gd name="T2" fmla="*/ 1 w 17"/>
                          <a:gd name="T3" fmla="*/ 2 h 17"/>
                          <a:gd name="T4" fmla="*/ 3 w 17"/>
                          <a:gd name="T5" fmla="*/ 1 h 17"/>
                          <a:gd name="T6" fmla="*/ 4 w 17"/>
                          <a:gd name="T7" fmla="*/ 1 h 17"/>
                          <a:gd name="T8" fmla="*/ 7 w 17"/>
                          <a:gd name="T9" fmla="*/ 0 h 17"/>
                          <a:gd name="T10" fmla="*/ 10 w 17"/>
                          <a:gd name="T11" fmla="*/ 1 h 17"/>
                          <a:gd name="T12" fmla="*/ 12 w 17"/>
                          <a:gd name="T13" fmla="*/ 2 h 17"/>
                          <a:gd name="T14" fmla="*/ 13 w 17"/>
                          <a:gd name="T15" fmla="*/ 3 h 17"/>
                          <a:gd name="T16" fmla="*/ 14 w 17"/>
                          <a:gd name="T17" fmla="*/ 5 h 17"/>
                          <a:gd name="T18" fmla="*/ 16 w 17"/>
                          <a:gd name="T19" fmla="*/ 8 h 17"/>
                          <a:gd name="T20" fmla="*/ 16 w 17"/>
                          <a:gd name="T21" fmla="*/ 10 h 17"/>
                          <a:gd name="T22" fmla="*/ 14 w 17"/>
                          <a:gd name="T23" fmla="*/ 13 h 17"/>
                          <a:gd name="T24" fmla="*/ 11 w 17"/>
                          <a:gd name="T25" fmla="*/ 16 h 17"/>
                          <a:gd name="T26" fmla="*/ 7 w 17"/>
                          <a:gd name="T27" fmla="*/ 13 h 17"/>
                          <a:gd name="T28" fmla="*/ 4 w 17"/>
                          <a:gd name="T29" fmla="*/ 11 h 17"/>
                          <a:gd name="T30" fmla="*/ 2 w 17"/>
                          <a:gd name="T31" fmla="*/ 7 h 17"/>
                          <a:gd name="T32" fmla="*/ 0 w 17"/>
                          <a:gd name="T33" fmla="*/ 4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 h="17">
                            <a:moveTo>
                              <a:pt x="0" y="4"/>
                            </a:moveTo>
                            <a:lnTo>
                              <a:pt x="1" y="2"/>
                            </a:lnTo>
                            <a:lnTo>
                              <a:pt x="3" y="1"/>
                            </a:lnTo>
                            <a:lnTo>
                              <a:pt x="4" y="1"/>
                            </a:lnTo>
                            <a:lnTo>
                              <a:pt x="7" y="0"/>
                            </a:lnTo>
                            <a:lnTo>
                              <a:pt x="10" y="1"/>
                            </a:lnTo>
                            <a:lnTo>
                              <a:pt x="12" y="2"/>
                            </a:lnTo>
                            <a:lnTo>
                              <a:pt x="13" y="3"/>
                            </a:lnTo>
                            <a:lnTo>
                              <a:pt x="14" y="5"/>
                            </a:lnTo>
                            <a:lnTo>
                              <a:pt x="16" y="8"/>
                            </a:lnTo>
                            <a:lnTo>
                              <a:pt x="16" y="10"/>
                            </a:lnTo>
                            <a:lnTo>
                              <a:pt x="14" y="13"/>
                            </a:lnTo>
                            <a:lnTo>
                              <a:pt x="11" y="16"/>
                            </a:lnTo>
                            <a:lnTo>
                              <a:pt x="7" y="13"/>
                            </a:lnTo>
                            <a:lnTo>
                              <a:pt x="4" y="11"/>
                            </a:lnTo>
                            <a:lnTo>
                              <a:pt x="2" y="7"/>
                            </a:lnTo>
                            <a:lnTo>
                              <a:pt x="0" y="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006" name="Oval 69"/>
                    <p:cNvSpPr>
                      <a:spLocks noChangeArrowheads="1"/>
                    </p:cNvSpPr>
                    <p:nvPr/>
                  </p:nvSpPr>
                  <p:spPr bwMode="auto">
                    <a:xfrm>
                      <a:off x="3519" y="1801"/>
                      <a:ext cx="11" cy="11"/>
                    </a:xfrm>
                    <a:prstGeom prst="ellipse">
                      <a:avLst/>
                    </a:prstGeom>
                    <a:solidFill>
                      <a:srgbClr val="80808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grpSp>
            <p:grpSp>
              <p:nvGrpSpPr>
                <p:cNvPr id="38961" name="Group 70"/>
                <p:cNvGrpSpPr>
                  <a:grpSpLocks/>
                </p:cNvGrpSpPr>
                <p:nvPr/>
              </p:nvGrpSpPr>
              <p:grpSpPr bwMode="auto">
                <a:xfrm>
                  <a:off x="2744" y="1731"/>
                  <a:ext cx="134" cy="137"/>
                  <a:chOff x="2744" y="1731"/>
                  <a:chExt cx="134" cy="137"/>
                </a:xfrm>
              </p:grpSpPr>
              <p:sp>
                <p:nvSpPr>
                  <p:cNvPr id="38989" name="Oval 71"/>
                  <p:cNvSpPr>
                    <a:spLocks noChangeArrowheads="1"/>
                  </p:cNvSpPr>
                  <p:nvPr/>
                </p:nvSpPr>
                <p:spPr bwMode="auto">
                  <a:xfrm>
                    <a:off x="2744" y="1731"/>
                    <a:ext cx="134" cy="137"/>
                  </a:xfrm>
                  <a:prstGeom prst="ellipse">
                    <a:avLst/>
                  </a:prstGeom>
                  <a:solidFill>
                    <a:srgbClr val="40404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nvGrpSpPr>
                  <p:cNvPr id="38990" name="Group 72"/>
                  <p:cNvGrpSpPr>
                    <a:grpSpLocks/>
                  </p:cNvGrpSpPr>
                  <p:nvPr/>
                </p:nvGrpSpPr>
                <p:grpSpPr bwMode="auto">
                  <a:xfrm>
                    <a:off x="2774" y="1762"/>
                    <a:ext cx="74" cy="75"/>
                    <a:chOff x="2774" y="1762"/>
                    <a:chExt cx="74" cy="75"/>
                  </a:xfrm>
                </p:grpSpPr>
                <p:grpSp>
                  <p:nvGrpSpPr>
                    <p:cNvPr id="38991" name="Group 73"/>
                    <p:cNvGrpSpPr>
                      <a:grpSpLocks/>
                    </p:cNvGrpSpPr>
                    <p:nvPr/>
                  </p:nvGrpSpPr>
                  <p:grpSpPr bwMode="auto">
                    <a:xfrm>
                      <a:off x="2774" y="1762"/>
                      <a:ext cx="74" cy="75"/>
                      <a:chOff x="2774" y="1762"/>
                      <a:chExt cx="74" cy="75"/>
                    </a:xfrm>
                  </p:grpSpPr>
                  <p:grpSp>
                    <p:nvGrpSpPr>
                      <p:cNvPr id="38993" name="Group 74"/>
                      <p:cNvGrpSpPr>
                        <a:grpSpLocks/>
                      </p:cNvGrpSpPr>
                      <p:nvPr/>
                    </p:nvGrpSpPr>
                    <p:grpSpPr bwMode="auto">
                      <a:xfrm>
                        <a:off x="2774" y="1762"/>
                        <a:ext cx="74" cy="75"/>
                        <a:chOff x="2774" y="1762"/>
                        <a:chExt cx="74" cy="75"/>
                      </a:xfrm>
                    </p:grpSpPr>
                    <p:sp>
                      <p:nvSpPr>
                        <p:cNvPr id="39000" name="Oval 75"/>
                        <p:cNvSpPr>
                          <a:spLocks noChangeArrowheads="1"/>
                        </p:cNvSpPr>
                        <p:nvPr/>
                      </p:nvSpPr>
                      <p:spPr bwMode="auto">
                        <a:xfrm>
                          <a:off x="2774" y="1762"/>
                          <a:ext cx="74" cy="75"/>
                        </a:xfrm>
                        <a:prstGeom prst="ellipse">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39001" name="Oval 76"/>
                        <p:cNvSpPr>
                          <a:spLocks noChangeArrowheads="1"/>
                        </p:cNvSpPr>
                        <p:nvPr/>
                      </p:nvSpPr>
                      <p:spPr bwMode="auto">
                        <a:xfrm>
                          <a:off x="2783" y="1771"/>
                          <a:ext cx="56" cy="56"/>
                        </a:xfrm>
                        <a:prstGeom prst="ellipse">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grpSp>
                    <p:nvGrpSpPr>
                      <p:cNvPr id="38994" name="Group 77"/>
                      <p:cNvGrpSpPr>
                        <a:grpSpLocks/>
                      </p:cNvGrpSpPr>
                      <p:nvPr/>
                    </p:nvGrpSpPr>
                    <p:grpSpPr bwMode="auto">
                      <a:xfrm>
                        <a:off x="2781" y="1770"/>
                        <a:ext cx="60" cy="60"/>
                        <a:chOff x="2781" y="1770"/>
                        <a:chExt cx="60" cy="60"/>
                      </a:xfrm>
                    </p:grpSpPr>
                    <p:sp>
                      <p:nvSpPr>
                        <p:cNvPr id="38995" name="Freeform 78"/>
                        <p:cNvSpPr>
                          <a:spLocks/>
                        </p:cNvSpPr>
                        <p:nvPr/>
                      </p:nvSpPr>
                      <p:spPr bwMode="auto">
                        <a:xfrm>
                          <a:off x="2820" y="1772"/>
                          <a:ext cx="18" cy="21"/>
                        </a:xfrm>
                        <a:custGeom>
                          <a:avLst/>
                          <a:gdLst>
                            <a:gd name="T0" fmla="*/ 7 w 18"/>
                            <a:gd name="T1" fmla="*/ 0 h 21"/>
                            <a:gd name="T2" fmla="*/ 0 w 18"/>
                            <a:gd name="T3" fmla="*/ 17 h 21"/>
                            <a:gd name="T4" fmla="*/ 3 w 18"/>
                            <a:gd name="T5" fmla="*/ 20 h 21"/>
                            <a:gd name="T6" fmla="*/ 17 w 18"/>
                            <a:gd name="T7" fmla="*/ 10 h 21"/>
                            <a:gd name="T8" fmla="*/ 14 w 18"/>
                            <a:gd name="T9" fmla="*/ 6 h 21"/>
                            <a:gd name="T10" fmla="*/ 11 w 18"/>
                            <a:gd name="T11" fmla="*/ 3 h 21"/>
                            <a:gd name="T12" fmla="*/ 7 w 18"/>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21">
                              <a:moveTo>
                                <a:pt x="7" y="0"/>
                              </a:moveTo>
                              <a:lnTo>
                                <a:pt x="0" y="17"/>
                              </a:lnTo>
                              <a:lnTo>
                                <a:pt x="3" y="20"/>
                              </a:lnTo>
                              <a:lnTo>
                                <a:pt x="17" y="10"/>
                              </a:lnTo>
                              <a:lnTo>
                                <a:pt x="14" y="6"/>
                              </a:lnTo>
                              <a:lnTo>
                                <a:pt x="11" y="3"/>
                              </a:lnTo>
                              <a:lnTo>
                                <a:pt x="7"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96" name="Freeform 79"/>
                        <p:cNvSpPr>
                          <a:spLocks/>
                        </p:cNvSpPr>
                        <p:nvPr/>
                      </p:nvSpPr>
                      <p:spPr bwMode="auto">
                        <a:xfrm>
                          <a:off x="2791" y="1770"/>
                          <a:ext cx="17" cy="20"/>
                        </a:xfrm>
                        <a:custGeom>
                          <a:avLst/>
                          <a:gdLst>
                            <a:gd name="T0" fmla="*/ 11 w 17"/>
                            <a:gd name="T1" fmla="*/ 0 h 20"/>
                            <a:gd name="T2" fmla="*/ 16 w 17"/>
                            <a:gd name="T3" fmla="*/ 17 h 20"/>
                            <a:gd name="T4" fmla="*/ 12 w 17"/>
                            <a:gd name="T5" fmla="*/ 19 h 20"/>
                            <a:gd name="T6" fmla="*/ 0 w 17"/>
                            <a:gd name="T7" fmla="*/ 7 h 20"/>
                            <a:gd name="T8" fmla="*/ 2 w 17"/>
                            <a:gd name="T9" fmla="*/ 4 h 20"/>
                            <a:gd name="T10" fmla="*/ 5 w 17"/>
                            <a:gd name="T11" fmla="*/ 2 h 20"/>
                            <a:gd name="T12" fmla="*/ 11 w 17"/>
                            <a:gd name="T13" fmla="*/ 0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20">
                              <a:moveTo>
                                <a:pt x="11" y="0"/>
                              </a:moveTo>
                              <a:lnTo>
                                <a:pt x="16" y="17"/>
                              </a:lnTo>
                              <a:lnTo>
                                <a:pt x="12" y="19"/>
                              </a:lnTo>
                              <a:lnTo>
                                <a:pt x="0" y="7"/>
                              </a:lnTo>
                              <a:lnTo>
                                <a:pt x="2" y="4"/>
                              </a:lnTo>
                              <a:lnTo>
                                <a:pt x="5" y="2"/>
                              </a:lnTo>
                              <a:lnTo>
                                <a:pt x="1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97" name="Freeform 80"/>
                        <p:cNvSpPr>
                          <a:spLocks/>
                        </p:cNvSpPr>
                        <p:nvPr/>
                      </p:nvSpPr>
                      <p:spPr bwMode="auto">
                        <a:xfrm>
                          <a:off x="2822" y="1804"/>
                          <a:ext cx="19" cy="17"/>
                        </a:xfrm>
                        <a:custGeom>
                          <a:avLst/>
                          <a:gdLst>
                            <a:gd name="T0" fmla="*/ 3 w 19"/>
                            <a:gd name="T1" fmla="*/ 0 h 17"/>
                            <a:gd name="T2" fmla="*/ 18 w 19"/>
                            <a:gd name="T3" fmla="*/ 3 h 17"/>
                            <a:gd name="T4" fmla="*/ 18 w 19"/>
                            <a:gd name="T5" fmla="*/ 7 h 17"/>
                            <a:gd name="T6" fmla="*/ 17 w 19"/>
                            <a:gd name="T7" fmla="*/ 11 h 17"/>
                            <a:gd name="T8" fmla="*/ 14 w 19"/>
                            <a:gd name="T9" fmla="*/ 16 h 17"/>
                            <a:gd name="T10" fmla="*/ 0 w 19"/>
                            <a:gd name="T11" fmla="*/ 4 h 17"/>
                            <a:gd name="T12" fmla="*/ 3 w 19"/>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7">
                              <a:moveTo>
                                <a:pt x="3" y="0"/>
                              </a:moveTo>
                              <a:lnTo>
                                <a:pt x="18" y="3"/>
                              </a:lnTo>
                              <a:lnTo>
                                <a:pt x="18" y="7"/>
                              </a:lnTo>
                              <a:lnTo>
                                <a:pt x="17" y="11"/>
                              </a:lnTo>
                              <a:lnTo>
                                <a:pt x="14" y="16"/>
                              </a:lnTo>
                              <a:lnTo>
                                <a:pt x="0" y="4"/>
                              </a:lnTo>
                              <a:lnTo>
                                <a:pt x="3"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98" name="Freeform 81"/>
                        <p:cNvSpPr>
                          <a:spLocks/>
                        </p:cNvSpPr>
                        <p:nvPr/>
                      </p:nvSpPr>
                      <p:spPr bwMode="auto">
                        <a:xfrm>
                          <a:off x="2801" y="1813"/>
                          <a:ext cx="17" cy="17"/>
                        </a:xfrm>
                        <a:custGeom>
                          <a:avLst/>
                          <a:gdLst>
                            <a:gd name="T0" fmla="*/ 12 w 17"/>
                            <a:gd name="T1" fmla="*/ 0 h 17"/>
                            <a:gd name="T2" fmla="*/ 16 w 17"/>
                            <a:gd name="T3" fmla="*/ 16 h 17"/>
                            <a:gd name="T4" fmla="*/ 9 w 17"/>
                            <a:gd name="T5" fmla="*/ 16 h 17"/>
                            <a:gd name="T6" fmla="*/ 4 w 17"/>
                            <a:gd name="T7" fmla="*/ 15 h 17"/>
                            <a:gd name="T8" fmla="*/ 0 w 17"/>
                            <a:gd name="T9" fmla="*/ 15 h 17"/>
                            <a:gd name="T10" fmla="*/ 8 w 17"/>
                            <a:gd name="T11" fmla="*/ 0 h 17"/>
                            <a:gd name="T12" fmla="*/ 12 w 17"/>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7">
                              <a:moveTo>
                                <a:pt x="12" y="0"/>
                              </a:moveTo>
                              <a:lnTo>
                                <a:pt x="16" y="16"/>
                              </a:lnTo>
                              <a:lnTo>
                                <a:pt x="9" y="16"/>
                              </a:lnTo>
                              <a:lnTo>
                                <a:pt x="4" y="15"/>
                              </a:lnTo>
                              <a:lnTo>
                                <a:pt x="0" y="15"/>
                              </a:lnTo>
                              <a:lnTo>
                                <a:pt x="8" y="0"/>
                              </a:lnTo>
                              <a:lnTo>
                                <a:pt x="12"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99" name="Freeform 82"/>
                        <p:cNvSpPr>
                          <a:spLocks/>
                        </p:cNvSpPr>
                        <p:nvPr/>
                      </p:nvSpPr>
                      <p:spPr bwMode="auto">
                        <a:xfrm>
                          <a:off x="2781" y="1801"/>
                          <a:ext cx="18" cy="17"/>
                        </a:xfrm>
                        <a:custGeom>
                          <a:avLst/>
                          <a:gdLst>
                            <a:gd name="T0" fmla="*/ 17 w 18"/>
                            <a:gd name="T1" fmla="*/ 6 h 17"/>
                            <a:gd name="T2" fmla="*/ 2 w 18"/>
                            <a:gd name="T3" fmla="*/ 16 h 17"/>
                            <a:gd name="T4" fmla="*/ 1 w 18"/>
                            <a:gd name="T5" fmla="*/ 11 h 17"/>
                            <a:gd name="T6" fmla="*/ 1 w 18"/>
                            <a:gd name="T7" fmla="*/ 6 h 17"/>
                            <a:gd name="T8" fmla="*/ 0 w 18"/>
                            <a:gd name="T9" fmla="*/ 0 h 17"/>
                            <a:gd name="T10" fmla="*/ 16 w 18"/>
                            <a:gd name="T11" fmla="*/ 0 h 17"/>
                            <a:gd name="T12" fmla="*/ 17 w 18"/>
                            <a:gd name="T13" fmla="*/ 6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17">
                              <a:moveTo>
                                <a:pt x="17" y="6"/>
                              </a:moveTo>
                              <a:lnTo>
                                <a:pt x="2" y="16"/>
                              </a:lnTo>
                              <a:lnTo>
                                <a:pt x="1" y="11"/>
                              </a:lnTo>
                              <a:lnTo>
                                <a:pt x="1" y="6"/>
                              </a:lnTo>
                              <a:lnTo>
                                <a:pt x="0" y="0"/>
                              </a:lnTo>
                              <a:lnTo>
                                <a:pt x="16" y="0"/>
                              </a:lnTo>
                              <a:lnTo>
                                <a:pt x="17" y="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8992" name="Oval 83"/>
                    <p:cNvSpPr>
                      <a:spLocks noChangeArrowheads="1"/>
                    </p:cNvSpPr>
                    <p:nvPr/>
                  </p:nvSpPr>
                  <p:spPr bwMode="auto">
                    <a:xfrm>
                      <a:off x="2806" y="1794"/>
                      <a:ext cx="11" cy="11"/>
                    </a:xfrm>
                    <a:prstGeom prst="ellipse">
                      <a:avLst/>
                    </a:prstGeom>
                    <a:solidFill>
                      <a:srgbClr val="80808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grpSp>
            <p:grpSp>
              <p:nvGrpSpPr>
                <p:cNvPr id="38962" name="Group 84"/>
                <p:cNvGrpSpPr>
                  <a:grpSpLocks/>
                </p:cNvGrpSpPr>
                <p:nvPr/>
              </p:nvGrpSpPr>
              <p:grpSpPr bwMode="auto">
                <a:xfrm>
                  <a:off x="2600" y="1731"/>
                  <a:ext cx="135" cy="136"/>
                  <a:chOff x="2600" y="1731"/>
                  <a:chExt cx="135" cy="136"/>
                </a:xfrm>
              </p:grpSpPr>
              <p:sp>
                <p:nvSpPr>
                  <p:cNvPr id="38976" name="Oval 85"/>
                  <p:cNvSpPr>
                    <a:spLocks noChangeArrowheads="1"/>
                  </p:cNvSpPr>
                  <p:nvPr/>
                </p:nvSpPr>
                <p:spPr bwMode="auto">
                  <a:xfrm>
                    <a:off x="2600" y="1731"/>
                    <a:ext cx="135" cy="136"/>
                  </a:xfrm>
                  <a:prstGeom prst="ellipse">
                    <a:avLst/>
                  </a:prstGeom>
                  <a:solidFill>
                    <a:srgbClr val="40404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nvGrpSpPr>
                  <p:cNvPr id="38977" name="Group 86"/>
                  <p:cNvGrpSpPr>
                    <a:grpSpLocks/>
                  </p:cNvGrpSpPr>
                  <p:nvPr/>
                </p:nvGrpSpPr>
                <p:grpSpPr bwMode="auto">
                  <a:xfrm>
                    <a:off x="2630" y="1761"/>
                    <a:ext cx="75" cy="76"/>
                    <a:chOff x="2630" y="1761"/>
                    <a:chExt cx="75" cy="76"/>
                  </a:xfrm>
                </p:grpSpPr>
                <p:grpSp>
                  <p:nvGrpSpPr>
                    <p:cNvPr id="38978" name="Group 87"/>
                    <p:cNvGrpSpPr>
                      <a:grpSpLocks/>
                    </p:cNvGrpSpPr>
                    <p:nvPr/>
                  </p:nvGrpSpPr>
                  <p:grpSpPr bwMode="auto">
                    <a:xfrm>
                      <a:off x="2630" y="1761"/>
                      <a:ext cx="75" cy="76"/>
                      <a:chOff x="2630" y="1761"/>
                      <a:chExt cx="75" cy="76"/>
                    </a:xfrm>
                  </p:grpSpPr>
                  <p:grpSp>
                    <p:nvGrpSpPr>
                      <p:cNvPr id="38980" name="Group 88"/>
                      <p:cNvGrpSpPr>
                        <a:grpSpLocks/>
                      </p:cNvGrpSpPr>
                      <p:nvPr/>
                    </p:nvGrpSpPr>
                    <p:grpSpPr bwMode="auto">
                      <a:xfrm>
                        <a:off x="2630" y="1761"/>
                        <a:ext cx="75" cy="76"/>
                        <a:chOff x="2630" y="1761"/>
                        <a:chExt cx="75" cy="76"/>
                      </a:xfrm>
                    </p:grpSpPr>
                    <p:sp>
                      <p:nvSpPr>
                        <p:cNvPr id="38987" name="Oval 89"/>
                        <p:cNvSpPr>
                          <a:spLocks noChangeArrowheads="1"/>
                        </p:cNvSpPr>
                        <p:nvPr/>
                      </p:nvSpPr>
                      <p:spPr bwMode="auto">
                        <a:xfrm>
                          <a:off x="2630" y="1761"/>
                          <a:ext cx="75" cy="76"/>
                        </a:xfrm>
                        <a:prstGeom prst="ellipse">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38988" name="Oval 90"/>
                        <p:cNvSpPr>
                          <a:spLocks noChangeArrowheads="1"/>
                        </p:cNvSpPr>
                        <p:nvPr/>
                      </p:nvSpPr>
                      <p:spPr bwMode="auto">
                        <a:xfrm>
                          <a:off x="2639" y="1770"/>
                          <a:ext cx="56" cy="57"/>
                        </a:xfrm>
                        <a:prstGeom prst="ellipse">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grpSp>
                    <p:nvGrpSpPr>
                      <p:cNvPr id="38981" name="Group 91"/>
                      <p:cNvGrpSpPr>
                        <a:grpSpLocks/>
                      </p:cNvGrpSpPr>
                      <p:nvPr/>
                    </p:nvGrpSpPr>
                    <p:grpSpPr bwMode="auto">
                      <a:xfrm>
                        <a:off x="2638" y="1769"/>
                        <a:ext cx="60" cy="61"/>
                        <a:chOff x="2638" y="1769"/>
                        <a:chExt cx="60" cy="61"/>
                      </a:xfrm>
                    </p:grpSpPr>
                    <p:sp>
                      <p:nvSpPr>
                        <p:cNvPr id="38982" name="Freeform 92"/>
                        <p:cNvSpPr>
                          <a:spLocks/>
                        </p:cNvSpPr>
                        <p:nvPr/>
                      </p:nvSpPr>
                      <p:spPr bwMode="auto">
                        <a:xfrm>
                          <a:off x="2676" y="1771"/>
                          <a:ext cx="18" cy="21"/>
                        </a:xfrm>
                        <a:custGeom>
                          <a:avLst/>
                          <a:gdLst>
                            <a:gd name="T0" fmla="*/ 8 w 18"/>
                            <a:gd name="T1" fmla="*/ 0 h 21"/>
                            <a:gd name="T2" fmla="*/ 0 w 18"/>
                            <a:gd name="T3" fmla="*/ 17 h 21"/>
                            <a:gd name="T4" fmla="*/ 3 w 18"/>
                            <a:gd name="T5" fmla="*/ 20 h 21"/>
                            <a:gd name="T6" fmla="*/ 17 w 18"/>
                            <a:gd name="T7" fmla="*/ 10 h 21"/>
                            <a:gd name="T8" fmla="*/ 14 w 18"/>
                            <a:gd name="T9" fmla="*/ 6 h 21"/>
                            <a:gd name="T10" fmla="*/ 12 w 18"/>
                            <a:gd name="T11" fmla="*/ 3 h 21"/>
                            <a:gd name="T12" fmla="*/ 8 w 18"/>
                            <a:gd name="T13" fmla="*/ 0 h 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21">
                              <a:moveTo>
                                <a:pt x="8" y="0"/>
                              </a:moveTo>
                              <a:lnTo>
                                <a:pt x="0" y="17"/>
                              </a:lnTo>
                              <a:lnTo>
                                <a:pt x="3" y="20"/>
                              </a:lnTo>
                              <a:lnTo>
                                <a:pt x="17" y="10"/>
                              </a:lnTo>
                              <a:lnTo>
                                <a:pt x="14" y="6"/>
                              </a:lnTo>
                              <a:lnTo>
                                <a:pt x="12" y="3"/>
                              </a:lnTo>
                              <a:lnTo>
                                <a:pt x="8"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83" name="Freeform 93"/>
                        <p:cNvSpPr>
                          <a:spLocks/>
                        </p:cNvSpPr>
                        <p:nvPr/>
                      </p:nvSpPr>
                      <p:spPr bwMode="auto">
                        <a:xfrm>
                          <a:off x="2647" y="1769"/>
                          <a:ext cx="17" cy="20"/>
                        </a:xfrm>
                        <a:custGeom>
                          <a:avLst/>
                          <a:gdLst>
                            <a:gd name="T0" fmla="*/ 12 w 17"/>
                            <a:gd name="T1" fmla="*/ 0 h 20"/>
                            <a:gd name="T2" fmla="*/ 16 w 17"/>
                            <a:gd name="T3" fmla="*/ 17 h 20"/>
                            <a:gd name="T4" fmla="*/ 12 w 17"/>
                            <a:gd name="T5" fmla="*/ 19 h 20"/>
                            <a:gd name="T6" fmla="*/ 0 w 17"/>
                            <a:gd name="T7" fmla="*/ 7 h 20"/>
                            <a:gd name="T8" fmla="*/ 3 w 17"/>
                            <a:gd name="T9" fmla="*/ 5 h 20"/>
                            <a:gd name="T10" fmla="*/ 5 w 17"/>
                            <a:gd name="T11" fmla="*/ 2 h 20"/>
                            <a:gd name="T12" fmla="*/ 12 w 17"/>
                            <a:gd name="T13" fmla="*/ 0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20">
                              <a:moveTo>
                                <a:pt x="12" y="0"/>
                              </a:moveTo>
                              <a:lnTo>
                                <a:pt x="16" y="17"/>
                              </a:lnTo>
                              <a:lnTo>
                                <a:pt x="12" y="19"/>
                              </a:lnTo>
                              <a:lnTo>
                                <a:pt x="0" y="7"/>
                              </a:lnTo>
                              <a:lnTo>
                                <a:pt x="3" y="5"/>
                              </a:lnTo>
                              <a:lnTo>
                                <a:pt x="5" y="2"/>
                              </a:lnTo>
                              <a:lnTo>
                                <a:pt x="12"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84" name="Freeform 94"/>
                        <p:cNvSpPr>
                          <a:spLocks/>
                        </p:cNvSpPr>
                        <p:nvPr/>
                      </p:nvSpPr>
                      <p:spPr bwMode="auto">
                        <a:xfrm>
                          <a:off x="2679" y="1803"/>
                          <a:ext cx="19" cy="17"/>
                        </a:xfrm>
                        <a:custGeom>
                          <a:avLst/>
                          <a:gdLst>
                            <a:gd name="T0" fmla="*/ 2 w 19"/>
                            <a:gd name="T1" fmla="*/ 0 h 17"/>
                            <a:gd name="T2" fmla="*/ 18 w 19"/>
                            <a:gd name="T3" fmla="*/ 3 h 17"/>
                            <a:gd name="T4" fmla="*/ 17 w 19"/>
                            <a:gd name="T5" fmla="*/ 8 h 17"/>
                            <a:gd name="T6" fmla="*/ 16 w 19"/>
                            <a:gd name="T7" fmla="*/ 12 h 17"/>
                            <a:gd name="T8" fmla="*/ 14 w 19"/>
                            <a:gd name="T9" fmla="*/ 16 h 17"/>
                            <a:gd name="T10" fmla="*/ 0 w 19"/>
                            <a:gd name="T11" fmla="*/ 6 h 17"/>
                            <a:gd name="T12" fmla="*/ 2 w 19"/>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7">
                              <a:moveTo>
                                <a:pt x="2" y="0"/>
                              </a:moveTo>
                              <a:lnTo>
                                <a:pt x="18" y="3"/>
                              </a:lnTo>
                              <a:lnTo>
                                <a:pt x="17" y="8"/>
                              </a:lnTo>
                              <a:lnTo>
                                <a:pt x="16" y="12"/>
                              </a:lnTo>
                              <a:lnTo>
                                <a:pt x="14" y="16"/>
                              </a:lnTo>
                              <a:lnTo>
                                <a:pt x="0" y="6"/>
                              </a:lnTo>
                              <a:lnTo>
                                <a:pt x="2"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85" name="Freeform 95"/>
                        <p:cNvSpPr>
                          <a:spLocks/>
                        </p:cNvSpPr>
                        <p:nvPr/>
                      </p:nvSpPr>
                      <p:spPr bwMode="auto">
                        <a:xfrm>
                          <a:off x="2658" y="1812"/>
                          <a:ext cx="17" cy="18"/>
                        </a:xfrm>
                        <a:custGeom>
                          <a:avLst/>
                          <a:gdLst>
                            <a:gd name="T0" fmla="*/ 13 w 17"/>
                            <a:gd name="T1" fmla="*/ 1 h 18"/>
                            <a:gd name="T2" fmla="*/ 16 w 17"/>
                            <a:gd name="T3" fmla="*/ 17 h 18"/>
                            <a:gd name="T4" fmla="*/ 10 w 17"/>
                            <a:gd name="T5" fmla="*/ 17 h 18"/>
                            <a:gd name="T6" fmla="*/ 5 w 17"/>
                            <a:gd name="T7" fmla="*/ 16 h 18"/>
                            <a:gd name="T8" fmla="*/ 0 w 17"/>
                            <a:gd name="T9" fmla="*/ 15 h 18"/>
                            <a:gd name="T10" fmla="*/ 9 w 17"/>
                            <a:gd name="T11" fmla="*/ 0 h 18"/>
                            <a:gd name="T12" fmla="*/ 13 w 17"/>
                            <a:gd name="T13" fmla="*/ 1 h 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8">
                              <a:moveTo>
                                <a:pt x="13" y="1"/>
                              </a:moveTo>
                              <a:lnTo>
                                <a:pt x="16" y="17"/>
                              </a:lnTo>
                              <a:lnTo>
                                <a:pt x="10" y="17"/>
                              </a:lnTo>
                              <a:lnTo>
                                <a:pt x="5" y="16"/>
                              </a:lnTo>
                              <a:lnTo>
                                <a:pt x="0" y="15"/>
                              </a:lnTo>
                              <a:lnTo>
                                <a:pt x="9" y="0"/>
                              </a:lnTo>
                              <a:lnTo>
                                <a:pt x="13" y="1"/>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86" name="Freeform 96"/>
                        <p:cNvSpPr>
                          <a:spLocks/>
                        </p:cNvSpPr>
                        <p:nvPr/>
                      </p:nvSpPr>
                      <p:spPr bwMode="auto">
                        <a:xfrm>
                          <a:off x="2638" y="1800"/>
                          <a:ext cx="18" cy="17"/>
                        </a:xfrm>
                        <a:custGeom>
                          <a:avLst/>
                          <a:gdLst>
                            <a:gd name="T0" fmla="*/ 17 w 18"/>
                            <a:gd name="T1" fmla="*/ 8 h 17"/>
                            <a:gd name="T2" fmla="*/ 2 w 18"/>
                            <a:gd name="T3" fmla="*/ 16 h 17"/>
                            <a:gd name="T4" fmla="*/ 1 w 18"/>
                            <a:gd name="T5" fmla="*/ 11 h 17"/>
                            <a:gd name="T6" fmla="*/ 0 w 18"/>
                            <a:gd name="T7" fmla="*/ 6 h 17"/>
                            <a:gd name="T8" fmla="*/ 0 w 18"/>
                            <a:gd name="T9" fmla="*/ 0 h 17"/>
                            <a:gd name="T10" fmla="*/ 16 w 18"/>
                            <a:gd name="T11" fmla="*/ 1 h 17"/>
                            <a:gd name="T12" fmla="*/ 17 w 18"/>
                            <a:gd name="T13" fmla="*/ 8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17">
                              <a:moveTo>
                                <a:pt x="17" y="8"/>
                              </a:moveTo>
                              <a:lnTo>
                                <a:pt x="2" y="16"/>
                              </a:lnTo>
                              <a:lnTo>
                                <a:pt x="1" y="11"/>
                              </a:lnTo>
                              <a:lnTo>
                                <a:pt x="0" y="6"/>
                              </a:lnTo>
                              <a:lnTo>
                                <a:pt x="0" y="0"/>
                              </a:lnTo>
                              <a:lnTo>
                                <a:pt x="16" y="1"/>
                              </a:lnTo>
                              <a:lnTo>
                                <a:pt x="17"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8979" name="Oval 97"/>
                    <p:cNvSpPr>
                      <a:spLocks noChangeArrowheads="1"/>
                    </p:cNvSpPr>
                    <p:nvPr/>
                  </p:nvSpPr>
                  <p:spPr bwMode="auto">
                    <a:xfrm>
                      <a:off x="2662" y="1794"/>
                      <a:ext cx="11" cy="11"/>
                    </a:xfrm>
                    <a:prstGeom prst="ellipse">
                      <a:avLst/>
                    </a:prstGeom>
                    <a:solidFill>
                      <a:srgbClr val="80808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grpSp>
            <p:grpSp>
              <p:nvGrpSpPr>
                <p:cNvPr id="38963" name="Group 98"/>
                <p:cNvGrpSpPr>
                  <a:grpSpLocks/>
                </p:cNvGrpSpPr>
                <p:nvPr/>
              </p:nvGrpSpPr>
              <p:grpSpPr bwMode="auto">
                <a:xfrm>
                  <a:off x="3935" y="1738"/>
                  <a:ext cx="135" cy="137"/>
                  <a:chOff x="3935" y="1738"/>
                  <a:chExt cx="135" cy="137"/>
                </a:xfrm>
              </p:grpSpPr>
              <p:sp>
                <p:nvSpPr>
                  <p:cNvPr id="38964" name="Oval 99"/>
                  <p:cNvSpPr>
                    <a:spLocks noChangeArrowheads="1"/>
                  </p:cNvSpPr>
                  <p:nvPr/>
                </p:nvSpPr>
                <p:spPr bwMode="auto">
                  <a:xfrm>
                    <a:off x="3935" y="1738"/>
                    <a:ext cx="135" cy="137"/>
                  </a:xfrm>
                  <a:prstGeom prst="ellipse">
                    <a:avLst/>
                  </a:prstGeom>
                  <a:solidFill>
                    <a:srgbClr val="40404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nvGrpSpPr>
                  <p:cNvPr id="38965" name="Group 100"/>
                  <p:cNvGrpSpPr>
                    <a:grpSpLocks/>
                  </p:cNvGrpSpPr>
                  <p:nvPr/>
                </p:nvGrpSpPr>
                <p:grpSpPr bwMode="auto">
                  <a:xfrm>
                    <a:off x="3965" y="1768"/>
                    <a:ext cx="75" cy="76"/>
                    <a:chOff x="3965" y="1768"/>
                    <a:chExt cx="75" cy="76"/>
                  </a:xfrm>
                </p:grpSpPr>
                <p:grpSp>
                  <p:nvGrpSpPr>
                    <p:cNvPr id="38966" name="Group 101"/>
                    <p:cNvGrpSpPr>
                      <a:grpSpLocks/>
                    </p:cNvGrpSpPr>
                    <p:nvPr/>
                  </p:nvGrpSpPr>
                  <p:grpSpPr bwMode="auto">
                    <a:xfrm>
                      <a:off x="3965" y="1768"/>
                      <a:ext cx="75" cy="76"/>
                      <a:chOff x="3965" y="1768"/>
                      <a:chExt cx="75" cy="76"/>
                    </a:xfrm>
                  </p:grpSpPr>
                  <p:sp>
                    <p:nvSpPr>
                      <p:cNvPr id="38974" name="Oval 102"/>
                      <p:cNvSpPr>
                        <a:spLocks noChangeArrowheads="1"/>
                      </p:cNvSpPr>
                      <p:nvPr/>
                    </p:nvSpPr>
                    <p:spPr bwMode="auto">
                      <a:xfrm>
                        <a:off x="3965" y="1768"/>
                        <a:ext cx="75" cy="76"/>
                      </a:xfrm>
                      <a:prstGeom prst="ellipse">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38975" name="Oval 103"/>
                      <p:cNvSpPr>
                        <a:spLocks noChangeArrowheads="1"/>
                      </p:cNvSpPr>
                      <p:nvPr/>
                    </p:nvSpPr>
                    <p:spPr bwMode="auto">
                      <a:xfrm>
                        <a:off x="3974" y="1777"/>
                        <a:ext cx="56" cy="57"/>
                      </a:xfrm>
                      <a:prstGeom prst="ellipse">
                        <a:avLst/>
                      </a:prstGeom>
                      <a:solidFill>
                        <a:srgbClr val="C0C0C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grpSp>
                  <p:nvGrpSpPr>
                    <p:cNvPr id="38967" name="Group 104"/>
                    <p:cNvGrpSpPr>
                      <a:grpSpLocks/>
                    </p:cNvGrpSpPr>
                    <p:nvPr/>
                  </p:nvGrpSpPr>
                  <p:grpSpPr bwMode="auto">
                    <a:xfrm>
                      <a:off x="3973" y="1776"/>
                      <a:ext cx="65" cy="63"/>
                      <a:chOff x="3973" y="1776"/>
                      <a:chExt cx="65" cy="63"/>
                    </a:xfrm>
                  </p:grpSpPr>
                  <p:sp>
                    <p:nvSpPr>
                      <p:cNvPr id="38969" name="Freeform 105"/>
                      <p:cNvSpPr>
                        <a:spLocks/>
                      </p:cNvSpPr>
                      <p:nvPr/>
                    </p:nvSpPr>
                    <p:spPr bwMode="auto">
                      <a:xfrm>
                        <a:off x="3997" y="1776"/>
                        <a:ext cx="18" cy="17"/>
                      </a:xfrm>
                      <a:custGeom>
                        <a:avLst/>
                        <a:gdLst>
                          <a:gd name="T0" fmla="*/ 17 w 18"/>
                          <a:gd name="T1" fmla="*/ 4 h 17"/>
                          <a:gd name="T2" fmla="*/ 16 w 18"/>
                          <a:gd name="T3" fmla="*/ 7 h 17"/>
                          <a:gd name="T4" fmla="*/ 16 w 18"/>
                          <a:gd name="T5" fmla="*/ 10 h 17"/>
                          <a:gd name="T6" fmla="*/ 15 w 18"/>
                          <a:gd name="T7" fmla="*/ 11 h 17"/>
                          <a:gd name="T8" fmla="*/ 14 w 18"/>
                          <a:gd name="T9" fmla="*/ 14 h 17"/>
                          <a:gd name="T10" fmla="*/ 11 w 18"/>
                          <a:gd name="T11" fmla="*/ 14 h 17"/>
                          <a:gd name="T12" fmla="*/ 8 w 18"/>
                          <a:gd name="T13" fmla="*/ 16 h 17"/>
                          <a:gd name="T14" fmla="*/ 7 w 18"/>
                          <a:gd name="T15" fmla="*/ 16 h 17"/>
                          <a:gd name="T16" fmla="*/ 4 w 18"/>
                          <a:gd name="T17" fmla="*/ 14 h 17"/>
                          <a:gd name="T18" fmla="*/ 1 w 18"/>
                          <a:gd name="T19" fmla="*/ 11 h 17"/>
                          <a:gd name="T20" fmla="*/ 0 w 18"/>
                          <a:gd name="T21" fmla="*/ 8 h 17"/>
                          <a:gd name="T22" fmla="*/ 0 w 18"/>
                          <a:gd name="T23" fmla="*/ 4 h 17"/>
                          <a:gd name="T24" fmla="*/ 0 w 18"/>
                          <a:gd name="T25" fmla="*/ 1 h 17"/>
                          <a:gd name="T26" fmla="*/ 4 w 18"/>
                          <a:gd name="T27" fmla="*/ 0 h 17"/>
                          <a:gd name="T28" fmla="*/ 7 w 18"/>
                          <a:gd name="T29" fmla="*/ 0 h 17"/>
                          <a:gd name="T30" fmla="*/ 10 w 18"/>
                          <a:gd name="T31" fmla="*/ 1 h 17"/>
                          <a:gd name="T32" fmla="*/ 13 w 18"/>
                          <a:gd name="T33" fmla="*/ 1 h 17"/>
                          <a:gd name="T34" fmla="*/ 17 w 18"/>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17">
                            <a:moveTo>
                              <a:pt x="17" y="4"/>
                            </a:moveTo>
                            <a:lnTo>
                              <a:pt x="16" y="7"/>
                            </a:lnTo>
                            <a:lnTo>
                              <a:pt x="16" y="10"/>
                            </a:lnTo>
                            <a:lnTo>
                              <a:pt x="15" y="11"/>
                            </a:lnTo>
                            <a:lnTo>
                              <a:pt x="14" y="14"/>
                            </a:lnTo>
                            <a:lnTo>
                              <a:pt x="11" y="14"/>
                            </a:lnTo>
                            <a:lnTo>
                              <a:pt x="8" y="16"/>
                            </a:lnTo>
                            <a:lnTo>
                              <a:pt x="7" y="16"/>
                            </a:lnTo>
                            <a:lnTo>
                              <a:pt x="4" y="14"/>
                            </a:lnTo>
                            <a:lnTo>
                              <a:pt x="1" y="11"/>
                            </a:lnTo>
                            <a:lnTo>
                              <a:pt x="0" y="8"/>
                            </a:lnTo>
                            <a:lnTo>
                              <a:pt x="0" y="4"/>
                            </a:lnTo>
                            <a:lnTo>
                              <a:pt x="0" y="1"/>
                            </a:lnTo>
                            <a:lnTo>
                              <a:pt x="4" y="0"/>
                            </a:lnTo>
                            <a:lnTo>
                              <a:pt x="7" y="0"/>
                            </a:lnTo>
                            <a:lnTo>
                              <a:pt x="10" y="1"/>
                            </a:lnTo>
                            <a:lnTo>
                              <a:pt x="13" y="1"/>
                            </a:lnTo>
                            <a:lnTo>
                              <a:pt x="17" y="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70" name="Freeform 106"/>
                      <p:cNvSpPr>
                        <a:spLocks/>
                      </p:cNvSpPr>
                      <p:nvPr/>
                    </p:nvSpPr>
                    <p:spPr bwMode="auto">
                      <a:xfrm>
                        <a:off x="4021" y="1793"/>
                        <a:ext cx="17" cy="19"/>
                      </a:xfrm>
                      <a:custGeom>
                        <a:avLst/>
                        <a:gdLst>
                          <a:gd name="T0" fmla="*/ 11 w 17"/>
                          <a:gd name="T1" fmla="*/ 0 h 19"/>
                          <a:gd name="T2" fmla="*/ 8 w 17"/>
                          <a:gd name="T3" fmla="*/ 0 h 19"/>
                          <a:gd name="T4" fmla="*/ 5 w 17"/>
                          <a:gd name="T5" fmla="*/ 2 h 19"/>
                          <a:gd name="T6" fmla="*/ 4 w 17"/>
                          <a:gd name="T7" fmla="*/ 2 h 19"/>
                          <a:gd name="T8" fmla="*/ 1 w 17"/>
                          <a:gd name="T9" fmla="*/ 5 h 19"/>
                          <a:gd name="T10" fmla="*/ 0 w 17"/>
                          <a:gd name="T11" fmla="*/ 8 h 19"/>
                          <a:gd name="T12" fmla="*/ 0 w 17"/>
                          <a:gd name="T13" fmla="*/ 11 h 19"/>
                          <a:gd name="T14" fmla="*/ 2 w 17"/>
                          <a:gd name="T15" fmla="*/ 15 h 19"/>
                          <a:gd name="T16" fmla="*/ 7 w 17"/>
                          <a:gd name="T17" fmla="*/ 17 h 19"/>
                          <a:gd name="T18" fmla="*/ 11 w 17"/>
                          <a:gd name="T19" fmla="*/ 18 h 19"/>
                          <a:gd name="T20" fmla="*/ 14 w 17"/>
                          <a:gd name="T21" fmla="*/ 17 h 19"/>
                          <a:gd name="T22" fmla="*/ 16 w 17"/>
                          <a:gd name="T23" fmla="*/ 14 h 19"/>
                          <a:gd name="T24" fmla="*/ 16 w 17"/>
                          <a:gd name="T25" fmla="*/ 11 h 19"/>
                          <a:gd name="T26" fmla="*/ 14 w 17"/>
                          <a:gd name="T27" fmla="*/ 7 h 19"/>
                          <a:gd name="T28" fmla="*/ 14 w 17"/>
                          <a:gd name="T29" fmla="*/ 3 h 19"/>
                          <a:gd name="T30" fmla="*/ 11 w 17"/>
                          <a:gd name="T31" fmla="*/ 0 h 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 h="19">
                            <a:moveTo>
                              <a:pt x="11" y="0"/>
                            </a:moveTo>
                            <a:lnTo>
                              <a:pt x="8" y="0"/>
                            </a:lnTo>
                            <a:lnTo>
                              <a:pt x="5" y="2"/>
                            </a:lnTo>
                            <a:lnTo>
                              <a:pt x="4" y="2"/>
                            </a:lnTo>
                            <a:lnTo>
                              <a:pt x="1" y="5"/>
                            </a:lnTo>
                            <a:lnTo>
                              <a:pt x="0" y="8"/>
                            </a:lnTo>
                            <a:lnTo>
                              <a:pt x="0" y="11"/>
                            </a:lnTo>
                            <a:lnTo>
                              <a:pt x="2" y="15"/>
                            </a:lnTo>
                            <a:lnTo>
                              <a:pt x="7" y="17"/>
                            </a:lnTo>
                            <a:lnTo>
                              <a:pt x="11" y="18"/>
                            </a:lnTo>
                            <a:lnTo>
                              <a:pt x="14" y="17"/>
                            </a:lnTo>
                            <a:lnTo>
                              <a:pt x="16" y="14"/>
                            </a:lnTo>
                            <a:lnTo>
                              <a:pt x="16" y="11"/>
                            </a:lnTo>
                            <a:lnTo>
                              <a:pt x="14" y="7"/>
                            </a:lnTo>
                            <a:lnTo>
                              <a:pt x="14" y="3"/>
                            </a:lnTo>
                            <a:lnTo>
                              <a:pt x="11"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71" name="Freeform 107"/>
                      <p:cNvSpPr>
                        <a:spLocks/>
                      </p:cNvSpPr>
                      <p:nvPr/>
                    </p:nvSpPr>
                    <p:spPr bwMode="auto">
                      <a:xfrm>
                        <a:off x="3973" y="1786"/>
                        <a:ext cx="17" cy="19"/>
                      </a:xfrm>
                      <a:custGeom>
                        <a:avLst/>
                        <a:gdLst>
                          <a:gd name="T0" fmla="*/ 7 w 17"/>
                          <a:gd name="T1" fmla="*/ 0 h 19"/>
                          <a:gd name="T2" fmla="*/ 11 w 17"/>
                          <a:gd name="T3" fmla="*/ 2 h 19"/>
                          <a:gd name="T4" fmla="*/ 13 w 17"/>
                          <a:gd name="T5" fmla="*/ 3 h 19"/>
                          <a:gd name="T6" fmla="*/ 14 w 17"/>
                          <a:gd name="T7" fmla="*/ 5 h 19"/>
                          <a:gd name="T8" fmla="*/ 16 w 17"/>
                          <a:gd name="T9" fmla="*/ 8 h 19"/>
                          <a:gd name="T10" fmla="*/ 14 w 17"/>
                          <a:gd name="T11" fmla="*/ 9 h 19"/>
                          <a:gd name="T12" fmla="*/ 14 w 17"/>
                          <a:gd name="T13" fmla="*/ 12 h 19"/>
                          <a:gd name="T14" fmla="*/ 13 w 17"/>
                          <a:gd name="T15" fmla="*/ 14 h 19"/>
                          <a:gd name="T16" fmla="*/ 12 w 17"/>
                          <a:gd name="T17" fmla="*/ 16 h 19"/>
                          <a:gd name="T18" fmla="*/ 8 w 17"/>
                          <a:gd name="T19" fmla="*/ 17 h 19"/>
                          <a:gd name="T20" fmla="*/ 6 w 17"/>
                          <a:gd name="T21" fmla="*/ 18 h 19"/>
                          <a:gd name="T22" fmla="*/ 2 w 17"/>
                          <a:gd name="T23" fmla="*/ 17 h 19"/>
                          <a:gd name="T24" fmla="*/ 0 w 17"/>
                          <a:gd name="T25" fmla="*/ 17 h 19"/>
                          <a:gd name="T26" fmla="*/ 1 w 17"/>
                          <a:gd name="T27" fmla="*/ 11 h 19"/>
                          <a:gd name="T28" fmla="*/ 2 w 17"/>
                          <a:gd name="T29" fmla="*/ 8 h 19"/>
                          <a:gd name="T30" fmla="*/ 4 w 17"/>
                          <a:gd name="T31" fmla="*/ 4 h 19"/>
                          <a:gd name="T32" fmla="*/ 7 w 17"/>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 h="19">
                            <a:moveTo>
                              <a:pt x="7" y="0"/>
                            </a:moveTo>
                            <a:lnTo>
                              <a:pt x="11" y="2"/>
                            </a:lnTo>
                            <a:lnTo>
                              <a:pt x="13" y="3"/>
                            </a:lnTo>
                            <a:lnTo>
                              <a:pt x="14" y="5"/>
                            </a:lnTo>
                            <a:lnTo>
                              <a:pt x="16" y="8"/>
                            </a:lnTo>
                            <a:lnTo>
                              <a:pt x="14" y="9"/>
                            </a:lnTo>
                            <a:lnTo>
                              <a:pt x="14" y="12"/>
                            </a:lnTo>
                            <a:lnTo>
                              <a:pt x="13" y="14"/>
                            </a:lnTo>
                            <a:lnTo>
                              <a:pt x="12" y="16"/>
                            </a:lnTo>
                            <a:lnTo>
                              <a:pt x="8" y="17"/>
                            </a:lnTo>
                            <a:lnTo>
                              <a:pt x="6" y="18"/>
                            </a:lnTo>
                            <a:lnTo>
                              <a:pt x="2" y="17"/>
                            </a:lnTo>
                            <a:lnTo>
                              <a:pt x="0" y="17"/>
                            </a:lnTo>
                            <a:lnTo>
                              <a:pt x="1" y="11"/>
                            </a:lnTo>
                            <a:lnTo>
                              <a:pt x="2" y="8"/>
                            </a:lnTo>
                            <a:lnTo>
                              <a:pt x="4" y="4"/>
                            </a:lnTo>
                            <a:lnTo>
                              <a:pt x="7"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72" name="Freeform 108"/>
                      <p:cNvSpPr>
                        <a:spLocks/>
                      </p:cNvSpPr>
                      <p:nvPr/>
                    </p:nvSpPr>
                    <p:spPr bwMode="auto">
                      <a:xfrm>
                        <a:off x="4008" y="1822"/>
                        <a:ext cx="18" cy="17"/>
                      </a:xfrm>
                      <a:custGeom>
                        <a:avLst/>
                        <a:gdLst>
                          <a:gd name="T0" fmla="*/ 17 w 18"/>
                          <a:gd name="T1" fmla="*/ 6 h 17"/>
                          <a:gd name="T2" fmla="*/ 16 w 18"/>
                          <a:gd name="T3" fmla="*/ 4 h 17"/>
                          <a:gd name="T4" fmla="*/ 14 w 18"/>
                          <a:gd name="T5" fmla="*/ 2 h 17"/>
                          <a:gd name="T6" fmla="*/ 12 w 18"/>
                          <a:gd name="T7" fmla="*/ 1 h 17"/>
                          <a:gd name="T8" fmla="*/ 9 w 18"/>
                          <a:gd name="T9" fmla="*/ 0 h 17"/>
                          <a:gd name="T10" fmla="*/ 7 w 18"/>
                          <a:gd name="T11" fmla="*/ 0 h 17"/>
                          <a:gd name="T12" fmla="*/ 4 w 18"/>
                          <a:gd name="T13" fmla="*/ 1 h 17"/>
                          <a:gd name="T14" fmla="*/ 2 w 18"/>
                          <a:gd name="T15" fmla="*/ 2 h 17"/>
                          <a:gd name="T16" fmla="*/ 1 w 18"/>
                          <a:gd name="T17" fmla="*/ 5 h 17"/>
                          <a:gd name="T18" fmla="*/ 0 w 18"/>
                          <a:gd name="T19" fmla="*/ 9 h 17"/>
                          <a:gd name="T20" fmla="*/ 1 w 18"/>
                          <a:gd name="T21" fmla="*/ 12 h 17"/>
                          <a:gd name="T22" fmla="*/ 1 w 18"/>
                          <a:gd name="T23" fmla="*/ 16 h 17"/>
                          <a:gd name="T24" fmla="*/ 6 w 18"/>
                          <a:gd name="T25" fmla="*/ 14 h 17"/>
                          <a:gd name="T26" fmla="*/ 11 w 18"/>
                          <a:gd name="T27" fmla="*/ 12 h 17"/>
                          <a:gd name="T28" fmla="*/ 15 w 18"/>
                          <a:gd name="T29" fmla="*/ 9 h 17"/>
                          <a:gd name="T30" fmla="*/ 17 w 18"/>
                          <a:gd name="T31" fmla="*/ 6 h 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 h="17">
                            <a:moveTo>
                              <a:pt x="17" y="6"/>
                            </a:moveTo>
                            <a:lnTo>
                              <a:pt x="16" y="4"/>
                            </a:lnTo>
                            <a:lnTo>
                              <a:pt x="14" y="2"/>
                            </a:lnTo>
                            <a:lnTo>
                              <a:pt x="12" y="1"/>
                            </a:lnTo>
                            <a:lnTo>
                              <a:pt x="9" y="0"/>
                            </a:lnTo>
                            <a:lnTo>
                              <a:pt x="7" y="0"/>
                            </a:lnTo>
                            <a:lnTo>
                              <a:pt x="4" y="1"/>
                            </a:lnTo>
                            <a:lnTo>
                              <a:pt x="2" y="2"/>
                            </a:lnTo>
                            <a:lnTo>
                              <a:pt x="1" y="5"/>
                            </a:lnTo>
                            <a:lnTo>
                              <a:pt x="0" y="9"/>
                            </a:lnTo>
                            <a:lnTo>
                              <a:pt x="1" y="12"/>
                            </a:lnTo>
                            <a:lnTo>
                              <a:pt x="1" y="16"/>
                            </a:lnTo>
                            <a:lnTo>
                              <a:pt x="6" y="14"/>
                            </a:lnTo>
                            <a:lnTo>
                              <a:pt x="11" y="12"/>
                            </a:lnTo>
                            <a:lnTo>
                              <a:pt x="15" y="9"/>
                            </a:lnTo>
                            <a:lnTo>
                              <a:pt x="17" y="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73" name="Freeform 109"/>
                      <p:cNvSpPr>
                        <a:spLocks/>
                      </p:cNvSpPr>
                      <p:nvPr/>
                    </p:nvSpPr>
                    <p:spPr bwMode="auto">
                      <a:xfrm>
                        <a:off x="3977" y="1817"/>
                        <a:ext cx="17" cy="17"/>
                      </a:xfrm>
                      <a:custGeom>
                        <a:avLst/>
                        <a:gdLst>
                          <a:gd name="T0" fmla="*/ 0 w 17"/>
                          <a:gd name="T1" fmla="*/ 4 h 17"/>
                          <a:gd name="T2" fmla="*/ 1 w 17"/>
                          <a:gd name="T3" fmla="*/ 2 h 17"/>
                          <a:gd name="T4" fmla="*/ 2 w 17"/>
                          <a:gd name="T5" fmla="*/ 1 h 17"/>
                          <a:gd name="T6" fmla="*/ 4 w 17"/>
                          <a:gd name="T7" fmla="*/ 1 h 17"/>
                          <a:gd name="T8" fmla="*/ 8 w 17"/>
                          <a:gd name="T9" fmla="*/ 0 h 17"/>
                          <a:gd name="T10" fmla="*/ 11 w 17"/>
                          <a:gd name="T11" fmla="*/ 1 h 17"/>
                          <a:gd name="T12" fmla="*/ 13 w 17"/>
                          <a:gd name="T13" fmla="*/ 2 h 17"/>
                          <a:gd name="T14" fmla="*/ 14 w 17"/>
                          <a:gd name="T15" fmla="*/ 3 h 17"/>
                          <a:gd name="T16" fmla="*/ 16 w 17"/>
                          <a:gd name="T17" fmla="*/ 5 h 17"/>
                          <a:gd name="T18" fmla="*/ 16 w 17"/>
                          <a:gd name="T19" fmla="*/ 8 h 17"/>
                          <a:gd name="T20" fmla="*/ 16 w 17"/>
                          <a:gd name="T21" fmla="*/ 10 h 17"/>
                          <a:gd name="T22" fmla="*/ 14 w 17"/>
                          <a:gd name="T23" fmla="*/ 13 h 17"/>
                          <a:gd name="T24" fmla="*/ 12 w 17"/>
                          <a:gd name="T25" fmla="*/ 16 h 17"/>
                          <a:gd name="T26" fmla="*/ 8 w 17"/>
                          <a:gd name="T27" fmla="*/ 13 h 17"/>
                          <a:gd name="T28" fmla="*/ 4 w 17"/>
                          <a:gd name="T29" fmla="*/ 11 h 17"/>
                          <a:gd name="T30" fmla="*/ 1 w 17"/>
                          <a:gd name="T31" fmla="*/ 7 h 17"/>
                          <a:gd name="T32" fmla="*/ 0 w 17"/>
                          <a:gd name="T33" fmla="*/ 4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 h="17">
                            <a:moveTo>
                              <a:pt x="0" y="4"/>
                            </a:moveTo>
                            <a:lnTo>
                              <a:pt x="1" y="2"/>
                            </a:lnTo>
                            <a:lnTo>
                              <a:pt x="2" y="1"/>
                            </a:lnTo>
                            <a:lnTo>
                              <a:pt x="4" y="1"/>
                            </a:lnTo>
                            <a:lnTo>
                              <a:pt x="8" y="0"/>
                            </a:lnTo>
                            <a:lnTo>
                              <a:pt x="11" y="1"/>
                            </a:lnTo>
                            <a:lnTo>
                              <a:pt x="13" y="2"/>
                            </a:lnTo>
                            <a:lnTo>
                              <a:pt x="14" y="3"/>
                            </a:lnTo>
                            <a:lnTo>
                              <a:pt x="16" y="5"/>
                            </a:lnTo>
                            <a:lnTo>
                              <a:pt x="16" y="8"/>
                            </a:lnTo>
                            <a:lnTo>
                              <a:pt x="16" y="10"/>
                            </a:lnTo>
                            <a:lnTo>
                              <a:pt x="14" y="13"/>
                            </a:lnTo>
                            <a:lnTo>
                              <a:pt x="12" y="16"/>
                            </a:lnTo>
                            <a:lnTo>
                              <a:pt x="8" y="13"/>
                            </a:lnTo>
                            <a:lnTo>
                              <a:pt x="4" y="11"/>
                            </a:lnTo>
                            <a:lnTo>
                              <a:pt x="1" y="7"/>
                            </a:lnTo>
                            <a:lnTo>
                              <a:pt x="0" y="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8968" name="Oval 110"/>
                    <p:cNvSpPr>
                      <a:spLocks noChangeArrowheads="1"/>
                    </p:cNvSpPr>
                    <p:nvPr/>
                  </p:nvSpPr>
                  <p:spPr bwMode="auto">
                    <a:xfrm>
                      <a:off x="3997" y="1801"/>
                      <a:ext cx="11" cy="11"/>
                    </a:xfrm>
                    <a:prstGeom prst="ellipse">
                      <a:avLst/>
                    </a:prstGeom>
                    <a:solidFill>
                      <a:srgbClr val="808080"/>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grpSp>
          </p:grpSp>
          <p:grpSp>
            <p:nvGrpSpPr>
              <p:cNvPr id="38957" name="Group 111"/>
              <p:cNvGrpSpPr>
                <a:grpSpLocks/>
              </p:cNvGrpSpPr>
              <p:nvPr/>
            </p:nvGrpSpPr>
            <p:grpSpPr bwMode="auto">
              <a:xfrm>
                <a:off x="2637" y="1481"/>
                <a:ext cx="281" cy="223"/>
                <a:chOff x="2637" y="1481"/>
                <a:chExt cx="281" cy="223"/>
              </a:xfrm>
            </p:grpSpPr>
            <p:sp>
              <p:nvSpPr>
                <p:cNvPr id="38958" name="Freeform 112"/>
                <p:cNvSpPr>
                  <a:spLocks/>
                </p:cNvSpPr>
                <p:nvPr/>
              </p:nvSpPr>
              <p:spPr bwMode="auto">
                <a:xfrm>
                  <a:off x="2637" y="1481"/>
                  <a:ext cx="281" cy="223"/>
                </a:xfrm>
                <a:custGeom>
                  <a:avLst/>
                  <a:gdLst>
                    <a:gd name="T0" fmla="*/ 159 w 281"/>
                    <a:gd name="T1" fmla="*/ 0 h 223"/>
                    <a:gd name="T2" fmla="*/ 159 w 281"/>
                    <a:gd name="T3" fmla="*/ 20 h 223"/>
                    <a:gd name="T4" fmla="*/ 280 w 281"/>
                    <a:gd name="T5" fmla="*/ 20 h 223"/>
                    <a:gd name="T6" fmla="*/ 280 w 281"/>
                    <a:gd name="T7" fmla="*/ 222 h 223"/>
                    <a:gd name="T8" fmla="*/ 0 w 281"/>
                    <a:gd name="T9" fmla="*/ 222 h 223"/>
                    <a:gd name="T10" fmla="*/ 0 w 281"/>
                    <a:gd name="T11" fmla="*/ 20 h 223"/>
                    <a:gd name="T12" fmla="*/ 117 w 281"/>
                    <a:gd name="T13" fmla="*/ 20 h 223"/>
                    <a:gd name="T14" fmla="*/ 117 w 281"/>
                    <a:gd name="T15" fmla="*/ 0 h 223"/>
                    <a:gd name="T16" fmla="*/ 159 w 281"/>
                    <a:gd name="T17" fmla="*/ 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1" h="223">
                      <a:moveTo>
                        <a:pt x="159" y="0"/>
                      </a:moveTo>
                      <a:lnTo>
                        <a:pt x="159" y="20"/>
                      </a:lnTo>
                      <a:lnTo>
                        <a:pt x="280" y="20"/>
                      </a:lnTo>
                      <a:lnTo>
                        <a:pt x="280" y="222"/>
                      </a:lnTo>
                      <a:lnTo>
                        <a:pt x="0" y="222"/>
                      </a:lnTo>
                      <a:lnTo>
                        <a:pt x="0" y="20"/>
                      </a:lnTo>
                      <a:lnTo>
                        <a:pt x="117" y="20"/>
                      </a:lnTo>
                      <a:lnTo>
                        <a:pt x="117" y="0"/>
                      </a:lnTo>
                      <a:lnTo>
                        <a:pt x="159" y="0"/>
                      </a:lnTo>
                    </a:path>
                  </a:pathLst>
                </a:custGeom>
                <a:solidFill>
                  <a:srgbClr val="C0C0C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59" name="Freeform 113"/>
                <p:cNvSpPr>
                  <a:spLocks/>
                </p:cNvSpPr>
                <p:nvPr/>
              </p:nvSpPr>
              <p:spPr bwMode="auto">
                <a:xfrm>
                  <a:off x="2637" y="1559"/>
                  <a:ext cx="281" cy="145"/>
                </a:xfrm>
                <a:custGeom>
                  <a:avLst/>
                  <a:gdLst>
                    <a:gd name="T0" fmla="*/ 280 w 281"/>
                    <a:gd name="T1" fmla="*/ 0 h 145"/>
                    <a:gd name="T2" fmla="*/ 280 w 281"/>
                    <a:gd name="T3" fmla="*/ 143 h 145"/>
                    <a:gd name="T4" fmla="*/ 0 w 281"/>
                    <a:gd name="T5" fmla="*/ 144 h 145"/>
                    <a:gd name="T6" fmla="*/ 0 w 281"/>
                    <a:gd name="T7" fmla="*/ 0 h 145"/>
                    <a:gd name="T8" fmla="*/ 280 w 281"/>
                    <a:gd name="T9" fmla="*/ 0 h 1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1" h="145">
                      <a:moveTo>
                        <a:pt x="280" y="0"/>
                      </a:moveTo>
                      <a:lnTo>
                        <a:pt x="280" y="143"/>
                      </a:lnTo>
                      <a:lnTo>
                        <a:pt x="0" y="144"/>
                      </a:lnTo>
                      <a:lnTo>
                        <a:pt x="0" y="0"/>
                      </a:lnTo>
                      <a:lnTo>
                        <a:pt x="280" y="0"/>
                      </a:lnTo>
                    </a:path>
                  </a:pathLst>
                </a:custGeom>
                <a:solidFill>
                  <a:srgbClr val="60C000"/>
                </a:solidFill>
                <a:ln w="12700" cap="rnd"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8946" name="Rectangle 114"/>
            <p:cNvSpPr>
              <a:spLocks noChangeArrowheads="1"/>
            </p:cNvSpPr>
            <p:nvPr/>
          </p:nvSpPr>
          <p:spPr bwMode="auto">
            <a:xfrm>
              <a:off x="2808" y="1860"/>
              <a:ext cx="660"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50000"/>
                </a:spcBef>
              </a:pPr>
              <a:r>
                <a:rPr lang="en-US" altLang="en-US" sz="1200">
                  <a:solidFill>
                    <a:srgbClr val="FFFF66"/>
                  </a:solidFill>
                  <a:latin typeface="Arial" panose="020B0604020202020204" pitchFamily="34" charset="0"/>
                </a:rPr>
                <a:t>Truck</a:t>
              </a:r>
              <a:endParaRPr lang="en-US" altLang="en-US" sz="1200">
                <a:latin typeface="Arial" panose="020B0604020202020204" pitchFamily="34" charset="0"/>
              </a:endParaRPr>
            </a:p>
          </p:txBody>
        </p:sp>
      </p:grpSp>
      <p:grpSp>
        <p:nvGrpSpPr>
          <p:cNvPr id="38916" name="Group 115"/>
          <p:cNvGrpSpPr>
            <a:grpSpLocks/>
          </p:cNvGrpSpPr>
          <p:nvPr/>
        </p:nvGrpSpPr>
        <p:grpSpPr bwMode="auto">
          <a:xfrm>
            <a:off x="5734050" y="3489325"/>
            <a:ext cx="1447800" cy="1035050"/>
            <a:chOff x="2652" y="2198"/>
            <a:chExt cx="912" cy="652"/>
          </a:xfrm>
        </p:grpSpPr>
        <p:pic>
          <p:nvPicPr>
            <p:cNvPr id="38943" name="Picture 1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63" y="2198"/>
              <a:ext cx="458" cy="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44" name="Rectangle 117"/>
            <p:cNvSpPr>
              <a:spLocks noChangeArrowheads="1"/>
            </p:cNvSpPr>
            <p:nvPr/>
          </p:nvSpPr>
          <p:spPr bwMode="auto">
            <a:xfrm>
              <a:off x="2652" y="2688"/>
              <a:ext cx="912"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50000"/>
                </a:spcBef>
              </a:pPr>
              <a:r>
                <a:rPr lang="en-US" altLang="en-US" sz="1200">
                  <a:solidFill>
                    <a:srgbClr val="FFFF66"/>
                  </a:solidFill>
                  <a:latin typeface="Arial" panose="020B0604020202020204" pitchFamily="34" charset="0"/>
                </a:rPr>
                <a:t>Chemical Process</a:t>
              </a:r>
            </a:p>
          </p:txBody>
        </p:sp>
      </p:grpSp>
      <p:grpSp>
        <p:nvGrpSpPr>
          <p:cNvPr id="38917" name="Group 118"/>
          <p:cNvGrpSpPr>
            <a:grpSpLocks/>
          </p:cNvGrpSpPr>
          <p:nvPr/>
        </p:nvGrpSpPr>
        <p:grpSpPr bwMode="auto">
          <a:xfrm>
            <a:off x="5248275" y="4895851"/>
            <a:ext cx="4565650" cy="823913"/>
            <a:chOff x="2346" y="3084"/>
            <a:chExt cx="2876" cy="519"/>
          </a:xfrm>
        </p:grpSpPr>
        <p:grpSp>
          <p:nvGrpSpPr>
            <p:cNvPr id="38920" name="Group 119"/>
            <p:cNvGrpSpPr>
              <a:grpSpLocks/>
            </p:cNvGrpSpPr>
            <p:nvPr/>
          </p:nvGrpSpPr>
          <p:grpSpPr bwMode="auto">
            <a:xfrm>
              <a:off x="2623" y="3154"/>
              <a:ext cx="704" cy="224"/>
              <a:chOff x="2623" y="3154"/>
              <a:chExt cx="704" cy="224"/>
            </a:xfrm>
          </p:grpSpPr>
          <p:grpSp>
            <p:nvGrpSpPr>
              <p:cNvPr id="38938" name="Group 120"/>
              <p:cNvGrpSpPr>
                <a:grpSpLocks/>
              </p:cNvGrpSpPr>
              <p:nvPr/>
            </p:nvGrpSpPr>
            <p:grpSpPr bwMode="auto">
              <a:xfrm>
                <a:off x="2623" y="3154"/>
                <a:ext cx="460" cy="224"/>
                <a:chOff x="2623" y="3154"/>
                <a:chExt cx="460" cy="224"/>
              </a:xfrm>
            </p:grpSpPr>
            <p:sp>
              <p:nvSpPr>
                <p:cNvPr id="38941" name="Rectangle 121"/>
                <p:cNvSpPr>
                  <a:spLocks noChangeArrowheads="1"/>
                </p:cNvSpPr>
                <p:nvPr/>
              </p:nvSpPr>
              <p:spPr bwMode="auto">
                <a:xfrm>
                  <a:off x="2623" y="3155"/>
                  <a:ext cx="460" cy="220"/>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38942" name="Line 122"/>
                <p:cNvSpPr>
                  <a:spLocks noChangeShapeType="1"/>
                </p:cNvSpPr>
                <p:nvPr/>
              </p:nvSpPr>
              <p:spPr bwMode="auto">
                <a:xfrm>
                  <a:off x="2848" y="3154"/>
                  <a:ext cx="0" cy="224"/>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939" name="Line 123"/>
              <p:cNvSpPr>
                <a:spLocks noChangeShapeType="1"/>
              </p:cNvSpPr>
              <p:nvPr/>
            </p:nvSpPr>
            <p:spPr bwMode="auto">
              <a:xfrm>
                <a:off x="2958" y="3265"/>
                <a:ext cx="369" cy="0"/>
              </a:xfrm>
              <a:prstGeom prst="line">
                <a:avLst/>
              </a:prstGeom>
              <a:noFill/>
              <a:ln w="127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0" name="Oval 124"/>
              <p:cNvSpPr>
                <a:spLocks noChangeArrowheads="1"/>
              </p:cNvSpPr>
              <p:nvPr/>
            </p:nvSpPr>
            <p:spPr bwMode="auto">
              <a:xfrm>
                <a:off x="2945" y="3258"/>
                <a:ext cx="23" cy="17"/>
              </a:xfrm>
              <a:prstGeom prst="ellipse">
                <a:avLst/>
              </a:prstGeom>
              <a:solidFill>
                <a:schemeClr val="tx1"/>
              </a:soli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grpSp>
          <p:nvGrpSpPr>
            <p:cNvPr id="38921" name="Group 125"/>
            <p:cNvGrpSpPr>
              <a:grpSpLocks/>
            </p:cNvGrpSpPr>
            <p:nvPr/>
          </p:nvGrpSpPr>
          <p:grpSpPr bwMode="auto">
            <a:xfrm>
              <a:off x="3331" y="3154"/>
              <a:ext cx="704" cy="224"/>
              <a:chOff x="3331" y="3154"/>
              <a:chExt cx="704" cy="224"/>
            </a:xfrm>
          </p:grpSpPr>
          <p:grpSp>
            <p:nvGrpSpPr>
              <p:cNvPr id="38933" name="Group 126"/>
              <p:cNvGrpSpPr>
                <a:grpSpLocks/>
              </p:cNvGrpSpPr>
              <p:nvPr/>
            </p:nvGrpSpPr>
            <p:grpSpPr bwMode="auto">
              <a:xfrm>
                <a:off x="3331" y="3154"/>
                <a:ext cx="460" cy="224"/>
                <a:chOff x="3331" y="3154"/>
                <a:chExt cx="460" cy="224"/>
              </a:xfrm>
            </p:grpSpPr>
            <p:sp>
              <p:nvSpPr>
                <p:cNvPr id="38936" name="Rectangle 127"/>
                <p:cNvSpPr>
                  <a:spLocks noChangeArrowheads="1"/>
                </p:cNvSpPr>
                <p:nvPr/>
              </p:nvSpPr>
              <p:spPr bwMode="auto">
                <a:xfrm>
                  <a:off x="3331" y="3155"/>
                  <a:ext cx="460" cy="220"/>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38937" name="Line 128"/>
                <p:cNvSpPr>
                  <a:spLocks noChangeShapeType="1"/>
                </p:cNvSpPr>
                <p:nvPr/>
              </p:nvSpPr>
              <p:spPr bwMode="auto">
                <a:xfrm>
                  <a:off x="3556" y="3154"/>
                  <a:ext cx="0" cy="224"/>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934" name="Line 129"/>
              <p:cNvSpPr>
                <a:spLocks noChangeShapeType="1"/>
              </p:cNvSpPr>
              <p:nvPr/>
            </p:nvSpPr>
            <p:spPr bwMode="auto">
              <a:xfrm>
                <a:off x="3666" y="3265"/>
                <a:ext cx="369" cy="0"/>
              </a:xfrm>
              <a:prstGeom prst="line">
                <a:avLst/>
              </a:prstGeom>
              <a:noFill/>
              <a:ln w="127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5" name="Oval 130"/>
              <p:cNvSpPr>
                <a:spLocks noChangeArrowheads="1"/>
              </p:cNvSpPr>
              <p:nvPr/>
            </p:nvSpPr>
            <p:spPr bwMode="auto">
              <a:xfrm>
                <a:off x="3653" y="3258"/>
                <a:ext cx="23" cy="17"/>
              </a:xfrm>
              <a:prstGeom prst="ellipse">
                <a:avLst/>
              </a:prstGeom>
              <a:solidFill>
                <a:schemeClr val="tx1"/>
              </a:soli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grpSp>
          <p:nvGrpSpPr>
            <p:cNvPr id="38922" name="Group 131"/>
            <p:cNvGrpSpPr>
              <a:grpSpLocks/>
            </p:cNvGrpSpPr>
            <p:nvPr/>
          </p:nvGrpSpPr>
          <p:grpSpPr bwMode="auto">
            <a:xfrm>
              <a:off x="4042" y="3154"/>
              <a:ext cx="704" cy="224"/>
              <a:chOff x="4042" y="3154"/>
              <a:chExt cx="704" cy="224"/>
            </a:xfrm>
          </p:grpSpPr>
          <p:grpSp>
            <p:nvGrpSpPr>
              <p:cNvPr id="38928" name="Group 132"/>
              <p:cNvGrpSpPr>
                <a:grpSpLocks/>
              </p:cNvGrpSpPr>
              <p:nvPr/>
            </p:nvGrpSpPr>
            <p:grpSpPr bwMode="auto">
              <a:xfrm>
                <a:off x="4042" y="3154"/>
                <a:ext cx="460" cy="224"/>
                <a:chOff x="4042" y="3154"/>
                <a:chExt cx="460" cy="224"/>
              </a:xfrm>
            </p:grpSpPr>
            <p:sp>
              <p:nvSpPr>
                <p:cNvPr id="38931" name="Rectangle 133"/>
                <p:cNvSpPr>
                  <a:spLocks noChangeArrowheads="1"/>
                </p:cNvSpPr>
                <p:nvPr/>
              </p:nvSpPr>
              <p:spPr bwMode="auto">
                <a:xfrm>
                  <a:off x="4042" y="3155"/>
                  <a:ext cx="460" cy="220"/>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38932" name="Line 134"/>
                <p:cNvSpPr>
                  <a:spLocks noChangeShapeType="1"/>
                </p:cNvSpPr>
                <p:nvPr/>
              </p:nvSpPr>
              <p:spPr bwMode="auto">
                <a:xfrm>
                  <a:off x="4267" y="3154"/>
                  <a:ext cx="0" cy="224"/>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929" name="Line 135"/>
              <p:cNvSpPr>
                <a:spLocks noChangeShapeType="1"/>
              </p:cNvSpPr>
              <p:nvPr/>
            </p:nvSpPr>
            <p:spPr bwMode="auto">
              <a:xfrm>
                <a:off x="4377" y="3265"/>
                <a:ext cx="369" cy="0"/>
              </a:xfrm>
              <a:prstGeom prst="line">
                <a:avLst/>
              </a:prstGeom>
              <a:noFill/>
              <a:ln w="127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0" name="Oval 136"/>
              <p:cNvSpPr>
                <a:spLocks noChangeArrowheads="1"/>
              </p:cNvSpPr>
              <p:nvPr/>
            </p:nvSpPr>
            <p:spPr bwMode="auto">
              <a:xfrm>
                <a:off x="4364" y="3258"/>
                <a:ext cx="23" cy="17"/>
              </a:xfrm>
              <a:prstGeom prst="ellipse">
                <a:avLst/>
              </a:prstGeom>
              <a:solidFill>
                <a:schemeClr val="tx1"/>
              </a:soli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grpSp>
          <p:nvGrpSpPr>
            <p:cNvPr id="38923" name="Group 137"/>
            <p:cNvGrpSpPr>
              <a:grpSpLocks/>
            </p:cNvGrpSpPr>
            <p:nvPr/>
          </p:nvGrpSpPr>
          <p:grpSpPr bwMode="auto">
            <a:xfrm>
              <a:off x="4762" y="3154"/>
              <a:ext cx="460" cy="224"/>
              <a:chOff x="4762" y="3154"/>
              <a:chExt cx="460" cy="224"/>
            </a:xfrm>
          </p:grpSpPr>
          <p:sp>
            <p:nvSpPr>
              <p:cNvPr id="38926" name="Rectangle 138"/>
              <p:cNvSpPr>
                <a:spLocks noChangeArrowheads="1"/>
              </p:cNvSpPr>
              <p:nvPr/>
            </p:nvSpPr>
            <p:spPr bwMode="auto">
              <a:xfrm>
                <a:off x="4762" y="3155"/>
                <a:ext cx="460" cy="220"/>
              </a:xfrm>
              <a:prstGeom prst="rect">
                <a:avLst/>
              </a:prstGeom>
              <a:noFill/>
              <a:ln w="127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38927" name="Line 139"/>
              <p:cNvSpPr>
                <a:spLocks noChangeShapeType="1"/>
              </p:cNvSpPr>
              <p:nvPr/>
            </p:nvSpPr>
            <p:spPr bwMode="auto">
              <a:xfrm>
                <a:off x="4987" y="3154"/>
                <a:ext cx="0" cy="224"/>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924" name="Rectangle 140"/>
            <p:cNvSpPr>
              <a:spLocks noChangeArrowheads="1"/>
            </p:cNvSpPr>
            <p:nvPr/>
          </p:nvSpPr>
          <p:spPr bwMode="auto">
            <a:xfrm>
              <a:off x="2889" y="3435"/>
              <a:ext cx="912" cy="16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spcBef>
                  <a:spcPct val="50000"/>
                </a:spcBef>
              </a:pPr>
              <a:r>
                <a:rPr lang="en-US" altLang="en-US" sz="1200">
                  <a:solidFill>
                    <a:srgbClr val="FFFF66"/>
                  </a:solidFill>
                  <a:latin typeface="Arial" panose="020B0604020202020204" pitchFamily="34" charset="0"/>
                </a:rPr>
                <a:t>Linked List</a:t>
              </a:r>
            </a:p>
          </p:txBody>
        </p:sp>
        <p:sp>
          <p:nvSpPr>
            <p:cNvPr id="38925" name="Line 141"/>
            <p:cNvSpPr>
              <a:spLocks noChangeShapeType="1"/>
            </p:cNvSpPr>
            <p:nvPr/>
          </p:nvSpPr>
          <p:spPr bwMode="auto">
            <a:xfrm>
              <a:off x="2346" y="3084"/>
              <a:ext cx="270" cy="189"/>
            </a:xfrm>
            <a:prstGeom prst="line">
              <a:avLst/>
            </a:prstGeom>
            <a:noFill/>
            <a:ln w="12700">
              <a:solidFill>
                <a:schemeClr val="bg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918" name="Rectangle 144"/>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What is an Object?</a:t>
            </a:r>
          </a:p>
        </p:txBody>
      </p:sp>
      <p:sp>
        <p:nvSpPr>
          <p:cNvPr id="38919" name="Rectangle 145"/>
          <p:cNvSpPr>
            <a:spLocks noGrp="1" noChangeArrowheads="1"/>
          </p:cNvSpPr>
          <p:nvPr>
            <p:ph idx="1"/>
          </p:nvPr>
        </p:nvSpPr>
        <p:spPr>
          <a:xfrm>
            <a:off x="2241550" y="1982788"/>
            <a:ext cx="6345238" cy="3530600"/>
          </a:xfrm>
        </p:spPr>
        <p:txBody>
          <a:bodyPr/>
          <a:lstStyle/>
          <a:p>
            <a:pPr eaLnBrk="1" hangingPunct="1"/>
            <a:r>
              <a:rPr lang="en-US" altLang="en-US" smtClean="0"/>
              <a:t>Informally, an object represents an entity, either physical, conceptual, or software</a:t>
            </a:r>
          </a:p>
          <a:p>
            <a:pPr lvl="1" eaLnBrk="1" hangingPunct="1"/>
            <a:r>
              <a:rPr lang="en-US" altLang="en-US" smtClean="0"/>
              <a:t>Physical entity</a:t>
            </a:r>
            <a:br>
              <a:rPr lang="en-US" altLang="en-US" smtClean="0"/>
            </a:br>
            <a:r>
              <a:rPr lang="en-US" altLang="en-US" smtClean="0"/>
              <a:t/>
            </a:r>
            <a:br>
              <a:rPr lang="en-US" altLang="en-US" smtClean="0"/>
            </a:br>
            <a:r>
              <a:rPr lang="en-US" altLang="en-US" smtClean="0"/>
              <a:t/>
            </a:r>
            <a:br>
              <a:rPr lang="en-US" altLang="en-US" smtClean="0"/>
            </a:br>
            <a:endParaRPr lang="en-US" altLang="en-US" smtClean="0"/>
          </a:p>
          <a:p>
            <a:pPr lvl="1" eaLnBrk="1" hangingPunct="1"/>
            <a:r>
              <a:rPr lang="en-US" altLang="en-US" smtClean="0"/>
              <a:t>Conceptual entity</a:t>
            </a:r>
            <a:br>
              <a:rPr lang="en-US" altLang="en-US" smtClean="0"/>
            </a:br>
            <a:r>
              <a:rPr lang="en-US" altLang="en-US" smtClean="0"/>
              <a:t/>
            </a:r>
            <a:br>
              <a:rPr lang="en-US" altLang="en-US" smtClean="0"/>
            </a:br>
            <a:r>
              <a:rPr lang="en-US" altLang="en-US" smtClean="0"/>
              <a:t/>
            </a:r>
            <a:br>
              <a:rPr lang="en-US" altLang="en-US" smtClean="0"/>
            </a:br>
            <a:endParaRPr lang="en-US" altLang="en-US" smtClean="0"/>
          </a:p>
          <a:p>
            <a:pPr lvl="1" eaLnBrk="1" hangingPunct="1"/>
            <a:r>
              <a:rPr lang="en-US" altLang="en-US" smtClean="0"/>
              <a:t>Software entity</a:t>
            </a:r>
          </a:p>
        </p:txBody>
      </p:sp>
    </p:spTree>
    <p:extLst>
      <p:ext uri="{BB962C8B-B14F-4D97-AF65-F5344CB8AC3E}">
        <p14:creationId xmlns:p14="http://schemas.microsoft.com/office/powerpoint/2010/main" val="218640723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40963" name="Rectangle 5"/>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A More Formal Definition </a:t>
            </a:r>
          </a:p>
        </p:txBody>
      </p:sp>
      <p:sp>
        <p:nvSpPr>
          <p:cNvPr id="40964" name="Rectangle 6"/>
          <p:cNvSpPr>
            <a:spLocks noGrp="1" noChangeArrowheads="1"/>
          </p:cNvSpPr>
          <p:nvPr>
            <p:ph idx="1"/>
          </p:nvPr>
        </p:nvSpPr>
        <p:spPr/>
        <p:txBody>
          <a:bodyPr/>
          <a:lstStyle/>
          <a:p>
            <a:pPr eaLnBrk="1" hangingPunct="1"/>
            <a:r>
              <a:rPr lang="en-US" altLang="en-US" smtClean="0"/>
              <a:t>An object is a concept, abstraction, or thing with sharp boundaries and meaning for an application </a:t>
            </a:r>
          </a:p>
          <a:p>
            <a:pPr eaLnBrk="1" hangingPunct="1"/>
            <a:r>
              <a:rPr lang="en-US" altLang="en-US" smtClean="0"/>
              <a:t>An object is something that has:</a:t>
            </a:r>
          </a:p>
          <a:p>
            <a:pPr lvl="1" eaLnBrk="1" hangingPunct="1"/>
            <a:r>
              <a:rPr lang="en-US" altLang="en-US" smtClean="0"/>
              <a:t>State</a:t>
            </a:r>
          </a:p>
          <a:p>
            <a:pPr lvl="1" eaLnBrk="1" hangingPunct="1"/>
            <a:r>
              <a:rPr lang="en-US" altLang="en-US" smtClean="0"/>
              <a:t>Behavior</a:t>
            </a:r>
          </a:p>
          <a:p>
            <a:pPr lvl="1" eaLnBrk="1" hangingPunct="1"/>
            <a:r>
              <a:rPr lang="en-US" altLang="en-US" smtClean="0"/>
              <a:t>Identity</a:t>
            </a:r>
          </a:p>
        </p:txBody>
      </p:sp>
    </p:spTree>
    <p:extLst>
      <p:ext uri="{BB962C8B-B14F-4D97-AF65-F5344CB8AC3E}">
        <p14:creationId xmlns:p14="http://schemas.microsoft.com/office/powerpoint/2010/main" val="189926682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43011" name="Rectangle 3"/>
          <p:cNvSpPr>
            <a:spLocks noChangeArrowheads="1"/>
          </p:cNvSpPr>
          <p:nvPr/>
        </p:nvSpPr>
        <p:spPr bwMode="auto">
          <a:xfrm>
            <a:off x="2151064" y="2289176"/>
            <a:ext cx="167353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u="sng">
                <a:latin typeface="Arial" panose="020B0604020202020204" pitchFamily="34" charset="0"/>
              </a:rPr>
              <a:t>: Professor</a:t>
            </a:r>
            <a:endParaRPr lang="en-US" altLang="en-US">
              <a:latin typeface="Arial" panose="020B0604020202020204" pitchFamily="34" charset="0"/>
            </a:endParaRPr>
          </a:p>
        </p:txBody>
      </p:sp>
      <p:sp>
        <p:nvSpPr>
          <p:cNvPr id="43012" name="Rectangle 4"/>
          <p:cNvSpPr>
            <a:spLocks noChangeArrowheads="1"/>
          </p:cNvSpPr>
          <p:nvPr/>
        </p:nvSpPr>
        <p:spPr bwMode="auto">
          <a:xfrm>
            <a:off x="1936750" y="2095500"/>
            <a:ext cx="1968500" cy="1282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nvGrpSpPr>
          <p:cNvPr id="43013" name="Group 5"/>
          <p:cNvGrpSpPr>
            <a:grpSpLocks/>
          </p:cNvGrpSpPr>
          <p:nvPr/>
        </p:nvGrpSpPr>
        <p:grpSpPr bwMode="auto">
          <a:xfrm>
            <a:off x="7391400" y="2819400"/>
            <a:ext cx="2592388" cy="1993900"/>
            <a:chOff x="3044" y="2037"/>
            <a:chExt cx="1633" cy="1256"/>
          </a:xfrm>
        </p:grpSpPr>
        <p:sp>
          <p:nvSpPr>
            <p:cNvPr id="43025" name="Rectangle 6"/>
            <p:cNvSpPr>
              <a:spLocks noChangeArrowheads="1"/>
            </p:cNvSpPr>
            <p:nvPr/>
          </p:nvSpPr>
          <p:spPr bwMode="auto">
            <a:xfrm>
              <a:off x="3044" y="2037"/>
              <a:ext cx="1188" cy="653"/>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nvGrpSpPr>
            <p:cNvPr id="43026" name="Group 7"/>
            <p:cNvGrpSpPr>
              <a:grpSpLocks/>
            </p:cNvGrpSpPr>
            <p:nvPr/>
          </p:nvGrpSpPr>
          <p:grpSpPr bwMode="auto">
            <a:xfrm>
              <a:off x="4040" y="2043"/>
              <a:ext cx="637" cy="1250"/>
              <a:chOff x="4040" y="2043"/>
              <a:chExt cx="637" cy="1250"/>
            </a:xfrm>
          </p:grpSpPr>
          <p:sp>
            <p:nvSpPr>
              <p:cNvPr id="43032" name="Freeform 8"/>
              <p:cNvSpPr>
                <a:spLocks/>
              </p:cNvSpPr>
              <p:nvPr/>
            </p:nvSpPr>
            <p:spPr bwMode="auto">
              <a:xfrm>
                <a:off x="4086" y="2986"/>
                <a:ext cx="468" cy="307"/>
              </a:xfrm>
              <a:custGeom>
                <a:avLst/>
                <a:gdLst>
                  <a:gd name="T0" fmla="*/ 39 w 468"/>
                  <a:gd name="T1" fmla="*/ 0 h 307"/>
                  <a:gd name="T2" fmla="*/ 0 w 468"/>
                  <a:gd name="T3" fmla="*/ 306 h 307"/>
                  <a:gd name="T4" fmla="*/ 467 w 468"/>
                  <a:gd name="T5" fmla="*/ 306 h 307"/>
                  <a:gd name="T6" fmla="*/ 449 w 468"/>
                  <a:gd name="T7" fmla="*/ 4 h 307"/>
                  <a:gd name="T8" fmla="*/ 39 w 468"/>
                  <a:gd name="T9" fmla="*/ 0 h 3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307">
                    <a:moveTo>
                      <a:pt x="39" y="0"/>
                    </a:moveTo>
                    <a:lnTo>
                      <a:pt x="0" y="306"/>
                    </a:lnTo>
                    <a:lnTo>
                      <a:pt x="467" y="306"/>
                    </a:lnTo>
                    <a:lnTo>
                      <a:pt x="449" y="4"/>
                    </a:lnTo>
                    <a:lnTo>
                      <a:pt x="39" y="0"/>
                    </a:lnTo>
                  </a:path>
                </a:pathLst>
              </a:custGeom>
              <a:solidFill>
                <a:srgbClr val="00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3033" name="Group 9"/>
              <p:cNvGrpSpPr>
                <a:grpSpLocks/>
              </p:cNvGrpSpPr>
              <p:nvPr/>
            </p:nvGrpSpPr>
            <p:grpSpPr bwMode="auto">
              <a:xfrm>
                <a:off x="4040" y="2043"/>
                <a:ext cx="548" cy="970"/>
                <a:chOff x="4040" y="2043"/>
                <a:chExt cx="548" cy="970"/>
              </a:xfrm>
            </p:grpSpPr>
            <p:grpSp>
              <p:nvGrpSpPr>
                <p:cNvPr id="43036" name="Group 10"/>
                <p:cNvGrpSpPr>
                  <a:grpSpLocks/>
                </p:cNvGrpSpPr>
                <p:nvPr/>
              </p:nvGrpSpPr>
              <p:grpSpPr bwMode="auto">
                <a:xfrm>
                  <a:off x="4235" y="2345"/>
                  <a:ext cx="204" cy="235"/>
                  <a:chOff x="4235" y="2345"/>
                  <a:chExt cx="204" cy="235"/>
                </a:xfrm>
              </p:grpSpPr>
              <p:sp>
                <p:nvSpPr>
                  <p:cNvPr id="43081" name="Freeform 11"/>
                  <p:cNvSpPr>
                    <a:spLocks/>
                  </p:cNvSpPr>
                  <p:nvPr/>
                </p:nvSpPr>
                <p:spPr bwMode="auto">
                  <a:xfrm>
                    <a:off x="4235" y="2345"/>
                    <a:ext cx="204" cy="235"/>
                  </a:xfrm>
                  <a:custGeom>
                    <a:avLst/>
                    <a:gdLst>
                      <a:gd name="T0" fmla="*/ 37 w 204"/>
                      <a:gd name="T1" fmla="*/ 0 h 235"/>
                      <a:gd name="T2" fmla="*/ 26 w 204"/>
                      <a:gd name="T3" fmla="*/ 62 h 235"/>
                      <a:gd name="T4" fmla="*/ 20 w 204"/>
                      <a:gd name="T5" fmla="*/ 68 h 235"/>
                      <a:gd name="T6" fmla="*/ 11 w 204"/>
                      <a:gd name="T7" fmla="*/ 75 h 235"/>
                      <a:gd name="T8" fmla="*/ 0 w 204"/>
                      <a:gd name="T9" fmla="*/ 78 h 235"/>
                      <a:gd name="T10" fmla="*/ 12 w 204"/>
                      <a:gd name="T11" fmla="*/ 139 h 235"/>
                      <a:gd name="T12" fmla="*/ 18 w 204"/>
                      <a:gd name="T13" fmla="*/ 168 h 235"/>
                      <a:gd name="T14" fmla="*/ 23 w 204"/>
                      <a:gd name="T15" fmla="*/ 186 h 235"/>
                      <a:gd name="T16" fmla="*/ 30 w 204"/>
                      <a:gd name="T17" fmla="*/ 202 h 235"/>
                      <a:gd name="T18" fmla="*/ 45 w 204"/>
                      <a:gd name="T19" fmla="*/ 212 h 235"/>
                      <a:gd name="T20" fmla="*/ 70 w 204"/>
                      <a:gd name="T21" fmla="*/ 222 h 235"/>
                      <a:gd name="T22" fmla="*/ 99 w 204"/>
                      <a:gd name="T23" fmla="*/ 231 h 235"/>
                      <a:gd name="T24" fmla="*/ 121 w 204"/>
                      <a:gd name="T25" fmla="*/ 234 h 235"/>
                      <a:gd name="T26" fmla="*/ 140 w 204"/>
                      <a:gd name="T27" fmla="*/ 231 h 235"/>
                      <a:gd name="T28" fmla="*/ 162 w 204"/>
                      <a:gd name="T29" fmla="*/ 226 h 235"/>
                      <a:gd name="T30" fmla="*/ 177 w 204"/>
                      <a:gd name="T31" fmla="*/ 216 h 235"/>
                      <a:gd name="T32" fmla="*/ 198 w 204"/>
                      <a:gd name="T33" fmla="*/ 187 h 235"/>
                      <a:gd name="T34" fmla="*/ 203 w 204"/>
                      <a:gd name="T35" fmla="*/ 162 h 235"/>
                      <a:gd name="T36" fmla="*/ 201 w 204"/>
                      <a:gd name="T37" fmla="*/ 127 h 235"/>
                      <a:gd name="T38" fmla="*/ 193 w 204"/>
                      <a:gd name="T39" fmla="*/ 113 h 235"/>
                      <a:gd name="T40" fmla="*/ 169 w 204"/>
                      <a:gd name="T41" fmla="*/ 89 h 235"/>
                      <a:gd name="T42" fmla="*/ 162 w 204"/>
                      <a:gd name="T43" fmla="*/ 82 h 235"/>
                      <a:gd name="T44" fmla="*/ 161 w 204"/>
                      <a:gd name="T45" fmla="*/ 47 h 235"/>
                      <a:gd name="T46" fmla="*/ 165 w 204"/>
                      <a:gd name="T47" fmla="*/ 24 h 235"/>
                      <a:gd name="T48" fmla="*/ 37 w 204"/>
                      <a:gd name="T49" fmla="*/ 0 h 2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4" h="235">
                        <a:moveTo>
                          <a:pt x="37" y="0"/>
                        </a:moveTo>
                        <a:lnTo>
                          <a:pt x="26" y="62"/>
                        </a:lnTo>
                        <a:lnTo>
                          <a:pt x="20" y="68"/>
                        </a:lnTo>
                        <a:lnTo>
                          <a:pt x="11" y="75"/>
                        </a:lnTo>
                        <a:lnTo>
                          <a:pt x="0" y="78"/>
                        </a:lnTo>
                        <a:lnTo>
                          <a:pt x="12" y="139"/>
                        </a:lnTo>
                        <a:lnTo>
                          <a:pt x="18" y="168"/>
                        </a:lnTo>
                        <a:lnTo>
                          <a:pt x="23" y="186"/>
                        </a:lnTo>
                        <a:lnTo>
                          <a:pt x="30" y="202"/>
                        </a:lnTo>
                        <a:lnTo>
                          <a:pt x="45" y="212"/>
                        </a:lnTo>
                        <a:lnTo>
                          <a:pt x="70" y="222"/>
                        </a:lnTo>
                        <a:lnTo>
                          <a:pt x="99" y="231"/>
                        </a:lnTo>
                        <a:lnTo>
                          <a:pt x="121" y="234"/>
                        </a:lnTo>
                        <a:lnTo>
                          <a:pt x="140" y="231"/>
                        </a:lnTo>
                        <a:lnTo>
                          <a:pt x="162" y="226"/>
                        </a:lnTo>
                        <a:lnTo>
                          <a:pt x="177" y="216"/>
                        </a:lnTo>
                        <a:lnTo>
                          <a:pt x="198" y="187"/>
                        </a:lnTo>
                        <a:lnTo>
                          <a:pt x="203" y="162"/>
                        </a:lnTo>
                        <a:lnTo>
                          <a:pt x="201" y="127"/>
                        </a:lnTo>
                        <a:lnTo>
                          <a:pt x="193" y="113"/>
                        </a:lnTo>
                        <a:lnTo>
                          <a:pt x="169" y="89"/>
                        </a:lnTo>
                        <a:lnTo>
                          <a:pt x="162" y="82"/>
                        </a:lnTo>
                        <a:lnTo>
                          <a:pt x="161" y="47"/>
                        </a:lnTo>
                        <a:lnTo>
                          <a:pt x="165" y="24"/>
                        </a:lnTo>
                        <a:lnTo>
                          <a:pt x="37" y="0"/>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82" name="Freeform 12"/>
                  <p:cNvSpPr>
                    <a:spLocks/>
                  </p:cNvSpPr>
                  <p:nvPr/>
                </p:nvSpPr>
                <p:spPr bwMode="auto">
                  <a:xfrm>
                    <a:off x="4235" y="2345"/>
                    <a:ext cx="167" cy="203"/>
                  </a:xfrm>
                  <a:custGeom>
                    <a:avLst/>
                    <a:gdLst>
                      <a:gd name="T0" fmla="*/ 38 w 167"/>
                      <a:gd name="T1" fmla="*/ 0 h 203"/>
                      <a:gd name="T2" fmla="*/ 27 w 167"/>
                      <a:gd name="T3" fmla="*/ 62 h 203"/>
                      <a:gd name="T4" fmla="*/ 21 w 167"/>
                      <a:gd name="T5" fmla="*/ 68 h 203"/>
                      <a:gd name="T6" fmla="*/ 11 w 167"/>
                      <a:gd name="T7" fmla="*/ 75 h 203"/>
                      <a:gd name="T8" fmla="*/ 0 w 167"/>
                      <a:gd name="T9" fmla="*/ 78 h 203"/>
                      <a:gd name="T10" fmla="*/ 13 w 167"/>
                      <a:gd name="T11" fmla="*/ 139 h 203"/>
                      <a:gd name="T12" fmla="*/ 18 w 167"/>
                      <a:gd name="T13" fmla="*/ 168 h 203"/>
                      <a:gd name="T14" fmla="*/ 23 w 167"/>
                      <a:gd name="T15" fmla="*/ 186 h 203"/>
                      <a:gd name="T16" fmla="*/ 31 w 167"/>
                      <a:gd name="T17" fmla="*/ 202 h 203"/>
                      <a:gd name="T18" fmla="*/ 33 w 167"/>
                      <a:gd name="T19" fmla="*/ 189 h 203"/>
                      <a:gd name="T20" fmla="*/ 33 w 167"/>
                      <a:gd name="T21" fmla="*/ 177 h 203"/>
                      <a:gd name="T22" fmla="*/ 37 w 167"/>
                      <a:gd name="T23" fmla="*/ 166 h 203"/>
                      <a:gd name="T24" fmla="*/ 38 w 167"/>
                      <a:gd name="T25" fmla="*/ 158 h 203"/>
                      <a:gd name="T26" fmla="*/ 41 w 167"/>
                      <a:gd name="T27" fmla="*/ 143 h 203"/>
                      <a:gd name="T28" fmla="*/ 42 w 167"/>
                      <a:gd name="T29" fmla="*/ 131 h 203"/>
                      <a:gd name="T30" fmla="*/ 48 w 167"/>
                      <a:gd name="T31" fmla="*/ 113 h 203"/>
                      <a:gd name="T32" fmla="*/ 54 w 167"/>
                      <a:gd name="T33" fmla="*/ 102 h 203"/>
                      <a:gd name="T34" fmla="*/ 64 w 167"/>
                      <a:gd name="T35" fmla="*/ 92 h 203"/>
                      <a:gd name="T36" fmla="*/ 74 w 167"/>
                      <a:gd name="T37" fmla="*/ 84 h 203"/>
                      <a:gd name="T38" fmla="*/ 86 w 167"/>
                      <a:gd name="T39" fmla="*/ 73 h 203"/>
                      <a:gd name="T40" fmla="*/ 102 w 167"/>
                      <a:gd name="T41" fmla="*/ 63 h 203"/>
                      <a:gd name="T42" fmla="*/ 166 w 167"/>
                      <a:gd name="T43" fmla="*/ 24 h 203"/>
                      <a:gd name="T44" fmla="*/ 38 w 167"/>
                      <a:gd name="T45" fmla="*/ 0 h 20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67" h="203">
                        <a:moveTo>
                          <a:pt x="38" y="0"/>
                        </a:moveTo>
                        <a:lnTo>
                          <a:pt x="27" y="62"/>
                        </a:lnTo>
                        <a:lnTo>
                          <a:pt x="21" y="68"/>
                        </a:lnTo>
                        <a:lnTo>
                          <a:pt x="11" y="75"/>
                        </a:lnTo>
                        <a:lnTo>
                          <a:pt x="0" y="78"/>
                        </a:lnTo>
                        <a:lnTo>
                          <a:pt x="13" y="139"/>
                        </a:lnTo>
                        <a:lnTo>
                          <a:pt x="18" y="168"/>
                        </a:lnTo>
                        <a:lnTo>
                          <a:pt x="23" y="186"/>
                        </a:lnTo>
                        <a:lnTo>
                          <a:pt x="31" y="202"/>
                        </a:lnTo>
                        <a:lnTo>
                          <a:pt x="33" y="189"/>
                        </a:lnTo>
                        <a:lnTo>
                          <a:pt x="33" y="177"/>
                        </a:lnTo>
                        <a:lnTo>
                          <a:pt x="37" y="166"/>
                        </a:lnTo>
                        <a:lnTo>
                          <a:pt x="38" y="158"/>
                        </a:lnTo>
                        <a:lnTo>
                          <a:pt x="41" y="143"/>
                        </a:lnTo>
                        <a:lnTo>
                          <a:pt x="42" y="131"/>
                        </a:lnTo>
                        <a:lnTo>
                          <a:pt x="48" y="113"/>
                        </a:lnTo>
                        <a:lnTo>
                          <a:pt x="54" y="102"/>
                        </a:lnTo>
                        <a:lnTo>
                          <a:pt x="64" y="92"/>
                        </a:lnTo>
                        <a:lnTo>
                          <a:pt x="74" y="84"/>
                        </a:lnTo>
                        <a:lnTo>
                          <a:pt x="86" y="73"/>
                        </a:lnTo>
                        <a:lnTo>
                          <a:pt x="102" y="63"/>
                        </a:lnTo>
                        <a:lnTo>
                          <a:pt x="166" y="24"/>
                        </a:lnTo>
                        <a:lnTo>
                          <a:pt x="38" y="0"/>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83" name="Freeform 13"/>
                  <p:cNvSpPr>
                    <a:spLocks/>
                  </p:cNvSpPr>
                  <p:nvPr/>
                </p:nvSpPr>
                <p:spPr bwMode="auto">
                  <a:xfrm>
                    <a:off x="4235" y="2345"/>
                    <a:ext cx="166" cy="169"/>
                  </a:xfrm>
                  <a:custGeom>
                    <a:avLst/>
                    <a:gdLst>
                      <a:gd name="T0" fmla="*/ 37 w 166"/>
                      <a:gd name="T1" fmla="*/ 0 h 169"/>
                      <a:gd name="T2" fmla="*/ 26 w 166"/>
                      <a:gd name="T3" fmla="*/ 62 h 169"/>
                      <a:gd name="T4" fmla="*/ 20 w 166"/>
                      <a:gd name="T5" fmla="*/ 68 h 169"/>
                      <a:gd name="T6" fmla="*/ 11 w 166"/>
                      <a:gd name="T7" fmla="*/ 75 h 169"/>
                      <a:gd name="T8" fmla="*/ 0 w 166"/>
                      <a:gd name="T9" fmla="*/ 78 h 169"/>
                      <a:gd name="T10" fmla="*/ 12 w 166"/>
                      <a:gd name="T11" fmla="*/ 139 h 169"/>
                      <a:gd name="T12" fmla="*/ 18 w 166"/>
                      <a:gd name="T13" fmla="*/ 168 h 169"/>
                      <a:gd name="T14" fmla="*/ 19 w 166"/>
                      <a:gd name="T15" fmla="*/ 153 h 169"/>
                      <a:gd name="T16" fmla="*/ 22 w 166"/>
                      <a:gd name="T17" fmla="*/ 137 h 169"/>
                      <a:gd name="T18" fmla="*/ 26 w 166"/>
                      <a:gd name="T19" fmla="*/ 123 h 169"/>
                      <a:gd name="T20" fmla="*/ 26 w 166"/>
                      <a:gd name="T21" fmla="*/ 112 h 169"/>
                      <a:gd name="T22" fmla="*/ 30 w 166"/>
                      <a:gd name="T23" fmla="*/ 101 h 169"/>
                      <a:gd name="T24" fmla="*/ 38 w 166"/>
                      <a:gd name="T25" fmla="*/ 91 h 169"/>
                      <a:gd name="T26" fmla="*/ 47 w 166"/>
                      <a:gd name="T27" fmla="*/ 84 h 169"/>
                      <a:gd name="T28" fmla="*/ 58 w 166"/>
                      <a:gd name="T29" fmla="*/ 80 h 169"/>
                      <a:gd name="T30" fmla="*/ 67 w 166"/>
                      <a:gd name="T31" fmla="*/ 75 h 169"/>
                      <a:gd name="T32" fmla="*/ 84 w 166"/>
                      <a:gd name="T33" fmla="*/ 66 h 169"/>
                      <a:gd name="T34" fmla="*/ 98 w 166"/>
                      <a:gd name="T35" fmla="*/ 60 h 169"/>
                      <a:gd name="T36" fmla="*/ 165 w 166"/>
                      <a:gd name="T37" fmla="*/ 24 h 169"/>
                      <a:gd name="T38" fmla="*/ 37 w 166"/>
                      <a:gd name="T39" fmla="*/ 0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66" h="169">
                        <a:moveTo>
                          <a:pt x="37" y="0"/>
                        </a:moveTo>
                        <a:lnTo>
                          <a:pt x="26" y="62"/>
                        </a:lnTo>
                        <a:lnTo>
                          <a:pt x="20" y="68"/>
                        </a:lnTo>
                        <a:lnTo>
                          <a:pt x="11" y="75"/>
                        </a:lnTo>
                        <a:lnTo>
                          <a:pt x="0" y="78"/>
                        </a:lnTo>
                        <a:lnTo>
                          <a:pt x="12" y="139"/>
                        </a:lnTo>
                        <a:lnTo>
                          <a:pt x="18" y="168"/>
                        </a:lnTo>
                        <a:lnTo>
                          <a:pt x="19" y="153"/>
                        </a:lnTo>
                        <a:lnTo>
                          <a:pt x="22" y="137"/>
                        </a:lnTo>
                        <a:lnTo>
                          <a:pt x="26" y="123"/>
                        </a:lnTo>
                        <a:lnTo>
                          <a:pt x="26" y="112"/>
                        </a:lnTo>
                        <a:lnTo>
                          <a:pt x="30" y="101"/>
                        </a:lnTo>
                        <a:lnTo>
                          <a:pt x="38" y="91"/>
                        </a:lnTo>
                        <a:lnTo>
                          <a:pt x="47" y="84"/>
                        </a:lnTo>
                        <a:lnTo>
                          <a:pt x="58" y="80"/>
                        </a:lnTo>
                        <a:lnTo>
                          <a:pt x="67" y="75"/>
                        </a:lnTo>
                        <a:lnTo>
                          <a:pt x="84" y="66"/>
                        </a:lnTo>
                        <a:lnTo>
                          <a:pt x="98" y="60"/>
                        </a:lnTo>
                        <a:lnTo>
                          <a:pt x="165" y="24"/>
                        </a:lnTo>
                        <a:lnTo>
                          <a:pt x="37" y="0"/>
                        </a:lnTo>
                      </a:path>
                    </a:pathLst>
                  </a:custGeom>
                  <a:solidFill>
                    <a:srgbClr val="FF9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3037" name="Group 14"/>
                <p:cNvGrpSpPr>
                  <a:grpSpLocks/>
                </p:cNvGrpSpPr>
                <p:nvPr/>
              </p:nvGrpSpPr>
              <p:grpSpPr bwMode="auto">
                <a:xfrm>
                  <a:off x="4208" y="2043"/>
                  <a:ext cx="317" cy="360"/>
                  <a:chOff x="4208" y="2043"/>
                  <a:chExt cx="317" cy="360"/>
                </a:xfrm>
              </p:grpSpPr>
              <p:grpSp>
                <p:nvGrpSpPr>
                  <p:cNvPr id="43052" name="Group 15"/>
                  <p:cNvGrpSpPr>
                    <a:grpSpLocks/>
                  </p:cNvGrpSpPr>
                  <p:nvPr/>
                </p:nvGrpSpPr>
                <p:grpSpPr bwMode="auto">
                  <a:xfrm>
                    <a:off x="4229" y="2099"/>
                    <a:ext cx="230" cy="304"/>
                    <a:chOff x="4229" y="2099"/>
                    <a:chExt cx="230" cy="304"/>
                  </a:xfrm>
                </p:grpSpPr>
                <p:grpSp>
                  <p:nvGrpSpPr>
                    <p:cNvPr id="43076" name="Group 16"/>
                    <p:cNvGrpSpPr>
                      <a:grpSpLocks/>
                    </p:cNvGrpSpPr>
                    <p:nvPr/>
                  </p:nvGrpSpPr>
                  <p:grpSpPr bwMode="auto">
                    <a:xfrm>
                      <a:off x="4229" y="2099"/>
                      <a:ext cx="230" cy="304"/>
                      <a:chOff x="4229" y="2099"/>
                      <a:chExt cx="230" cy="304"/>
                    </a:xfrm>
                  </p:grpSpPr>
                  <p:sp>
                    <p:nvSpPr>
                      <p:cNvPr id="43078" name="Freeform 17"/>
                      <p:cNvSpPr>
                        <a:spLocks/>
                      </p:cNvSpPr>
                      <p:nvPr/>
                    </p:nvSpPr>
                    <p:spPr bwMode="auto">
                      <a:xfrm>
                        <a:off x="4275" y="2352"/>
                        <a:ext cx="121" cy="51"/>
                      </a:xfrm>
                      <a:custGeom>
                        <a:avLst/>
                        <a:gdLst>
                          <a:gd name="T0" fmla="*/ 0 w 121"/>
                          <a:gd name="T1" fmla="*/ 0 h 51"/>
                          <a:gd name="T2" fmla="*/ 2 w 121"/>
                          <a:gd name="T3" fmla="*/ 9 h 51"/>
                          <a:gd name="T4" fmla="*/ 5 w 121"/>
                          <a:gd name="T5" fmla="*/ 15 h 51"/>
                          <a:gd name="T6" fmla="*/ 9 w 121"/>
                          <a:gd name="T7" fmla="*/ 21 h 51"/>
                          <a:gd name="T8" fmla="*/ 16 w 121"/>
                          <a:gd name="T9" fmla="*/ 28 h 51"/>
                          <a:gd name="T10" fmla="*/ 23 w 121"/>
                          <a:gd name="T11" fmla="*/ 33 h 51"/>
                          <a:gd name="T12" fmla="*/ 31 w 121"/>
                          <a:gd name="T13" fmla="*/ 39 h 51"/>
                          <a:gd name="T14" fmla="*/ 41 w 121"/>
                          <a:gd name="T15" fmla="*/ 44 h 51"/>
                          <a:gd name="T16" fmla="*/ 50 w 121"/>
                          <a:gd name="T17" fmla="*/ 46 h 51"/>
                          <a:gd name="T18" fmla="*/ 63 w 121"/>
                          <a:gd name="T19" fmla="*/ 49 h 51"/>
                          <a:gd name="T20" fmla="*/ 73 w 121"/>
                          <a:gd name="T21" fmla="*/ 50 h 51"/>
                          <a:gd name="T22" fmla="*/ 89 w 121"/>
                          <a:gd name="T23" fmla="*/ 49 h 51"/>
                          <a:gd name="T24" fmla="*/ 97 w 121"/>
                          <a:gd name="T25" fmla="*/ 47 h 51"/>
                          <a:gd name="T26" fmla="*/ 104 w 121"/>
                          <a:gd name="T27" fmla="*/ 44 h 51"/>
                          <a:gd name="T28" fmla="*/ 111 w 121"/>
                          <a:gd name="T29" fmla="*/ 39 h 51"/>
                          <a:gd name="T30" fmla="*/ 120 w 121"/>
                          <a:gd name="T31" fmla="*/ 30 h 51"/>
                          <a:gd name="T32" fmla="*/ 0 w 121"/>
                          <a:gd name="T33" fmla="*/ 0 h 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1" h="51">
                            <a:moveTo>
                              <a:pt x="0" y="0"/>
                            </a:moveTo>
                            <a:lnTo>
                              <a:pt x="2" y="9"/>
                            </a:lnTo>
                            <a:lnTo>
                              <a:pt x="5" y="15"/>
                            </a:lnTo>
                            <a:lnTo>
                              <a:pt x="9" y="21"/>
                            </a:lnTo>
                            <a:lnTo>
                              <a:pt x="16" y="28"/>
                            </a:lnTo>
                            <a:lnTo>
                              <a:pt x="23" y="33"/>
                            </a:lnTo>
                            <a:lnTo>
                              <a:pt x="31" y="39"/>
                            </a:lnTo>
                            <a:lnTo>
                              <a:pt x="41" y="44"/>
                            </a:lnTo>
                            <a:lnTo>
                              <a:pt x="50" y="46"/>
                            </a:lnTo>
                            <a:lnTo>
                              <a:pt x="63" y="49"/>
                            </a:lnTo>
                            <a:lnTo>
                              <a:pt x="73" y="50"/>
                            </a:lnTo>
                            <a:lnTo>
                              <a:pt x="89" y="49"/>
                            </a:lnTo>
                            <a:lnTo>
                              <a:pt x="97" y="47"/>
                            </a:lnTo>
                            <a:lnTo>
                              <a:pt x="104" y="44"/>
                            </a:lnTo>
                            <a:lnTo>
                              <a:pt x="111" y="39"/>
                            </a:lnTo>
                            <a:lnTo>
                              <a:pt x="120" y="30"/>
                            </a:lnTo>
                            <a:lnTo>
                              <a:pt x="0" y="0"/>
                            </a:lnTo>
                          </a:path>
                        </a:pathLst>
                      </a:custGeom>
                      <a:solidFill>
                        <a:srgbClr val="7F3F00"/>
                      </a:solidFill>
                      <a:ln w="12700" cap="rnd" cmpd="sng">
                        <a:solidFill>
                          <a:srgbClr val="7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79" name="Freeform 18"/>
                      <p:cNvSpPr>
                        <a:spLocks/>
                      </p:cNvSpPr>
                      <p:nvPr/>
                    </p:nvSpPr>
                    <p:spPr bwMode="auto">
                      <a:xfrm>
                        <a:off x="4229" y="2099"/>
                        <a:ext cx="230" cy="304"/>
                      </a:xfrm>
                      <a:custGeom>
                        <a:avLst/>
                        <a:gdLst>
                          <a:gd name="T0" fmla="*/ 170 w 230"/>
                          <a:gd name="T1" fmla="*/ 277 h 304"/>
                          <a:gd name="T2" fmla="*/ 176 w 230"/>
                          <a:gd name="T3" fmla="*/ 268 h 304"/>
                          <a:gd name="T4" fmla="*/ 181 w 230"/>
                          <a:gd name="T5" fmla="*/ 259 h 304"/>
                          <a:gd name="T6" fmla="*/ 193 w 230"/>
                          <a:gd name="T7" fmla="*/ 234 h 304"/>
                          <a:gd name="T8" fmla="*/ 209 w 230"/>
                          <a:gd name="T9" fmla="*/ 194 h 304"/>
                          <a:gd name="T10" fmla="*/ 218 w 230"/>
                          <a:gd name="T11" fmla="*/ 162 h 304"/>
                          <a:gd name="T12" fmla="*/ 223 w 230"/>
                          <a:gd name="T13" fmla="*/ 133 h 304"/>
                          <a:gd name="T14" fmla="*/ 229 w 230"/>
                          <a:gd name="T15" fmla="*/ 93 h 304"/>
                          <a:gd name="T16" fmla="*/ 227 w 230"/>
                          <a:gd name="T17" fmla="*/ 56 h 304"/>
                          <a:gd name="T18" fmla="*/ 220 w 230"/>
                          <a:gd name="T19" fmla="*/ 36 h 304"/>
                          <a:gd name="T20" fmla="*/ 203 w 230"/>
                          <a:gd name="T21" fmla="*/ 20 h 304"/>
                          <a:gd name="T22" fmla="*/ 178 w 230"/>
                          <a:gd name="T23" fmla="*/ 7 h 304"/>
                          <a:gd name="T24" fmla="*/ 154 w 230"/>
                          <a:gd name="T25" fmla="*/ 2 h 304"/>
                          <a:gd name="T26" fmla="*/ 130 w 230"/>
                          <a:gd name="T27" fmla="*/ 0 h 304"/>
                          <a:gd name="T28" fmla="*/ 107 w 230"/>
                          <a:gd name="T29" fmla="*/ 2 h 304"/>
                          <a:gd name="T30" fmla="*/ 84 w 230"/>
                          <a:gd name="T31" fmla="*/ 6 h 304"/>
                          <a:gd name="T32" fmla="*/ 68 w 230"/>
                          <a:gd name="T33" fmla="*/ 12 h 304"/>
                          <a:gd name="T34" fmla="*/ 53 w 230"/>
                          <a:gd name="T35" fmla="*/ 22 h 304"/>
                          <a:gd name="T36" fmla="*/ 40 w 230"/>
                          <a:gd name="T37" fmla="*/ 37 h 304"/>
                          <a:gd name="T38" fmla="*/ 29 w 230"/>
                          <a:gd name="T39" fmla="*/ 57 h 304"/>
                          <a:gd name="T40" fmla="*/ 22 w 230"/>
                          <a:gd name="T41" fmla="*/ 75 h 304"/>
                          <a:gd name="T42" fmla="*/ 16 w 230"/>
                          <a:gd name="T43" fmla="*/ 95 h 304"/>
                          <a:gd name="T44" fmla="*/ 15 w 230"/>
                          <a:gd name="T45" fmla="*/ 118 h 304"/>
                          <a:gd name="T46" fmla="*/ 13 w 230"/>
                          <a:gd name="T47" fmla="*/ 132 h 304"/>
                          <a:gd name="T48" fmla="*/ 14 w 230"/>
                          <a:gd name="T49" fmla="*/ 143 h 304"/>
                          <a:gd name="T50" fmla="*/ 6 w 230"/>
                          <a:gd name="T51" fmla="*/ 144 h 304"/>
                          <a:gd name="T52" fmla="*/ 1 w 230"/>
                          <a:gd name="T53" fmla="*/ 149 h 304"/>
                          <a:gd name="T54" fmla="*/ 0 w 230"/>
                          <a:gd name="T55" fmla="*/ 155 h 304"/>
                          <a:gd name="T56" fmla="*/ 4 w 230"/>
                          <a:gd name="T57" fmla="*/ 168 h 304"/>
                          <a:gd name="T58" fmla="*/ 11 w 230"/>
                          <a:gd name="T59" fmla="*/ 175 h 304"/>
                          <a:gd name="T60" fmla="*/ 16 w 230"/>
                          <a:gd name="T61" fmla="*/ 183 h 304"/>
                          <a:gd name="T62" fmla="*/ 24 w 230"/>
                          <a:gd name="T63" fmla="*/ 189 h 304"/>
                          <a:gd name="T64" fmla="*/ 35 w 230"/>
                          <a:gd name="T65" fmla="*/ 189 h 304"/>
                          <a:gd name="T66" fmla="*/ 32 w 230"/>
                          <a:gd name="T67" fmla="*/ 205 h 304"/>
                          <a:gd name="T68" fmla="*/ 36 w 230"/>
                          <a:gd name="T69" fmla="*/ 223 h 304"/>
                          <a:gd name="T70" fmla="*/ 41 w 230"/>
                          <a:gd name="T71" fmla="*/ 240 h 304"/>
                          <a:gd name="T72" fmla="*/ 44 w 230"/>
                          <a:gd name="T73" fmla="*/ 253 h 304"/>
                          <a:gd name="T74" fmla="*/ 48 w 230"/>
                          <a:gd name="T75" fmla="*/ 262 h 304"/>
                          <a:gd name="T76" fmla="*/ 53 w 230"/>
                          <a:gd name="T77" fmla="*/ 269 h 304"/>
                          <a:gd name="T78" fmla="*/ 59 w 230"/>
                          <a:gd name="T79" fmla="*/ 276 h 304"/>
                          <a:gd name="T80" fmla="*/ 65 w 230"/>
                          <a:gd name="T81" fmla="*/ 284 h 304"/>
                          <a:gd name="T82" fmla="*/ 75 w 230"/>
                          <a:gd name="T83" fmla="*/ 290 h 304"/>
                          <a:gd name="T84" fmla="*/ 82 w 230"/>
                          <a:gd name="T85" fmla="*/ 294 h 304"/>
                          <a:gd name="T86" fmla="*/ 90 w 230"/>
                          <a:gd name="T87" fmla="*/ 297 h 304"/>
                          <a:gd name="T88" fmla="*/ 98 w 230"/>
                          <a:gd name="T89" fmla="*/ 299 h 304"/>
                          <a:gd name="T90" fmla="*/ 106 w 230"/>
                          <a:gd name="T91" fmla="*/ 301 h 304"/>
                          <a:gd name="T92" fmla="*/ 116 w 230"/>
                          <a:gd name="T93" fmla="*/ 302 h 304"/>
                          <a:gd name="T94" fmla="*/ 125 w 230"/>
                          <a:gd name="T95" fmla="*/ 303 h 304"/>
                          <a:gd name="T96" fmla="*/ 136 w 230"/>
                          <a:gd name="T97" fmla="*/ 301 h 304"/>
                          <a:gd name="T98" fmla="*/ 146 w 230"/>
                          <a:gd name="T99" fmla="*/ 299 h 304"/>
                          <a:gd name="T100" fmla="*/ 154 w 230"/>
                          <a:gd name="T101" fmla="*/ 295 h 304"/>
                          <a:gd name="T102" fmla="*/ 163 w 230"/>
                          <a:gd name="T103" fmla="*/ 286 h 304"/>
                          <a:gd name="T104" fmla="*/ 170 w 230"/>
                          <a:gd name="T105" fmla="*/ 277 h 3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30" h="304">
                            <a:moveTo>
                              <a:pt x="170" y="277"/>
                            </a:moveTo>
                            <a:lnTo>
                              <a:pt x="176" y="268"/>
                            </a:lnTo>
                            <a:lnTo>
                              <a:pt x="181" y="259"/>
                            </a:lnTo>
                            <a:lnTo>
                              <a:pt x="193" y="234"/>
                            </a:lnTo>
                            <a:lnTo>
                              <a:pt x="209" y="194"/>
                            </a:lnTo>
                            <a:lnTo>
                              <a:pt x="218" y="162"/>
                            </a:lnTo>
                            <a:lnTo>
                              <a:pt x="223" y="133"/>
                            </a:lnTo>
                            <a:lnTo>
                              <a:pt x="229" y="93"/>
                            </a:lnTo>
                            <a:lnTo>
                              <a:pt x="227" y="56"/>
                            </a:lnTo>
                            <a:lnTo>
                              <a:pt x="220" y="36"/>
                            </a:lnTo>
                            <a:lnTo>
                              <a:pt x="203" y="20"/>
                            </a:lnTo>
                            <a:lnTo>
                              <a:pt x="178" y="7"/>
                            </a:lnTo>
                            <a:lnTo>
                              <a:pt x="154" y="2"/>
                            </a:lnTo>
                            <a:lnTo>
                              <a:pt x="130" y="0"/>
                            </a:lnTo>
                            <a:lnTo>
                              <a:pt x="107" y="2"/>
                            </a:lnTo>
                            <a:lnTo>
                              <a:pt x="84" y="6"/>
                            </a:lnTo>
                            <a:lnTo>
                              <a:pt x="68" y="12"/>
                            </a:lnTo>
                            <a:lnTo>
                              <a:pt x="53" y="22"/>
                            </a:lnTo>
                            <a:lnTo>
                              <a:pt x="40" y="37"/>
                            </a:lnTo>
                            <a:lnTo>
                              <a:pt x="29" y="57"/>
                            </a:lnTo>
                            <a:lnTo>
                              <a:pt x="22" y="75"/>
                            </a:lnTo>
                            <a:lnTo>
                              <a:pt x="16" y="95"/>
                            </a:lnTo>
                            <a:lnTo>
                              <a:pt x="15" y="118"/>
                            </a:lnTo>
                            <a:lnTo>
                              <a:pt x="13" y="132"/>
                            </a:lnTo>
                            <a:lnTo>
                              <a:pt x="14" y="143"/>
                            </a:lnTo>
                            <a:lnTo>
                              <a:pt x="6" y="144"/>
                            </a:lnTo>
                            <a:lnTo>
                              <a:pt x="1" y="149"/>
                            </a:lnTo>
                            <a:lnTo>
                              <a:pt x="0" y="155"/>
                            </a:lnTo>
                            <a:lnTo>
                              <a:pt x="4" y="168"/>
                            </a:lnTo>
                            <a:lnTo>
                              <a:pt x="11" y="175"/>
                            </a:lnTo>
                            <a:lnTo>
                              <a:pt x="16" y="183"/>
                            </a:lnTo>
                            <a:lnTo>
                              <a:pt x="24" y="189"/>
                            </a:lnTo>
                            <a:lnTo>
                              <a:pt x="35" y="189"/>
                            </a:lnTo>
                            <a:lnTo>
                              <a:pt x="32" y="205"/>
                            </a:lnTo>
                            <a:lnTo>
                              <a:pt x="36" y="223"/>
                            </a:lnTo>
                            <a:lnTo>
                              <a:pt x="41" y="240"/>
                            </a:lnTo>
                            <a:lnTo>
                              <a:pt x="44" y="253"/>
                            </a:lnTo>
                            <a:lnTo>
                              <a:pt x="48" y="262"/>
                            </a:lnTo>
                            <a:lnTo>
                              <a:pt x="53" y="269"/>
                            </a:lnTo>
                            <a:lnTo>
                              <a:pt x="59" y="276"/>
                            </a:lnTo>
                            <a:lnTo>
                              <a:pt x="65" y="284"/>
                            </a:lnTo>
                            <a:lnTo>
                              <a:pt x="75" y="290"/>
                            </a:lnTo>
                            <a:lnTo>
                              <a:pt x="82" y="294"/>
                            </a:lnTo>
                            <a:lnTo>
                              <a:pt x="90" y="297"/>
                            </a:lnTo>
                            <a:lnTo>
                              <a:pt x="98" y="299"/>
                            </a:lnTo>
                            <a:lnTo>
                              <a:pt x="106" y="301"/>
                            </a:lnTo>
                            <a:lnTo>
                              <a:pt x="116" y="302"/>
                            </a:lnTo>
                            <a:lnTo>
                              <a:pt x="125" y="303"/>
                            </a:lnTo>
                            <a:lnTo>
                              <a:pt x="136" y="301"/>
                            </a:lnTo>
                            <a:lnTo>
                              <a:pt x="146" y="299"/>
                            </a:lnTo>
                            <a:lnTo>
                              <a:pt x="154" y="295"/>
                            </a:lnTo>
                            <a:lnTo>
                              <a:pt x="163" y="286"/>
                            </a:lnTo>
                            <a:lnTo>
                              <a:pt x="170" y="277"/>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80" name="Freeform 19"/>
                      <p:cNvSpPr>
                        <a:spLocks/>
                      </p:cNvSpPr>
                      <p:nvPr/>
                    </p:nvSpPr>
                    <p:spPr bwMode="auto">
                      <a:xfrm>
                        <a:off x="4327" y="2293"/>
                        <a:ext cx="112" cy="110"/>
                      </a:xfrm>
                      <a:custGeom>
                        <a:avLst/>
                        <a:gdLst>
                          <a:gd name="T0" fmla="*/ 72 w 112"/>
                          <a:gd name="T1" fmla="*/ 84 h 110"/>
                          <a:gd name="T2" fmla="*/ 78 w 112"/>
                          <a:gd name="T3" fmla="*/ 75 h 110"/>
                          <a:gd name="T4" fmla="*/ 83 w 112"/>
                          <a:gd name="T5" fmla="*/ 66 h 110"/>
                          <a:gd name="T6" fmla="*/ 95 w 112"/>
                          <a:gd name="T7" fmla="*/ 40 h 110"/>
                          <a:gd name="T8" fmla="*/ 111 w 112"/>
                          <a:gd name="T9" fmla="*/ 0 h 110"/>
                          <a:gd name="T10" fmla="*/ 100 w 112"/>
                          <a:gd name="T11" fmla="*/ 17 h 110"/>
                          <a:gd name="T12" fmla="*/ 89 w 112"/>
                          <a:gd name="T13" fmla="*/ 33 h 110"/>
                          <a:gd name="T14" fmla="*/ 83 w 112"/>
                          <a:gd name="T15" fmla="*/ 45 h 110"/>
                          <a:gd name="T16" fmla="*/ 81 w 112"/>
                          <a:gd name="T17" fmla="*/ 55 h 110"/>
                          <a:gd name="T18" fmla="*/ 75 w 112"/>
                          <a:gd name="T19" fmla="*/ 68 h 110"/>
                          <a:gd name="T20" fmla="*/ 69 w 112"/>
                          <a:gd name="T21" fmla="*/ 79 h 110"/>
                          <a:gd name="T22" fmla="*/ 62 w 112"/>
                          <a:gd name="T23" fmla="*/ 85 h 110"/>
                          <a:gd name="T24" fmla="*/ 56 w 112"/>
                          <a:gd name="T25" fmla="*/ 91 h 110"/>
                          <a:gd name="T26" fmla="*/ 49 w 112"/>
                          <a:gd name="T27" fmla="*/ 95 h 110"/>
                          <a:gd name="T28" fmla="*/ 39 w 112"/>
                          <a:gd name="T29" fmla="*/ 91 h 110"/>
                          <a:gd name="T30" fmla="*/ 37 w 112"/>
                          <a:gd name="T31" fmla="*/ 85 h 110"/>
                          <a:gd name="T32" fmla="*/ 29 w 112"/>
                          <a:gd name="T33" fmla="*/ 77 h 110"/>
                          <a:gd name="T34" fmla="*/ 31 w 112"/>
                          <a:gd name="T35" fmla="*/ 91 h 110"/>
                          <a:gd name="T36" fmla="*/ 25 w 112"/>
                          <a:gd name="T37" fmla="*/ 99 h 110"/>
                          <a:gd name="T38" fmla="*/ 19 w 112"/>
                          <a:gd name="T39" fmla="*/ 103 h 110"/>
                          <a:gd name="T40" fmla="*/ 0 w 112"/>
                          <a:gd name="T41" fmla="*/ 106 h 110"/>
                          <a:gd name="T42" fmla="*/ 8 w 112"/>
                          <a:gd name="T43" fmla="*/ 107 h 110"/>
                          <a:gd name="T44" fmla="*/ 18 w 112"/>
                          <a:gd name="T45" fmla="*/ 109 h 110"/>
                          <a:gd name="T46" fmla="*/ 27 w 112"/>
                          <a:gd name="T47" fmla="*/ 109 h 110"/>
                          <a:gd name="T48" fmla="*/ 38 w 112"/>
                          <a:gd name="T49" fmla="*/ 108 h 110"/>
                          <a:gd name="T50" fmla="*/ 48 w 112"/>
                          <a:gd name="T51" fmla="*/ 105 h 110"/>
                          <a:gd name="T52" fmla="*/ 56 w 112"/>
                          <a:gd name="T53" fmla="*/ 101 h 110"/>
                          <a:gd name="T54" fmla="*/ 65 w 112"/>
                          <a:gd name="T55" fmla="*/ 93 h 110"/>
                          <a:gd name="T56" fmla="*/ 72 w 112"/>
                          <a:gd name="T57" fmla="*/ 84 h 1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2" h="110">
                            <a:moveTo>
                              <a:pt x="72" y="84"/>
                            </a:moveTo>
                            <a:lnTo>
                              <a:pt x="78" y="75"/>
                            </a:lnTo>
                            <a:lnTo>
                              <a:pt x="83" y="66"/>
                            </a:lnTo>
                            <a:lnTo>
                              <a:pt x="95" y="40"/>
                            </a:lnTo>
                            <a:lnTo>
                              <a:pt x="111" y="0"/>
                            </a:lnTo>
                            <a:lnTo>
                              <a:pt x="100" y="17"/>
                            </a:lnTo>
                            <a:lnTo>
                              <a:pt x="89" y="33"/>
                            </a:lnTo>
                            <a:lnTo>
                              <a:pt x="83" y="45"/>
                            </a:lnTo>
                            <a:lnTo>
                              <a:pt x="81" y="55"/>
                            </a:lnTo>
                            <a:lnTo>
                              <a:pt x="75" y="68"/>
                            </a:lnTo>
                            <a:lnTo>
                              <a:pt x="69" y="79"/>
                            </a:lnTo>
                            <a:lnTo>
                              <a:pt x="62" y="85"/>
                            </a:lnTo>
                            <a:lnTo>
                              <a:pt x="56" y="91"/>
                            </a:lnTo>
                            <a:lnTo>
                              <a:pt x="49" y="95"/>
                            </a:lnTo>
                            <a:lnTo>
                              <a:pt x="39" y="91"/>
                            </a:lnTo>
                            <a:lnTo>
                              <a:pt x="37" y="85"/>
                            </a:lnTo>
                            <a:lnTo>
                              <a:pt x="29" y="77"/>
                            </a:lnTo>
                            <a:lnTo>
                              <a:pt x="31" y="91"/>
                            </a:lnTo>
                            <a:lnTo>
                              <a:pt x="25" y="99"/>
                            </a:lnTo>
                            <a:lnTo>
                              <a:pt x="19" y="103"/>
                            </a:lnTo>
                            <a:lnTo>
                              <a:pt x="0" y="106"/>
                            </a:lnTo>
                            <a:lnTo>
                              <a:pt x="8" y="107"/>
                            </a:lnTo>
                            <a:lnTo>
                              <a:pt x="18" y="109"/>
                            </a:lnTo>
                            <a:lnTo>
                              <a:pt x="27" y="109"/>
                            </a:lnTo>
                            <a:lnTo>
                              <a:pt x="38" y="108"/>
                            </a:lnTo>
                            <a:lnTo>
                              <a:pt x="48" y="105"/>
                            </a:lnTo>
                            <a:lnTo>
                              <a:pt x="56" y="101"/>
                            </a:lnTo>
                            <a:lnTo>
                              <a:pt x="65" y="93"/>
                            </a:lnTo>
                            <a:lnTo>
                              <a:pt x="72" y="84"/>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077" name="Freeform 20"/>
                    <p:cNvSpPr>
                      <a:spLocks/>
                    </p:cNvSpPr>
                    <p:nvPr/>
                  </p:nvSpPr>
                  <p:spPr bwMode="auto">
                    <a:xfrm>
                      <a:off x="4229" y="2249"/>
                      <a:ext cx="49" cy="105"/>
                    </a:xfrm>
                    <a:custGeom>
                      <a:avLst/>
                      <a:gdLst>
                        <a:gd name="T0" fmla="*/ 45 w 49"/>
                        <a:gd name="T1" fmla="*/ 85 h 105"/>
                        <a:gd name="T2" fmla="*/ 42 w 49"/>
                        <a:gd name="T3" fmla="*/ 78 h 105"/>
                        <a:gd name="T4" fmla="*/ 42 w 49"/>
                        <a:gd name="T5" fmla="*/ 70 h 105"/>
                        <a:gd name="T6" fmla="*/ 43 w 49"/>
                        <a:gd name="T7" fmla="*/ 63 h 105"/>
                        <a:gd name="T8" fmla="*/ 45 w 49"/>
                        <a:gd name="T9" fmla="*/ 56 h 105"/>
                        <a:gd name="T10" fmla="*/ 47 w 49"/>
                        <a:gd name="T11" fmla="*/ 48 h 105"/>
                        <a:gd name="T12" fmla="*/ 47 w 49"/>
                        <a:gd name="T13" fmla="*/ 41 h 105"/>
                        <a:gd name="T14" fmla="*/ 47 w 49"/>
                        <a:gd name="T15" fmla="*/ 35 h 105"/>
                        <a:gd name="T16" fmla="*/ 48 w 49"/>
                        <a:gd name="T17" fmla="*/ 27 h 105"/>
                        <a:gd name="T18" fmla="*/ 46 w 49"/>
                        <a:gd name="T19" fmla="*/ 25 h 105"/>
                        <a:gd name="T20" fmla="*/ 42 w 49"/>
                        <a:gd name="T21" fmla="*/ 20 h 105"/>
                        <a:gd name="T22" fmla="*/ 39 w 49"/>
                        <a:gd name="T23" fmla="*/ 14 h 105"/>
                        <a:gd name="T24" fmla="*/ 37 w 49"/>
                        <a:gd name="T25" fmla="*/ 11 h 105"/>
                        <a:gd name="T26" fmla="*/ 36 w 49"/>
                        <a:gd name="T27" fmla="*/ 7 h 105"/>
                        <a:gd name="T28" fmla="*/ 32 w 49"/>
                        <a:gd name="T29" fmla="*/ 3 h 105"/>
                        <a:gd name="T30" fmla="*/ 28 w 49"/>
                        <a:gd name="T31" fmla="*/ 4 h 105"/>
                        <a:gd name="T32" fmla="*/ 2 w 49"/>
                        <a:gd name="T33" fmla="*/ 0 h 105"/>
                        <a:gd name="T34" fmla="*/ 0 w 49"/>
                        <a:gd name="T35" fmla="*/ 6 h 105"/>
                        <a:gd name="T36" fmla="*/ 5 w 49"/>
                        <a:gd name="T37" fmla="*/ 20 h 105"/>
                        <a:gd name="T38" fmla="*/ 11 w 49"/>
                        <a:gd name="T39" fmla="*/ 26 h 105"/>
                        <a:gd name="T40" fmla="*/ 17 w 49"/>
                        <a:gd name="T41" fmla="*/ 35 h 105"/>
                        <a:gd name="T42" fmla="*/ 25 w 49"/>
                        <a:gd name="T43" fmla="*/ 40 h 105"/>
                        <a:gd name="T44" fmla="*/ 35 w 49"/>
                        <a:gd name="T45" fmla="*/ 40 h 105"/>
                        <a:gd name="T46" fmla="*/ 33 w 49"/>
                        <a:gd name="T47" fmla="*/ 57 h 105"/>
                        <a:gd name="T48" fmla="*/ 36 w 49"/>
                        <a:gd name="T49" fmla="*/ 74 h 105"/>
                        <a:gd name="T50" fmla="*/ 42 w 49"/>
                        <a:gd name="T51" fmla="*/ 91 h 105"/>
                        <a:gd name="T52" fmla="*/ 45 w 49"/>
                        <a:gd name="T53" fmla="*/ 104 h 105"/>
                        <a:gd name="T54" fmla="*/ 45 w 49"/>
                        <a:gd name="T55" fmla="*/ 85 h 10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9" h="105">
                          <a:moveTo>
                            <a:pt x="45" y="85"/>
                          </a:moveTo>
                          <a:lnTo>
                            <a:pt x="42" y="78"/>
                          </a:lnTo>
                          <a:lnTo>
                            <a:pt x="42" y="70"/>
                          </a:lnTo>
                          <a:lnTo>
                            <a:pt x="43" y="63"/>
                          </a:lnTo>
                          <a:lnTo>
                            <a:pt x="45" y="56"/>
                          </a:lnTo>
                          <a:lnTo>
                            <a:pt x="47" y="48"/>
                          </a:lnTo>
                          <a:lnTo>
                            <a:pt x="47" y="41"/>
                          </a:lnTo>
                          <a:lnTo>
                            <a:pt x="47" y="35"/>
                          </a:lnTo>
                          <a:lnTo>
                            <a:pt x="48" y="27"/>
                          </a:lnTo>
                          <a:lnTo>
                            <a:pt x="46" y="25"/>
                          </a:lnTo>
                          <a:lnTo>
                            <a:pt x="42" y="20"/>
                          </a:lnTo>
                          <a:lnTo>
                            <a:pt x="39" y="14"/>
                          </a:lnTo>
                          <a:lnTo>
                            <a:pt x="37" y="11"/>
                          </a:lnTo>
                          <a:lnTo>
                            <a:pt x="36" y="7"/>
                          </a:lnTo>
                          <a:lnTo>
                            <a:pt x="32" y="3"/>
                          </a:lnTo>
                          <a:lnTo>
                            <a:pt x="28" y="4"/>
                          </a:lnTo>
                          <a:lnTo>
                            <a:pt x="2" y="0"/>
                          </a:lnTo>
                          <a:lnTo>
                            <a:pt x="0" y="6"/>
                          </a:lnTo>
                          <a:lnTo>
                            <a:pt x="5" y="20"/>
                          </a:lnTo>
                          <a:lnTo>
                            <a:pt x="11" y="26"/>
                          </a:lnTo>
                          <a:lnTo>
                            <a:pt x="17" y="35"/>
                          </a:lnTo>
                          <a:lnTo>
                            <a:pt x="25" y="40"/>
                          </a:lnTo>
                          <a:lnTo>
                            <a:pt x="35" y="40"/>
                          </a:lnTo>
                          <a:lnTo>
                            <a:pt x="33" y="57"/>
                          </a:lnTo>
                          <a:lnTo>
                            <a:pt x="36" y="74"/>
                          </a:lnTo>
                          <a:lnTo>
                            <a:pt x="42" y="91"/>
                          </a:lnTo>
                          <a:lnTo>
                            <a:pt x="45" y="104"/>
                          </a:lnTo>
                          <a:lnTo>
                            <a:pt x="45" y="85"/>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3053" name="Group 21"/>
                  <p:cNvGrpSpPr>
                    <a:grpSpLocks/>
                  </p:cNvGrpSpPr>
                  <p:nvPr/>
                </p:nvGrpSpPr>
                <p:grpSpPr bwMode="auto">
                  <a:xfrm>
                    <a:off x="4284" y="2199"/>
                    <a:ext cx="143" cy="160"/>
                    <a:chOff x="4284" y="2199"/>
                    <a:chExt cx="143" cy="160"/>
                  </a:xfrm>
                </p:grpSpPr>
                <p:grpSp>
                  <p:nvGrpSpPr>
                    <p:cNvPr id="43062" name="Group 22"/>
                    <p:cNvGrpSpPr>
                      <a:grpSpLocks/>
                    </p:cNvGrpSpPr>
                    <p:nvPr/>
                  </p:nvGrpSpPr>
                  <p:grpSpPr bwMode="auto">
                    <a:xfrm>
                      <a:off x="4316" y="2326"/>
                      <a:ext cx="59" cy="33"/>
                      <a:chOff x="4316" y="2326"/>
                      <a:chExt cx="59" cy="33"/>
                    </a:xfrm>
                  </p:grpSpPr>
                  <p:sp>
                    <p:nvSpPr>
                      <p:cNvPr id="43073" name="Oval 23"/>
                      <p:cNvSpPr>
                        <a:spLocks noChangeArrowheads="1"/>
                      </p:cNvSpPr>
                      <p:nvPr/>
                    </p:nvSpPr>
                    <p:spPr bwMode="auto">
                      <a:xfrm>
                        <a:off x="4323" y="2336"/>
                        <a:ext cx="40" cy="16"/>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43074" name="Freeform 24"/>
                      <p:cNvSpPr>
                        <a:spLocks/>
                      </p:cNvSpPr>
                      <p:nvPr/>
                    </p:nvSpPr>
                    <p:spPr bwMode="auto">
                      <a:xfrm>
                        <a:off x="4316" y="2326"/>
                        <a:ext cx="59" cy="21"/>
                      </a:xfrm>
                      <a:custGeom>
                        <a:avLst/>
                        <a:gdLst>
                          <a:gd name="T0" fmla="*/ 0 w 59"/>
                          <a:gd name="T1" fmla="*/ 11 h 21"/>
                          <a:gd name="T2" fmla="*/ 5 w 59"/>
                          <a:gd name="T3" fmla="*/ 7 h 21"/>
                          <a:gd name="T4" fmla="*/ 9 w 59"/>
                          <a:gd name="T5" fmla="*/ 5 h 21"/>
                          <a:gd name="T6" fmla="*/ 12 w 59"/>
                          <a:gd name="T7" fmla="*/ 3 h 21"/>
                          <a:gd name="T8" fmla="*/ 16 w 59"/>
                          <a:gd name="T9" fmla="*/ 0 h 21"/>
                          <a:gd name="T10" fmla="*/ 22 w 59"/>
                          <a:gd name="T11" fmla="*/ 0 h 21"/>
                          <a:gd name="T12" fmla="*/ 27 w 59"/>
                          <a:gd name="T13" fmla="*/ 1 h 21"/>
                          <a:gd name="T14" fmla="*/ 30 w 59"/>
                          <a:gd name="T15" fmla="*/ 4 h 21"/>
                          <a:gd name="T16" fmla="*/ 34 w 59"/>
                          <a:gd name="T17" fmla="*/ 4 h 21"/>
                          <a:gd name="T18" fmla="*/ 37 w 59"/>
                          <a:gd name="T19" fmla="*/ 3 h 21"/>
                          <a:gd name="T20" fmla="*/ 43 w 59"/>
                          <a:gd name="T21" fmla="*/ 4 h 21"/>
                          <a:gd name="T22" fmla="*/ 47 w 59"/>
                          <a:gd name="T23" fmla="*/ 6 h 21"/>
                          <a:gd name="T24" fmla="*/ 50 w 59"/>
                          <a:gd name="T25" fmla="*/ 10 h 21"/>
                          <a:gd name="T26" fmla="*/ 52 w 59"/>
                          <a:gd name="T27" fmla="*/ 14 h 21"/>
                          <a:gd name="T28" fmla="*/ 55 w 59"/>
                          <a:gd name="T29" fmla="*/ 17 h 21"/>
                          <a:gd name="T30" fmla="*/ 58 w 59"/>
                          <a:gd name="T31" fmla="*/ 20 h 21"/>
                          <a:gd name="T32" fmla="*/ 42 w 59"/>
                          <a:gd name="T33" fmla="*/ 18 h 21"/>
                          <a:gd name="T34" fmla="*/ 36 w 59"/>
                          <a:gd name="T35" fmla="*/ 17 h 21"/>
                          <a:gd name="T36" fmla="*/ 32 w 59"/>
                          <a:gd name="T37" fmla="*/ 15 h 21"/>
                          <a:gd name="T38" fmla="*/ 27 w 59"/>
                          <a:gd name="T39" fmla="*/ 13 h 21"/>
                          <a:gd name="T40" fmla="*/ 24 w 59"/>
                          <a:gd name="T41" fmla="*/ 14 h 21"/>
                          <a:gd name="T42" fmla="*/ 20 w 59"/>
                          <a:gd name="T43" fmla="*/ 13 h 21"/>
                          <a:gd name="T44" fmla="*/ 13 w 59"/>
                          <a:gd name="T45" fmla="*/ 14 h 21"/>
                          <a:gd name="T46" fmla="*/ 8 w 59"/>
                          <a:gd name="T47" fmla="*/ 13 h 21"/>
                          <a:gd name="T48" fmla="*/ 0 w 59"/>
                          <a:gd name="T49" fmla="*/ 11 h 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9" h="21">
                            <a:moveTo>
                              <a:pt x="0" y="11"/>
                            </a:moveTo>
                            <a:lnTo>
                              <a:pt x="5" y="7"/>
                            </a:lnTo>
                            <a:lnTo>
                              <a:pt x="9" y="5"/>
                            </a:lnTo>
                            <a:lnTo>
                              <a:pt x="12" y="3"/>
                            </a:lnTo>
                            <a:lnTo>
                              <a:pt x="16" y="0"/>
                            </a:lnTo>
                            <a:lnTo>
                              <a:pt x="22" y="0"/>
                            </a:lnTo>
                            <a:lnTo>
                              <a:pt x="27" y="1"/>
                            </a:lnTo>
                            <a:lnTo>
                              <a:pt x="30" y="4"/>
                            </a:lnTo>
                            <a:lnTo>
                              <a:pt x="34" y="4"/>
                            </a:lnTo>
                            <a:lnTo>
                              <a:pt x="37" y="3"/>
                            </a:lnTo>
                            <a:lnTo>
                              <a:pt x="43" y="4"/>
                            </a:lnTo>
                            <a:lnTo>
                              <a:pt x="47" y="6"/>
                            </a:lnTo>
                            <a:lnTo>
                              <a:pt x="50" y="10"/>
                            </a:lnTo>
                            <a:lnTo>
                              <a:pt x="52" y="14"/>
                            </a:lnTo>
                            <a:lnTo>
                              <a:pt x="55" y="17"/>
                            </a:lnTo>
                            <a:lnTo>
                              <a:pt x="58" y="20"/>
                            </a:lnTo>
                            <a:lnTo>
                              <a:pt x="42" y="18"/>
                            </a:lnTo>
                            <a:lnTo>
                              <a:pt x="36" y="17"/>
                            </a:lnTo>
                            <a:lnTo>
                              <a:pt x="32" y="15"/>
                            </a:lnTo>
                            <a:lnTo>
                              <a:pt x="27" y="13"/>
                            </a:lnTo>
                            <a:lnTo>
                              <a:pt x="24" y="14"/>
                            </a:lnTo>
                            <a:lnTo>
                              <a:pt x="20" y="13"/>
                            </a:lnTo>
                            <a:lnTo>
                              <a:pt x="13" y="14"/>
                            </a:lnTo>
                            <a:lnTo>
                              <a:pt x="8" y="13"/>
                            </a:lnTo>
                            <a:lnTo>
                              <a:pt x="0" y="11"/>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75" name="Freeform 25"/>
                      <p:cNvSpPr>
                        <a:spLocks/>
                      </p:cNvSpPr>
                      <p:nvPr/>
                    </p:nvSpPr>
                    <p:spPr bwMode="auto">
                      <a:xfrm>
                        <a:off x="4316" y="2337"/>
                        <a:ext cx="58" cy="22"/>
                      </a:xfrm>
                      <a:custGeom>
                        <a:avLst/>
                        <a:gdLst>
                          <a:gd name="T0" fmla="*/ 0 w 58"/>
                          <a:gd name="T1" fmla="*/ 0 h 22"/>
                          <a:gd name="T2" fmla="*/ 6 w 58"/>
                          <a:gd name="T3" fmla="*/ 2 h 22"/>
                          <a:gd name="T4" fmla="*/ 11 w 58"/>
                          <a:gd name="T5" fmla="*/ 3 h 22"/>
                          <a:gd name="T6" fmla="*/ 15 w 58"/>
                          <a:gd name="T7" fmla="*/ 3 h 22"/>
                          <a:gd name="T8" fmla="*/ 19 w 58"/>
                          <a:gd name="T9" fmla="*/ 4 h 22"/>
                          <a:gd name="T10" fmla="*/ 23 w 58"/>
                          <a:gd name="T11" fmla="*/ 4 h 22"/>
                          <a:gd name="T12" fmla="*/ 26 w 58"/>
                          <a:gd name="T13" fmla="*/ 6 h 22"/>
                          <a:gd name="T14" fmla="*/ 30 w 58"/>
                          <a:gd name="T15" fmla="*/ 6 h 22"/>
                          <a:gd name="T16" fmla="*/ 34 w 58"/>
                          <a:gd name="T17" fmla="*/ 6 h 22"/>
                          <a:gd name="T18" fmla="*/ 40 w 58"/>
                          <a:gd name="T19" fmla="*/ 7 h 22"/>
                          <a:gd name="T20" fmla="*/ 45 w 58"/>
                          <a:gd name="T21" fmla="*/ 7 h 22"/>
                          <a:gd name="T22" fmla="*/ 51 w 58"/>
                          <a:gd name="T23" fmla="*/ 8 h 22"/>
                          <a:gd name="T24" fmla="*/ 57 w 58"/>
                          <a:gd name="T25" fmla="*/ 9 h 22"/>
                          <a:gd name="T26" fmla="*/ 53 w 58"/>
                          <a:gd name="T27" fmla="*/ 13 h 22"/>
                          <a:gd name="T28" fmla="*/ 46 w 58"/>
                          <a:gd name="T29" fmla="*/ 18 h 22"/>
                          <a:gd name="T30" fmla="*/ 40 w 58"/>
                          <a:gd name="T31" fmla="*/ 21 h 22"/>
                          <a:gd name="T32" fmla="*/ 36 w 58"/>
                          <a:gd name="T33" fmla="*/ 21 h 22"/>
                          <a:gd name="T34" fmla="*/ 30 w 58"/>
                          <a:gd name="T35" fmla="*/ 21 h 22"/>
                          <a:gd name="T36" fmla="*/ 25 w 58"/>
                          <a:gd name="T37" fmla="*/ 21 h 22"/>
                          <a:gd name="T38" fmla="*/ 20 w 58"/>
                          <a:gd name="T39" fmla="*/ 19 h 22"/>
                          <a:gd name="T40" fmla="*/ 15 w 58"/>
                          <a:gd name="T41" fmla="*/ 17 h 22"/>
                          <a:gd name="T42" fmla="*/ 11 w 58"/>
                          <a:gd name="T43" fmla="*/ 13 h 22"/>
                          <a:gd name="T44" fmla="*/ 7 w 58"/>
                          <a:gd name="T45" fmla="*/ 8 h 22"/>
                          <a:gd name="T46" fmla="*/ 4 w 58"/>
                          <a:gd name="T47" fmla="*/ 4 h 22"/>
                          <a:gd name="T48" fmla="*/ 0 w 58"/>
                          <a:gd name="T49" fmla="*/ 0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8" h="22">
                            <a:moveTo>
                              <a:pt x="0" y="0"/>
                            </a:moveTo>
                            <a:lnTo>
                              <a:pt x="6" y="2"/>
                            </a:lnTo>
                            <a:lnTo>
                              <a:pt x="11" y="3"/>
                            </a:lnTo>
                            <a:lnTo>
                              <a:pt x="15" y="3"/>
                            </a:lnTo>
                            <a:lnTo>
                              <a:pt x="19" y="4"/>
                            </a:lnTo>
                            <a:lnTo>
                              <a:pt x="23" y="4"/>
                            </a:lnTo>
                            <a:lnTo>
                              <a:pt x="26" y="6"/>
                            </a:lnTo>
                            <a:lnTo>
                              <a:pt x="30" y="6"/>
                            </a:lnTo>
                            <a:lnTo>
                              <a:pt x="34" y="6"/>
                            </a:lnTo>
                            <a:lnTo>
                              <a:pt x="40" y="7"/>
                            </a:lnTo>
                            <a:lnTo>
                              <a:pt x="45" y="7"/>
                            </a:lnTo>
                            <a:lnTo>
                              <a:pt x="51" y="8"/>
                            </a:lnTo>
                            <a:lnTo>
                              <a:pt x="57" y="9"/>
                            </a:lnTo>
                            <a:lnTo>
                              <a:pt x="53" y="13"/>
                            </a:lnTo>
                            <a:lnTo>
                              <a:pt x="46" y="18"/>
                            </a:lnTo>
                            <a:lnTo>
                              <a:pt x="40" y="21"/>
                            </a:lnTo>
                            <a:lnTo>
                              <a:pt x="36" y="21"/>
                            </a:lnTo>
                            <a:lnTo>
                              <a:pt x="30" y="21"/>
                            </a:lnTo>
                            <a:lnTo>
                              <a:pt x="25" y="21"/>
                            </a:lnTo>
                            <a:lnTo>
                              <a:pt x="20" y="19"/>
                            </a:lnTo>
                            <a:lnTo>
                              <a:pt x="15" y="17"/>
                            </a:lnTo>
                            <a:lnTo>
                              <a:pt x="11" y="13"/>
                            </a:lnTo>
                            <a:lnTo>
                              <a:pt x="7" y="8"/>
                            </a:lnTo>
                            <a:lnTo>
                              <a:pt x="4" y="4"/>
                            </a:lnTo>
                            <a:lnTo>
                              <a:pt x="0" y="0"/>
                            </a:lnTo>
                          </a:path>
                        </a:pathLst>
                      </a:custGeom>
                      <a:solidFill>
                        <a:srgbClr val="FF00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3063" name="Group 26"/>
                    <p:cNvGrpSpPr>
                      <a:grpSpLocks/>
                    </p:cNvGrpSpPr>
                    <p:nvPr/>
                  </p:nvGrpSpPr>
                  <p:grpSpPr bwMode="auto">
                    <a:xfrm>
                      <a:off x="4284" y="2199"/>
                      <a:ext cx="143" cy="67"/>
                      <a:chOff x="4284" y="2199"/>
                      <a:chExt cx="143" cy="67"/>
                    </a:xfrm>
                  </p:grpSpPr>
                  <p:grpSp>
                    <p:nvGrpSpPr>
                      <p:cNvPr id="43065" name="Group 27"/>
                      <p:cNvGrpSpPr>
                        <a:grpSpLocks/>
                      </p:cNvGrpSpPr>
                      <p:nvPr/>
                    </p:nvGrpSpPr>
                    <p:grpSpPr bwMode="auto">
                      <a:xfrm>
                        <a:off x="4284" y="2199"/>
                        <a:ext cx="60" cy="49"/>
                        <a:chOff x="4284" y="2199"/>
                        <a:chExt cx="60" cy="49"/>
                      </a:xfrm>
                    </p:grpSpPr>
                    <p:sp>
                      <p:nvSpPr>
                        <p:cNvPr id="43070" name="Freeform 28"/>
                        <p:cNvSpPr>
                          <a:spLocks/>
                        </p:cNvSpPr>
                        <p:nvPr/>
                      </p:nvSpPr>
                      <p:spPr bwMode="auto">
                        <a:xfrm>
                          <a:off x="4289" y="2199"/>
                          <a:ext cx="55" cy="30"/>
                        </a:xfrm>
                        <a:custGeom>
                          <a:avLst/>
                          <a:gdLst>
                            <a:gd name="T0" fmla="*/ 2 w 55"/>
                            <a:gd name="T1" fmla="*/ 6 h 30"/>
                            <a:gd name="T2" fmla="*/ 14 w 55"/>
                            <a:gd name="T3" fmla="*/ 1 h 30"/>
                            <a:gd name="T4" fmla="*/ 20 w 55"/>
                            <a:gd name="T5" fmla="*/ 0 h 30"/>
                            <a:gd name="T6" fmla="*/ 25 w 55"/>
                            <a:gd name="T7" fmla="*/ 0 h 30"/>
                            <a:gd name="T8" fmla="*/ 34 w 55"/>
                            <a:gd name="T9" fmla="*/ 2 h 30"/>
                            <a:gd name="T10" fmla="*/ 40 w 55"/>
                            <a:gd name="T11" fmla="*/ 5 h 30"/>
                            <a:gd name="T12" fmla="*/ 45 w 55"/>
                            <a:gd name="T13" fmla="*/ 10 h 30"/>
                            <a:gd name="T14" fmla="*/ 49 w 55"/>
                            <a:gd name="T15" fmla="*/ 16 h 30"/>
                            <a:gd name="T16" fmla="*/ 52 w 55"/>
                            <a:gd name="T17" fmla="*/ 22 h 30"/>
                            <a:gd name="T18" fmla="*/ 54 w 55"/>
                            <a:gd name="T19" fmla="*/ 29 h 30"/>
                            <a:gd name="T20" fmla="*/ 45 w 55"/>
                            <a:gd name="T21" fmla="*/ 22 h 30"/>
                            <a:gd name="T22" fmla="*/ 39 w 55"/>
                            <a:gd name="T23" fmla="*/ 15 h 30"/>
                            <a:gd name="T24" fmla="*/ 34 w 55"/>
                            <a:gd name="T25" fmla="*/ 9 h 30"/>
                            <a:gd name="T26" fmla="*/ 27 w 55"/>
                            <a:gd name="T27" fmla="*/ 5 h 30"/>
                            <a:gd name="T28" fmla="*/ 19 w 55"/>
                            <a:gd name="T29" fmla="*/ 4 h 30"/>
                            <a:gd name="T30" fmla="*/ 12 w 55"/>
                            <a:gd name="T31" fmla="*/ 5 h 30"/>
                            <a:gd name="T32" fmla="*/ 0 w 55"/>
                            <a:gd name="T33" fmla="*/ 9 h 30"/>
                            <a:gd name="T34" fmla="*/ 2 w 55"/>
                            <a:gd name="T35" fmla="*/ 6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5" h="30">
                              <a:moveTo>
                                <a:pt x="2" y="6"/>
                              </a:moveTo>
                              <a:lnTo>
                                <a:pt x="14" y="1"/>
                              </a:lnTo>
                              <a:lnTo>
                                <a:pt x="20" y="0"/>
                              </a:lnTo>
                              <a:lnTo>
                                <a:pt x="25" y="0"/>
                              </a:lnTo>
                              <a:lnTo>
                                <a:pt x="34" y="2"/>
                              </a:lnTo>
                              <a:lnTo>
                                <a:pt x="40" y="5"/>
                              </a:lnTo>
                              <a:lnTo>
                                <a:pt x="45" y="10"/>
                              </a:lnTo>
                              <a:lnTo>
                                <a:pt x="49" y="16"/>
                              </a:lnTo>
                              <a:lnTo>
                                <a:pt x="52" y="22"/>
                              </a:lnTo>
                              <a:lnTo>
                                <a:pt x="54" y="29"/>
                              </a:lnTo>
                              <a:lnTo>
                                <a:pt x="45" y="22"/>
                              </a:lnTo>
                              <a:lnTo>
                                <a:pt x="39" y="15"/>
                              </a:lnTo>
                              <a:lnTo>
                                <a:pt x="34" y="9"/>
                              </a:lnTo>
                              <a:lnTo>
                                <a:pt x="27" y="5"/>
                              </a:lnTo>
                              <a:lnTo>
                                <a:pt x="19" y="4"/>
                              </a:lnTo>
                              <a:lnTo>
                                <a:pt x="12" y="5"/>
                              </a:lnTo>
                              <a:lnTo>
                                <a:pt x="0" y="9"/>
                              </a:lnTo>
                              <a:lnTo>
                                <a:pt x="2" y="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71" name="Freeform 29"/>
                        <p:cNvSpPr>
                          <a:spLocks/>
                        </p:cNvSpPr>
                        <p:nvPr/>
                      </p:nvSpPr>
                      <p:spPr bwMode="auto">
                        <a:xfrm>
                          <a:off x="4284" y="2217"/>
                          <a:ext cx="54" cy="22"/>
                        </a:xfrm>
                        <a:custGeom>
                          <a:avLst/>
                          <a:gdLst>
                            <a:gd name="T0" fmla="*/ 0 w 54"/>
                            <a:gd name="T1" fmla="*/ 6 h 22"/>
                            <a:gd name="T2" fmla="*/ 9 w 54"/>
                            <a:gd name="T3" fmla="*/ 6 h 22"/>
                            <a:gd name="T4" fmla="*/ 13 w 54"/>
                            <a:gd name="T5" fmla="*/ 4 h 22"/>
                            <a:gd name="T6" fmla="*/ 17 w 54"/>
                            <a:gd name="T7" fmla="*/ 2 h 22"/>
                            <a:gd name="T8" fmla="*/ 24 w 54"/>
                            <a:gd name="T9" fmla="*/ 0 h 22"/>
                            <a:gd name="T10" fmla="*/ 30 w 54"/>
                            <a:gd name="T11" fmla="*/ 1 h 22"/>
                            <a:gd name="T12" fmla="*/ 36 w 54"/>
                            <a:gd name="T13" fmla="*/ 2 h 22"/>
                            <a:gd name="T14" fmla="*/ 40 w 54"/>
                            <a:gd name="T15" fmla="*/ 5 h 22"/>
                            <a:gd name="T16" fmla="*/ 46 w 54"/>
                            <a:gd name="T17" fmla="*/ 9 h 22"/>
                            <a:gd name="T18" fmla="*/ 49 w 54"/>
                            <a:gd name="T19" fmla="*/ 13 h 22"/>
                            <a:gd name="T20" fmla="*/ 53 w 54"/>
                            <a:gd name="T21" fmla="*/ 19 h 22"/>
                            <a:gd name="T22" fmla="*/ 51 w 54"/>
                            <a:gd name="T23" fmla="*/ 21 h 22"/>
                            <a:gd name="T24" fmla="*/ 47 w 54"/>
                            <a:gd name="T25" fmla="*/ 21 h 22"/>
                            <a:gd name="T26" fmla="*/ 42 w 54"/>
                            <a:gd name="T27" fmla="*/ 14 h 22"/>
                            <a:gd name="T28" fmla="*/ 39 w 54"/>
                            <a:gd name="T29" fmla="*/ 12 h 22"/>
                            <a:gd name="T30" fmla="*/ 36 w 54"/>
                            <a:gd name="T31" fmla="*/ 16 h 22"/>
                            <a:gd name="T32" fmla="*/ 32 w 54"/>
                            <a:gd name="T33" fmla="*/ 17 h 22"/>
                            <a:gd name="T34" fmla="*/ 28 w 54"/>
                            <a:gd name="T35" fmla="*/ 17 h 22"/>
                            <a:gd name="T36" fmla="*/ 24 w 54"/>
                            <a:gd name="T37" fmla="*/ 16 h 22"/>
                            <a:gd name="T38" fmla="*/ 22 w 54"/>
                            <a:gd name="T39" fmla="*/ 13 h 22"/>
                            <a:gd name="T40" fmla="*/ 21 w 54"/>
                            <a:gd name="T41" fmla="*/ 10 h 22"/>
                            <a:gd name="T42" fmla="*/ 15 w 54"/>
                            <a:gd name="T43" fmla="*/ 12 h 22"/>
                            <a:gd name="T44" fmla="*/ 9 w 54"/>
                            <a:gd name="T45" fmla="*/ 11 h 22"/>
                            <a:gd name="T46" fmla="*/ 4 w 54"/>
                            <a:gd name="T47" fmla="*/ 11 h 22"/>
                            <a:gd name="T48" fmla="*/ 0 w 54"/>
                            <a:gd name="T49" fmla="*/ 6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4" h="22">
                              <a:moveTo>
                                <a:pt x="0" y="6"/>
                              </a:moveTo>
                              <a:lnTo>
                                <a:pt x="9" y="6"/>
                              </a:lnTo>
                              <a:lnTo>
                                <a:pt x="13" y="4"/>
                              </a:lnTo>
                              <a:lnTo>
                                <a:pt x="17" y="2"/>
                              </a:lnTo>
                              <a:lnTo>
                                <a:pt x="24" y="0"/>
                              </a:lnTo>
                              <a:lnTo>
                                <a:pt x="30" y="1"/>
                              </a:lnTo>
                              <a:lnTo>
                                <a:pt x="36" y="2"/>
                              </a:lnTo>
                              <a:lnTo>
                                <a:pt x="40" y="5"/>
                              </a:lnTo>
                              <a:lnTo>
                                <a:pt x="46" y="9"/>
                              </a:lnTo>
                              <a:lnTo>
                                <a:pt x="49" y="13"/>
                              </a:lnTo>
                              <a:lnTo>
                                <a:pt x="53" y="19"/>
                              </a:lnTo>
                              <a:lnTo>
                                <a:pt x="51" y="21"/>
                              </a:lnTo>
                              <a:lnTo>
                                <a:pt x="47" y="21"/>
                              </a:lnTo>
                              <a:lnTo>
                                <a:pt x="42" y="14"/>
                              </a:lnTo>
                              <a:lnTo>
                                <a:pt x="39" y="12"/>
                              </a:lnTo>
                              <a:lnTo>
                                <a:pt x="36" y="16"/>
                              </a:lnTo>
                              <a:lnTo>
                                <a:pt x="32" y="17"/>
                              </a:lnTo>
                              <a:lnTo>
                                <a:pt x="28" y="17"/>
                              </a:lnTo>
                              <a:lnTo>
                                <a:pt x="24" y="16"/>
                              </a:lnTo>
                              <a:lnTo>
                                <a:pt x="22" y="13"/>
                              </a:lnTo>
                              <a:lnTo>
                                <a:pt x="21" y="10"/>
                              </a:lnTo>
                              <a:lnTo>
                                <a:pt x="15" y="12"/>
                              </a:lnTo>
                              <a:lnTo>
                                <a:pt x="9" y="11"/>
                              </a:lnTo>
                              <a:lnTo>
                                <a:pt x="4" y="11"/>
                              </a:lnTo>
                              <a:lnTo>
                                <a:pt x="0" y="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72" name="Freeform 30"/>
                        <p:cNvSpPr>
                          <a:spLocks/>
                        </p:cNvSpPr>
                        <p:nvPr/>
                      </p:nvSpPr>
                      <p:spPr bwMode="auto">
                        <a:xfrm>
                          <a:off x="4295" y="2231"/>
                          <a:ext cx="25" cy="17"/>
                        </a:xfrm>
                        <a:custGeom>
                          <a:avLst/>
                          <a:gdLst>
                            <a:gd name="T0" fmla="*/ 0 w 25"/>
                            <a:gd name="T1" fmla="*/ 0 h 17"/>
                            <a:gd name="T2" fmla="*/ 4 w 25"/>
                            <a:gd name="T3" fmla="*/ 1 h 17"/>
                            <a:gd name="T4" fmla="*/ 7 w 25"/>
                            <a:gd name="T5" fmla="*/ 5 h 17"/>
                            <a:gd name="T6" fmla="*/ 11 w 25"/>
                            <a:gd name="T7" fmla="*/ 10 h 17"/>
                            <a:gd name="T8" fmla="*/ 15 w 25"/>
                            <a:gd name="T9" fmla="*/ 12 h 17"/>
                            <a:gd name="T10" fmla="*/ 20 w 25"/>
                            <a:gd name="T11" fmla="*/ 12 h 17"/>
                            <a:gd name="T12" fmla="*/ 24 w 25"/>
                            <a:gd name="T13" fmla="*/ 10 h 17"/>
                            <a:gd name="T14" fmla="*/ 19 w 25"/>
                            <a:gd name="T15" fmla="*/ 12 h 17"/>
                            <a:gd name="T16" fmla="*/ 16 w 25"/>
                            <a:gd name="T17" fmla="*/ 16 h 17"/>
                            <a:gd name="T18" fmla="*/ 12 w 25"/>
                            <a:gd name="T19" fmla="*/ 14 h 17"/>
                            <a:gd name="T20" fmla="*/ 6 w 25"/>
                            <a:gd name="T21" fmla="*/ 8 h 17"/>
                            <a:gd name="T22" fmla="*/ 0 w 25"/>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 h="17">
                              <a:moveTo>
                                <a:pt x="0" y="0"/>
                              </a:moveTo>
                              <a:lnTo>
                                <a:pt x="4" y="1"/>
                              </a:lnTo>
                              <a:lnTo>
                                <a:pt x="7" y="5"/>
                              </a:lnTo>
                              <a:lnTo>
                                <a:pt x="11" y="10"/>
                              </a:lnTo>
                              <a:lnTo>
                                <a:pt x="15" y="12"/>
                              </a:lnTo>
                              <a:lnTo>
                                <a:pt x="20" y="12"/>
                              </a:lnTo>
                              <a:lnTo>
                                <a:pt x="24" y="10"/>
                              </a:lnTo>
                              <a:lnTo>
                                <a:pt x="19" y="12"/>
                              </a:lnTo>
                              <a:lnTo>
                                <a:pt x="16" y="16"/>
                              </a:lnTo>
                              <a:lnTo>
                                <a:pt x="12" y="14"/>
                              </a:lnTo>
                              <a:lnTo>
                                <a:pt x="6" y="8"/>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3066" name="Group 31"/>
                      <p:cNvGrpSpPr>
                        <a:grpSpLocks/>
                      </p:cNvGrpSpPr>
                      <p:nvPr/>
                    </p:nvGrpSpPr>
                    <p:grpSpPr bwMode="auto">
                      <a:xfrm>
                        <a:off x="4371" y="2219"/>
                        <a:ext cx="56" cy="47"/>
                        <a:chOff x="4371" y="2219"/>
                        <a:chExt cx="56" cy="47"/>
                      </a:xfrm>
                    </p:grpSpPr>
                    <p:sp>
                      <p:nvSpPr>
                        <p:cNvPr id="43067" name="Freeform 32"/>
                        <p:cNvSpPr>
                          <a:spLocks/>
                        </p:cNvSpPr>
                        <p:nvPr/>
                      </p:nvSpPr>
                      <p:spPr bwMode="auto">
                        <a:xfrm>
                          <a:off x="4371" y="2219"/>
                          <a:ext cx="56" cy="29"/>
                        </a:xfrm>
                        <a:custGeom>
                          <a:avLst/>
                          <a:gdLst>
                            <a:gd name="T0" fmla="*/ 0 w 56"/>
                            <a:gd name="T1" fmla="*/ 28 h 29"/>
                            <a:gd name="T2" fmla="*/ 0 w 56"/>
                            <a:gd name="T3" fmla="*/ 25 h 29"/>
                            <a:gd name="T4" fmla="*/ 3 w 56"/>
                            <a:gd name="T5" fmla="*/ 16 h 29"/>
                            <a:gd name="T6" fmla="*/ 8 w 56"/>
                            <a:gd name="T7" fmla="*/ 9 h 29"/>
                            <a:gd name="T8" fmla="*/ 12 w 56"/>
                            <a:gd name="T9" fmla="*/ 6 h 29"/>
                            <a:gd name="T10" fmla="*/ 19 w 56"/>
                            <a:gd name="T11" fmla="*/ 2 h 29"/>
                            <a:gd name="T12" fmla="*/ 30 w 56"/>
                            <a:gd name="T13" fmla="*/ 0 h 29"/>
                            <a:gd name="T14" fmla="*/ 39 w 56"/>
                            <a:gd name="T15" fmla="*/ 0 h 29"/>
                            <a:gd name="T16" fmla="*/ 47 w 56"/>
                            <a:gd name="T17" fmla="*/ 0 h 29"/>
                            <a:gd name="T18" fmla="*/ 54 w 56"/>
                            <a:gd name="T19" fmla="*/ 4 h 29"/>
                            <a:gd name="T20" fmla="*/ 55 w 56"/>
                            <a:gd name="T21" fmla="*/ 8 h 29"/>
                            <a:gd name="T22" fmla="*/ 52 w 56"/>
                            <a:gd name="T23" fmla="*/ 6 h 29"/>
                            <a:gd name="T24" fmla="*/ 45 w 56"/>
                            <a:gd name="T25" fmla="*/ 4 h 29"/>
                            <a:gd name="T26" fmla="*/ 35 w 56"/>
                            <a:gd name="T27" fmla="*/ 4 h 29"/>
                            <a:gd name="T28" fmla="*/ 27 w 56"/>
                            <a:gd name="T29" fmla="*/ 6 h 29"/>
                            <a:gd name="T30" fmla="*/ 21 w 56"/>
                            <a:gd name="T31" fmla="*/ 8 h 29"/>
                            <a:gd name="T32" fmla="*/ 15 w 56"/>
                            <a:gd name="T33" fmla="*/ 11 h 29"/>
                            <a:gd name="T34" fmla="*/ 11 w 56"/>
                            <a:gd name="T35" fmla="*/ 14 h 29"/>
                            <a:gd name="T36" fmla="*/ 8 w 56"/>
                            <a:gd name="T37" fmla="*/ 19 h 29"/>
                            <a:gd name="T38" fmla="*/ 5 w 56"/>
                            <a:gd name="T39" fmla="*/ 25 h 29"/>
                            <a:gd name="T40" fmla="*/ 0 w 56"/>
                            <a:gd name="T41" fmla="*/ 28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6" h="29">
                              <a:moveTo>
                                <a:pt x="0" y="28"/>
                              </a:moveTo>
                              <a:lnTo>
                                <a:pt x="0" y="25"/>
                              </a:lnTo>
                              <a:lnTo>
                                <a:pt x="3" y="16"/>
                              </a:lnTo>
                              <a:lnTo>
                                <a:pt x="8" y="9"/>
                              </a:lnTo>
                              <a:lnTo>
                                <a:pt x="12" y="6"/>
                              </a:lnTo>
                              <a:lnTo>
                                <a:pt x="19" y="2"/>
                              </a:lnTo>
                              <a:lnTo>
                                <a:pt x="30" y="0"/>
                              </a:lnTo>
                              <a:lnTo>
                                <a:pt x="39" y="0"/>
                              </a:lnTo>
                              <a:lnTo>
                                <a:pt x="47" y="0"/>
                              </a:lnTo>
                              <a:lnTo>
                                <a:pt x="54" y="4"/>
                              </a:lnTo>
                              <a:lnTo>
                                <a:pt x="55" y="8"/>
                              </a:lnTo>
                              <a:lnTo>
                                <a:pt x="52" y="6"/>
                              </a:lnTo>
                              <a:lnTo>
                                <a:pt x="45" y="4"/>
                              </a:lnTo>
                              <a:lnTo>
                                <a:pt x="35" y="4"/>
                              </a:lnTo>
                              <a:lnTo>
                                <a:pt x="27" y="6"/>
                              </a:lnTo>
                              <a:lnTo>
                                <a:pt x="21" y="8"/>
                              </a:lnTo>
                              <a:lnTo>
                                <a:pt x="15" y="11"/>
                              </a:lnTo>
                              <a:lnTo>
                                <a:pt x="11" y="14"/>
                              </a:lnTo>
                              <a:lnTo>
                                <a:pt x="8" y="19"/>
                              </a:lnTo>
                              <a:lnTo>
                                <a:pt x="5" y="25"/>
                              </a:lnTo>
                              <a:lnTo>
                                <a:pt x="0" y="2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8" name="Freeform 33"/>
                        <p:cNvSpPr>
                          <a:spLocks/>
                        </p:cNvSpPr>
                        <p:nvPr/>
                      </p:nvSpPr>
                      <p:spPr bwMode="auto">
                        <a:xfrm>
                          <a:off x="4382" y="2236"/>
                          <a:ext cx="45" cy="25"/>
                        </a:xfrm>
                        <a:custGeom>
                          <a:avLst/>
                          <a:gdLst>
                            <a:gd name="T0" fmla="*/ 0 w 45"/>
                            <a:gd name="T1" fmla="*/ 12 h 25"/>
                            <a:gd name="T2" fmla="*/ 1 w 45"/>
                            <a:gd name="T3" fmla="*/ 6 h 25"/>
                            <a:gd name="T4" fmla="*/ 7 w 45"/>
                            <a:gd name="T5" fmla="*/ 2 h 25"/>
                            <a:gd name="T6" fmla="*/ 12 w 45"/>
                            <a:gd name="T7" fmla="*/ 1 h 25"/>
                            <a:gd name="T8" fmla="*/ 20 w 45"/>
                            <a:gd name="T9" fmla="*/ 0 h 25"/>
                            <a:gd name="T10" fmla="*/ 27 w 45"/>
                            <a:gd name="T11" fmla="*/ 1 h 25"/>
                            <a:gd name="T12" fmla="*/ 32 w 45"/>
                            <a:gd name="T13" fmla="*/ 2 h 25"/>
                            <a:gd name="T14" fmla="*/ 38 w 45"/>
                            <a:gd name="T15" fmla="*/ 2 h 25"/>
                            <a:gd name="T16" fmla="*/ 36 w 45"/>
                            <a:gd name="T17" fmla="*/ 5 h 25"/>
                            <a:gd name="T18" fmla="*/ 40 w 45"/>
                            <a:gd name="T19" fmla="*/ 9 h 25"/>
                            <a:gd name="T20" fmla="*/ 41 w 45"/>
                            <a:gd name="T21" fmla="*/ 15 h 25"/>
                            <a:gd name="T22" fmla="*/ 43 w 45"/>
                            <a:gd name="T23" fmla="*/ 19 h 25"/>
                            <a:gd name="T24" fmla="*/ 44 w 45"/>
                            <a:gd name="T25" fmla="*/ 20 h 25"/>
                            <a:gd name="T26" fmla="*/ 43 w 45"/>
                            <a:gd name="T27" fmla="*/ 24 h 25"/>
                            <a:gd name="T28" fmla="*/ 37 w 45"/>
                            <a:gd name="T29" fmla="*/ 22 h 25"/>
                            <a:gd name="T30" fmla="*/ 34 w 45"/>
                            <a:gd name="T31" fmla="*/ 17 h 25"/>
                            <a:gd name="T32" fmla="*/ 33 w 45"/>
                            <a:gd name="T33" fmla="*/ 14 h 25"/>
                            <a:gd name="T34" fmla="*/ 29 w 45"/>
                            <a:gd name="T35" fmla="*/ 13 h 25"/>
                            <a:gd name="T36" fmla="*/ 27 w 45"/>
                            <a:gd name="T37" fmla="*/ 15 h 25"/>
                            <a:gd name="T38" fmla="*/ 22 w 45"/>
                            <a:gd name="T39" fmla="*/ 16 h 25"/>
                            <a:gd name="T40" fmla="*/ 17 w 45"/>
                            <a:gd name="T41" fmla="*/ 16 h 25"/>
                            <a:gd name="T42" fmla="*/ 13 w 45"/>
                            <a:gd name="T43" fmla="*/ 14 h 25"/>
                            <a:gd name="T44" fmla="*/ 11 w 45"/>
                            <a:gd name="T45" fmla="*/ 11 h 25"/>
                            <a:gd name="T46" fmla="*/ 11 w 45"/>
                            <a:gd name="T47" fmla="*/ 8 h 25"/>
                            <a:gd name="T48" fmla="*/ 5 w 45"/>
                            <a:gd name="T49" fmla="*/ 9 h 25"/>
                            <a:gd name="T50" fmla="*/ 0 w 45"/>
                            <a:gd name="T51" fmla="*/ 12 h 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5" h="25">
                              <a:moveTo>
                                <a:pt x="0" y="12"/>
                              </a:moveTo>
                              <a:lnTo>
                                <a:pt x="1" y="6"/>
                              </a:lnTo>
                              <a:lnTo>
                                <a:pt x="7" y="2"/>
                              </a:lnTo>
                              <a:lnTo>
                                <a:pt x="12" y="1"/>
                              </a:lnTo>
                              <a:lnTo>
                                <a:pt x="20" y="0"/>
                              </a:lnTo>
                              <a:lnTo>
                                <a:pt x="27" y="1"/>
                              </a:lnTo>
                              <a:lnTo>
                                <a:pt x="32" y="2"/>
                              </a:lnTo>
                              <a:lnTo>
                                <a:pt x="38" y="2"/>
                              </a:lnTo>
                              <a:lnTo>
                                <a:pt x="36" y="5"/>
                              </a:lnTo>
                              <a:lnTo>
                                <a:pt x="40" y="9"/>
                              </a:lnTo>
                              <a:lnTo>
                                <a:pt x="41" y="15"/>
                              </a:lnTo>
                              <a:lnTo>
                                <a:pt x="43" y="19"/>
                              </a:lnTo>
                              <a:lnTo>
                                <a:pt x="44" y="20"/>
                              </a:lnTo>
                              <a:lnTo>
                                <a:pt x="43" y="24"/>
                              </a:lnTo>
                              <a:lnTo>
                                <a:pt x="37" y="22"/>
                              </a:lnTo>
                              <a:lnTo>
                                <a:pt x="34" y="17"/>
                              </a:lnTo>
                              <a:lnTo>
                                <a:pt x="33" y="14"/>
                              </a:lnTo>
                              <a:lnTo>
                                <a:pt x="29" y="13"/>
                              </a:lnTo>
                              <a:lnTo>
                                <a:pt x="27" y="15"/>
                              </a:lnTo>
                              <a:lnTo>
                                <a:pt x="22" y="16"/>
                              </a:lnTo>
                              <a:lnTo>
                                <a:pt x="17" y="16"/>
                              </a:lnTo>
                              <a:lnTo>
                                <a:pt x="13" y="14"/>
                              </a:lnTo>
                              <a:lnTo>
                                <a:pt x="11" y="11"/>
                              </a:lnTo>
                              <a:lnTo>
                                <a:pt x="11" y="8"/>
                              </a:lnTo>
                              <a:lnTo>
                                <a:pt x="5" y="9"/>
                              </a:lnTo>
                              <a:lnTo>
                                <a:pt x="0" y="1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9" name="Freeform 34"/>
                        <p:cNvSpPr>
                          <a:spLocks/>
                        </p:cNvSpPr>
                        <p:nvPr/>
                      </p:nvSpPr>
                      <p:spPr bwMode="auto">
                        <a:xfrm>
                          <a:off x="4379" y="2249"/>
                          <a:ext cx="17" cy="17"/>
                        </a:xfrm>
                        <a:custGeom>
                          <a:avLst/>
                          <a:gdLst>
                            <a:gd name="T0" fmla="*/ 16 w 17"/>
                            <a:gd name="T1" fmla="*/ 0 h 17"/>
                            <a:gd name="T2" fmla="*/ 0 w 17"/>
                            <a:gd name="T3" fmla="*/ 8 h 17"/>
                            <a:gd name="T4" fmla="*/ 0 w 17"/>
                            <a:gd name="T5" fmla="*/ 13 h 17"/>
                            <a:gd name="T6" fmla="*/ 10 w 17"/>
                            <a:gd name="T7" fmla="*/ 16 h 17"/>
                            <a:gd name="T8" fmla="*/ 10 w 17"/>
                            <a:gd name="T9" fmla="*/ 2 h 17"/>
                            <a:gd name="T10" fmla="*/ 16 w 17"/>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7">
                              <a:moveTo>
                                <a:pt x="16" y="0"/>
                              </a:moveTo>
                              <a:lnTo>
                                <a:pt x="0" y="8"/>
                              </a:lnTo>
                              <a:lnTo>
                                <a:pt x="0" y="13"/>
                              </a:lnTo>
                              <a:lnTo>
                                <a:pt x="10" y="16"/>
                              </a:lnTo>
                              <a:lnTo>
                                <a:pt x="10" y="2"/>
                              </a:lnTo>
                              <a:lnTo>
                                <a:pt x="1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3064" name="Freeform 35"/>
                    <p:cNvSpPr>
                      <a:spLocks/>
                    </p:cNvSpPr>
                    <p:nvPr/>
                  </p:nvSpPr>
                  <p:spPr bwMode="auto">
                    <a:xfrm>
                      <a:off x="4330" y="2279"/>
                      <a:ext cx="44" cy="25"/>
                    </a:xfrm>
                    <a:custGeom>
                      <a:avLst/>
                      <a:gdLst>
                        <a:gd name="T0" fmla="*/ 11 w 44"/>
                        <a:gd name="T1" fmla="*/ 0 h 25"/>
                        <a:gd name="T2" fmla="*/ 7 w 44"/>
                        <a:gd name="T3" fmla="*/ 2 h 25"/>
                        <a:gd name="T4" fmla="*/ 4 w 44"/>
                        <a:gd name="T5" fmla="*/ 4 h 25"/>
                        <a:gd name="T6" fmla="*/ 1 w 44"/>
                        <a:gd name="T7" fmla="*/ 7 h 25"/>
                        <a:gd name="T8" fmla="*/ 0 w 44"/>
                        <a:gd name="T9" fmla="*/ 11 h 25"/>
                        <a:gd name="T10" fmla="*/ 2 w 44"/>
                        <a:gd name="T11" fmla="*/ 15 h 25"/>
                        <a:gd name="T12" fmla="*/ 8 w 44"/>
                        <a:gd name="T13" fmla="*/ 16 h 25"/>
                        <a:gd name="T14" fmla="*/ 13 w 44"/>
                        <a:gd name="T15" fmla="*/ 18 h 25"/>
                        <a:gd name="T16" fmla="*/ 16 w 44"/>
                        <a:gd name="T17" fmla="*/ 21 h 25"/>
                        <a:gd name="T18" fmla="*/ 22 w 44"/>
                        <a:gd name="T19" fmla="*/ 24 h 25"/>
                        <a:gd name="T20" fmla="*/ 28 w 44"/>
                        <a:gd name="T21" fmla="*/ 22 h 25"/>
                        <a:gd name="T22" fmla="*/ 32 w 44"/>
                        <a:gd name="T23" fmla="*/ 20 h 25"/>
                        <a:gd name="T24" fmla="*/ 38 w 44"/>
                        <a:gd name="T25" fmla="*/ 18 h 25"/>
                        <a:gd name="T26" fmla="*/ 43 w 44"/>
                        <a:gd name="T27" fmla="*/ 18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4" h="25">
                          <a:moveTo>
                            <a:pt x="11" y="0"/>
                          </a:moveTo>
                          <a:lnTo>
                            <a:pt x="7" y="2"/>
                          </a:lnTo>
                          <a:lnTo>
                            <a:pt x="4" y="4"/>
                          </a:lnTo>
                          <a:lnTo>
                            <a:pt x="1" y="7"/>
                          </a:lnTo>
                          <a:lnTo>
                            <a:pt x="0" y="11"/>
                          </a:lnTo>
                          <a:lnTo>
                            <a:pt x="2" y="15"/>
                          </a:lnTo>
                          <a:lnTo>
                            <a:pt x="8" y="16"/>
                          </a:lnTo>
                          <a:lnTo>
                            <a:pt x="13" y="18"/>
                          </a:lnTo>
                          <a:lnTo>
                            <a:pt x="16" y="21"/>
                          </a:lnTo>
                          <a:lnTo>
                            <a:pt x="22" y="24"/>
                          </a:lnTo>
                          <a:lnTo>
                            <a:pt x="28" y="22"/>
                          </a:lnTo>
                          <a:lnTo>
                            <a:pt x="32" y="20"/>
                          </a:lnTo>
                          <a:lnTo>
                            <a:pt x="38" y="18"/>
                          </a:lnTo>
                          <a:lnTo>
                            <a:pt x="43" y="18"/>
                          </a:lnTo>
                        </a:path>
                      </a:pathLst>
                    </a:custGeom>
                    <a:noFill/>
                    <a:ln w="12700" cap="rnd" cmpd="sng">
                      <a:solidFill>
                        <a:srgbClr val="FF7F3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3054" name="Group 36"/>
                  <p:cNvGrpSpPr>
                    <a:grpSpLocks/>
                  </p:cNvGrpSpPr>
                  <p:nvPr/>
                </p:nvGrpSpPr>
                <p:grpSpPr bwMode="auto">
                  <a:xfrm>
                    <a:off x="4208" y="2043"/>
                    <a:ext cx="317" cy="308"/>
                    <a:chOff x="4208" y="2043"/>
                    <a:chExt cx="317" cy="308"/>
                  </a:xfrm>
                </p:grpSpPr>
                <p:sp>
                  <p:nvSpPr>
                    <p:cNvPr id="43056" name="Freeform 37"/>
                    <p:cNvSpPr>
                      <a:spLocks/>
                    </p:cNvSpPr>
                    <p:nvPr/>
                  </p:nvSpPr>
                  <p:spPr bwMode="auto">
                    <a:xfrm>
                      <a:off x="4208" y="2043"/>
                      <a:ext cx="317" cy="308"/>
                    </a:xfrm>
                    <a:custGeom>
                      <a:avLst/>
                      <a:gdLst>
                        <a:gd name="T0" fmla="*/ 48 w 317"/>
                        <a:gd name="T1" fmla="*/ 282 h 308"/>
                        <a:gd name="T2" fmla="*/ 39 w 317"/>
                        <a:gd name="T3" fmla="*/ 269 h 308"/>
                        <a:gd name="T4" fmla="*/ 28 w 317"/>
                        <a:gd name="T5" fmla="*/ 252 h 308"/>
                        <a:gd name="T6" fmla="*/ 22 w 317"/>
                        <a:gd name="T7" fmla="*/ 232 h 308"/>
                        <a:gd name="T8" fmla="*/ 16 w 317"/>
                        <a:gd name="T9" fmla="*/ 218 h 308"/>
                        <a:gd name="T10" fmla="*/ 11 w 317"/>
                        <a:gd name="T11" fmla="*/ 166 h 308"/>
                        <a:gd name="T12" fmla="*/ 0 w 317"/>
                        <a:gd name="T13" fmla="*/ 143 h 308"/>
                        <a:gd name="T14" fmla="*/ 2 w 317"/>
                        <a:gd name="T15" fmla="*/ 115 h 308"/>
                        <a:gd name="T16" fmla="*/ 27 w 317"/>
                        <a:gd name="T17" fmla="*/ 89 h 308"/>
                        <a:gd name="T18" fmla="*/ 41 w 317"/>
                        <a:gd name="T19" fmla="*/ 53 h 308"/>
                        <a:gd name="T20" fmla="*/ 57 w 317"/>
                        <a:gd name="T21" fmla="*/ 32 h 308"/>
                        <a:gd name="T22" fmla="*/ 83 w 317"/>
                        <a:gd name="T23" fmla="*/ 24 h 308"/>
                        <a:gd name="T24" fmla="*/ 121 w 317"/>
                        <a:gd name="T25" fmla="*/ 3 h 308"/>
                        <a:gd name="T26" fmla="*/ 146 w 317"/>
                        <a:gd name="T27" fmla="*/ 2 h 308"/>
                        <a:gd name="T28" fmla="*/ 170 w 317"/>
                        <a:gd name="T29" fmla="*/ 3 h 308"/>
                        <a:gd name="T30" fmla="*/ 205 w 317"/>
                        <a:gd name="T31" fmla="*/ 13 h 308"/>
                        <a:gd name="T32" fmla="*/ 237 w 317"/>
                        <a:gd name="T33" fmla="*/ 25 h 308"/>
                        <a:gd name="T34" fmla="*/ 260 w 317"/>
                        <a:gd name="T35" fmla="*/ 50 h 308"/>
                        <a:gd name="T36" fmla="*/ 271 w 317"/>
                        <a:gd name="T37" fmla="*/ 74 h 308"/>
                        <a:gd name="T38" fmla="*/ 285 w 317"/>
                        <a:gd name="T39" fmla="*/ 95 h 308"/>
                        <a:gd name="T40" fmla="*/ 304 w 317"/>
                        <a:gd name="T41" fmla="*/ 130 h 308"/>
                        <a:gd name="T42" fmla="*/ 316 w 317"/>
                        <a:gd name="T43" fmla="*/ 161 h 308"/>
                        <a:gd name="T44" fmla="*/ 309 w 317"/>
                        <a:gd name="T45" fmla="*/ 188 h 308"/>
                        <a:gd name="T46" fmla="*/ 303 w 317"/>
                        <a:gd name="T47" fmla="*/ 215 h 308"/>
                        <a:gd name="T48" fmla="*/ 283 w 317"/>
                        <a:gd name="T49" fmla="*/ 235 h 308"/>
                        <a:gd name="T50" fmla="*/ 250 w 317"/>
                        <a:gd name="T51" fmla="*/ 269 h 308"/>
                        <a:gd name="T52" fmla="*/ 238 w 317"/>
                        <a:gd name="T53" fmla="*/ 291 h 308"/>
                        <a:gd name="T54" fmla="*/ 206 w 317"/>
                        <a:gd name="T55" fmla="*/ 307 h 308"/>
                        <a:gd name="T56" fmla="*/ 231 w 317"/>
                        <a:gd name="T57" fmla="*/ 248 h 308"/>
                        <a:gd name="T58" fmla="*/ 243 w 317"/>
                        <a:gd name="T59" fmla="*/ 198 h 308"/>
                        <a:gd name="T60" fmla="*/ 239 w 317"/>
                        <a:gd name="T61" fmla="*/ 171 h 308"/>
                        <a:gd name="T62" fmla="*/ 237 w 317"/>
                        <a:gd name="T63" fmla="*/ 135 h 308"/>
                        <a:gd name="T64" fmla="*/ 207 w 317"/>
                        <a:gd name="T65" fmla="*/ 142 h 308"/>
                        <a:gd name="T66" fmla="*/ 175 w 317"/>
                        <a:gd name="T67" fmla="*/ 151 h 308"/>
                        <a:gd name="T68" fmla="*/ 130 w 317"/>
                        <a:gd name="T69" fmla="*/ 150 h 308"/>
                        <a:gd name="T70" fmla="*/ 109 w 317"/>
                        <a:gd name="T71" fmla="*/ 142 h 308"/>
                        <a:gd name="T72" fmla="*/ 85 w 317"/>
                        <a:gd name="T73" fmla="*/ 146 h 308"/>
                        <a:gd name="T74" fmla="*/ 78 w 317"/>
                        <a:gd name="T75" fmla="*/ 165 h 308"/>
                        <a:gd name="T76" fmla="*/ 64 w 317"/>
                        <a:gd name="T77" fmla="*/ 176 h 308"/>
                        <a:gd name="T78" fmla="*/ 56 w 317"/>
                        <a:gd name="T79" fmla="*/ 208 h 308"/>
                        <a:gd name="T80" fmla="*/ 46 w 317"/>
                        <a:gd name="T81" fmla="*/ 215 h 308"/>
                        <a:gd name="T82" fmla="*/ 36 w 317"/>
                        <a:gd name="T83" fmla="*/ 217 h 308"/>
                        <a:gd name="T84" fmla="*/ 32 w 317"/>
                        <a:gd name="T85" fmla="*/ 226 h 308"/>
                        <a:gd name="T86" fmla="*/ 38 w 317"/>
                        <a:gd name="T87" fmla="*/ 240 h 308"/>
                        <a:gd name="T88" fmla="*/ 54 w 317"/>
                        <a:gd name="T89" fmla="*/ 245 h 308"/>
                        <a:gd name="T90" fmla="*/ 60 w 317"/>
                        <a:gd name="T91" fmla="*/ 289 h 30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17" h="308">
                          <a:moveTo>
                            <a:pt x="60" y="289"/>
                          </a:moveTo>
                          <a:lnTo>
                            <a:pt x="48" y="282"/>
                          </a:lnTo>
                          <a:lnTo>
                            <a:pt x="41" y="275"/>
                          </a:lnTo>
                          <a:lnTo>
                            <a:pt x="39" y="269"/>
                          </a:lnTo>
                          <a:lnTo>
                            <a:pt x="36" y="255"/>
                          </a:lnTo>
                          <a:lnTo>
                            <a:pt x="28" y="252"/>
                          </a:lnTo>
                          <a:lnTo>
                            <a:pt x="25" y="239"/>
                          </a:lnTo>
                          <a:lnTo>
                            <a:pt x="22" y="232"/>
                          </a:lnTo>
                          <a:lnTo>
                            <a:pt x="20" y="229"/>
                          </a:lnTo>
                          <a:lnTo>
                            <a:pt x="16" y="218"/>
                          </a:lnTo>
                          <a:lnTo>
                            <a:pt x="4" y="199"/>
                          </a:lnTo>
                          <a:lnTo>
                            <a:pt x="11" y="166"/>
                          </a:lnTo>
                          <a:lnTo>
                            <a:pt x="4" y="162"/>
                          </a:lnTo>
                          <a:lnTo>
                            <a:pt x="0" y="143"/>
                          </a:lnTo>
                          <a:lnTo>
                            <a:pt x="1" y="130"/>
                          </a:lnTo>
                          <a:lnTo>
                            <a:pt x="2" y="115"/>
                          </a:lnTo>
                          <a:lnTo>
                            <a:pt x="9" y="99"/>
                          </a:lnTo>
                          <a:lnTo>
                            <a:pt x="27" y="89"/>
                          </a:lnTo>
                          <a:lnTo>
                            <a:pt x="25" y="73"/>
                          </a:lnTo>
                          <a:lnTo>
                            <a:pt x="41" y="53"/>
                          </a:lnTo>
                          <a:lnTo>
                            <a:pt x="49" y="45"/>
                          </a:lnTo>
                          <a:lnTo>
                            <a:pt x="57" y="32"/>
                          </a:lnTo>
                          <a:lnTo>
                            <a:pt x="69" y="24"/>
                          </a:lnTo>
                          <a:lnTo>
                            <a:pt x="83" y="24"/>
                          </a:lnTo>
                          <a:lnTo>
                            <a:pt x="104" y="5"/>
                          </a:lnTo>
                          <a:lnTo>
                            <a:pt x="121" y="3"/>
                          </a:lnTo>
                          <a:lnTo>
                            <a:pt x="134" y="0"/>
                          </a:lnTo>
                          <a:lnTo>
                            <a:pt x="146" y="2"/>
                          </a:lnTo>
                          <a:lnTo>
                            <a:pt x="157" y="3"/>
                          </a:lnTo>
                          <a:lnTo>
                            <a:pt x="170" y="3"/>
                          </a:lnTo>
                          <a:lnTo>
                            <a:pt x="187" y="5"/>
                          </a:lnTo>
                          <a:lnTo>
                            <a:pt x="205" y="13"/>
                          </a:lnTo>
                          <a:lnTo>
                            <a:pt x="215" y="19"/>
                          </a:lnTo>
                          <a:lnTo>
                            <a:pt x="237" y="25"/>
                          </a:lnTo>
                          <a:lnTo>
                            <a:pt x="252" y="40"/>
                          </a:lnTo>
                          <a:lnTo>
                            <a:pt x="260" y="50"/>
                          </a:lnTo>
                          <a:lnTo>
                            <a:pt x="268" y="62"/>
                          </a:lnTo>
                          <a:lnTo>
                            <a:pt x="271" y="74"/>
                          </a:lnTo>
                          <a:lnTo>
                            <a:pt x="277" y="85"/>
                          </a:lnTo>
                          <a:lnTo>
                            <a:pt x="285" y="95"/>
                          </a:lnTo>
                          <a:lnTo>
                            <a:pt x="296" y="107"/>
                          </a:lnTo>
                          <a:lnTo>
                            <a:pt x="304" y="130"/>
                          </a:lnTo>
                          <a:lnTo>
                            <a:pt x="310" y="149"/>
                          </a:lnTo>
                          <a:lnTo>
                            <a:pt x="316" y="161"/>
                          </a:lnTo>
                          <a:lnTo>
                            <a:pt x="314" y="170"/>
                          </a:lnTo>
                          <a:lnTo>
                            <a:pt x="309" y="188"/>
                          </a:lnTo>
                          <a:lnTo>
                            <a:pt x="302" y="199"/>
                          </a:lnTo>
                          <a:lnTo>
                            <a:pt x="303" y="215"/>
                          </a:lnTo>
                          <a:lnTo>
                            <a:pt x="299" y="225"/>
                          </a:lnTo>
                          <a:lnTo>
                            <a:pt x="283" y="235"/>
                          </a:lnTo>
                          <a:lnTo>
                            <a:pt x="278" y="246"/>
                          </a:lnTo>
                          <a:lnTo>
                            <a:pt x="250" y="269"/>
                          </a:lnTo>
                          <a:lnTo>
                            <a:pt x="250" y="279"/>
                          </a:lnTo>
                          <a:lnTo>
                            <a:pt x="238" y="291"/>
                          </a:lnTo>
                          <a:lnTo>
                            <a:pt x="217" y="302"/>
                          </a:lnTo>
                          <a:lnTo>
                            <a:pt x="206" y="307"/>
                          </a:lnTo>
                          <a:lnTo>
                            <a:pt x="219" y="279"/>
                          </a:lnTo>
                          <a:lnTo>
                            <a:pt x="231" y="248"/>
                          </a:lnTo>
                          <a:lnTo>
                            <a:pt x="238" y="224"/>
                          </a:lnTo>
                          <a:lnTo>
                            <a:pt x="243" y="198"/>
                          </a:lnTo>
                          <a:lnTo>
                            <a:pt x="243" y="185"/>
                          </a:lnTo>
                          <a:lnTo>
                            <a:pt x="239" y="171"/>
                          </a:lnTo>
                          <a:lnTo>
                            <a:pt x="241" y="144"/>
                          </a:lnTo>
                          <a:lnTo>
                            <a:pt x="237" y="135"/>
                          </a:lnTo>
                          <a:lnTo>
                            <a:pt x="231" y="129"/>
                          </a:lnTo>
                          <a:lnTo>
                            <a:pt x="207" y="142"/>
                          </a:lnTo>
                          <a:lnTo>
                            <a:pt x="194" y="149"/>
                          </a:lnTo>
                          <a:lnTo>
                            <a:pt x="175" y="151"/>
                          </a:lnTo>
                          <a:lnTo>
                            <a:pt x="149" y="151"/>
                          </a:lnTo>
                          <a:lnTo>
                            <a:pt x="130" y="150"/>
                          </a:lnTo>
                          <a:lnTo>
                            <a:pt x="119" y="147"/>
                          </a:lnTo>
                          <a:lnTo>
                            <a:pt x="109" y="142"/>
                          </a:lnTo>
                          <a:lnTo>
                            <a:pt x="97" y="142"/>
                          </a:lnTo>
                          <a:lnTo>
                            <a:pt x="85" y="146"/>
                          </a:lnTo>
                          <a:lnTo>
                            <a:pt x="80" y="154"/>
                          </a:lnTo>
                          <a:lnTo>
                            <a:pt x="78" y="165"/>
                          </a:lnTo>
                          <a:lnTo>
                            <a:pt x="72" y="175"/>
                          </a:lnTo>
                          <a:lnTo>
                            <a:pt x="64" y="176"/>
                          </a:lnTo>
                          <a:lnTo>
                            <a:pt x="58" y="188"/>
                          </a:lnTo>
                          <a:lnTo>
                            <a:pt x="56" y="208"/>
                          </a:lnTo>
                          <a:lnTo>
                            <a:pt x="52" y="212"/>
                          </a:lnTo>
                          <a:lnTo>
                            <a:pt x="46" y="215"/>
                          </a:lnTo>
                          <a:lnTo>
                            <a:pt x="41" y="215"/>
                          </a:lnTo>
                          <a:lnTo>
                            <a:pt x="36" y="217"/>
                          </a:lnTo>
                          <a:lnTo>
                            <a:pt x="34" y="221"/>
                          </a:lnTo>
                          <a:lnTo>
                            <a:pt x="32" y="226"/>
                          </a:lnTo>
                          <a:lnTo>
                            <a:pt x="34" y="234"/>
                          </a:lnTo>
                          <a:lnTo>
                            <a:pt x="38" y="240"/>
                          </a:lnTo>
                          <a:lnTo>
                            <a:pt x="45" y="245"/>
                          </a:lnTo>
                          <a:lnTo>
                            <a:pt x="54" y="245"/>
                          </a:lnTo>
                          <a:lnTo>
                            <a:pt x="57" y="271"/>
                          </a:lnTo>
                          <a:lnTo>
                            <a:pt x="60" y="289"/>
                          </a:lnTo>
                        </a:path>
                      </a:pathLst>
                    </a:custGeom>
                    <a:solidFill>
                      <a:srgbClr val="7F5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3057" name="Group 38"/>
                    <p:cNvGrpSpPr>
                      <a:grpSpLocks/>
                    </p:cNvGrpSpPr>
                    <p:nvPr/>
                  </p:nvGrpSpPr>
                  <p:grpSpPr bwMode="auto">
                    <a:xfrm>
                      <a:off x="4218" y="2054"/>
                      <a:ext cx="297" cy="217"/>
                      <a:chOff x="4218" y="2054"/>
                      <a:chExt cx="297" cy="217"/>
                    </a:xfrm>
                  </p:grpSpPr>
                  <p:sp>
                    <p:nvSpPr>
                      <p:cNvPr id="43058" name="Freeform 39"/>
                      <p:cNvSpPr>
                        <a:spLocks/>
                      </p:cNvSpPr>
                      <p:nvPr/>
                    </p:nvSpPr>
                    <p:spPr bwMode="auto">
                      <a:xfrm>
                        <a:off x="4218" y="2136"/>
                        <a:ext cx="126" cy="87"/>
                      </a:xfrm>
                      <a:custGeom>
                        <a:avLst/>
                        <a:gdLst>
                          <a:gd name="T0" fmla="*/ 4 w 126"/>
                          <a:gd name="T1" fmla="*/ 86 h 87"/>
                          <a:gd name="T2" fmla="*/ 26 w 126"/>
                          <a:gd name="T3" fmla="*/ 86 h 87"/>
                          <a:gd name="T4" fmla="*/ 62 w 126"/>
                          <a:gd name="T5" fmla="*/ 67 h 87"/>
                          <a:gd name="T6" fmla="*/ 36 w 126"/>
                          <a:gd name="T7" fmla="*/ 64 h 87"/>
                          <a:gd name="T8" fmla="*/ 16 w 126"/>
                          <a:gd name="T9" fmla="*/ 61 h 87"/>
                          <a:gd name="T10" fmla="*/ 7 w 126"/>
                          <a:gd name="T11" fmla="*/ 58 h 87"/>
                          <a:gd name="T12" fmla="*/ 0 w 126"/>
                          <a:gd name="T13" fmla="*/ 47 h 87"/>
                          <a:gd name="T14" fmla="*/ 1 w 126"/>
                          <a:gd name="T15" fmla="*/ 28 h 87"/>
                          <a:gd name="T16" fmla="*/ 16 w 126"/>
                          <a:gd name="T17" fmla="*/ 35 h 87"/>
                          <a:gd name="T18" fmla="*/ 27 w 126"/>
                          <a:gd name="T19" fmla="*/ 40 h 87"/>
                          <a:gd name="T20" fmla="*/ 44 w 126"/>
                          <a:gd name="T21" fmla="*/ 42 h 87"/>
                          <a:gd name="T22" fmla="*/ 57 w 126"/>
                          <a:gd name="T23" fmla="*/ 44 h 87"/>
                          <a:gd name="T24" fmla="*/ 75 w 126"/>
                          <a:gd name="T25" fmla="*/ 51 h 87"/>
                          <a:gd name="T26" fmla="*/ 62 w 126"/>
                          <a:gd name="T27" fmla="*/ 36 h 87"/>
                          <a:gd name="T28" fmla="*/ 52 w 126"/>
                          <a:gd name="T29" fmla="*/ 28 h 87"/>
                          <a:gd name="T30" fmla="*/ 37 w 126"/>
                          <a:gd name="T31" fmla="*/ 21 h 87"/>
                          <a:gd name="T32" fmla="*/ 39 w 126"/>
                          <a:gd name="T33" fmla="*/ 5 h 87"/>
                          <a:gd name="T34" fmla="*/ 37 w 126"/>
                          <a:gd name="T35" fmla="*/ 0 h 87"/>
                          <a:gd name="T36" fmla="*/ 57 w 126"/>
                          <a:gd name="T37" fmla="*/ 1 h 87"/>
                          <a:gd name="T38" fmla="*/ 57 w 126"/>
                          <a:gd name="T39" fmla="*/ 14 h 87"/>
                          <a:gd name="T40" fmla="*/ 60 w 126"/>
                          <a:gd name="T41" fmla="*/ 24 h 87"/>
                          <a:gd name="T42" fmla="*/ 66 w 126"/>
                          <a:gd name="T43" fmla="*/ 31 h 87"/>
                          <a:gd name="T44" fmla="*/ 77 w 126"/>
                          <a:gd name="T45" fmla="*/ 37 h 87"/>
                          <a:gd name="T46" fmla="*/ 95 w 126"/>
                          <a:gd name="T47" fmla="*/ 44 h 87"/>
                          <a:gd name="T48" fmla="*/ 116 w 126"/>
                          <a:gd name="T49" fmla="*/ 51 h 87"/>
                          <a:gd name="T50" fmla="*/ 125 w 126"/>
                          <a:gd name="T51" fmla="*/ 53 h 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6" h="87">
                            <a:moveTo>
                              <a:pt x="4" y="86"/>
                            </a:moveTo>
                            <a:lnTo>
                              <a:pt x="26" y="86"/>
                            </a:lnTo>
                            <a:lnTo>
                              <a:pt x="62" y="67"/>
                            </a:lnTo>
                            <a:lnTo>
                              <a:pt x="36" y="64"/>
                            </a:lnTo>
                            <a:lnTo>
                              <a:pt x="16" y="61"/>
                            </a:lnTo>
                            <a:lnTo>
                              <a:pt x="7" y="58"/>
                            </a:lnTo>
                            <a:lnTo>
                              <a:pt x="0" y="47"/>
                            </a:lnTo>
                            <a:lnTo>
                              <a:pt x="1" y="28"/>
                            </a:lnTo>
                            <a:lnTo>
                              <a:pt x="16" y="35"/>
                            </a:lnTo>
                            <a:lnTo>
                              <a:pt x="27" y="40"/>
                            </a:lnTo>
                            <a:lnTo>
                              <a:pt x="44" y="42"/>
                            </a:lnTo>
                            <a:lnTo>
                              <a:pt x="57" y="44"/>
                            </a:lnTo>
                            <a:lnTo>
                              <a:pt x="75" y="51"/>
                            </a:lnTo>
                            <a:lnTo>
                              <a:pt x="62" y="36"/>
                            </a:lnTo>
                            <a:lnTo>
                              <a:pt x="52" y="28"/>
                            </a:lnTo>
                            <a:lnTo>
                              <a:pt x="37" y="21"/>
                            </a:lnTo>
                            <a:lnTo>
                              <a:pt x="39" y="5"/>
                            </a:lnTo>
                            <a:lnTo>
                              <a:pt x="37" y="0"/>
                            </a:lnTo>
                            <a:lnTo>
                              <a:pt x="57" y="1"/>
                            </a:lnTo>
                            <a:lnTo>
                              <a:pt x="57" y="14"/>
                            </a:lnTo>
                            <a:lnTo>
                              <a:pt x="60" y="24"/>
                            </a:lnTo>
                            <a:lnTo>
                              <a:pt x="66" y="31"/>
                            </a:lnTo>
                            <a:lnTo>
                              <a:pt x="77" y="37"/>
                            </a:lnTo>
                            <a:lnTo>
                              <a:pt x="95" y="44"/>
                            </a:lnTo>
                            <a:lnTo>
                              <a:pt x="116" y="51"/>
                            </a:lnTo>
                            <a:lnTo>
                              <a:pt x="125" y="53"/>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59" name="Freeform 40"/>
                      <p:cNvSpPr>
                        <a:spLocks/>
                      </p:cNvSpPr>
                      <p:nvPr/>
                    </p:nvSpPr>
                    <p:spPr bwMode="auto">
                      <a:xfrm>
                        <a:off x="4238" y="2097"/>
                        <a:ext cx="241" cy="72"/>
                      </a:xfrm>
                      <a:custGeom>
                        <a:avLst/>
                        <a:gdLst>
                          <a:gd name="T0" fmla="*/ 0 w 241"/>
                          <a:gd name="T1" fmla="*/ 32 h 72"/>
                          <a:gd name="T2" fmla="*/ 17 w 241"/>
                          <a:gd name="T3" fmla="*/ 27 h 72"/>
                          <a:gd name="T4" fmla="*/ 40 w 241"/>
                          <a:gd name="T5" fmla="*/ 29 h 72"/>
                          <a:gd name="T6" fmla="*/ 56 w 241"/>
                          <a:gd name="T7" fmla="*/ 26 h 72"/>
                          <a:gd name="T8" fmla="*/ 50 w 241"/>
                          <a:gd name="T9" fmla="*/ 41 h 72"/>
                          <a:gd name="T10" fmla="*/ 58 w 241"/>
                          <a:gd name="T11" fmla="*/ 53 h 72"/>
                          <a:gd name="T12" fmla="*/ 74 w 241"/>
                          <a:gd name="T13" fmla="*/ 41 h 72"/>
                          <a:gd name="T14" fmla="*/ 89 w 241"/>
                          <a:gd name="T15" fmla="*/ 26 h 72"/>
                          <a:gd name="T16" fmla="*/ 106 w 241"/>
                          <a:gd name="T17" fmla="*/ 15 h 72"/>
                          <a:gd name="T18" fmla="*/ 129 w 241"/>
                          <a:gd name="T19" fmla="*/ 3 h 72"/>
                          <a:gd name="T20" fmla="*/ 136 w 241"/>
                          <a:gd name="T21" fmla="*/ 0 h 72"/>
                          <a:gd name="T22" fmla="*/ 188 w 241"/>
                          <a:gd name="T23" fmla="*/ 14 h 72"/>
                          <a:gd name="T24" fmla="*/ 206 w 241"/>
                          <a:gd name="T25" fmla="*/ 36 h 72"/>
                          <a:gd name="T26" fmla="*/ 211 w 241"/>
                          <a:gd name="T27" fmla="*/ 42 h 72"/>
                          <a:gd name="T28" fmla="*/ 210 w 241"/>
                          <a:gd name="T29" fmla="*/ 69 h 72"/>
                          <a:gd name="T30" fmla="*/ 221 w 241"/>
                          <a:gd name="T31" fmla="*/ 71 h 72"/>
                          <a:gd name="T32" fmla="*/ 236 w 241"/>
                          <a:gd name="T33" fmla="*/ 53 h 72"/>
                          <a:gd name="T34" fmla="*/ 240 w 241"/>
                          <a:gd name="T35" fmla="*/ 39 h 72"/>
                          <a:gd name="T36" fmla="*/ 240 w 241"/>
                          <a:gd name="T37" fmla="*/ 23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1" h="72">
                            <a:moveTo>
                              <a:pt x="0" y="32"/>
                            </a:moveTo>
                            <a:lnTo>
                              <a:pt x="17" y="27"/>
                            </a:lnTo>
                            <a:lnTo>
                              <a:pt x="40" y="29"/>
                            </a:lnTo>
                            <a:lnTo>
                              <a:pt x="56" y="26"/>
                            </a:lnTo>
                            <a:lnTo>
                              <a:pt x="50" y="41"/>
                            </a:lnTo>
                            <a:lnTo>
                              <a:pt x="58" y="53"/>
                            </a:lnTo>
                            <a:lnTo>
                              <a:pt x="74" y="41"/>
                            </a:lnTo>
                            <a:lnTo>
                              <a:pt x="89" y="26"/>
                            </a:lnTo>
                            <a:lnTo>
                              <a:pt x="106" y="15"/>
                            </a:lnTo>
                            <a:lnTo>
                              <a:pt x="129" y="3"/>
                            </a:lnTo>
                            <a:lnTo>
                              <a:pt x="136" y="0"/>
                            </a:lnTo>
                            <a:lnTo>
                              <a:pt x="188" y="14"/>
                            </a:lnTo>
                            <a:lnTo>
                              <a:pt x="206" y="36"/>
                            </a:lnTo>
                            <a:lnTo>
                              <a:pt x="211" y="42"/>
                            </a:lnTo>
                            <a:lnTo>
                              <a:pt x="210" y="69"/>
                            </a:lnTo>
                            <a:lnTo>
                              <a:pt x="221" y="71"/>
                            </a:lnTo>
                            <a:lnTo>
                              <a:pt x="236" y="53"/>
                            </a:lnTo>
                            <a:lnTo>
                              <a:pt x="240" y="39"/>
                            </a:lnTo>
                            <a:lnTo>
                              <a:pt x="240" y="23"/>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0" name="Freeform 41"/>
                      <p:cNvSpPr>
                        <a:spLocks/>
                      </p:cNvSpPr>
                      <p:nvPr/>
                    </p:nvSpPr>
                    <p:spPr bwMode="auto">
                      <a:xfrm>
                        <a:off x="4252" y="2054"/>
                        <a:ext cx="212" cy="89"/>
                      </a:xfrm>
                      <a:custGeom>
                        <a:avLst/>
                        <a:gdLst>
                          <a:gd name="T0" fmla="*/ 74 w 212"/>
                          <a:gd name="T1" fmla="*/ 59 h 89"/>
                          <a:gd name="T2" fmla="*/ 56 w 212"/>
                          <a:gd name="T3" fmla="*/ 52 h 89"/>
                          <a:gd name="T4" fmla="*/ 28 w 212"/>
                          <a:gd name="T5" fmla="*/ 52 h 89"/>
                          <a:gd name="T6" fmla="*/ 0 w 212"/>
                          <a:gd name="T7" fmla="*/ 57 h 89"/>
                          <a:gd name="T8" fmla="*/ 44 w 212"/>
                          <a:gd name="T9" fmla="*/ 40 h 89"/>
                          <a:gd name="T10" fmla="*/ 80 w 212"/>
                          <a:gd name="T11" fmla="*/ 39 h 89"/>
                          <a:gd name="T12" fmla="*/ 67 w 212"/>
                          <a:gd name="T13" fmla="*/ 30 h 89"/>
                          <a:gd name="T14" fmla="*/ 40 w 212"/>
                          <a:gd name="T15" fmla="*/ 23 h 89"/>
                          <a:gd name="T16" fmla="*/ 75 w 212"/>
                          <a:gd name="T17" fmla="*/ 21 h 89"/>
                          <a:gd name="T18" fmla="*/ 87 w 212"/>
                          <a:gd name="T19" fmla="*/ 28 h 89"/>
                          <a:gd name="T20" fmla="*/ 104 w 212"/>
                          <a:gd name="T21" fmla="*/ 36 h 89"/>
                          <a:gd name="T22" fmla="*/ 115 w 212"/>
                          <a:gd name="T23" fmla="*/ 25 h 89"/>
                          <a:gd name="T24" fmla="*/ 94 w 212"/>
                          <a:gd name="T25" fmla="*/ 4 h 89"/>
                          <a:gd name="T26" fmla="*/ 109 w 212"/>
                          <a:gd name="T27" fmla="*/ 0 h 89"/>
                          <a:gd name="T28" fmla="*/ 122 w 212"/>
                          <a:gd name="T29" fmla="*/ 0 h 89"/>
                          <a:gd name="T30" fmla="*/ 132 w 212"/>
                          <a:gd name="T31" fmla="*/ 29 h 89"/>
                          <a:gd name="T32" fmla="*/ 142 w 212"/>
                          <a:gd name="T33" fmla="*/ 18 h 89"/>
                          <a:gd name="T34" fmla="*/ 146 w 212"/>
                          <a:gd name="T35" fmla="*/ 8 h 89"/>
                          <a:gd name="T36" fmla="*/ 156 w 212"/>
                          <a:gd name="T37" fmla="*/ 19 h 89"/>
                          <a:gd name="T38" fmla="*/ 164 w 212"/>
                          <a:gd name="T39" fmla="*/ 32 h 89"/>
                          <a:gd name="T40" fmla="*/ 167 w 212"/>
                          <a:gd name="T41" fmla="*/ 37 h 89"/>
                          <a:gd name="T42" fmla="*/ 171 w 212"/>
                          <a:gd name="T43" fmla="*/ 44 h 89"/>
                          <a:gd name="T44" fmla="*/ 179 w 212"/>
                          <a:gd name="T45" fmla="*/ 47 h 89"/>
                          <a:gd name="T46" fmla="*/ 182 w 212"/>
                          <a:gd name="T47" fmla="*/ 25 h 89"/>
                          <a:gd name="T48" fmla="*/ 195 w 212"/>
                          <a:gd name="T49" fmla="*/ 30 h 89"/>
                          <a:gd name="T50" fmla="*/ 193 w 212"/>
                          <a:gd name="T51" fmla="*/ 48 h 89"/>
                          <a:gd name="T52" fmla="*/ 191 w 212"/>
                          <a:gd name="T53" fmla="*/ 56 h 89"/>
                          <a:gd name="T54" fmla="*/ 200 w 212"/>
                          <a:gd name="T55" fmla="*/ 66 h 89"/>
                          <a:gd name="T56" fmla="*/ 211 w 212"/>
                          <a:gd name="T57" fmla="*/ 88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2" h="89">
                            <a:moveTo>
                              <a:pt x="74" y="59"/>
                            </a:moveTo>
                            <a:lnTo>
                              <a:pt x="56" y="52"/>
                            </a:lnTo>
                            <a:lnTo>
                              <a:pt x="28" y="52"/>
                            </a:lnTo>
                            <a:lnTo>
                              <a:pt x="0" y="57"/>
                            </a:lnTo>
                            <a:lnTo>
                              <a:pt x="44" y="40"/>
                            </a:lnTo>
                            <a:lnTo>
                              <a:pt x="80" y="39"/>
                            </a:lnTo>
                            <a:lnTo>
                              <a:pt x="67" y="30"/>
                            </a:lnTo>
                            <a:lnTo>
                              <a:pt x="40" y="23"/>
                            </a:lnTo>
                            <a:lnTo>
                              <a:pt x="75" y="21"/>
                            </a:lnTo>
                            <a:lnTo>
                              <a:pt x="87" y="28"/>
                            </a:lnTo>
                            <a:lnTo>
                              <a:pt x="104" y="36"/>
                            </a:lnTo>
                            <a:lnTo>
                              <a:pt x="115" y="25"/>
                            </a:lnTo>
                            <a:lnTo>
                              <a:pt x="94" y="4"/>
                            </a:lnTo>
                            <a:lnTo>
                              <a:pt x="109" y="0"/>
                            </a:lnTo>
                            <a:lnTo>
                              <a:pt x="122" y="0"/>
                            </a:lnTo>
                            <a:lnTo>
                              <a:pt x="132" y="29"/>
                            </a:lnTo>
                            <a:lnTo>
                              <a:pt x="142" y="18"/>
                            </a:lnTo>
                            <a:lnTo>
                              <a:pt x="146" y="8"/>
                            </a:lnTo>
                            <a:lnTo>
                              <a:pt x="156" y="19"/>
                            </a:lnTo>
                            <a:lnTo>
                              <a:pt x="164" y="32"/>
                            </a:lnTo>
                            <a:lnTo>
                              <a:pt x="167" y="37"/>
                            </a:lnTo>
                            <a:lnTo>
                              <a:pt x="171" y="44"/>
                            </a:lnTo>
                            <a:lnTo>
                              <a:pt x="179" y="47"/>
                            </a:lnTo>
                            <a:lnTo>
                              <a:pt x="182" y="25"/>
                            </a:lnTo>
                            <a:lnTo>
                              <a:pt x="195" y="30"/>
                            </a:lnTo>
                            <a:lnTo>
                              <a:pt x="193" y="48"/>
                            </a:lnTo>
                            <a:lnTo>
                              <a:pt x="191" y="56"/>
                            </a:lnTo>
                            <a:lnTo>
                              <a:pt x="200" y="66"/>
                            </a:lnTo>
                            <a:lnTo>
                              <a:pt x="211" y="88"/>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1" name="Freeform 42"/>
                      <p:cNvSpPr>
                        <a:spLocks/>
                      </p:cNvSpPr>
                      <p:nvPr/>
                    </p:nvSpPr>
                    <p:spPr bwMode="auto">
                      <a:xfrm>
                        <a:off x="4455" y="2137"/>
                        <a:ext cx="60" cy="134"/>
                      </a:xfrm>
                      <a:custGeom>
                        <a:avLst/>
                        <a:gdLst>
                          <a:gd name="T0" fmla="*/ 32 w 60"/>
                          <a:gd name="T1" fmla="*/ 0 h 134"/>
                          <a:gd name="T2" fmla="*/ 46 w 60"/>
                          <a:gd name="T3" fmla="*/ 31 h 134"/>
                          <a:gd name="T4" fmla="*/ 53 w 60"/>
                          <a:gd name="T5" fmla="*/ 48 h 134"/>
                          <a:gd name="T6" fmla="*/ 58 w 60"/>
                          <a:gd name="T7" fmla="*/ 64 h 134"/>
                          <a:gd name="T8" fmla="*/ 59 w 60"/>
                          <a:gd name="T9" fmla="*/ 76 h 134"/>
                          <a:gd name="T10" fmla="*/ 56 w 60"/>
                          <a:gd name="T11" fmla="*/ 91 h 134"/>
                          <a:gd name="T12" fmla="*/ 51 w 60"/>
                          <a:gd name="T13" fmla="*/ 98 h 134"/>
                          <a:gd name="T14" fmla="*/ 46 w 60"/>
                          <a:gd name="T15" fmla="*/ 77 h 134"/>
                          <a:gd name="T16" fmla="*/ 40 w 60"/>
                          <a:gd name="T17" fmla="*/ 60 h 134"/>
                          <a:gd name="T18" fmla="*/ 29 w 60"/>
                          <a:gd name="T19" fmla="*/ 39 h 134"/>
                          <a:gd name="T20" fmla="*/ 18 w 60"/>
                          <a:gd name="T21" fmla="*/ 23 h 134"/>
                          <a:gd name="T22" fmla="*/ 11 w 60"/>
                          <a:gd name="T23" fmla="*/ 58 h 134"/>
                          <a:gd name="T24" fmla="*/ 26 w 60"/>
                          <a:gd name="T25" fmla="*/ 78 h 134"/>
                          <a:gd name="T26" fmla="*/ 34 w 60"/>
                          <a:gd name="T27" fmla="*/ 88 h 134"/>
                          <a:gd name="T28" fmla="*/ 38 w 60"/>
                          <a:gd name="T29" fmla="*/ 133 h 134"/>
                          <a:gd name="T30" fmla="*/ 13 w 60"/>
                          <a:gd name="T31" fmla="*/ 122 h 134"/>
                          <a:gd name="T32" fmla="*/ 8 w 60"/>
                          <a:gd name="T33" fmla="*/ 105 h 134"/>
                          <a:gd name="T34" fmla="*/ 0 w 60"/>
                          <a:gd name="T35" fmla="*/ 84 h 1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 h="134">
                            <a:moveTo>
                              <a:pt x="32" y="0"/>
                            </a:moveTo>
                            <a:lnTo>
                              <a:pt x="46" y="31"/>
                            </a:lnTo>
                            <a:lnTo>
                              <a:pt x="53" y="48"/>
                            </a:lnTo>
                            <a:lnTo>
                              <a:pt x="58" y="64"/>
                            </a:lnTo>
                            <a:lnTo>
                              <a:pt x="59" y="76"/>
                            </a:lnTo>
                            <a:lnTo>
                              <a:pt x="56" y="91"/>
                            </a:lnTo>
                            <a:lnTo>
                              <a:pt x="51" y="98"/>
                            </a:lnTo>
                            <a:lnTo>
                              <a:pt x="46" y="77"/>
                            </a:lnTo>
                            <a:lnTo>
                              <a:pt x="40" y="60"/>
                            </a:lnTo>
                            <a:lnTo>
                              <a:pt x="29" y="39"/>
                            </a:lnTo>
                            <a:lnTo>
                              <a:pt x="18" y="23"/>
                            </a:lnTo>
                            <a:lnTo>
                              <a:pt x="11" y="58"/>
                            </a:lnTo>
                            <a:lnTo>
                              <a:pt x="26" y="78"/>
                            </a:lnTo>
                            <a:lnTo>
                              <a:pt x="34" y="88"/>
                            </a:lnTo>
                            <a:lnTo>
                              <a:pt x="38" y="133"/>
                            </a:lnTo>
                            <a:lnTo>
                              <a:pt x="13" y="122"/>
                            </a:lnTo>
                            <a:lnTo>
                              <a:pt x="8" y="105"/>
                            </a:lnTo>
                            <a:lnTo>
                              <a:pt x="0" y="84"/>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3055" name="Oval 43"/>
                  <p:cNvSpPr>
                    <a:spLocks noChangeArrowheads="1"/>
                  </p:cNvSpPr>
                  <p:nvPr/>
                </p:nvSpPr>
                <p:spPr bwMode="auto">
                  <a:xfrm>
                    <a:off x="4253" y="2281"/>
                    <a:ext cx="11" cy="12"/>
                  </a:xfrm>
                  <a:prstGeom prst="ellipse">
                    <a:avLst/>
                  </a:prstGeom>
                  <a:solidFill>
                    <a:srgbClr val="FF5FBF"/>
                  </a:solidFill>
                  <a:ln w="12700">
                    <a:solidFill>
                      <a:srgbClr val="FF009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grpSp>
              <p:nvGrpSpPr>
                <p:cNvPr id="43038" name="Group 44"/>
                <p:cNvGrpSpPr>
                  <a:grpSpLocks/>
                </p:cNvGrpSpPr>
                <p:nvPr/>
              </p:nvGrpSpPr>
              <p:grpSpPr bwMode="auto">
                <a:xfrm>
                  <a:off x="4040" y="2339"/>
                  <a:ext cx="548" cy="674"/>
                  <a:chOff x="4040" y="2339"/>
                  <a:chExt cx="548" cy="674"/>
                </a:xfrm>
              </p:grpSpPr>
              <p:sp>
                <p:nvSpPr>
                  <p:cNvPr id="43039" name="Freeform 45"/>
                  <p:cNvSpPr>
                    <a:spLocks/>
                  </p:cNvSpPr>
                  <p:nvPr/>
                </p:nvSpPr>
                <p:spPr bwMode="auto">
                  <a:xfrm>
                    <a:off x="4298" y="2339"/>
                    <a:ext cx="51" cy="211"/>
                  </a:xfrm>
                  <a:custGeom>
                    <a:avLst/>
                    <a:gdLst>
                      <a:gd name="T0" fmla="*/ 50 w 51"/>
                      <a:gd name="T1" fmla="*/ 3 h 211"/>
                      <a:gd name="T2" fmla="*/ 10 w 51"/>
                      <a:gd name="T3" fmla="*/ 203 h 211"/>
                      <a:gd name="T4" fmla="*/ 0 w 51"/>
                      <a:gd name="T5" fmla="*/ 210 h 211"/>
                      <a:gd name="T6" fmla="*/ 42 w 51"/>
                      <a:gd name="T7" fmla="*/ 2 h 211"/>
                      <a:gd name="T8" fmla="*/ 44 w 51"/>
                      <a:gd name="T9" fmla="*/ 0 h 211"/>
                      <a:gd name="T10" fmla="*/ 48 w 51"/>
                      <a:gd name="T11" fmla="*/ 0 h 211"/>
                      <a:gd name="T12" fmla="*/ 50 w 51"/>
                      <a:gd name="T13" fmla="*/ 3 h 2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211">
                        <a:moveTo>
                          <a:pt x="50" y="3"/>
                        </a:moveTo>
                        <a:lnTo>
                          <a:pt x="10" y="203"/>
                        </a:lnTo>
                        <a:lnTo>
                          <a:pt x="0" y="210"/>
                        </a:lnTo>
                        <a:lnTo>
                          <a:pt x="42" y="2"/>
                        </a:lnTo>
                        <a:lnTo>
                          <a:pt x="44" y="0"/>
                        </a:lnTo>
                        <a:lnTo>
                          <a:pt x="48" y="0"/>
                        </a:lnTo>
                        <a:lnTo>
                          <a:pt x="50" y="3"/>
                        </a:lnTo>
                      </a:path>
                    </a:pathLst>
                  </a:custGeom>
                  <a:solidFill>
                    <a:srgbClr val="BF7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3040" name="Group 46"/>
                  <p:cNvGrpSpPr>
                    <a:grpSpLocks/>
                  </p:cNvGrpSpPr>
                  <p:nvPr/>
                </p:nvGrpSpPr>
                <p:grpSpPr bwMode="auto">
                  <a:xfrm>
                    <a:off x="4040" y="2418"/>
                    <a:ext cx="548" cy="595"/>
                    <a:chOff x="4040" y="2418"/>
                    <a:chExt cx="548" cy="595"/>
                  </a:xfrm>
                </p:grpSpPr>
                <p:sp>
                  <p:nvSpPr>
                    <p:cNvPr id="43044" name="Freeform 47"/>
                    <p:cNvSpPr>
                      <a:spLocks/>
                    </p:cNvSpPr>
                    <p:nvPr/>
                  </p:nvSpPr>
                  <p:spPr bwMode="auto">
                    <a:xfrm>
                      <a:off x="4040" y="2418"/>
                      <a:ext cx="548" cy="595"/>
                    </a:xfrm>
                    <a:custGeom>
                      <a:avLst/>
                      <a:gdLst>
                        <a:gd name="T0" fmla="*/ 189 w 548"/>
                        <a:gd name="T1" fmla="*/ 6 h 595"/>
                        <a:gd name="T2" fmla="*/ 163 w 548"/>
                        <a:gd name="T3" fmla="*/ 12 h 595"/>
                        <a:gd name="T4" fmla="*/ 134 w 548"/>
                        <a:gd name="T5" fmla="*/ 18 h 595"/>
                        <a:gd name="T6" fmla="*/ 113 w 548"/>
                        <a:gd name="T7" fmla="*/ 25 h 595"/>
                        <a:gd name="T8" fmla="*/ 96 w 548"/>
                        <a:gd name="T9" fmla="*/ 34 h 595"/>
                        <a:gd name="T10" fmla="*/ 81 w 548"/>
                        <a:gd name="T11" fmla="*/ 46 h 595"/>
                        <a:gd name="T12" fmla="*/ 67 w 548"/>
                        <a:gd name="T13" fmla="*/ 60 h 595"/>
                        <a:gd name="T14" fmla="*/ 46 w 548"/>
                        <a:gd name="T15" fmla="*/ 90 h 595"/>
                        <a:gd name="T16" fmla="*/ 0 w 548"/>
                        <a:gd name="T17" fmla="*/ 170 h 595"/>
                        <a:gd name="T18" fmla="*/ 13 w 548"/>
                        <a:gd name="T19" fmla="*/ 183 h 595"/>
                        <a:gd name="T20" fmla="*/ 134 w 548"/>
                        <a:gd name="T21" fmla="*/ 241 h 595"/>
                        <a:gd name="T22" fmla="*/ 130 w 548"/>
                        <a:gd name="T23" fmla="*/ 366 h 595"/>
                        <a:gd name="T24" fmla="*/ 119 w 548"/>
                        <a:gd name="T25" fmla="*/ 458 h 595"/>
                        <a:gd name="T26" fmla="*/ 88 w 548"/>
                        <a:gd name="T27" fmla="*/ 546 h 595"/>
                        <a:gd name="T28" fmla="*/ 515 w 548"/>
                        <a:gd name="T29" fmla="*/ 594 h 595"/>
                        <a:gd name="T30" fmla="*/ 447 w 548"/>
                        <a:gd name="T31" fmla="*/ 370 h 595"/>
                        <a:gd name="T32" fmla="*/ 469 w 548"/>
                        <a:gd name="T33" fmla="*/ 347 h 595"/>
                        <a:gd name="T34" fmla="*/ 481 w 548"/>
                        <a:gd name="T35" fmla="*/ 311 h 595"/>
                        <a:gd name="T36" fmla="*/ 482 w 548"/>
                        <a:gd name="T37" fmla="*/ 276 h 595"/>
                        <a:gd name="T38" fmla="*/ 485 w 548"/>
                        <a:gd name="T39" fmla="*/ 245 h 595"/>
                        <a:gd name="T40" fmla="*/ 507 w 548"/>
                        <a:gd name="T41" fmla="*/ 78 h 595"/>
                        <a:gd name="T42" fmla="*/ 492 w 548"/>
                        <a:gd name="T43" fmla="*/ 49 h 595"/>
                        <a:gd name="T44" fmla="*/ 465 w 548"/>
                        <a:gd name="T45" fmla="*/ 32 h 595"/>
                        <a:gd name="T46" fmla="*/ 385 w 548"/>
                        <a:gd name="T47" fmla="*/ 7 h 595"/>
                        <a:gd name="T48" fmla="*/ 370 w 548"/>
                        <a:gd name="T49" fmla="*/ 3 h 595"/>
                        <a:gd name="T50" fmla="*/ 356 w 548"/>
                        <a:gd name="T51" fmla="*/ 0 h 595"/>
                        <a:gd name="T52" fmla="*/ 360 w 548"/>
                        <a:gd name="T53" fmla="*/ 16 h 595"/>
                        <a:gd name="T54" fmla="*/ 370 w 548"/>
                        <a:gd name="T55" fmla="*/ 32 h 595"/>
                        <a:gd name="T56" fmla="*/ 380 w 548"/>
                        <a:gd name="T57" fmla="*/ 51 h 595"/>
                        <a:gd name="T58" fmla="*/ 386 w 548"/>
                        <a:gd name="T59" fmla="*/ 66 h 595"/>
                        <a:gd name="T60" fmla="*/ 387 w 548"/>
                        <a:gd name="T61" fmla="*/ 85 h 595"/>
                        <a:gd name="T62" fmla="*/ 381 w 548"/>
                        <a:gd name="T63" fmla="*/ 105 h 595"/>
                        <a:gd name="T64" fmla="*/ 368 w 548"/>
                        <a:gd name="T65" fmla="*/ 119 h 595"/>
                        <a:gd name="T66" fmla="*/ 347 w 548"/>
                        <a:gd name="T67" fmla="*/ 131 h 595"/>
                        <a:gd name="T68" fmla="*/ 325 w 548"/>
                        <a:gd name="T69" fmla="*/ 138 h 595"/>
                        <a:gd name="T70" fmla="*/ 299 w 548"/>
                        <a:gd name="T71" fmla="*/ 138 h 595"/>
                        <a:gd name="T72" fmla="*/ 276 w 548"/>
                        <a:gd name="T73" fmla="*/ 131 h 595"/>
                        <a:gd name="T74" fmla="*/ 247 w 548"/>
                        <a:gd name="T75" fmla="*/ 115 h 595"/>
                        <a:gd name="T76" fmla="*/ 228 w 548"/>
                        <a:gd name="T77" fmla="*/ 98 h 595"/>
                        <a:gd name="T78" fmla="*/ 218 w 548"/>
                        <a:gd name="T79" fmla="*/ 75 h 595"/>
                        <a:gd name="T80" fmla="*/ 209 w 548"/>
                        <a:gd name="T81" fmla="*/ 49 h 595"/>
                        <a:gd name="T82" fmla="*/ 200 w 548"/>
                        <a:gd name="T83" fmla="*/ 20 h 595"/>
                        <a:gd name="T84" fmla="*/ 199 w 548"/>
                        <a:gd name="T85" fmla="*/ 3 h 59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48" h="595">
                          <a:moveTo>
                            <a:pt x="199" y="3"/>
                          </a:moveTo>
                          <a:lnTo>
                            <a:pt x="189" y="6"/>
                          </a:lnTo>
                          <a:lnTo>
                            <a:pt x="176" y="9"/>
                          </a:lnTo>
                          <a:lnTo>
                            <a:pt x="163" y="12"/>
                          </a:lnTo>
                          <a:lnTo>
                            <a:pt x="148" y="15"/>
                          </a:lnTo>
                          <a:lnTo>
                            <a:pt x="134" y="18"/>
                          </a:lnTo>
                          <a:lnTo>
                            <a:pt x="122" y="22"/>
                          </a:lnTo>
                          <a:lnTo>
                            <a:pt x="113" y="25"/>
                          </a:lnTo>
                          <a:lnTo>
                            <a:pt x="105" y="29"/>
                          </a:lnTo>
                          <a:lnTo>
                            <a:pt x="96" y="34"/>
                          </a:lnTo>
                          <a:lnTo>
                            <a:pt x="88" y="40"/>
                          </a:lnTo>
                          <a:lnTo>
                            <a:pt x="81" y="46"/>
                          </a:lnTo>
                          <a:lnTo>
                            <a:pt x="74" y="52"/>
                          </a:lnTo>
                          <a:lnTo>
                            <a:pt x="67" y="60"/>
                          </a:lnTo>
                          <a:lnTo>
                            <a:pt x="59" y="70"/>
                          </a:lnTo>
                          <a:lnTo>
                            <a:pt x="46" y="90"/>
                          </a:lnTo>
                          <a:lnTo>
                            <a:pt x="26" y="126"/>
                          </a:lnTo>
                          <a:lnTo>
                            <a:pt x="0" y="170"/>
                          </a:lnTo>
                          <a:lnTo>
                            <a:pt x="3" y="176"/>
                          </a:lnTo>
                          <a:lnTo>
                            <a:pt x="13" y="183"/>
                          </a:lnTo>
                          <a:lnTo>
                            <a:pt x="130" y="227"/>
                          </a:lnTo>
                          <a:lnTo>
                            <a:pt x="134" y="241"/>
                          </a:lnTo>
                          <a:lnTo>
                            <a:pt x="135" y="294"/>
                          </a:lnTo>
                          <a:lnTo>
                            <a:pt x="130" y="366"/>
                          </a:lnTo>
                          <a:lnTo>
                            <a:pt x="125" y="422"/>
                          </a:lnTo>
                          <a:lnTo>
                            <a:pt x="119" y="458"/>
                          </a:lnTo>
                          <a:lnTo>
                            <a:pt x="107" y="506"/>
                          </a:lnTo>
                          <a:lnTo>
                            <a:pt x="88" y="546"/>
                          </a:lnTo>
                          <a:lnTo>
                            <a:pt x="62" y="594"/>
                          </a:lnTo>
                          <a:lnTo>
                            <a:pt x="515" y="594"/>
                          </a:lnTo>
                          <a:lnTo>
                            <a:pt x="467" y="473"/>
                          </a:lnTo>
                          <a:lnTo>
                            <a:pt x="447" y="370"/>
                          </a:lnTo>
                          <a:lnTo>
                            <a:pt x="457" y="360"/>
                          </a:lnTo>
                          <a:lnTo>
                            <a:pt x="469" y="347"/>
                          </a:lnTo>
                          <a:lnTo>
                            <a:pt x="477" y="331"/>
                          </a:lnTo>
                          <a:lnTo>
                            <a:pt x="481" y="311"/>
                          </a:lnTo>
                          <a:lnTo>
                            <a:pt x="482" y="293"/>
                          </a:lnTo>
                          <a:lnTo>
                            <a:pt x="482" y="276"/>
                          </a:lnTo>
                          <a:lnTo>
                            <a:pt x="483" y="263"/>
                          </a:lnTo>
                          <a:lnTo>
                            <a:pt x="485" y="245"/>
                          </a:lnTo>
                          <a:lnTo>
                            <a:pt x="547" y="193"/>
                          </a:lnTo>
                          <a:lnTo>
                            <a:pt x="507" y="78"/>
                          </a:lnTo>
                          <a:lnTo>
                            <a:pt x="501" y="61"/>
                          </a:lnTo>
                          <a:lnTo>
                            <a:pt x="492" y="49"/>
                          </a:lnTo>
                          <a:lnTo>
                            <a:pt x="480" y="39"/>
                          </a:lnTo>
                          <a:lnTo>
                            <a:pt x="465" y="32"/>
                          </a:lnTo>
                          <a:lnTo>
                            <a:pt x="397" y="11"/>
                          </a:lnTo>
                          <a:lnTo>
                            <a:pt x="385" y="7"/>
                          </a:lnTo>
                          <a:lnTo>
                            <a:pt x="377" y="4"/>
                          </a:lnTo>
                          <a:lnTo>
                            <a:pt x="370" y="3"/>
                          </a:lnTo>
                          <a:lnTo>
                            <a:pt x="363" y="1"/>
                          </a:lnTo>
                          <a:lnTo>
                            <a:pt x="356" y="0"/>
                          </a:lnTo>
                          <a:lnTo>
                            <a:pt x="356" y="10"/>
                          </a:lnTo>
                          <a:lnTo>
                            <a:pt x="360" y="16"/>
                          </a:lnTo>
                          <a:lnTo>
                            <a:pt x="364" y="24"/>
                          </a:lnTo>
                          <a:lnTo>
                            <a:pt x="370" y="32"/>
                          </a:lnTo>
                          <a:lnTo>
                            <a:pt x="375" y="40"/>
                          </a:lnTo>
                          <a:lnTo>
                            <a:pt x="380" y="51"/>
                          </a:lnTo>
                          <a:lnTo>
                            <a:pt x="383" y="59"/>
                          </a:lnTo>
                          <a:lnTo>
                            <a:pt x="386" y="66"/>
                          </a:lnTo>
                          <a:lnTo>
                            <a:pt x="387" y="75"/>
                          </a:lnTo>
                          <a:lnTo>
                            <a:pt x="387" y="85"/>
                          </a:lnTo>
                          <a:lnTo>
                            <a:pt x="385" y="95"/>
                          </a:lnTo>
                          <a:lnTo>
                            <a:pt x="381" y="105"/>
                          </a:lnTo>
                          <a:lnTo>
                            <a:pt x="376" y="113"/>
                          </a:lnTo>
                          <a:lnTo>
                            <a:pt x="368" y="119"/>
                          </a:lnTo>
                          <a:lnTo>
                            <a:pt x="358" y="126"/>
                          </a:lnTo>
                          <a:lnTo>
                            <a:pt x="347" y="131"/>
                          </a:lnTo>
                          <a:lnTo>
                            <a:pt x="336" y="135"/>
                          </a:lnTo>
                          <a:lnTo>
                            <a:pt x="325" y="138"/>
                          </a:lnTo>
                          <a:lnTo>
                            <a:pt x="314" y="140"/>
                          </a:lnTo>
                          <a:lnTo>
                            <a:pt x="299" y="138"/>
                          </a:lnTo>
                          <a:lnTo>
                            <a:pt x="288" y="135"/>
                          </a:lnTo>
                          <a:lnTo>
                            <a:pt x="276" y="131"/>
                          </a:lnTo>
                          <a:lnTo>
                            <a:pt x="262" y="124"/>
                          </a:lnTo>
                          <a:lnTo>
                            <a:pt x="247" y="115"/>
                          </a:lnTo>
                          <a:lnTo>
                            <a:pt x="238" y="109"/>
                          </a:lnTo>
                          <a:lnTo>
                            <a:pt x="228" y="98"/>
                          </a:lnTo>
                          <a:lnTo>
                            <a:pt x="224" y="87"/>
                          </a:lnTo>
                          <a:lnTo>
                            <a:pt x="218" y="75"/>
                          </a:lnTo>
                          <a:lnTo>
                            <a:pt x="213" y="63"/>
                          </a:lnTo>
                          <a:lnTo>
                            <a:pt x="209" y="49"/>
                          </a:lnTo>
                          <a:lnTo>
                            <a:pt x="206" y="36"/>
                          </a:lnTo>
                          <a:lnTo>
                            <a:pt x="200" y="20"/>
                          </a:lnTo>
                          <a:lnTo>
                            <a:pt x="198" y="9"/>
                          </a:lnTo>
                          <a:lnTo>
                            <a:pt x="199" y="3"/>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3045" name="Group 48"/>
                    <p:cNvGrpSpPr>
                      <a:grpSpLocks/>
                    </p:cNvGrpSpPr>
                    <p:nvPr/>
                  </p:nvGrpSpPr>
                  <p:grpSpPr bwMode="auto">
                    <a:xfrm>
                      <a:off x="4059" y="2514"/>
                      <a:ext cx="296" cy="437"/>
                      <a:chOff x="4059" y="2514"/>
                      <a:chExt cx="296" cy="437"/>
                    </a:xfrm>
                  </p:grpSpPr>
                  <p:sp>
                    <p:nvSpPr>
                      <p:cNvPr id="43047" name="Freeform 49"/>
                      <p:cNvSpPr>
                        <a:spLocks/>
                      </p:cNvSpPr>
                      <p:nvPr/>
                    </p:nvSpPr>
                    <p:spPr bwMode="auto">
                      <a:xfrm>
                        <a:off x="4059" y="2514"/>
                        <a:ext cx="296" cy="437"/>
                      </a:xfrm>
                      <a:custGeom>
                        <a:avLst/>
                        <a:gdLst>
                          <a:gd name="T0" fmla="*/ 3 w 296"/>
                          <a:gd name="T1" fmla="*/ 102 h 437"/>
                          <a:gd name="T2" fmla="*/ 0 w 296"/>
                          <a:gd name="T3" fmla="*/ 160 h 437"/>
                          <a:gd name="T4" fmla="*/ 5 w 296"/>
                          <a:gd name="T5" fmla="*/ 266 h 437"/>
                          <a:gd name="T6" fmla="*/ 0 w 296"/>
                          <a:gd name="T7" fmla="*/ 321 h 437"/>
                          <a:gd name="T8" fmla="*/ 7 w 296"/>
                          <a:gd name="T9" fmla="*/ 382 h 437"/>
                          <a:gd name="T10" fmla="*/ 28 w 296"/>
                          <a:gd name="T11" fmla="*/ 436 h 437"/>
                          <a:gd name="T12" fmla="*/ 83 w 296"/>
                          <a:gd name="T13" fmla="*/ 430 h 437"/>
                          <a:gd name="T14" fmla="*/ 147 w 296"/>
                          <a:gd name="T15" fmla="*/ 387 h 437"/>
                          <a:gd name="T16" fmla="*/ 251 w 296"/>
                          <a:gd name="T17" fmla="*/ 230 h 437"/>
                          <a:gd name="T18" fmla="*/ 272 w 296"/>
                          <a:gd name="T19" fmla="*/ 198 h 437"/>
                          <a:gd name="T20" fmla="*/ 279 w 296"/>
                          <a:gd name="T21" fmla="*/ 181 h 437"/>
                          <a:gd name="T22" fmla="*/ 289 w 296"/>
                          <a:gd name="T23" fmla="*/ 147 h 437"/>
                          <a:gd name="T24" fmla="*/ 289 w 296"/>
                          <a:gd name="T25" fmla="*/ 136 h 437"/>
                          <a:gd name="T26" fmla="*/ 282 w 296"/>
                          <a:gd name="T27" fmla="*/ 124 h 437"/>
                          <a:gd name="T28" fmla="*/ 272 w 296"/>
                          <a:gd name="T29" fmla="*/ 112 h 437"/>
                          <a:gd name="T30" fmla="*/ 267 w 296"/>
                          <a:gd name="T31" fmla="*/ 101 h 437"/>
                          <a:gd name="T32" fmla="*/ 267 w 296"/>
                          <a:gd name="T33" fmla="*/ 91 h 437"/>
                          <a:gd name="T34" fmla="*/ 279 w 296"/>
                          <a:gd name="T35" fmla="*/ 94 h 437"/>
                          <a:gd name="T36" fmla="*/ 285 w 296"/>
                          <a:gd name="T37" fmla="*/ 108 h 437"/>
                          <a:gd name="T38" fmla="*/ 290 w 296"/>
                          <a:gd name="T39" fmla="*/ 115 h 437"/>
                          <a:gd name="T40" fmla="*/ 295 w 296"/>
                          <a:gd name="T41" fmla="*/ 113 h 437"/>
                          <a:gd name="T42" fmla="*/ 294 w 296"/>
                          <a:gd name="T43" fmla="*/ 99 h 437"/>
                          <a:gd name="T44" fmla="*/ 291 w 296"/>
                          <a:gd name="T45" fmla="*/ 72 h 437"/>
                          <a:gd name="T46" fmla="*/ 287 w 296"/>
                          <a:gd name="T47" fmla="*/ 59 h 437"/>
                          <a:gd name="T48" fmla="*/ 279 w 296"/>
                          <a:gd name="T49" fmla="*/ 53 h 437"/>
                          <a:gd name="T50" fmla="*/ 271 w 296"/>
                          <a:gd name="T51" fmla="*/ 29 h 437"/>
                          <a:gd name="T52" fmla="*/ 267 w 296"/>
                          <a:gd name="T53" fmla="*/ 13 h 437"/>
                          <a:gd name="T54" fmla="*/ 263 w 296"/>
                          <a:gd name="T55" fmla="*/ 2 h 437"/>
                          <a:gd name="T56" fmla="*/ 254 w 296"/>
                          <a:gd name="T57" fmla="*/ 0 h 437"/>
                          <a:gd name="T58" fmla="*/ 216 w 296"/>
                          <a:gd name="T59" fmla="*/ 57 h 437"/>
                          <a:gd name="T60" fmla="*/ 205 w 296"/>
                          <a:gd name="T61" fmla="*/ 72 h 437"/>
                          <a:gd name="T62" fmla="*/ 203 w 296"/>
                          <a:gd name="T63" fmla="*/ 82 h 437"/>
                          <a:gd name="T64" fmla="*/ 216 w 296"/>
                          <a:gd name="T65" fmla="*/ 129 h 437"/>
                          <a:gd name="T66" fmla="*/ 229 w 296"/>
                          <a:gd name="T67" fmla="*/ 172 h 437"/>
                          <a:gd name="T68" fmla="*/ 114 w 296"/>
                          <a:gd name="T69" fmla="*/ 267 h 437"/>
                          <a:gd name="T70" fmla="*/ 114 w 296"/>
                          <a:gd name="T71" fmla="*/ 132 h 4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6" h="437">
                            <a:moveTo>
                              <a:pt x="10" y="75"/>
                            </a:moveTo>
                            <a:lnTo>
                              <a:pt x="3" y="102"/>
                            </a:lnTo>
                            <a:lnTo>
                              <a:pt x="1" y="122"/>
                            </a:lnTo>
                            <a:lnTo>
                              <a:pt x="0" y="160"/>
                            </a:lnTo>
                            <a:lnTo>
                              <a:pt x="5" y="207"/>
                            </a:lnTo>
                            <a:lnTo>
                              <a:pt x="5" y="266"/>
                            </a:lnTo>
                            <a:lnTo>
                              <a:pt x="2" y="295"/>
                            </a:lnTo>
                            <a:lnTo>
                              <a:pt x="0" y="321"/>
                            </a:lnTo>
                            <a:lnTo>
                              <a:pt x="1" y="353"/>
                            </a:lnTo>
                            <a:lnTo>
                              <a:pt x="7" y="382"/>
                            </a:lnTo>
                            <a:lnTo>
                              <a:pt x="14" y="412"/>
                            </a:lnTo>
                            <a:lnTo>
                              <a:pt x="28" y="436"/>
                            </a:lnTo>
                            <a:lnTo>
                              <a:pt x="57" y="433"/>
                            </a:lnTo>
                            <a:lnTo>
                              <a:pt x="83" y="430"/>
                            </a:lnTo>
                            <a:lnTo>
                              <a:pt x="118" y="419"/>
                            </a:lnTo>
                            <a:lnTo>
                              <a:pt x="147" y="387"/>
                            </a:lnTo>
                            <a:lnTo>
                              <a:pt x="166" y="360"/>
                            </a:lnTo>
                            <a:lnTo>
                              <a:pt x="251" y="230"/>
                            </a:lnTo>
                            <a:lnTo>
                              <a:pt x="269" y="205"/>
                            </a:lnTo>
                            <a:lnTo>
                              <a:pt x="272" y="198"/>
                            </a:lnTo>
                            <a:lnTo>
                              <a:pt x="275" y="189"/>
                            </a:lnTo>
                            <a:lnTo>
                              <a:pt x="279" y="181"/>
                            </a:lnTo>
                            <a:lnTo>
                              <a:pt x="281" y="172"/>
                            </a:lnTo>
                            <a:lnTo>
                              <a:pt x="289" y="147"/>
                            </a:lnTo>
                            <a:lnTo>
                              <a:pt x="290" y="142"/>
                            </a:lnTo>
                            <a:lnTo>
                              <a:pt x="289" y="136"/>
                            </a:lnTo>
                            <a:lnTo>
                              <a:pt x="286" y="130"/>
                            </a:lnTo>
                            <a:lnTo>
                              <a:pt x="282" y="124"/>
                            </a:lnTo>
                            <a:lnTo>
                              <a:pt x="278" y="118"/>
                            </a:lnTo>
                            <a:lnTo>
                              <a:pt x="272" y="112"/>
                            </a:lnTo>
                            <a:lnTo>
                              <a:pt x="271" y="106"/>
                            </a:lnTo>
                            <a:lnTo>
                              <a:pt x="267" y="101"/>
                            </a:lnTo>
                            <a:lnTo>
                              <a:pt x="258" y="95"/>
                            </a:lnTo>
                            <a:lnTo>
                              <a:pt x="267" y="91"/>
                            </a:lnTo>
                            <a:lnTo>
                              <a:pt x="275" y="89"/>
                            </a:lnTo>
                            <a:lnTo>
                              <a:pt x="279" y="94"/>
                            </a:lnTo>
                            <a:lnTo>
                              <a:pt x="283" y="102"/>
                            </a:lnTo>
                            <a:lnTo>
                              <a:pt x="285" y="108"/>
                            </a:lnTo>
                            <a:lnTo>
                              <a:pt x="287" y="112"/>
                            </a:lnTo>
                            <a:lnTo>
                              <a:pt x="290" y="115"/>
                            </a:lnTo>
                            <a:lnTo>
                              <a:pt x="294" y="117"/>
                            </a:lnTo>
                            <a:lnTo>
                              <a:pt x="295" y="113"/>
                            </a:lnTo>
                            <a:lnTo>
                              <a:pt x="295" y="107"/>
                            </a:lnTo>
                            <a:lnTo>
                              <a:pt x="294" y="99"/>
                            </a:lnTo>
                            <a:lnTo>
                              <a:pt x="293" y="86"/>
                            </a:lnTo>
                            <a:lnTo>
                              <a:pt x="291" y="72"/>
                            </a:lnTo>
                            <a:lnTo>
                              <a:pt x="288" y="69"/>
                            </a:lnTo>
                            <a:lnTo>
                              <a:pt x="287" y="59"/>
                            </a:lnTo>
                            <a:lnTo>
                              <a:pt x="286" y="55"/>
                            </a:lnTo>
                            <a:lnTo>
                              <a:pt x="279" y="53"/>
                            </a:lnTo>
                            <a:lnTo>
                              <a:pt x="275" y="39"/>
                            </a:lnTo>
                            <a:lnTo>
                              <a:pt x="271" y="29"/>
                            </a:lnTo>
                            <a:lnTo>
                              <a:pt x="268" y="20"/>
                            </a:lnTo>
                            <a:lnTo>
                              <a:pt x="267" y="13"/>
                            </a:lnTo>
                            <a:lnTo>
                              <a:pt x="266" y="7"/>
                            </a:lnTo>
                            <a:lnTo>
                              <a:pt x="263" y="2"/>
                            </a:lnTo>
                            <a:lnTo>
                              <a:pt x="258" y="0"/>
                            </a:lnTo>
                            <a:lnTo>
                              <a:pt x="254" y="0"/>
                            </a:lnTo>
                            <a:lnTo>
                              <a:pt x="250" y="18"/>
                            </a:lnTo>
                            <a:lnTo>
                              <a:pt x="216" y="57"/>
                            </a:lnTo>
                            <a:lnTo>
                              <a:pt x="209" y="67"/>
                            </a:lnTo>
                            <a:lnTo>
                              <a:pt x="205" y="72"/>
                            </a:lnTo>
                            <a:lnTo>
                              <a:pt x="203" y="77"/>
                            </a:lnTo>
                            <a:lnTo>
                              <a:pt x="203" y="82"/>
                            </a:lnTo>
                            <a:lnTo>
                              <a:pt x="209" y="99"/>
                            </a:lnTo>
                            <a:lnTo>
                              <a:pt x="216" y="129"/>
                            </a:lnTo>
                            <a:lnTo>
                              <a:pt x="224" y="146"/>
                            </a:lnTo>
                            <a:lnTo>
                              <a:pt x="229" y="172"/>
                            </a:lnTo>
                            <a:lnTo>
                              <a:pt x="179" y="212"/>
                            </a:lnTo>
                            <a:lnTo>
                              <a:pt x="114" y="267"/>
                            </a:lnTo>
                            <a:lnTo>
                              <a:pt x="117" y="202"/>
                            </a:lnTo>
                            <a:lnTo>
                              <a:pt x="114" y="132"/>
                            </a:lnTo>
                            <a:lnTo>
                              <a:pt x="10" y="75"/>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48" name="Freeform 50"/>
                      <p:cNvSpPr>
                        <a:spLocks/>
                      </p:cNvSpPr>
                      <p:nvPr/>
                    </p:nvSpPr>
                    <p:spPr bwMode="auto">
                      <a:xfrm>
                        <a:off x="4296" y="2568"/>
                        <a:ext cx="43" cy="17"/>
                      </a:xfrm>
                      <a:custGeom>
                        <a:avLst/>
                        <a:gdLst>
                          <a:gd name="T0" fmla="*/ 0 w 43"/>
                          <a:gd name="T1" fmla="*/ 16 h 17"/>
                          <a:gd name="T2" fmla="*/ 27 w 43"/>
                          <a:gd name="T3" fmla="*/ 0 h 17"/>
                          <a:gd name="T4" fmla="*/ 42 w 43"/>
                          <a:gd name="T5" fmla="*/ 0 h 17"/>
                          <a:gd name="T6" fmla="*/ 0 60000 65536"/>
                          <a:gd name="T7" fmla="*/ 0 60000 65536"/>
                          <a:gd name="T8" fmla="*/ 0 60000 65536"/>
                        </a:gdLst>
                        <a:ahLst/>
                        <a:cxnLst>
                          <a:cxn ang="T6">
                            <a:pos x="T0" y="T1"/>
                          </a:cxn>
                          <a:cxn ang="T7">
                            <a:pos x="T2" y="T3"/>
                          </a:cxn>
                          <a:cxn ang="T8">
                            <a:pos x="T4" y="T5"/>
                          </a:cxn>
                        </a:cxnLst>
                        <a:rect l="0" t="0" r="r" b="b"/>
                        <a:pathLst>
                          <a:path w="43" h="17">
                            <a:moveTo>
                              <a:pt x="0" y="16"/>
                            </a:moveTo>
                            <a:lnTo>
                              <a:pt x="27" y="0"/>
                            </a:lnTo>
                            <a:lnTo>
                              <a:pt x="42"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49" name="Freeform 51"/>
                      <p:cNvSpPr>
                        <a:spLocks/>
                      </p:cNvSpPr>
                      <p:nvPr/>
                    </p:nvSpPr>
                    <p:spPr bwMode="auto">
                      <a:xfrm>
                        <a:off x="4290" y="2586"/>
                        <a:ext cx="56" cy="17"/>
                      </a:xfrm>
                      <a:custGeom>
                        <a:avLst/>
                        <a:gdLst>
                          <a:gd name="T0" fmla="*/ 0 w 56"/>
                          <a:gd name="T1" fmla="*/ 16 h 17"/>
                          <a:gd name="T2" fmla="*/ 32 w 56"/>
                          <a:gd name="T3" fmla="*/ 4 h 17"/>
                          <a:gd name="T4" fmla="*/ 55 w 56"/>
                          <a:gd name="T5" fmla="*/ 0 h 17"/>
                          <a:gd name="T6" fmla="*/ 0 60000 65536"/>
                          <a:gd name="T7" fmla="*/ 0 60000 65536"/>
                          <a:gd name="T8" fmla="*/ 0 60000 65536"/>
                        </a:gdLst>
                        <a:ahLst/>
                        <a:cxnLst>
                          <a:cxn ang="T6">
                            <a:pos x="T0" y="T1"/>
                          </a:cxn>
                          <a:cxn ang="T7">
                            <a:pos x="T2" y="T3"/>
                          </a:cxn>
                          <a:cxn ang="T8">
                            <a:pos x="T4" y="T5"/>
                          </a:cxn>
                        </a:cxnLst>
                        <a:rect l="0" t="0" r="r" b="b"/>
                        <a:pathLst>
                          <a:path w="56" h="17">
                            <a:moveTo>
                              <a:pt x="0" y="16"/>
                            </a:moveTo>
                            <a:lnTo>
                              <a:pt x="32" y="4"/>
                            </a:lnTo>
                            <a:lnTo>
                              <a:pt x="55"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50" name="Freeform 52"/>
                      <p:cNvSpPr>
                        <a:spLocks/>
                      </p:cNvSpPr>
                      <p:nvPr/>
                    </p:nvSpPr>
                    <p:spPr bwMode="auto">
                      <a:xfrm>
                        <a:off x="4295" y="2560"/>
                        <a:ext cx="25" cy="17"/>
                      </a:xfrm>
                      <a:custGeom>
                        <a:avLst/>
                        <a:gdLst>
                          <a:gd name="T0" fmla="*/ 0 w 25"/>
                          <a:gd name="T1" fmla="*/ 16 h 17"/>
                          <a:gd name="T2" fmla="*/ 20 w 25"/>
                          <a:gd name="T3" fmla="*/ 0 h 17"/>
                          <a:gd name="T4" fmla="*/ 24 w 25"/>
                          <a:gd name="T5" fmla="*/ 8 h 17"/>
                          <a:gd name="T6" fmla="*/ 0 60000 65536"/>
                          <a:gd name="T7" fmla="*/ 0 60000 65536"/>
                          <a:gd name="T8" fmla="*/ 0 60000 65536"/>
                        </a:gdLst>
                        <a:ahLst/>
                        <a:cxnLst>
                          <a:cxn ang="T6">
                            <a:pos x="T0" y="T1"/>
                          </a:cxn>
                          <a:cxn ang="T7">
                            <a:pos x="T2" y="T3"/>
                          </a:cxn>
                          <a:cxn ang="T8">
                            <a:pos x="T4" y="T5"/>
                          </a:cxn>
                        </a:cxnLst>
                        <a:rect l="0" t="0" r="r" b="b"/>
                        <a:pathLst>
                          <a:path w="25" h="17">
                            <a:moveTo>
                              <a:pt x="0" y="16"/>
                            </a:moveTo>
                            <a:lnTo>
                              <a:pt x="20" y="0"/>
                            </a:lnTo>
                            <a:lnTo>
                              <a:pt x="24" y="8"/>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51" name="Line 53"/>
                      <p:cNvSpPr>
                        <a:spLocks noChangeShapeType="1"/>
                      </p:cNvSpPr>
                      <p:nvPr/>
                    </p:nvSpPr>
                    <p:spPr bwMode="auto">
                      <a:xfrm flipH="1" flipV="1">
                        <a:off x="4313" y="2531"/>
                        <a:ext cx="12" cy="5"/>
                      </a:xfrm>
                      <a:prstGeom prst="line">
                        <a:avLst/>
                      </a:prstGeom>
                      <a:noFill/>
                      <a:ln w="12700">
                        <a:solidFill>
                          <a:srgbClr val="BF3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46" name="Freeform 54"/>
                    <p:cNvSpPr>
                      <a:spLocks/>
                    </p:cNvSpPr>
                    <p:nvPr/>
                  </p:nvSpPr>
                  <p:spPr bwMode="auto">
                    <a:xfrm>
                      <a:off x="4040" y="2565"/>
                      <a:ext cx="141" cy="87"/>
                    </a:xfrm>
                    <a:custGeom>
                      <a:avLst/>
                      <a:gdLst>
                        <a:gd name="T0" fmla="*/ 64 w 141"/>
                        <a:gd name="T1" fmla="*/ 32 h 87"/>
                        <a:gd name="T2" fmla="*/ 12 w 141"/>
                        <a:gd name="T3" fmla="*/ 0 h 87"/>
                        <a:gd name="T4" fmla="*/ 0 w 141"/>
                        <a:gd name="T5" fmla="*/ 23 h 87"/>
                        <a:gd name="T6" fmla="*/ 3 w 141"/>
                        <a:gd name="T7" fmla="*/ 29 h 87"/>
                        <a:gd name="T8" fmla="*/ 13 w 141"/>
                        <a:gd name="T9" fmla="*/ 36 h 87"/>
                        <a:gd name="T10" fmla="*/ 140 w 141"/>
                        <a:gd name="T11" fmla="*/ 86 h 87"/>
                        <a:gd name="T12" fmla="*/ 140 w 141"/>
                        <a:gd name="T13" fmla="*/ 74 h 87"/>
                        <a:gd name="T14" fmla="*/ 64 w 141"/>
                        <a:gd name="T15" fmla="*/ 32 h 8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1" h="87">
                          <a:moveTo>
                            <a:pt x="64" y="32"/>
                          </a:moveTo>
                          <a:lnTo>
                            <a:pt x="12" y="0"/>
                          </a:lnTo>
                          <a:lnTo>
                            <a:pt x="0" y="23"/>
                          </a:lnTo>
                          <a:lnTo>
                            <a:pt x="3" y="29"/>
                          </a:lnTo>
                          <a:lnTo>
                            <a:pt x="13" y="36"/>
                          </a:lnTo>
                          <a:lnTo>
                            <a:pt x="140" y="86"/>
                          </a:lnTo>
                          <a:lnTo>
                            <a:pt x="140" y="74"/>
                          </a:lnTo>
                          <a:lnTo>
                            <a:pt x="64" y="32"/>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3041" name="Group 55"/>
                  <p:cNvGrpSpPr>
                    <a:grpSpLocks/>
                  </p:cNvGrpSpPr>
                  <p:nvPr/>
                </p:nvGrpSpPr>
                <p:grpSpPr bwMode="auto">
                  <a:xfrm>
                    <a:off x="4270" y="2470"/>
                    <a:ext cx="57" cy="102"/>
                    <a:chOff x="4270" y="2470"/>
                    <a:chExt cx="57" cy="102"/>
                  </a:xfrm>
                </p:grpSpPr>
                <p:sp>
                  <p:nvSpPr>
                    <p:cNvPr id="43042" name="Freeform 56"/>
                    <p:cNvSpPr>
                      <a:spLocks/>
                    </p:cNvSpPr>
                    <p:nvPr/>
                  </p:nvSpPr>
                  <p:spPr bwMode="auto">
                    <a:xfrm>
                      <a:off x="4270" y="2472"/>
                      <a:ext cx="54" cy="100"/>
                    </a:xfrm>
                    <a:custGeom>
                      <a:avLst/>
                      <a:gdLst>
                        <a:gd name="T0" fmla="*/ 51 w 54"/>
                        <a:gd name="T1" fmla="*/ 0 h 100"/>
                        <a:gd name="T2" fmla="*/ 34 w 54"/>
                        <a:gd name="T3" fmla="*/ 6 h 100"/>
                        <a:gd name="T4" fmla="*/ 18 w 54"/>
                        <a:gd name="T5" fmla="*/ 14 h 100"/>
                        <a:gd name="T6" fmla="*/ 8 w 54"/>
                        <a:gd name="T7" fmla="*/ 31 h 100"/>
                        <a:gd name="T8" fmla="*/ 0 w 54"/>
                        <a:gd name="T9" fmla="*/ 43 h 100"/>
                        <a:gd name="T10" fmla="*/ 2 w 54"/>
                        <a:gd name="T11" fmla="*/ 56 h 100"/>
                        <a:gd name="T12" fmla="*/ 3 w 54"/>
                        <a:gd name="T13" fmla="*/ 82 h 100"/>
                        <a:gd name="T14" fmla="*/ 6 w 54"/>
                        <a:gd name="T15" fmla="*/ 99 h 100"/>
                        <a:gd name="T16" fmla="*/ 24 w 54"/>
                        <a:gd name="T17" fmla="*/ 80 h 100"/>
                        <a:gd name="T18" fmla="*/ 24 w 54"/>
                        <a:gd name="T19" fmla="*/ 64 h 100"/>
                        <a:gd name="T20" fmla="*/ 23 w 54"/>
                        <a:gd name="T21" fmla="*/ 56 h 100"/>
                        <a:gd name="T22" fmla="*/ 21 w 54"/>
                        <a:gd name="T23" fmla="*/ 51 h 100"/>
                        <a:gd name="T24" fmla="*/ 24 w 54"/>
                        <a:gd name="T25" fmla="*/ 49 h 100"/>
                        <a:gd name="T26" fmla="*/ 27 w 54"/>
                        <a:gd name="T27" fmla="*/ 45 h 100"/>
                        <a:gd name="T28" fmla="*/ 31 w 54"/>
                        <a:gd name="T29" fmla="*/ 38 h 100"/>
                        <a:gd name="T30" fmla="*/ 33 w 54"/>
                        <a:gd name="T31" fmla="*/ 31 h 100"/>
                        <a:gd name="T32" fmla="*/ 35 w 54"/>
                        <a:gd name="T33" fmla="*/ 25 h 100"/>
                        <a:gd name="T34" fmla="*/ 40 w 54"/>
                        <a:gd name="T35" fmla="*/ 24 h 100"/>
                        <a:gd name="T36" fmla="*/ 46 w 54"/>
                        <a:gd name="T37" fmla="*/ 21 h 100"/>
                        <a:gd name="T38" fmla="*/ 50 w 54"/>
                        <a:gd name="T39" fmla="*/ 18 h 100"/>
                        <a:gd name="T40" fmla="*/ 53 w 54"/>
                        <a:gd name="T41" fmla="*/ 12 h 100"/>
                        <a:gd name="T42" fmla="*/ 53 w 54"/>
                        <a:gd name="T43" fmla="*/ 5 h 100"/>
                        <a:gd name="T44" fmla="*/ 51 w 54"/>
                        <a:gd name="T45" fmla="*/ 0 h 1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4" h="100">
                          <a:moveTo>
                            <a:pt x="51" y="0"/>
                          </a:moveTo>
                          <a:lnTo>
                            <a:pt x="34" y="6"/>
                          </a:lnTo>
                          <a:lnTo>
                            <a:pt x="18" y="14"/>
                          </a:lnTo>
                          <a:lnTo>
                            <a:pt x="8" y="31"/>
                          </a:lnTo>
                          <a:lnTo>
                            <a:pt x="0" y="43"/>
                          </a:lnTo>
                          <a:lnTo>
                            <a:pt x="2" y="56"/>
                          </a:lnTo>
                          <a:lnTo>
                            <a:pt x="3" y="82"/>
                          </a:lnTo>
                          <a:lnTo>
                            <a:pt x="6" y="99"/>
                          </a:lnTo>
                          <a:lnTo>
                            <a:pt x="24" y="80"/>
                          </a:lnTo>
                          <a:lnTo>
                            <a:pt x="24" y="64"/>
                          </a:lnTo>
                          <a:lnTo>
                            <a:pt x="23" y="56"/>
                          </a:lnTo>
                          <a:lnTo>
                            <a:pt x="21" y="51"/>
                          </a:lnTo>
                          <a:lnTo>
                            <a:pt x="24" y="49"/>
                          </a:lnTo>
                          <a:lnTo>
                            <a:pt x="27" y="45"/>
                          </a:lnTo>
                          <a:lnTo>
                            <a:pt x="31" y="38"/>
                          </a:lnTo>
                          <a:lnTo>
                            <a:pt x="33" y="31"/>
                          </a:lnTo>
                          <a:lnTo>
                            <a:pt x="35" y="25"/>
                          </a:lnTo>
                          <a:lnTo>
                            <a:pt x="40" y="24"/>
                          </a:lnTo>
                          <a:lnTo>
                            <a:pt x="46" y="21"/>
                          </a:lnTo>
                          <a:lnTo>
                            <a:pt x="50" y="18"/>
                          </a:lnTo>
                          <a:lnTo>
                            <a:pt x="53" y="12"/>
                          </a:lnTo>
                          <a:lnTo>
                            <a:pt x="53" y="5"/>
                          </a:lnTo>
                          <a:lnTo>
                            <a:pt x="51" y="0"/>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43" name="Freeform 57"/>
                    <p:cNvSpPr>
                      <a:spLocks/>
                    </p:cNvSpPr>
                    <p:nvPr/>
                  </p:nvSpPr>
                  <p:spPr bwMode="auto">
                    <a:xfrm>
                      <a:off x="4304" y="2470"/>
                      <a:ext cx="23" cy="17"/>
                    </a:xfrm>
                    <a:custGeom>
                      <a:avLst/>
                      <a:gdLst>
                        <a:gd name="T0" fmla="*/ 0 w 23"/>
                        <a:gd name="T1" fmla="*/ 12 h 17"/>
                        <a:gd name="T2" fmla="*/ 22 w 23"/>
                        <a:gd name="T3" fmla="*/ 0 h 17"/>
                        <a:gd name="T4" fmla="*/ 22 w 23"/>
                        <a:gd name="T5" fmla="*/ 4 h 17"/>
                        <a:gd name="T6" fmla="*/ 20 w 23"/>
                        <a:gd name="T7" fmla="*/ 9 h 17"/>
                        <a:gd name="T8" fmla="*/ 8 w 23"/>
                        <a:gd name="T9" fmla="*/ 16 h 17"/>
                        <a:gd name="T10" fmla="*/ 5 w 23"/>
                        <a:gd name="T11" fmla="*/ 16 h 17"/>
                        <a:gd name="T12" fmla="*/ 2 w 23"/>
                        <a:gd name="T13" fmla="*/ 16 h 17"/>
                        <a:gd name="T14" fmla="*/ 0 w 23"/>
                        <a:gd name="T15" fmla="*/ 12 h 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 h="17">
                          <a:moveTo>
                            <a:pt x="0" y="12"/>
                          </a:moveTo>
                          <a:lnTo>
                            <a:pt x="22" y="0"/>
                          </a:lnTo>
                          <a:lnTo>
                            <a:pt x="22" y="4"/>
                          </a:lnTo>
                          <a:lnTo>
                            <a:pt x="20" y="9"/>
                          </a:lnTo>
                          <a:lnTo>
                            <a:pt x="8" y="16"/>
                          </a:lnTo>
                          <a:lnTo>
                            <a:pt x="5" y="16"/>
                          </a:lnTo>
                          <a:lnTo>
                            <a:pt x="2" y="16"/>
                          </a:lnTo>
                          <a:lnTo>
                            <a:pt x="0" y="12"/>
                          </a:lnTo>
                        </a:path>
                      </a:pathLst>
                    </a:custGeom>
                    <a:solidFill>
                      <a:srgbClr val="FF001F"/>
                    </a:solidFill>
                    <a:ln w="12700" cap="rnd" cmpd="sng">
                      <a:solidFill>
                        <a:srgbClr val="FF001F"/>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43034" name="Freeform 58"/>
              <p:cNvSpPr>
                <a:spLocks/>
              </p:cNvSpPr>
              <p:nvPr/>
            </p:nvSpPr>
            <p:spPr bwMode="auto">
              <a:xfrm>
                <a:off x="4318" y="2418"/>
                <a:ext cx="359" cy="430"/>
              </a:xfrm>
              <a:custGeom>
                <a:avLst/>
                <a:gdLst>
                  <a:gd name="T0" fmla="*/ 139 w 359"/>
                  <a:gd name="T1" fmla="*/ 0 h 430"/>
                  <a:gd name="T2" fmla="*/ 347 w 359"/>
                  <a:gd name="T3" fmla="*/ 41 h 430"/>
                  <a:gd name="T4" fmla="*/ 332 w 359"/>
                  <a:gd name="T5" fmla="*/ 47 h 430"/>
                  <a:gd name="T6" fmla="*/ 358 w 359"/>
                  <a:gd name="T7" fmla="*/ 59 h 430"/>
                  <a:gd name="T8" fmla="*/ 240 w 359"/>
                  <a:gd name="T9" fmla="*/ 429 h 430"/>
                  <a:gd name="T10" fmla="*/ 89 w 359"/>
                  <a:gd name="T11" fmla="*/ 411 h 430"/>
                  <a:gd name="T12" fmla="*/ 0 w 359"/>
                  <a:gd name="T13" fmla="*/ 363 h 430"/>
                  <a:gd name="T14" fmla="*/ 139 w 359"/>
                  <a:gd name="T15" fmla="*/ 0 h 4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9" h="430">
                    <a:moveTo>
                      <a:pt x="139" y="0"/>
                    </a:moveTo>
                    <a:lnTo>
                      <a:pt x="347" y="41"/>
                    </a:lnTo>
                    <a:lnTo>
                      <a:pt x="332" y="47"/>
                    </a:lnTo>
                    <a:lnTo>
                      <a:pt x="358" y="59"/>
                    </a:lnTo>
                    <a:lnTo>
                      <a:pt x="240" y="429"/>
                    </a:lnTo>
                    <a:lnTo>
                      <a:pt x="89" y="411"/>
                    </a:lnTo>
                    <a:lnTo>
                      <a:pt x="0" y="363"/>
                    </a:lnTo>
                    <a:lnTo>
                      <a:pt x="139" y="0"/>
                    </a:lnTo>
                  </a:path>
                </a:pathLst>
              </a:custGeom>
              <a:solidFill>
                <a:srgbClr val="9FB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35" name="Freeform 59"/>
              <p:cNvSpPr>
                <a:spLocks/>
              </p:cNvSpPr>
              <p:nvPr/>
            </p:nvSpPr>
            <p:spPr bwMode="auto">
              <a:xfrm>
                <a:off x="4264" y="2685"/>
                <a:ext cx="374" cy="210"/>
              </a:xfrm>
              <a:custGeom>
                <a:avLst/>
                <a:gdLst>
                  <a:gd name="T0" fmla="*/ 344 w 374"/>
                  <a:gd name="T1" fmla="*/ 15 h 210"/>
                  <a:gd name="T2" fmla="*/ 356 w 374"/>
                  <a:gd name="T3" fmla="*/ 84 h 210"/>
                  <a:gd name="T4" fmla="*/ 367 w 374"/>
                  <a:gd name="T5" fmla="*/ 143 h 210"/>
                  <a:gd name="T6" fmla="*/ 373 w 374"/>
                  <a:gd name="T7" fmla="*/ 176 h 210"/>
                  <a:gd name="T8" fmla="*/ 366 w 374"/>
                  <a:gd name="T9" fmla="*/ 195 h 210"/>
                  <a:gd name="T10" fmla="*/ 311 w 374"/>
                  <a:gd name="T11" fmla="*/ 207 h 210"/>
                  <a:gd name="T12" fmla="*/ 198 w 374"/>
                  <a:gd name="T13" fmla="*/ 200 h 210"/>
                  <a:gd name="T14" fmla="*/ 140 w 374"/>
                  <a:gd name="T15" fmla="*/ 209 h 210"/>
                  <a:gd name="T16" fmla="*/ 95 w 374"/>
                  <a:gd name="T17" fmla="*/ 203 h 210"/>
                  <a:gd name="T18" fmla="*/ 37 w 374"/>
                  <a:gd name="T19" fmla="*/ 198 h 210"/>
                  <a:gd name="T20" fmla="*/ 22 w 374"/>
                  <a:gd name="T21" fmla="*/ 174 h 210"/>
                  <a:gd name="T22" fmla="*/ 10 w 374"/>
                  <a:gd name="T23" fmla="*/ 153 h 210"/>
                  <a:gd name="T24" fmla="*/ 2 w 374"/>
                  <a:gd name="T25" fmla="*/ 126 h 210"/>
                  <a:gd name="T26" fmla="*/ 1 w 374"/>
                  <a:gd name="T27" fmla="*/ 110 h 210"/>
                  <a:gd name="T28" fmla="*/ 9 w 374"/>
                  <a:gd name="T29" fmla="*/ 104 h 210"/>
                  <a:gd name="T30" fmla="*/ 19 w 374"/>
                  <a:gd name="T31" fmla="*/ 113 h 210"/>
                  <a:gd name="T32" fmla="*/ 41 w 374"/>
                  <a:gd name="T33" fmla="*/ 123 h 210"/>
                  <a:gd name="T34" fmla="*/ 29 w 374"/>
                  <a:gd name="T35" fmla="*/ 108 h 210"/>
                  <a:gd name="T36" fmla="*/ 46 w 374"/>
                  <a:gd name="T37" fmla="*/ 99 h 210"/>
                  <a:gd name="T38" fmla="*/ 79 w 374"/>
                  <a:gd name="T39" fmla="*/ 96 h 210"/>
                  <a:gd name="T40" fmla="*/ 109 w 374"/>
                  <a:gd name="T41" fmla="*/ 96 h 210"/>
                  <a:gd name="T42" fmla="*/ 81 w 374"/>
                  <a:gd name="T43" fmla="*/ 92 h 210"/>
                  <a:gd name="T44" fmla="*/ 63 w 374"/>
                  <a:gd name="T45" fmla="*/ 92 h 210"/>
                  <a:gd name="T46" fmla="*/ 49 w 374"/>
                  <a:gd name="T47" fmla="*/ 84 h 210"/>
                  <a:gd name="T48" fmla="*/ 67 w 374"/>
                  <a:gd name="T49" fmla="*/ 74 h 210"/>
                  <a:gd name="T50" fmla="*/ 114 w 374"/>
                  <a:gd name="T51" fmla="*/ 70 h 210"/>
                  <a:gd name="T52" fmla="*/ 142 w 374"/>
                  <a:gd name="T53" fmla="*/ 79 h 210"/>
                  <a:gd name="T54" fmla="*/ 159 w 374"/>
                  <a:gd name="T55" fmla="*/ 103 h 210"/>
                  <a:gd name="T56" fmla="*/ 191 w 374"/>
                  <a:gd name="T57" fmla="*/ 120 h 210"/>
                  <a:gd name="T58" fmla="*/ 238 w 374"/>
                  <a:gd name="T59" fmla="*/ 122 h 210"/>
                  <a:gd name="T60" fmla="*/ 293 w 374"/>
                  <a:gd name="T61" fmla="*/ 110 h 210"/>
                  <a:gd name="T62" fmla="*/ 318 w 374"/>
                  <a:gd name="T63" fmla="*/ 49 h 2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74" h="210">
                    <a:moveTo>
                      <a:pt x="339" y="0"/>
                    </a:moveTo>
                    <a:lnTo>
                      <a:pt x="344" y="15"/>
                    </a:lnTo>
                    <a:lnTo>
                      <a:pt x="352" y="56"/>
                    </a:lnTo>
                    <a:lnTo>
                      <a:pt x="356" y="84"/>
                    </a:lnTo>
                    <a:lnTo>
                      <a:pt x="362" y="126"/>
                    </a:lnTo>
                    <a:lnTo>
                      <a:pt x="367" y="143"/>
                    </a:lnTo>
                    <a:lnTo>
                      <a:pt x="371" y="161"/>
                    </a:lnTo>
                    <a:lnTo>
                      <a:pt x="373" y="176"/>
                    </a:lnTo>
                    <a:lnTo>
                      <a:pt x="371" y="184"/>
                    </a:lnTo>
                    <a:lnTo>
                      <a:pt x="366" y="195"/>
                    </a:lnTo>
                    <a:lnTo>
                      <a:pt x="355" y="202"/>
                    </a:lnTo>
                    <a:lnTo>
                      <a:pt x="311" y="207"/>
                    </a:lnTo>
                    <a:lnTo>
                      <a:pt x="256" y="207"/>
                    </a:lnTo>
                    <a:lnTo>
                      <a:pt x="198" y="200"/>
                    </a:lnTo>
                    <a:lnTo>
                      <a:pt x="162" y="207"/>
                    </a:lnTo>
                    <a:lnTo>
                      <a:pt x="140" y="209"/>
                    </a:lnTo>
                    <a:lnTo>
                      <a:pt x="117" y="207"/>
                    </a:lnTo>
                    <a:lnTo>
                      <a:pt x="95" y="203"/>
                    </a:lnTo>
                    <a:lnTo>
                      <a:pt x="78" y="202"/>
                    </a:lnTo>
                    <a:lnTo>
                      <a:pt x="37" y="198"/>
                    </a:lnTo>
                    <a:lnTo>
                      <a:pt x="23" y="187"/>
                    </a:lnTo>
                    <a:lnTo>
                      <a:pt x="22" y="174"/>
                    </a:lnTo>
                    <a:lnTo>
                      <a:pt x="13" y="162"/>
                    </a:lnTo>
                    <a:lnTo>
                      <a:pt x="10" y="153"/>
                    </a:lnTo>
                    <a:lnTo>
                      <a:pt x="10" y="138"/>
                    </a:lnTo>
                    <a:lnTo>
                      <a:pt x="2" y="126"/>
                    </a:lnTo>
                    <a:lnTo>
                      <a:pt x="0" y="115"/>
                    </a:lnTo>
                    <a:lnTo>
                      <a:pt x="1" y="110"/>
                    </a:lnTo>
                    <a:lnTo>
                      <a:pt x="4" y="105"/>
                    </a:lnTo>
                    <a:lnTo>
                      <a:pt x="9" y="104"/>
                    </a:lnTo>
                    <a:lnTo>
                      <a:pt x="13" y="107"/>
                    </a:lnTo>
                    <a:lnTo>
                      <a:pt x="19" y="113"/>
                    </a:lnTo>
                    <a:lnTo>
                      <a:pt x="26" y="118"/>
                    </a:lnTo>
                    <a:lnTo>
                      <a:pt x="41" y="123"/>
                    </a:lnTo>
                    <a:lnTo>
                      <a:pt x="32" y="117"/>
                    </a:lnTo>
                    <a:lnTo>
                      <a:pt x="29" y="108"/>
                    </a:lnTo>
                    <a:lnTo>
                      <a:pt x="34" y="103"/>
                    </a:lnTo>
                    <a:lnTo>
                      <a:pt x="46" y="99"/>
                    </a:lnTo>
                    <a:lnTo>
                      <a:pt x="60" y="99"/>
                    </a:lnTo>
                    <a:lnTo>
                      <a:pt x="79" y="96"/>
                    </a:lnTo>
                    <a:lnTo>
                      <a:pt x="102" y="96"/>
                    </a:lnTo>
                    <a:lnTo>
                      <a:pt x="109" y="96"/>
                    </a:lnTo>
                    <a:lnTo>
                      <a:pt x="98" y="91"/>
                    </a:lnTo>
                    <a:lnTo>
                      <a:pt x="81" y="92"/>
                    </a:lnTo>
                    <a:lnTo>
                      <a:pt x="74" y="92"/>
                    </a:lnTo>
                    <a:lnTo>
                      <a:pt x="63" y="92"/>
                    </a:lnTo>
                    <a:lnTo>
                      <a:pt x="53" y="89"/>
                    </a:lnTo>
                    <a:lnTo>
                      <a:pt x="49" y="84"/>
                    </a:lnTo>
                    <a:lnTo>
                      <a:pt x="48" y="77"/>
                    </a:lnTo>
                    <a:lnTo>
                      <a:pt x="67" y="74"/>
                    </a:lnTo>
                    <a:lnTo>
                      <a:pt x="95" y="71"/>
                    </a:lnTo>
                    <a:lnTo>
                      <a:pt x="114" y="70"/>
                    </a:lnTo>
                    <a:lnTo>
                      <a:pt x="130" y="74"/>
                    </a:lnTo>
                    <a:lnTo>
                      <a:pt x="142" y="79"/>
                    </a:lnTo>
                    <a:lnTo>
                      <a:pt x="152" y="93"/>
                    </a:lnTo>
                    <a:lnTo>
                      <a:pt x="159" y="103"/>
                    </a:lnTo>
                    <a:lnTo>
                      <a:pt x="173" y="112"/>
                    </a:lnTo>
                    <a:lnTo>
                      <a:pt x="191" y="120"/>
                    </a:lnTo>
                    <a:lnTo>
                      <a:pt x="213" y="123"/>
                    </a:lnTo>
                    <a:lnTo>
                      <a:pt x="238" y="122"/>
                    </a:lnTo>
                    <a:lnTo>
                      <a:pt x="286" y="110"/>
                    </a:lnTo>
                    <a:lnTo>
                      <a:pt x="293" y="110"/>
                    </a:lnTo>
                    <a:lnTo>
                      <a:pt x="312" y="81"/>
                    </a:lnTo>
                    <a:lnTo>
                      <a:pt x="318" y="49"/>
                    </a:lnTo>
                    <a:lnTo>
                      <a:pt x="339" y="0"/>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027" name="Rectangle 60"/>
            <p:cNvSpPr>
              <a:spLocks noChangeArrowheads="1"/>
            </p:cNvSpPr>
            <p:nvPr/>
          </p:nvSpPr>
          <p:spPr bwMode="auto">
            <a:xfrm>
              <a:off x="4346" y="2696"/>
              <a:ext cx="17" cy="16"/>
            </a:xfrm>
            <a:prstGeom prst="rect">
              <a:avLst/>
            </a:prstGeom>
            <a:solidFill>
              <a:srgbClr val="FADB3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43028" name="Freeform 61"/>
            <p:cNvSpPr>
              <a:spLocks/>
            </p:cNvSpPr>
            <p:nvPr/>
          </p:nvSpPr>
          <p:spPr bwMode="auto">
            <a:xfrm>
              <a:off x="4299" y="2490"/>
              <a:ext cx="21" cy="53"/>
            </a:xfrm>
            <a:custGeom>
              <a:avLst/>
              <a:gdLst>
                <a:gd name="T0" fmla="*/ 0 w 21"/>
                <a:gd name="T1" fmla="*/ 52 h 53"/>
                <a:gd name="T2" fmla="*/ 10 w 21"/>
                <a:gd name="T3" fmla="*/ 7 h 53"/>
                <a:gd name="T4" fmla="*/ 13 w 21"/>
                <a:gd name="T5" fmla="*/ 3 h 53"/>
                <a:gd name="T6" fmla="*/ 20 w 21"/>
                <a:gd name="T7" fmla="*/ 0 h 53"/>
                <a:gd name="T8" fmla="*/ 11 w 21"/>
                <a:gd name="T9" fmla="*/ 44 h 53"/>
                <a:gd name="T10" fmla="*/ 0 w 21"/>
                <a:gd name="T11" fmla="*/ 52 h 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53">
                  <a:moveTo>
                    <a:pt x="0" y="52"/>
                  </a:moveTo>
                  <a:lnTo>
                    <a:pt x="10" y="7"/>
                  </a:lnTo>
                  <a:lnTo>
                    <a:pt x="13" y="3"/>
                  </a:lnTo>
                  <a:lnTo>
                    <a:pt x="20" y="0"/>
                  </a:lnTo>
                  <a:lnTo>
                    <a:pt x="11" y="44"/>
                  </a:lnTo>
                  <a:lnTo>
                    <a:pt x="0" y="52"/>
                  </a:lnTo>
                </a:path>
              </a:pathLst>
            </a:custGeom>
            <a:solidFill>
              <a:srgbClr val="E56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29" name="Freeform 62"/>
            <p:cNvSpPr>
              <a:spLocks/>
            </p:cNvSpPr>
            <p:nvPr/>
          </p:nvSpPr>
          <p:spPr bwMode="auto">
            <a:xfrm>
              <a:off x="3544" y="2990"/>
              <a:ext cx="17" cy="17"/>
            </a:xfrm>
            <a:custGeom>
              <a:avLst/>
              <a:gdLst>
                <a:gd name="T0" fmla="*/ 0 w 17"/>
                <a:gd name="T1" fmla="*/ 16 h 17"/>
                <a:gd name="T2" fmla="*/ 14 w 17"/>
                <a:gd name="T3" fmla="*/ 0 h 17"/>
                <a:gd name="T4" fmla="*/ 16 w 17"/>
                <a:gd name="T5" fmla="*/ 14 h 17"/>
                <a:gd name="T6" fmla="*/ 0 w 17"/>
                <a:gd name="T7" fmla="*/ 16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16"/>
                  </a:moveTo>
                  <a:lnTo>
                    <a:pt x="14" y="0"/>
                  </a:lnTo>
                  <a:lnTo>
                    <a:pt x="16" y="14"/>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30" name="Freeform 63"/>
            <p:cNvSpPr>
              <a:spLocks/>
            </p:cNvSpPr>
            <p:nvPr/>
          </p:nvSpPr>
          <p:spPr bwMode="auto">
            <a:xfrm>
              <a:off x="4467" y="2804"/>
              <a:ext cx="47" cy="94"/>
            </a:xfrm>
            <a:custGeom>
              <a:avLst/>
              <a:gdLst>
                <a:gd name="T0" fmla="*/ 14 w 47"/>
                <a:gd name="T1" fmla="*/ 5 h 94"/>
                <a:gd name="T2" fmla="*/ 17 w 47"/>
                <a:gd name="T3" fmla="*/ 14 h 94"/>
                <a:gd name="T4" fmla="*/ 20 w 47"/>
                <a:gd name="T5" fmla="*/ 25 h 94"/>
                <a:gd name="T6" fmla="*/ 21 w 47"/>
                <a:gd name="T7" fmla="*/ 35 h 94"/>
                <a:gd name="T8" fmla="*/ 21 w 47"/>
                <a:gd name="T9" fmla="*/ 44 h 94"/>
                <a:gd name="T10" fmla="*/ 18 w 47"/>
                <a:gd name="T11" fmla="*/ 58 h 94"/>
                <a:gd name="T12" fmla="*/ 14 w 47"/>
                <a:gd name="T13" fmla="*/ 66 h 94"/>
                <a:gd name="T14" fmla="*/ 7 w 47"/>
                <a:gd name="T15" fmla="*/ 76 h 94"/>
                <a:gd name="T16" fmla="*/ 0 w 47"/>
                <a:gd name="T17" fmla="*/ 83 h 94"/>
                <a:gd name="T18" fmla="*/ 4 w 47"/>
                <a:gd name="T19" fmla="*/ 88 h 94"/>
                <a:gd name="T20" fmla="*/ 8 w 47"/>
                <a:gd name="T21" fmla="*/ 90 h 94"/>
                <a:gd name="T22" fmla="*/ 11 w 47"/>
                <a:gd name="T23" fmla="*/ 90 h 94"/>
                <a:gd name="T24" fmla="*/ 15 w 47"/>
                <a:gd name="T25" fmla="*/ 90 h 94"/>
                <a:gd name="T26" fmla="*/ 18 w 47"/>
                <a:gd name="T27" fmla="*/ 88 h 94"/>
                <a:gd name="T28" fmla="*/ 22 w 47"/>
                <a:gd name="T29" fmla="*/ 88 h 94"/>
                <a:gd name="T30" fmla="*/ 27 w 47"/>
                <a:gd name="T31" fmla="*/ 88 h 94"/>
                <a:gd name="T32" fmla="*/ 29 w 47"/>
                <a:gd name="T33" fmla="*/ 89 h 94"/>
                <a:gd name="T34" fmla="*/ 31 w 47"/>
                <a:gd name="T35" fmla="*/ 91 h 94"/>
                <a:gd name="T36" fmla="*/ 35 w 47"/>
                <a:gd name="T37" fmla="*/ 93 h 94"/>
                <a:gd name="T38" fmla="*/ 40 w 47"/>
                <a:gd name="T39" fmla="*/ 91 h 94"/>
                <a:gd name="T40" fmla="*/ 43 w 47"/>
                <a:gd name="T41" fmla="*/ 83 h 94"/>
                <a:gd name="T42" fmla="*/ 45 w 47"/>
                <a:gd name="T43" fmla="*/ 69 h 94"/>
                <a:gd name="T44" fmla="*/ 46 w 47"/>
                <a:gd name="T45" fmla="*/ 54 h 94"/>
                <a:gd name="T46" fmla="*/ 46 w 47"/>
                <a:gd name="T47" fmla="*/ 37 h 94"/>
                <a:gd name="T48" fmla="*/ 44 w 47"/>
                <a:gd name="T49" fmla="*/ 25 h 94"/>
                <a:gd name="T50" fmla="*/ 39 w 47"/>
                <a:gd name="T51" fmla="*/ 10 h 94"/>
                <a:gd name="T52" fmla="*/ 37 w 47"/>
                <a:gd name="T53" fmla="*/ 5 h 94"/>
                <a:gd name="T54" fmla="*/ 34 w 47"/>
                <a:gd name="T55" fmla="*/ 2 h 94"/>
                <a:gd name="T56" fmla="*/ 29 w 47"/>
                <a:gd name="T57" fmla="*/ 0 h 94"/>
                <a:gd name="T58" fmla="*/ 24 w 47"/>
                <a:gd name="T59" fmla="*/ 0 h 94"/>
                <a:gd name="T60" fmla="*/ 18 w 47"/>
                <a:gd name="T61" fmla="*/ 2 h 94"/>
                <a:gd name="T62" fmla="*/ 14 w 47"/>
                <a:gd name="T63" fmla="*/ 5 h 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7" h="94">
                  <a:moveTo>
                    <a:pt x="14" y="5"/>
                  </a:moveTo>
                  <a:lnTo>
                    <a:pt x="17" y="14"/>
                  </a:lnTo>
                  <a:lnTo>
                    <a:pt x="20" y="25"/>
                  </a:lnTo>
                  <a:lnTo>
                    <a:pt x="21" y="35"/>
                  </a:lnTo>
                  <a:lnTo>
                    <a:pt x="21" y="44"/>
                  </a:lnTo>
                  <a:lnTo>
                    <a:pt x="18" y="58"/>
                  </a:lnTo>
                  <a:lnTo>
                    <a:pt x="14" y="66"/>
                  </a:lnTo>
                  <a:lnTo>
                    <a:pt x="7" y="76"/>
                  </a:lnTo>
                  <a:lnTo>
                    <a:pt x="0" y="83"/>
                  </a:lnTo>
                  <a:lnTo>
                    <a:pt x="4" y="88"/>
                  </a:lnTo>
                  <a:lnTo>
                    <a:pt x="8" y="90"/>
                  </a:lnTo>
                  <a:lnTo>
                    <a:pt x="11" y="90"/>
                  </a:lnTo>
                  <a:lnTo>
                    <a:pt x="15" y="90"/>
                  </a:lnTo>
                  <a:lnTo>
                    <a:pt x="18" y="88"/>
                  </a:lnTo>
                  <a:lnTo>
                    <a:pt x="22" y="88"/>
                  </a:lnTo>
                  <a:lnTo>
                    <a:pt x="27" y="88"/>
                  </a:lnTo>
                  <a:lnTo>
                    <a:pt x="29" y="89"/>
                  </a:lnTo>
                  <a:lnTo>
                    <a:pt x="31" y="91"/>
                  </a:lnTo>
                  <a:lnTo>
                    <a:pt x="35" y="93"/>
                  </a:lnTo>
                  <a:lnTo>
                    <a:pt x="40" y="91"/>
                  </a:lnTo>
                  <a:lnTo>
                    <a:pt x="43" y="83"/>
                  </a:lnTo>
                  <a:lnTo>
                    <a:pt x="45" y="69"/>
                  </a:lnTo>
                  <a:lnTo>
                    <a:pt x="46" y="54"/>
                  </a:lnTo>
                  <a:lnTo>
                    <a:pt x="46" y="37"/>
                  </a:lnTo>
                  <a:lnTo>
                    <a:pt x="44" y="25"/>
                  </a:lnTo>
                  <a:lnTo>
                    <a:pt x="39" y="10"/>
                  </a:lnTo>
                  <a:lnTo>
                    <a:pt x="37" y="5"/>
                  </a:lnTo>
                  <a:lnTo>
                    <a:pt x="34" y="2"/>
                  </a:lnTo>
                  <a:lnTo>
                    <a:pt x="29" y="0"/>
                  </a:lnTo>
                  <a:lnTo>
                    <a:pt x="24" y="0"/>
                  </a:lnTo>
                  <a:lnTo>
                    <a:pt x="18" y="2"/>
                  </a:lnTo>
                  <a:lnTo>
                    <a:pt x="14" y="5"/>
                  </a:lnTo>
                </a:path>
              </a:pathLst>
            </a:custGeom>
            <a:solidFill>
              <a:srgbClr val="7F5F3F"/>
            </a:solidFill>
            <a:ln w="12700" cap="rnd" cmpd="sng">
              <a:solidFill>
                <a:srgbClr val="3F1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31" name="Rectangle 64"/>
            <p:cNvSpPr>
              <a:spLocks noChangeArrowheads="1"/>
            </p:cNvSpPr>
            <p:nvPr/>
          </p:nvSpPr>
          <p:spPr bwMode="auto">
            <a:xfrm>
              <a:off x="3080" y="2903"/>
              <a:ext cx="998" cy="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lang="en-US" altLang="en-US" sz="1600">
                  <a:solidFill>
                    <a:srgbClr val="FFFF66"/>
                  </a:solidFill>
                  <a:latin typeface="Arial" panose="020B0604020202020204" pitchFamily="34" charset="0"/>
                </a:rPr>
                <a:t>Professor Clark</a:t>
              </a:r>
              <a:endParaRPr lang="en-US" altLang="en-US" sz="1600">
                <a:latin typeface="Arial" panose="020B0604020202020204" pitchFamily="34" charset="0"/>
              </a:endParaRPr>
            </a:p>
          </p:txBody>
        </p:sp>
      </p:grpSp>
      <p:sp>
        <p:nvSpPr>
          <p:cNvPr id="43014" name="Rectangle 65"/>
          <p:cNvSpPr>
            <a:spLocks noChangeArrowheads="1"/>
          </p:cNvSpPr>
          <p:nvPr/>
        </p:nvSpPr>
        <p:spPr bwMode="gray">
          <a:xfrm>
            <a:off x="7569200" y="2935289"/>
            <a:ext cx="100027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ct val="30000"/>
              </a:spcAft>
            </a:pPr>
            <a:r>
              <a:rPr lang="en-US" altLang="en-US" sz="1400" b="1">
                <a:latin typeface="Arial" panose="020B0604020202020204" pitchFamily="34" charset="0"/>
              </a:rPr>
              <a:t>a + b = 10</a:t>
            </a:r>
          </a:p>
        </p:txBody>
      </p:sp>
      <p:sp>
        <p:nvSpPr>
          <p:cNvPr id="43015" name="Rectangle 68"/>
          <p:cNvSpPr>
            <a:spLocks noChangeArrowheads="1"/>
          </p:cNvSpPr>
          <p:nvPr/>
        </p:nvSpPr>
        <p:spPr bwMode="auto">
          <a:xfrm>
            <a:off x="1729505" y="4343401"/>
            <a:ext cx="2478243"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u="sng">
                <a:latin typeface="Arial" panose="020B0604020202020204" pitchFamily="34" charset="0"/>
              </a:rPr>
              <a:t>ProfessorClark : </a:t>
            </a:r>
          </a:p>
          <a:p>
            <a:pPr algn="ctr"/>
            <a:r>
              <a:rPr lang="en-US" altLang="en-US" u="sng">
                <a:latin typeface="Arial" panose="020B0604020202020204" pitchFamily="34" charset="0"/>
              </a:rPr>
              <a:t>Professor</a:t>
            </a:r>
            <a:endParaRPr lang="en-US" altLang="en-US">
              <a:latin typeface="Arial" panose="020B0604020202020204" pitchFamily="34" charset="0"/>
            </a:endParaRPr>
          </a:p>
        </p:txBody>
      </p:sp>
      <p:sp>
        <p:nvSpPr>
          <p:cNvPr id="43016" name="Rectangle 69"/>
          <p:cNvSpPr>
            <a:spLocks noChangeArrowheads="1"/>
          </p:cNvSpPr>
          <p:nvPr/>
        </p:nvSpPr>
        <p:spPr bwMode="auto">
          <a:xfrm>
            <a:off x="1676400" y="4419600"/>
            <a:ext cx="2584450" cy="1282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43017" name="Rectangle 70"/>
          <p:cNvSpPr>
            <a:spLocks noChangeArrowheads="1"/>
          </p:cNvSpPr>
          <p:nvPr/>
        </p:nvSpPr>
        <p:spPr bwMode="auto">
          <a:xfrm>
            <a:off x="4764088" y="3200401"/>
            <a:ext cx="222336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u="sng">
                <a:latin typeface="Arial" panose="020B0604020202020204" pitchFamily="34" charset="0"/>
              </a:rPr>
              <a:t>ProfessorClark</a:t>
            </a:r>
            <a:endParaRPr lang="en-US" altLang="en-US">
              <a:latin typeface="Arial" panose="020B0604020202020204" pitchFamily="34" charset="0"/>
            </a:endParaRPr>
          </a:p>
        </p:txBody>
      </p:sp>
      <p:sp>
        <p:nvSpPr>
          <p:cNvPr id="43018" name="Rectangle 71"/>
          <p:cNvSpPr>
            <a:spLocks noChangeArrowheads="1"/>
          </p:cNvSpPr>
          <p:nvPr/>
        </p:nvSpPr>
        <p:spPr bwMode="auto">
          <a:xfrm>
            <a:off x="4724400" y="3124200"/>
            <a:ext cx="2279650" cy="1282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43019" name="Text Box 72"/>
          <p:cNvSpPr txBox="1">
            <a:spLocks noChangeArrowheads="1"/>
          </p:cNvSpPr>
          <p:nvPr/>
        </p:nvSpPr>
        <p:spPr bwMode="auto">
          <a:xfrm>
            <a:off x="1752600" y="3733800"/>
            <a:ext cx="24384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solidFill>
                  <a:schemeClr val="tx2"/>
                </a:solidFill>
              </a:rPr>
              <a:t>Class Name Only</a:t>
            </a:r>
          </a:p>
        </p:txBody>
      </p:sp>
      <p:sp>
        <p:nvSpPr>
          <p:cNvPr id="43020" name="Text Box 73"/>
          <p:cNvSpPr txBox="1">
            <a:spLocks noChangeArrowheads="1"/>
          </p:cNvSpPr>
          <p:nvPr/>
        </p:nvSpPr>
        <p:spPr bwMode="auto">
          <a:xfrm>
            <a:off x="4724400" y="4648200"/>
            <a:ext cx="24384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solidFill>
                  <a:schemeClr val="tx2"/>
                </a:solidFill>
              </a:rPr>
              <a:t>Object Name Only</a:t>
            </a:r>
          </a:p>
        </p:txBody>
      </p:sp>
      <p:sp>
        <p:nvSpPr>
          <p:cNvPr id="43021" name="Text Box 74"/>
          <p:cNvSpPr txBox="1">
            <a:spLocks noChangeArrowheads="1"/>
          </p:cNvSpPr>
          <p:nvPr/>
        </p:nvSpPr>
        <p:spPr bwMode="auto">
          <a:xfrm>
            <a:off x="1524000" y="5791200"/>
            <a:ext cx="29718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solidFill>
                  <a:schemeClr val="tx2"/>
                </a:solidFill>
              </a:rPr>
              <a:t>Class and Object Name</a:t>
            </a:r>
          </a:p>
        </p:txBody>
      </p:sp>
      <p:sp>
        <p:nvSpPr>
          <p:cNvPr id="43022" name="Text Box 75"/>
          <p:cNvSpPr txBox="1">
            <a:spLocks noChangeArrowheads="1"/>
          </p:cNvSpPr>
          <p:nvPr/>
        </p:nvSpPr>
        <p:spPr bwMode="auto">
          <a:xfrm>
            <a:off x="7696200" y="5943600"/>
            <a:ext cx="266700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solidFill>
                  <a:schemeClr val="tx2"/>
                </a:solidFill>
              </a:rPr>
              <a:t>(stay tuned for classes)</a:t>
            </a:r>
          </a:p>
        </p:txBody>
      </p:sp>
      <p:sp>
        <p:nvSpPr>
          <p:cNvPr id="43023" name="Rectangle 76"/>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Representing Objects</a:t>
            </a:r>
          </a:p>
        </p:txBody>
      </p:sp>
      <p:sp>
        <p:nvSpPr>
          <p:cNvPr id="43024" name="Rectangle 77"/>
          <p:cNvSpPr>
            <a:spLocks noGrp="1" noChangeArrowheads="1"/>
          </p:cNvSpPr>
          <p:nvPr>
            <p:ph idx="1"/>
          </p:nvPr>
        </p:nvSpPr>
        <p:spPr>
          <a:xfrm>
            <a:off x="4119564" y="1936750"/>
            <a:ext cx="6345237" cy="3530600"/>
          </a:xfrm>
        </p:spPr>
        <p:txBody>
          <a:bodyPr/>
          <a:lstStyle/>
          <a:p>
            <a:pPr eaLnBrk="1" hangingPunct="1"/>
            <a:r>
              <a:rPr lang="en-US" altLang="en-US" smtClean="0"/>
              <a:t>An object is represented as rectangles with underlined names</a:t>
            </a:r>
          </a:p>
        </p:txBody>
      </p:sp>
    </p:spTree>
    <p:extLst>
      <p:ext uri="{BB962C8B-B14F-4D97-AF65-F5344CB8AC3E}">
        <p14:creationId xmlns:p14="http://schemas.microsoft.com/office/powerpoint/2010/main" val="367255383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900" name="AutoShape 4"/>
          <p:cNvSpPr>
            <a:spLocks noChangeArrowheads="1"/>
          </p:cNvSpPr>
          <p:nvPr/>
        </p:nvSpPr>
        <p:spPr bwMode="auto">
          <a:xfrm>
            <a:off x="3165765" y="2161309"/>
            <a:ext cx="447675" cy="433388"/>
          </a:xfrm>
          <a:prstGeom prst="star5">
            <a:avLst/>
          </a:prstGeom>
          <a:solidFill>
            <a:srgbClr val="FF00FF"/>
          </a:soli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45059" name="Rectangle 5"/>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Basic Concepts of Object Orientation</a:t>
            </a:r>
          </a:p>
        </p:txBody>
      </p:sp>
      <p:sp>
        <p:nvSpPr>
          <p:cNvPr id="32772" name="Rectangle 6"/>
          <p:cNvSpPr>
            <a:spLocks noGrp="1" noChangeArrowheads="1"/>
          </p:cNvSpPr>
          <p:nvPr>
            <p:ph idx="1"/>
          </p:nvPr>
        </p:nvSpPr>
        <p:spPr>
          <a:xfrm>
            <a:off x="2468880" y="1829109"/>
            <a:ext cx="5411585" cy="4023360"/>
          </a:xfrm>
        </p:spPr>
        <p:txBody>
          <a:bodyPr rtlCol="0">
            <a:normAutofit/>
          </a:bodyPr>
          <a:lstStyle/>
          <a:p>
            <a:pPr>
              <a:spcAft>
                <a:spcPts val="0"/>
              </a:spcAft>
              <a:buFont typeface="Wingdings 3" charset="2"/>
              <a:buChar char=""/>
              <a:defRPr/>
            </a:pPr>
            <a:r>
              <a:rPr lang="en-US" altLang="en-US" dirty="0" smtClean="0">
                <a:solidFill>
                  <a:schemeClr val="folHlink"/>
                </a:solidFill>
              </a:rPr>
              <a:t>Object</a:t>
            </a:r>
            <a:endParaRPr lang="en-US" altLang="en-US" dirty="0" smtClean="0">
              <a:solidFill>
                <a:schemeClr val="tx1">
                  <a:lumMod val="75000"/>
                  <a:lumOff val="25000"/>
                </a:schemeClr>
              </a:solidFill>
            </a:endParaRPr>
          </a:p>
          <a:p>
            <a:pPr>
              <a:spcAft>
                <a:spcPts val="0"/>
              </a:spcAft>
              <a:buFont typeface="Wingdings 3" charset="2"/>
              <a:buChar char=""/>
              <a:defRPr/>
            </a:pPr>
            <a:r>
              <a:rPr lang="en-US" altLang="en-US" dirty="0" smtClean="0">
                <a:solidFill>
                  <a:schemeClr val="tx1">
                    <a:lumMod val="75000"/>
                    <a:lumOff val="25000"/>
                  </a:schemeClr>
                </a:solidFill>
              </a:rPr>
              <a:t>Class</a:t>
            </a:r>
          </a:p>
          <a:p>
            <a:pPr>
              <a:spcAft>
                <a:spcPts val="0"/>
              </a:spcAft>
              <a:buFont typeface="Wingdings 3" charset="2"/>
              <a:buChar char=""/>
              <a:defRPr/>
            </a:pPr>
            <a:r>
              <a:rPr lang="en-US" altLang="en-US" dirty="0" smtClean="0">
                <a:solidFill>
                  <a:schemeClr val="folHlink"/>
                </a:solidFill>
              </a:rPr>
              <a:t>Attribute</a:t>
            </a:r>
          </a:p>
          <a:p>
            <a:pPr>
              <a:spcAft>
                <a:spcPts val="0"/>
              </a:spcAft>
              <a:buFont typeface="Wingdings 3" charset="2"/>
              <a:buChar char=""/>
              <a:defRPr/>
            </a:pPr>
            <a:r>
              <a:rPr lang="en-US" altLang="en-US" dirty="0" smtClean="0">
                <a:solidFill>
                  <a:schemeClr val="folHlink"/>
                </a:solidFill>
              </a:rPr>
              <a:t>Operation</a:t>
            </a:r>
          </a:p>
          <a:p>
            <a:pPr>
              <a:spcAft>
                <a:spcPts val="0"/>
              </a:spcAft>
              <a:buFont typeface="Wingdings 3" charset="2"/>
              <a:buChar char=""/>
              <a:defRPr/>
            </a:pPr>
            <a:r>
              <a:rPr lang="en-US" altLang="en-US" dirty="0" smtClean="0">
                <a:solidFill>
                  <a:schemeClr val="folHlink"/>
                </a:solidFill>
              </a:rPr>
              <a:t>Interface (Polymorphism)</a:t>
            </a:r>
          </a:p>
          <a:p>
            <a:pPr>
              <a:spcAft>
                <a:spcPts val="0"/>
              </a:spcAft>
              <a:buFont typeface="Wingdings 3" charset="2"/>
              <a:buChar char=""/>
              <a:defRPr/>
            </a:pPr>
            <a:r>
              <a:rPr lang="en-US" altLang="en-US" dirty="0" smtClean="0">
                <a:solidFill>
                  <a:schemeClr val="folHlink"/>
                </a:solidFill>
              </a:rPr>
              <a:t>Component</a:t>
            </a:r>
          </a:p>
          <a:p>
            <a:pPr>
              <a:spcAft>
                <a:spcPts val="0"/>
              </a:spcAft>
              <a:buFont typeface="Wingdings 3" charset="2"/>
              <a:buChar char=""/>
              <a:defRPr/>
            </a:pPr>
            <a:r>
              <a:rPr lang="en-US" altLang="en-US" dirty="0" smtClean="0">
                <a:solidFill>
                  <a:schemeClr val="folHlink"/>
                </a:solidFill>
              </a:rPr>
              <a:t>Package</a:t>
            </a:r>
          </a:p>
          <a:p>
            <a:pPr>
              <a:spcAft>
                <a:spcPts val="0"/>
              </a:spcAft>
              <a:buFont typeface="Wingdings 3" charset="2"/>
              <a:buChar char=""/>
              <a:defRPr/>
            </a:pPr>
            <a:r>
              <a:rPr lang="en-US" altLang="en-US" dirty="0" smtClean="0">
                <a:solidFill>
                  <a:schemeClr val="folHlink"/>
                </a:solidFill>
              </a:rPr>
              <a:t>Subsystem</a:t>
            </a:r>
          </a:p>
          <a:p>
            <a:pPr>
              <a:spcAft>
                <a:spcPts val="0"/>
              </a:spcAft>
              <a:buFont typeface="Wingdings 3" charset="2"/>
              <a:buChar char=""/>
              <a:defRPr/>
            </a:pPr>
            <a:r>
              <a:rPr lang="en-US" altLang="en-US" dirty="0" smtClean="0">
                <a:solidFill>
                  <a:schemeClr val="folHlink"/>
                </a:solidFill>
              </a:rPr>
              <a:t>Relationships</a:t>
            </a:r>
          </a:p>
        </p:txBody>
      </p:sp>
    </p:spTree>
    <p:extLst>
      <p:ext uri="{BB962C8B-B14F-4D97-AF65-F5344CB8AC3E}">
        <p14:creationId xmlns:p14="http://schemas.microsoft.com/office/powerpoint/2010/main" val="4279439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47107" name="Text Box 5"/>
          <p:cNvSpPr txBox="1">
            <a:spLocks noChangeArrowheads="1"/>
          </p:cNvSpPr>
          <p:nvPr/>
        </p:nvSpPr>
        <p:spPr bwMode="auto">
          <a:xfrm>
            <a:off x="3581400" y="5638800"/>
            <a:ext cx="48006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800" i="1">
                <a:solidFill>
                  <a:schemeClr val="tx2"/>
                </a:solidFill>
              </a:rPr>
              <a:t>OO Principle: Abstraction</a:t>
            </a:r>
            <a:endParaRPr lang="en-US" altLang="en-US" i="1">
              <a:solidFill>
                <a:schemeClr val="tx2"/>
              </a:solidFill>
            </a:endParaRPr>
          </a:p>
        </p:txBody>
      </p:sp>
      <p:sp>
        <p:nvSpPr>
          <p:cNvPr id="47108" name="Rectangle 6"/>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What is a Class?</a:t>
            </a:r>
          </a:p>
        </p:txBody>
      </p:sp>
      <p:sp>
        <p:nvSpPr>
          <p:cNvPr id="47109" name="Rectangle 7"/>
          <p:cNvSpPr>
            <a:spLocks noGrp="1" noChangeArrowheads="1"/>
          </p:cNvSpPr>
          <p:nvPr>
            <p:ph idx="1"/>
          </p:nvPr>
        </p:nvSpPr>
        <p:spPr/>
        <p:txBody>
          <a:bodyPr/>
          <a:lstStyle/>
          <a:p>
            <a:pPr eaLnBrk="1" hangingPunct="1"/>
            <a:r>
              <a:rPr lang="en-US" altLang="en-US" smtClean="0"/>
              <a:t>A class is a description of a group of objects with common properties (attributes), behavior (operations), relationships, and semantics</a:t>
            </a:r>
          </a:p>
          <a:p>
            <a:pPr lvl="1" eaLnBrk="1" hangingPunct="1"/>
            <a:r>
              <a:rPr lang="en-US" altLang="en-US" smtClean="0"/>
              <a:t>An object is an instance of a class</a:t>
            </a:r>
          </a:p>
          <a:p>
            <a:pPr eaLnBrk="1" hangingPunct="1"/>
            <a:r>
              <a:rPr lang="en-US" altLang="en-US" smtClean="0"/>
              <a:t>A class is an abstraction in that it:</a:t>
            </a:r>
          </a:p>
          <a:p>
            <a:pPr lvl="1" eaLnBrk="1" hangingPunct="1"/>
            <a:r>
              <a:rPr lang="en-US" altLang="en-US" smtClean="0"/>
              <a:t>Emphasizes relevant characteristics</a:t>
            </a:r>
          </a:p>
          <a:p>
            <a:pPr lvl="1" eaLnBrk="1" hangingPunct="1"/>
            <a:r>
              <a:rPr lang="en-US" altLang="en-US" smtClean="0"/>
              <a:t>Suppresses other characteristics</a:t>
            </a:r>
          </a:p>
        </p:txBody>
      </p:sp>
    </p:spTree>
    <p:extLst>
      <p:ext uri="{BB962C8B-B14F-4D97-AF65-F5344CB8AC3E}">
        <p14:creationId xmlns:p14="http://schemas.microsoft.com/office/powerpoint/2010/main" val="99801434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49155" name="Rectangle 4"/>
          <p:cNvSpPr>
            <a:spLocks noChangeArrowheads="1"/>
          </p:cNvSpPr>
          <p:nvPr/>
        </p:nvSpPr>
        <p:spPr bwMode="auto">
          <a:xfrm>
            <a:off x="4235451" y="2852738"/>
            <a:ext cx="2619375" cy="1439862"/>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nvGrpSpPr>
          <p:cNvPr id="49156" name="Group 5"/>
          <p:cNvGrpSpPr>
            <a:grpSpLocks/>
          </p:cNvGrpSpPr>
          <p:nvPr/>
        </p:nvGrpSpPr>
        <p:grpSpPr bwMode="auto">
          <a:xfrm>
            <a:off x="5281614" y="3884613"/>
            <a:ext cx="809625" cy="766762"/>
            <a:chOff x="2367" y="2447"/>
            <a:chExt cx="510" cy="483"/>
          </a:xfrm>
        </p:grpSpPr>
        <p:sp>
          <p:nvSpPr>
            <p:cNvPr id="49238" name="Freeform 6"/>
            <p:cNvSpPr>
              <a:spLocks/>
            </p:cNvSpPr>
            <p:nvPr/>
          </p:nvSpPr>
          <p:spPr bwMode="auto">
            <a:xfrm>
              <a:off x="2507" y="2462"/>
              <a:ext cx="370" cy="467"/>
            </a:xfrm>
            <a:custGeom>
              <a:avLst/>
              <a:gdLst>
                <a:gd name="T0" fmla="*/ 0 w 370"/>
                <a:gd name="T1" fmla="*/ 342 h 467"/>
                <a:gd name="T2" fmla="*/ 14 w 370"/>
                <a:gd name="T3" fmla="*/ 320 h 467"/>
                <a:gd name="T4" fmla="*/ 10 w 370"/>
                <a:gd name="T5" fmla="*/ 284 h 467"/>
                <a:gd name="T6" fmla="*/ 2 w 370"/>
                <a:gd name="T7" fmla="*/ 205 h 467"/>
                <a:gd name="T8" fmla="*/ 12 w 370"/>
                <a:gd name="T9" fmla="*/ 123 h 467"/>
                <a:gd name="T10" fmla="*/ 36 w 370"/>
                <a:gd name="T11" fmla="*/ 60 h 467"/>
                <a:gd name="T12" fmla="*/ 75 w 370"/>
                <a:gd name="T13" fmla="*/ 24 h 467"/>
                <a:gd name="T14" fmla="*/ 135 w 370"/>
                <a:gd name="T15" fmla="*/ 7 h 467"/>
                <a:gd name="T16" fmla="*/ 205 w 370"/>
                <a:gd name="T17" fmla="*/ 0 h 467"/>
                <a:gd name="T18" fmla="*/ 258 w 370"/>
                <a:gd name="T19" fmla="*/ 7 h 467"/>
                <a:gd name="T20" fmla="*/ 313 w 370"/>
                <a:gd name="T21" fmla="*/ 41 h 467"/>
                <a:gd name="T22" fmla="*/ 337 w 370"/>
                <a:gd name="T23" fmla="*/ 87 h 467"/>
                <a:gd name="T24" fmla="*/ 359 w 370"/>
                <a:gd name="T25" fmla="*/ 142 h 467"/>
                <a:gd name="T26" fmla="*/ 369 w 370"/>
                <a:gd name="T27" fmla="*/ 224 h 467"/>
                <a:gd name="T28" fmla="*/ 357 w 370"/>
                <a:gd name="T29" fmla="*/ 243 h 467"/>
                <a:gd name="T30" fmla="*/ 362 w 370"/>
                <a:gd name="T31" fmla="*/ 265 h 467"/>
                <a:gd name="T32" fmla="*/ 359 w 370"/>
                <a:gd name="T33" fmla="*/ 308 h 467"/>
                <a:gd name="T34" fmla="*/ 347 w 370"/>
                <a:gd name="T35" fmla="*/ 352 h 467"/>
                <a:gd name="T36" fmla="*/ 289 w 370"/>
                <a:gd name="T37" fmla="*/ 426 h 467"/>
                <a:gd name="T38" fmla="*/ 248 w 370"/>
                <a:gd name="T39" fmla="*/ 443 h 467"/>
                <a:gd name="T40" fmla="*/ 200 w 370"/>
                <a:gd name="T41" fmla="*/ 455 h 467"/>
                <a:gd name="T42" fmla="*/ 161 w 370"/>
                <a:gd name="T43" fmla="*/ 466 h 467"/>
                <a:gd name="T44" fmla="*/ 0 w 370"/>
                <a:gd name="T45" fmla="*/ 342 h 46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70" h="467">
                  <a:moveTo>
                    <a:pt x="0" y="342"/>
                  </a:moveTo>
                  <a:lnTo>
                    <a:pt x="14" y="320"/>
                  </a:lnTo>
                  <a:lnTo>
                    <a:pt x="10" y="284"/>
                  </a:lnTo>
                  <a:lnTo>
                    <a:pt x="2" y="205"/>
                  </a:lnTo>
                  <a:lnTo>
                    <a:pt x="12" y="123"/>
                  </a:lnTo>
                  <a:lnTo>
                    <a:pt x="36" y="60"/>
                  </a:lnTo>
                  <a:lnTo>
                    <a:pt x="75" y="24"/>
                  </a:lnTo>
                  <a:lnTo>
                    <a:pt x="135" y="7"/>
                  </a:lnTo>
                  <a:lnTo>
                    <a:pt x="205" y="0"/>
                  </a:lnTo>
                  <a:lnTo>
                    <a:pt x="258" y="7"/>
                  </a:lnTo>
                  <a:lnTo>
                    <a:pt x="313" y="41"/>
                  </a:lnTo>
                  <a:lnTo>
                    <a:pt x="337" y="87"/>
                  </a:lnTo>
                  <a:lnTo>
                    <a:pt x="359" y="142"/>
                  </a:lnTo>
                  <a:lnTo>
                    <a:pt x="369" y="224"/>
                  </a:lnTo>
                  <a:lnTo>
                    <a:pt x="357" y="243"/>
                  </a:lnTo>
                  <a:lnTo>
                    <a:pt x="362" y="265"/>
                  </a:lnTo>
                  <a:lnTo>
                    <a:pt x="359" y="308"/>
                  </a:lnTo>
                  <a:lnTo>
                    <a:pt x="347" y="352"/>
                  </a:lnTo>
                  <a:lnTo>
                    <a:pt x="289" y="426"/>
                  </a:lnTo>
                  <a:lnTo>
                    <a:pt x="248" y="443"/>
                  </a:lnTo>
                  <a:lnTo>
                    <a:pt x="200" y="455"/>
                  </a:lnTo>
                  <a:lnTo>
                    <a:pt x="161" y="466"/>
                  </a:lnTo>
                  <a:lnTo>
                    <a:pt x="0" y="342"/>
                  </a:lnTo>
                </a:path>
              </a:pathLst>
            </a:custGeom>
            <a:solidFill>
              <a:srgbClr val="B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39" name="Freeform 7"/>
            <p:cNvSpPr>
              <a:spLocks/>
            </p:cNvSpPr>
            <p:nvPr/>
          </p:nvSpPr>
          <p:spPr bwMode="auto">
            <a:xfrm>
              <a:off x="2488" y="2447"/>
              <a:ext cx="365" cy="380"/>
            </a:xfrm>
            <a:custGeom>
              <a:avLst/>
              <a:gdLst>
                <a:gd name="T0" fmla="*/ 17 w 365"/>
                <a:gd name="T1" fmla="*/ 328 h 380"/>
                <a:gd name="T2" fmla="*/ 2 w 365"/>
                <a:gd name="T3" fmla="*/ 237 h 380"/>
                <a:gd name="T4" fmla="*/ 0 w 365"/>
                <a:gd name="T5" fmla="*/ 186 h 380"/>
                <a:gd name="T6" fmla="*/ 12 w 365"/>
                <a:gd name="T7" fmla="*/ 114 h 380"/>
                <a:gd name="T8" fmla="*/ 31 w 365"/>
                <a:gd name="T9" fmla="*/ 58 h 380"/>
                <a:gd name="T10" fmla="*/ 77 w 365"/>
                <a:gd name="T11" fmla="*/ 15 h 380"/>
                <a:gd name="T12" fmla="*/ 132 w 365"/>
                <a:gd name="T13" fmla="*/ 3 h 380"/>
                <a:gd name="T14" fmla="*/ 202 w 365"/>
                <a:gd name="T15" fmla="*/ 0 h 380"/>
                <a:gd name="T16" fmla="*/ 241 w 365"/>
                <a:gd name="T17" fmla="*/ 5 h 380"/>
                <a:gd name="T18" fmla="*/ 279 w 365"/>
                <a:gd name="T19" fmla="*/ 20 h 380"/>
                <a:gd name="T20" fmla="*/ 313 w 365"/>
                <a:gd name="T21" fmla="*/ 37 h 380"/>
                <a:gd name="T22" fmla="*/ 344 w 365"/>
                <a:gd name="T23" fmla="*/ 61 h 380"/>
                <a:gd name="T24" fmla="*/ 354 w 365"/>
                <a:gd name="T25" fmla="*/ 82 h 380"/>
                <a:gd name="T26" fmla="*/ 318 w 365"/>
                <a:gd name="T27" fmla="*/ 61 h 380"/>
                <a:gd name="T28" fmla="*/ 284 w 365"/>
                <a:gd name="T29" fmla="*/ 58 h 380"/>
                <a:gd name="T30" fmla="*/ 272 w 365"/>
                <a:gd name="T31" fmla="*/ 56 h 380"/>
                <a:gd name="T32" fmla="*/ 301 w 365"/>
                <a:gd name="T33" fmla="*/ 78 h 380"/>
                <a:gd name="T34" fmla="*/ 318 w 365"/>
                <a:gd name="T35" fmla="*/ 102 h 380"/>
                <a:gd name="T36" fmla="*/ 328 w 365"/>
                <a:gd name="T37" fmla="*/ 126 h 380"/>
                <a:gd name="T38" fmla="*/ 342 w 365"/>
                <a:gd name="T39" fmla="*/ 143 h 380"/>
                <a:gd name="T40" fmla="*/ 356 w 365"/>
                <a:gd name="T41" fmla="*/ 164 h 380"/>
                <a:gd name="T42" fmla="*/ 361 w 365"/>
                <a:gd name="T43" fmla="*/ 186 h 380"/>
                <a:gd name="T44" fmla="*/ 364 w 365"/>
                <a:gd name="T45" fmla="*/ 210 h 380"/>
                <a:gd name="T46" fmla="*/ 349 w 365"/>
                <a:gd name="T47" fmla="*/ 256 h 380"/>
                <a:gd name="T48" fmla="*/ 335 w 365"/>
                <a:gd name="T49" fmla="*/ 287 h 380"/>
                <a:gd name="T50" fmla="*/ 316 w 365"/>
                <a:gd name="T51" fmla="*/ 277 h 380"/>
                <a:gd name="T52" fmla="*/ 320 w 365"/>
                <a:gd name="T53" fmla="*/ 265 h 380"/>
                <a:gd name="T54" fmla="*/ 323 w 365"/>
                <a:gd name="T55" fmla="*/ 249 h 380"/>
                <a:gd name="T56" fmla="*/ 311 w 365"/>
                <a:gd name="T57" fmla="*/ 234 h 380"/>
                <a:gd name="T58" fmla="*/ 282 w 365"/>
                <a:gd name="T59" fmla="*/ 241 h 380"/>
                <a:gd name="T60" fmla="*/ 246 w 365"/>
                <a:gd name="T61" fmla="*/ 263 h 380"/>
                <a:gd name="T62" fmla="*/ 231 w 365"/>
                <a:gd name="T63" fmla="*/ 306 h 380"/>
                <a:gd name="T64" fmla="*/ 224 w 365"/>
                <a:gd name="T65" fmla="*/ 326 h 380"/>
                <a:gd name="T66" fmla="*/ 231 w 365"/>
                <a:gd name="T67" fmla="*/ 340 h 380"/>
                <a:gd name="T68" fmla="*/ 246 w 365"/>
                <a:gd name="T69" fmla="*/ 347 h 380"/>
                <a:gd name="T70" fmla="*/ 185 w 365"/>
                <a:gd name="T71" fmla="*/ 367 h 380"/>
                <a:gd name="T72" fmla="*/ 137 w 365"/>
                <a:gd name="T73" fmla="*/ 374 h 380"/>
                <a:gd name="T74" fmla="*/ 99 w 365"/>
                <a:gd name="T75" fmla="*/ 379 h 380"/>
                <a:gd name="T76" fmla="*/ 53 w 365"/>
                <a:gd name="T77" fmla="*/ 352 h 380"/>
                <a:gd name="T78" fmla="*/ 17 w 365"/>
                <a:gd name="T79" fmla="*/ 328 h 3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65" h="380">
                  <a:moveTo>
                    <a:pt x="17" y="328"/>
                  </a:moveTo>
                  <a:lnTo>
                    <a:pt x="2" y="237"/>
                  </a:lnTo>
                  <a:lnTo>
                    <a:pt x="0" y="186"/>
                  </a:lnTo>
                  <a:lnTo>
                    <a:pt x="12" y="114"/>
                  </a:lnTo>
                  <a:lnTo>
                    <a:pt x="31" y="58"/>
                  </a:lnTo>
                  <a:lnTo>
                    <a:pt x="77" y="15"/>
                  </a:lnTo>
                  <a:lnTo>
                    <a:pt x="132" y="3"/>
                  </a:lnTo>
                  <a:lnTo>
                    <a:pt x="202" y="0"/>
                  </a:lnTo>
                  <a:lnTo>
                    <a:pt x="241" y="5"/>
                  </a:lnTo>
                  <a:lnTo>
                    <a:pt x="279" y="20"/>
                  </a:lnTo>
                  <a:lnTo>
                    <a:pt x="313" y="37"/>
                  </a:lnTo>
                  <a:lnTo>
                    <a:pt x="344" y="61"/>
                  </a:lnTo>
                  <a:lnTo>
                    <a:pt x="354" y="82"/>
                  </a:lnTo>
                  <a:lnTo>
                    <a:pt x="318" y="61"/>
                  </a:lnTo>
                  <a:lnTo>
                    <a:pt x="284" y="58"/>
                  </a:lnTo>
                  <a:lnTo>
                    <a:pt x="272" y="56"/>
                  </a:lnTo>
                  <a:lnTo>
                    <a:pt x="301" y="78"/>
                  </a:lnTo>
                  <a:lnTo>
                    <a:pt x="318" y="102"/>
                  </a:lnTo>
                  <a:lnTo>
                    <a:pt x="328" y="126"/>
                  </a:lnTo>
                  <a:lnTo>
                    <a:pt x="342" y="143"/>
                  </a:lnTo>
                  <a:lnTo>
                    <a:pt x="356" y="164"/>
                  </a:lnTo>
                  <a:lnTo>
                    <a:pt x="361" y="186"/>
                  </a:lnTo>
                  <a:lnTo>
                    <a:pt x="364" y="210"/>
                  </a:lnTo>
                  <a:lnTo>
                    <a:pt x="349" y="256"/>
                  </a:lnTo>
                  <a:lnTo>
                    <a:pt x="335" y="287"/>
                  </a:lnTo>
                  <a:lnTo>
                    <a:pt x="316" y="277"/>
                  </a:lnTo>
                  <a:lnTo>
                    <a:pt x="320" y="265"/>
                  </a:lnTo>
                  <a:lnTo>
                    <a:pt x="323" y="249"/>
                  </a:lnTo>
                  <a:lnTo>
                    <a:pt x="311" y="234"/>
                  </a:lnTo>
                  <a:lnTo>
                    <a:pt x="282" y="241"/>
                  </a:lnTo>
                  <a:lnTo>
                    <a:pt x="246" y="263"/>
                  </a:lnTo>
                  <a:lnTo>
                    <a:pt x="231" y="306"/>
                  </a:lnTo>
                  <a:lnTo>
                    <a:pt x="224" y="326"/>
                  </a:lnTo>
                  <a:lnTo>
                    <a:pt x="231" y="340"/>
                  </a:lnTo>
                  <a:lnTo>
                    <a:pt x="246" y="347"/>
                  </a:lnTo>
                  <a:lnTo>
                    <a:pt x="185" y="367"/>
                  </a:lnTo>
                  <a:lnTo>
                    <a:pt x="137" y="374"/>
                  </a:lnTo>
                  <a:lnTo>
                    <a:pt x="99" y="379"/>
                  </a:lnTo>
                  <a:lnTo>
                    <a:pt x="53" y="352"/>
                  </a:lnTo>
                  <a:lnTo>
                    <a:pt x="17" y="328"/>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40" name="Freeform 8"/>
            <p:cNvSpPr>
              <a:spLocks/>
            </p:cNvSpPr>
            <p:nvPr/>
          </p:nvSpPr>
          <p:spPr bwMode="auto">
            <a:xfrm>
              <a:off x="2367" y="2792"/>
              <a:ext cx="305" cy="138"/>
            </a:xfrm>
            <a:custGeom>
              <a:avLst/>
              <a:gdLst>
                <a:gd name="T0" fmla="*/ 0 w 305"/>
                <a:gd name="T1" fmla="*/ 96 h 138"/>
                <a:gd name="T2" fmla="*/ 70 w 305"/>
                <a:gd name="T3" fmla="*/ 65 h 138"/>
                <a:gd name="T4" fmla="*/ 126 w 305"/>
                <a:gd name="T5" fmla="*/ 0 h 138"/>
                <a:gd name="T6" fmla="*/ 304 w 305"/>
                <a:gd name="T7" fmla="*/ 137 h 1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5" h="138">
                  <a:moveTo>
                    <a:pt x="0" y="96"/>
                  </a:moveTo>
                  <a:lnTo>
                    <a:pt x="70" y="65"/>
                  </a:lnTo>
                  <a:lnTo>
                    <a:pt x="126" y="0"/>
                  </a:lnTo>
                  <a:lnTo>
                    <a:pt x="304" y="13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157" name="Group 9"/>
          <p:cNvGrpSpPr>
            <a:grpSpLocks/>
          </p:cNvGrpSpPr>
          <p:nvPr/>
        </p:nvGrpSpPr>
        <p:grpSpPr bwMode="auto">
          <a:xfrm>
            <a:off x="6430963" y="2865438"/>
            <a:ext cx="1403350" cy="2754312"/>
            <a:chOff x="3091" y="1805"/>
            <a:chExt cx="884" cy="1735"/>
          </a:xfrm>
        </p:grpSpPr>
        <p:sp>
          <p:nvSpPr>
            <p:cNvPr id="49186" name="Freeform 10"/>
            <p:cNvSpPr>
              <a:spLocks/>
            </p:cNvSpPr>
            <p:nvPr/>
          </p:nvSpPr>
          <p:spPr bwMode="auto">
            <a:xfrm>
              <a:off x="3155" y="3114"/>
              <a:ext cx="648" cy="426"/>
            </a:xfrm>
            <a:custGeom>
              <a:avLst/>
              <a:gdLst>
                <a:gd name="T0" fmla="*/ 53 w 648"/>
                <a:gd name="T1" fmla="*/ 0 h 426"/>
                <a:gd name="T2" fmla="*/ 0 w 648"/>
                <a:gd name="T3" fmla="*/ 425 h 426"/>
                <a:gd name="T4" fmla="*/ 647 w 648"/>
                <a:gd name="T5" fmla="*/ 425 h 426"/>
                <a:gd name="T6" fmla="*/ 623 w 648"/>
                <a:gd name="T7" fmla="*/ 5 h 426"/>
                <a:gd name="T8" fmla="*/ 53 w 648"/>
                <a:gd name="T9" fmla="*/ 0 h 4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426">
                  <a:moveTo>
                    <a:pt x="53" y="0"/>
                  </a:moveTo>
                  <a:lnTo>
                    <a:pt x="0" y="425"/>
                  </a:lnTo>
                  <a:lnTo>
                    <a:pt x="647" y="425"/>
                  </a:lnTo>
                  <a:lnTo>
                    <a:pt x="623" y="5"/>
                  </a:lnTo>
                  <a:lnTo>
                    <a:pt x="53" y="0"/>
                  </a:lnTo>
                </a:path>
              </a:pathLst>
            </a:custGeom>
            <a:solidFill>
              <a:srgbClr val="00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187" name="Group 11"/>
            <p:cNvGrpSpPr>
              <a:grpSpLocks/>
            </p:cNvGrpSpPr>
            <p:nvPr/>
          </p:nvGrpSpPr>
          <p:grpSpPr bwMode="auto">
            <a:xfrm>
              <a:off x="3091" y="1805"/>
              <a:ext cx="760" cy="1346"/>
              <a:chOff x="3091" y="1805"/>
              <a:chExt cx="760" cy="1346"/>
            </a:xfrm>
          </p:grpSpPr>
          <p:grpSp>
            <p:nvGrpSpPr>
              <p:cNvPr id="49190" name="Group 12"/>
              <p:cNvGrpSpPr>
                <a:grpSpLocks/>
              </p:cNvGrpSpPr>
              <p:nvPr/>
            </p:nvGrpSpPr>
            <p:grpSpPr bwMode="auto">
              <a:xfrm>
                <a:off x="3361" y="2224"/>
                <a:ext cx="284" cy="326"/>
                <a:chOff x="3361" y="2224"/>
                <a:chExt cx="284" cy="326"/>
              </a:xfrm>
            </p:grpSpPr>
            <p:sp>
              <p:nvSpPr>
                <p:cNvPr id="49235" name="Freeform 13"/>
                <p:cNvSpPr>
                  <a:spLocks/>
                </p:cNvSpPr>
                <p:nvPr/>
              </p:nvSpPr>
              <p:spPr bwMode="auto">
                <a:xfrm>
                  <a:off x="3361" y="2224"/>
                  <a:ext cx="284" cy="326"/>
                </a:xfrm>
                <a:custGeom>
                  <a:avLst/>
                  <a:gdLst>
                    <a:gd name="T0" fmla="*/ 52 w 284"/>
                    <a:gd name="T1" fmla="*/ 0 h 326"/>
                    <a:gd name="T2" fmla="*/ 37 w 284"/>
                    <a:gd name="T3" fmla="*/ 87 h 326"/>
                    <a:gd name="T4" fmla="*/ 29 w 284"/>
                    <a:gd name="T5" fmla="*/ 95 h 326"/>
                    <a:gd name="T6" fmla="*/ 15 w 284"/>
                    <a:gd name="T7" fmla="*/ 104 h 326"/>
                    <a:gd name="T8" fmla="*/ 0 w 284"/>
                    <a:gd name="T9" fmla="*/ 109 h 326"/>
                    <a:gd name="T10" fmla="*/ 18 w 284"/>
                    <a:gd name="T11" fmla="*/ 193 h 326"/>
                    <a:gd name="T12" fmla="*/ 25 w 284"/>
                    <a:gd name="T13" fmla="*/ 234 h 326"/>
                    <a:gd name="T14" fmla="*/ 32 w 284"/>
                    <a:gd name="T15" fmla="*/ 259 h 326"/>
                    <a:gd name="T16" fmla="*/ 43 w 284"/>
                    <a:gd name="T17" fmla="*/ 280 h 326"/>
                    <a:gd name="T18" fmla="*/ 64 w 284"/>
                    <a:gd name="T19" fmla="*/ 294 h 326"/>
                    <a:gd name="T20" fmla="*/ 97 w 284"/>
                    <a:gd name="T21" fmla="*/ 309 h 326"/>
                    <a:gd name="T22" fmla="*/ 138 w 284"/>
                    <a:gd name="T23" fmla="*/ 321 h 326"/>
                    <a:gd name="T24" fmla="*/ 168 w 284"/>
                    <a:gd name="T25" fmla="*/ 325 h 326"/>
                    <a:gd name="T26" fmla="*/ 195 w 284"/>
                    <a:gd name="T27" fmla="*/ 321 h 326"/>
                    <a:gd name="T28" fmla="*/ 226 w 284"/>
                    <a:gd name="T29" fmla="*/ 313 h 326"/>
                    <a:gd name="T30" fmla="*/ 247 w 284"/>
                    <a:gd name="T31" fmla="*/ 300 h 326"/>
                    <a:gd name="T32" fmla="*/ 276 w 284"/>
                    <a:gd name="T33" fmla="*/ 260 h 326"/>
                    <a:gd name="T34" fmla="*/ 283 w 284"/>
                    <a:gd name="T35" fmla="*/ 225 h 326"/>
                    <a:gd name="T36" fmla="*/ 279 w 284"/>
                    <a:gd name="T37" fmla="*/ 176 h 326"/>
                    <a:gd name="T38" fmla="*/ 268 w 284"/>
                    <a:gd name="T39" fmla="*/ 158 h 326"/>
                    <a:gd name="T40" fmla="*/ 236 w 284"/>
                    <a:gd name="T41" fmla="*/ 124 h 326"/>
                    <a:gd name="T42" fmla="*/ 225 w 284"/>
                    <a:gd name="T43" fmla="*/ 113 h 326"/>
                    <a:gd name="T44" fmla="*/ 224 w 284"/>
                    <a:gd name="T45" fmla="*/ 66 h 326"/>
                    <a:gd name="T46" fmla="*/ 230 w 284"/>
                    <a:gd name="T47" fmla="*/ 34 h 326"/>
                    <a:gd name="T48" fmla="*/ 52 w 284"/>
                    <a:gd name="T49" fmla="*/ 0 h 3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84" h="326">
                      <a:moveTo>
                        <a:pt x="52" y="0"/>
                      </a:moveTo>
                      <a:lnTo>
                        <a:pt x="37" y="87"/>
                      </a:lnTo>
                      <a:lnTo>
                        <a:pt x="29" y="95"/>
                      </a:lnTo>
                      <a:lnTo>
                        <a:pt x="15" y="104"/>
                      </a:lnTo>
                      <a:lnTo>
                        <a:pt x="0" y="109"/>
                      </a:lnTo>
                      <a:lnTo>
                        <a:pt x="18" y="193"/>
                      </a:lnTo>
                      <a:lnTo>
                        <a:pt x="25" y="234"/>
                      </a:lnTo>
                      <a:lnTo>
                        <a:pt x="32" y="259"/>
                      </a:lnTo>
                      <a:lnTo>
                        <a:pt x="43" y="280"/>
                      </a:lnTo>
                      <a:lnTo>
                        <a:pt x="64" y="294"/>
                      </a:lnTo>
                      <a:lnTo>
                        <a:pt x="97" y="309"/>
                      </a:lnTo>
                      <a:lnTo>
                        <a:pt x="138" y="321"/>
                      </a:lnTo>
                      <a:lnTo>
                        <a:pt x="168" y="325"/>
                      </a:lnTo>
                      <a:lnTo>
                        <a:pt x="195" y="321"/>
                      </a:lnTo>
                      <a:lnTo>
                        <a:pt x="226" y="313"/>
                      </a:lnTo>
                      <a:lnTo>
                        <a:pt x="247" y="300"/>
                      </a:lnTo>
                      <a:lnTo>
                        <a:pt x="276" y="260"/>
                      </a:lnTo>
                      <a:lnTo>
                        <a:pt x="283" y="225"/>
                      </a:lnTo>
                      <a:lnTo>
                        <a:pt x="279" y="176"/>
                      </a:lnTo>
                      <a:lnTo>
                        <a:pt x="268" y="158"/>
                      </a:lnTo>
                      <a:lnTo>
                        <a:pt x="236" y="124"/>
                      </a:lnTo>
                      <a:lnTo>
                        <a:pt x="225" y="113"/>
                      </a:lnTo>
                      <a:lnTo>
                        <a:pt x="224" y="66"/>
                      </a:lnTo>
                      <a:lnTo>
                        <a:pt x="230" y="34"/>
                      </a:lnTo>
                      <a:lnTo>
                        <a:pt x="52" y="0"/>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36" name="Freeform 14"/>
                <p:cNvSpPr>
                  <a:spLocks/>
                </p:cNvSpPr>
                <p:nvPr/>
              </p:nvSpPr>
              <p:spPr bwMode="auto">
                <a:xfrm>
                  <a:off x="3362" y="2224"/>
                  <a:ext cx="231" cy="281"/>
                </a:xfrm>
                <a:custGeom>
                  <a:avLst/>
                  <a:gdLst>
                    <a:gd name="T0" fmla="*/ 52 w 231"/>
                    <a:gd name="T1" fmla="*/ 0 h 281"/>
                    <a:gd name="T2" fmla="*/ 37 w 231"/>
                    <a:gd name="T3" fmla="*/ 87 h 281"/>
                    <a:gd name="T4" fmla="*/ 29 w 231"/>
                    <a:gd name="T5" fmla="*/ 95 h 281"/>
                    <a:gd name="T6" fmla="*/ 15 w 231"/>
                    <a:gd name="T7" fmla="*/ 104 h 281"/>
                    <a:gd name="T8" fmla="*/ 0 w 231"/>
                    <a:gd name="T9" fmla="*/ 109 h 281"/>
                    <a:gd name="T10" fmla="*/ 18 w 231"/>
                    <a:gd name="T11" fmla="*/ 193 h 281"/>
                    <a:gd name="T12" fmla="*/ 25 w 231"/>
                    <a:gd name="T13" fmla="*/ 234 h 281"/>
                    <a:gd name="T14" fmla="*/ 32 w 231"/>
                    <a:gd name="T15" fmla="*/ 259 h 281"/>
                    <a:gd name="T16" fmla="*/ 43 w 231"/>
                    <a:gd name="T17" fmla="*/ 280 h 281"/>
                    <a:gd name="T18" fmla="*/ 45 w 231"/>
                    <a:gd name="T19" fmla="*/ 262 h 281"/>
                    <a:gd name="T20" fmla="*/ 45 w 231"/>
                    <a:gd name="T21" fmla="*/ 246 h 281"/>
                    <a:gd name="T22" fmla="*/ 51 w 231"/>
                    <a:gd name="T23" fmla="*/ 231 h 281"/>
                    <a:gd name="T24" fmla="*/ 52 w 231"/>
                    <a:gd name="T25" fmla="*/ 219 h 281"/>
                    <a:gd name="T26" fmla="*/ 56 w 231"/>
                    <a:gd name="T27" fmla="*/ 199 h 281"/>
                    <a:gd name="T28" fmla="*/ 59 w 231"/>
                    <a:gd name="T29" fmla="*/ 182 h 281"/>
                    <a:gd name="T30" fmla="*/ 66 w 231"/>
                    <a:gd name="T31" fmla="*/ 158 h 281"/>
                    <a:gd name="T32" fmla="*/ 75 w 231"/>
                    <a:gd name="T33" fmla="*/ 142 h 281"/>
                    <a:gd name="T34" fmla="*/ 88 w 231"/>
                    <a:gd name="T35" fmla="*/ 129 h 281"/>
                    <a:gd name="T36" fmla="*/ 102 w 231"/>
                    <a:gd name="T37" fmla="*/ 117 h 281"/>
                    <a:gd name="T38" fmla="*/ 119 w 231"/>
                    <a:gd name="T39" fmla="*/ 101 h 281"/>
                    <a:gd name="T40" fmla="*/ 141 w 231"/>
                    <a:gd name="T41" fmla="*/ 88 h 281"/>
                    <a:gd name="T42" fmla="*/ 230 w 231"/>
                    <a:gd name="T43" fmla="*/ 34 h 281"/>
                    <a:gd name="T44" fmla="*/ 52 w 231"/>
                    <a:gd name="T45" fmla="*/ 0 h 28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31" h="281">
                      <a:moveTo>
                        <a:pt x="52" y="0"/>
                      </a:moveTo>
                      <a:lnTo>
                        <a:pt x="37" y="87"/>
                      </a:lnTo>
                      <a:lnTo>
                        <a:pt x="29" y="95"/>
                      </a:lnTo>
                      <a:lnTo>
                        <a:pt x="15" y="104"/>
                      </a:lnTo>
                      <a:lnTo>
                        <a:pt x="0" y="109"/>
                      </a:lnTo>
                      <a:lnTo>
                        <a:pt x="18" y="193"/>
                      </a:lnTo>
                      <a:lnTo>
                        <a:pt x="25" y="234"/>
                      </a:lnTo>
                      <a:lnTo>
                        <a:pt x="32" y="259"/>
                      </a:lnTo>
                      <a:lnTo>
                        <a:pt x="43" y="280"/>
                      </a:lnTo>
                      <a:lnTo>
                        <a:pt x="45" y="262"/>
                      </a:lnTo>
                      <a:lnTo>
                        <a:pt x="45" y="246"/>
                      </a:lnTo>
                      <a:lnTo>
                        <a:pt x="51" y="231"/>
                      </a:lnTo>
                      <a:lnTo>
                        <a:pt x="52" y="219"/>
                      </a:lnTo>
                      <a:lnTo>
                        <a:pt x="56" y="199"/>
                      </a:lnTo>
                      <a:lnTo>
                        <a:pt x="59" y="182"/>
                      </a:lnTo>
                      <a:lnTo>
                        <a:pt x="66" y="158"/>
                      </a:lnTo>
                      <a:lnTo>
                        <a:pt x="75" y="142"/>
                      </a:lnTo>
                      <a:lnTo>
                        <a:pt x="88" y="129"/>
                      </a:lnTo>
                      <a:lnTo>
                        <a:pt x="102" y="117"/>
                      </a:lnTo>
                      <a:lnTo>
                        <a:pt x="119" y="101"/>
                      </a:lnTo>
                      <a:lnTo>
                        <a:pt x="141" y="88"/>
                      </a:lnTo>
                      <a:lnTo>
                        <a:pt x="230" y="34"/>
                      </a:lnTo>
                      <a:lnTo>
                        <a:pt x="52" y="0"/>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37" name="Freeform 15"/>
                <p:cNvSpPr>
                  <a:spLocks/>
                </p:cNvSpPr>
                <p:nvPr/>
              </p:nvSpPr>
              <p:spPr bwMode="auto">
                <a:xfrm>
                  <a:off x="3361" y="2224"/>
                  <a:ext cx="231" cy="235"/>
                </a:xfrm>
                <a:custGeom>
                  <a:avLst/>
                  <a:gdLst>
                    <a:gd name="T0" fmla="*/ 52 w 231"/>
                    <a:gd name="T1" fmla="*/ 0 h 235"/>
                    <a:gd name="T2" fmla="*/ 37 w 231"/>
                    <a:gd name="T3" fmla="*/ 87 h 235"/>
                    <a:gd name="T4" fmla="*/ 29 w 231"/>
                    <a:gd name="T5" fmla="*/ 95 h 235"/>
                    <a:gd name="T6" fmla="*/ 15 w 231"/>
                    <a:gd name="T7" fmla="*/ 104 h 235"/>
                    <a:gd name="T8" fmla="*/ 0 w 231"/>
                    <a:gd name="T9" fmla="*/ 109 h 235"/>
                    <a:gd name="T10" fmla="*/ 18 w 231"/>
                    <a:gd name="T11" fmla="*/ 193 h 235"/>
                    <a:gd name="T12" fmla="*/ 25 w 231"/>
                    <a:gd name="T13" fmla="*/ 234 h 235"/>
                    <a:gd name="T14" fmla="*/ 27 w 231"/>
                    <a:gd name="T15" fmla="*/ 212 h 235"/>
                    <a:gd name="T16" fmla="*/ 31 w 231"/>
                    <a:gd name="T17" fmla="*/ 191 h 235"/>
                    <a:gd name="T18" fmla="*/ 36 w 231"/>
                    <a:gd name="T19" fmla="*/ 171 h 235"/>
                    <a:gd name="T20" fmla="*/ 37 w 231"/>
                    <a:gd name="T21" fmla="*/ 155 h 235"/>
                    <a:gd name="T22" fmla="*/ 43 w 231"/>
                    <a:gd name="T23" fmla="*/ 141 h 235"/>
                    <a:gd name="T24" fmla="*/ 53 w 231"/>
                    <a:gd name="T25" fmla="*/ 126 h 235"/>
                    <a:gd name="T26" fmla="*/ 65 w 231"/>
                    <a:gd name="T27" fmla="*/ 117 h 235"/>
                    <a:gd name="T28" fmla="*/ 81 w 231"/>
                    <a:gd name="T29" fmla="*/ 111 h 235"/>
                    <a:gd name="T30" fmla="*/ 94 w 231"/>
                    <a:gd name="T31" fmla="*/ 105 h 235"/>
                    <a:gd name="T32" fmla="*/ 117 w 231"/>
                    <a:gd name="T33" fmla="*/ 93 h 235"/>
                    <a:gd name="T34" fmla="*/ 137 w 231"/>
                    <a:gd name="T35" fmla="*/ 83 h 235"/>
                    <a:gd name="T36" fmla="*/ 230 w 231"/>
                    <a:gd name="T37" fmla="*/ 34 h 235"/>
                    <a:gd name="T38" fmla="*/ 52 w 231"/>
                    <a:gd name="T39" fmla="*/ 0 h 23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31" h="235">
                      <a:moveTo>
                        <a:pt x="52" y="0"/>
                      </a:moveTo>
                      <a:lnTo>
                        <a:pt x="37" y="87"/>
                      </a:lnTo>
                      <a:lnTo>
                        <a:pt x="29" y="95"/>
                      </a:lnTo>
                      <a:lnTo>
                        <a:pt x="15" y="104"/>
                      </a:lnTo>
                      <a:lnTo>
                        <a:pt x="0" y="109"/>
                      </a:lnTo>
                      <a:lnTo>
                        <a:pt x="18" y="193"/>
                      </a:lnTo>
                      <a:lnTo>
                        <a:pt x="25" y="234"/>
                      </a:lnTo>
                      <a:lnTo>
                        <a:pt x="27" y="212"/>
                      </a:lnTo>
                      <a:lnTo>
                        <a:pt x="31" y="191"/>
                      </a:lnTo>
                      <a:lnTo>
                        <a:pt x="36" y="171"/>
                      </a:lnTo>
                      <a:lnTo>
                        <a:pt x="37" y="155"/>
                      </a:lnTo>
                      <a:lnTo>
                        <a:pt x="43" y="141"/>
                      </a:lnTo>
                      <a:lnTo>
                        <a:pt x="53" y="126"/>
                      </a:lnTo>
                      <a:lnTo>
                        <a:pt x="65" y="117"/>
                      </a:lnTo>
                      <a:lnTo>
                        <a:pt x="81" y="111"/>
                      </a:lnTo>
                      <a:lnTo>
                        <a:pt x="94" y="105"/>
                      </a:lnTo>
                      <a:lnTo>
                        <a:pt x="117" y="93"/>
                      </a:lnTo>
                      <a:lnTo>
                        <a:pt x="137" y="83"/>
                      </a:lnTo>
                      <a:lnTo>
                        <a:pt x="230" y="34"/>
                      </a:lnTo>
                      <a:lnTo>
                        <a:pt x="52" y="0"/>
                      </a:lnTo>
                    </a:path>
                  </a:pathLst>
                </a:custGeom>
                <a:solidFill>
                  <a:srgbClr val="FF9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191" name="Group 16"/>
              <p:cNvGrpSpPr>
                <a:grpSpLocks/>
              </p:cNvGrpSpPr>
              <p:nvPr/>
            </p:nvGrpSpPr>
            <p:grpSpPr bwMode="auto">
              <a:xfrm>
                <a:off x="3324" y="1805"/>
                <a:ext cx="439" cy="500"/>
                <a:chOff x="3324" y="1805"/>
                <a:chExt cx="439" cy="500"/>
              </a:xfrm>
            </p:grpSpPr>
            <p:grpSp>
              <p:nvGrpSpPr>
                <p:cNvPr id="49206" name="Group 17"/>
                <p:cNvGrpSpPr>
                  <a:grpSpLocks/>
                </p:cNvGrpSpPr>
                <p:nvPr/>
              </p:nvGrpSpPr>
              <p:grpSpPr bwMode="auto">
                <a:xfrm>
                  <a:off x="3353" y="1883"/>
                  <a:ext cx="319" cy="422"/>
                  <a:chOff x="3353" y="1883"/>
                  <a:chExt cx="319" cy="422"/>
                </a:xfrm>
              </p:grpSpPr>
              <p:grpSp>
                <p:nvGrpSpPr>
                  <p:cNvPr id="49230" name="Group 18"/>
                  <p:cNvGrpSpPr>
                    <a:grpSpLocks/>
                  </p:cNvGrpSpPr>
                  <p:nvPr/>
                </p:nvGrpSpPr>
                <p:grpSpPr bwMode="auto">
                  <a:xfrm>
                    <a:off x="3353" y="1883"/>
                    <a:ext cx="319" cy="422"/>
                    <a:chOff x="3353" y="1883"/>
                    <a:chExt cx="319" cy="422"/>
                  </a:xfrm>
                </p:grpSpPr>
                <p:sp>
                  <p:nvSpPr>
                    <p:cNvPr id="49232" name="Freeform 19"/>
                    <p:cNvSpPr>
                      <a:spLocks/>
                    </p:cNvSpPr>
                    <p:nvPr/>
                  </p:nvSpPr>
                  <p:spPr bwMode="auto">
                    <a:xfrm>
                      <a:off x="3417" y="2235"/>
                      <a:ext cx="168" cy="69"/>
                    </a:xfrm>
                    <a:custGeom>
                      <a:avLst/>
                      <a:gdLst>
                        <a:gd name="T0" fmla="*/ 0 w 168"/>
                        <a:gd name="T1" fmla="*/ 0 h 69"/>
                        <a:gd name="T2" fmla="*/ 3 w 168"/>
                        <a:gd name="T3" fmla="*/ 11 h 69"/>
                        <a:gd name="T4" fmla="*/ 8 w 168"/>
                        <a:gd name="T5" fmla="*/ 20 h 69"/>
                        <a:gd name="T6" fmla="*/ 13 w 168"/>
                        <a:gd name="T7" fmla="*/ 28 h 69"/>
                        <a:gd name="T8" fmla="*/ 23 w 168"/>
                        <a:gd name="T9" fmla="*/ 38 h 69"/>
                        <a:gd name="T10" fmla="*/ 33 w 168"/>
                        <a:gd name="T11" fmla="*/ 45 h 69"/>
                        <a:gd name="T12" fmla="*/ 44 w 168"/>
                        <a:gd name="T13" fmla="*/ 53 h 69"/>
                        <a:gd name="T14" fmla="*/ 57 w 168"/>
                        <a:gd name="T15" fmla="*/ 60 h 69"/>
                        <a:gd name="T16" fmla="*/ 69 w 168"/>
                        <a:gd name="T17" fmla="*/ 63 h 69"/>
                        <a:gd name="T18" fmla="*/ 87 w 168"/>
                        <a:gd name="T19" fmla="*/ 67 h 69"/>
                        <a:gd name="T20" fmla="*/ 101 w 168"/>
                        <a:gd name="T21" fmla="*/ 68 h 69"/>
                        <a:gd name="T22" fmla="*/ 123 w 168"/>
                        <a:gd name="T23" fmla="*/ 67 h 69"/>
                        <a:gd name="T24" fmla="*/ 135 w 168"/>
                        <a:gd name="T25" fmla="*/ 64 h 69"/>
                        <a:gd name="T26" fmla="*/ 145 w 168"/>
                        <a:gd name="T27" fmla="*/ 60 h 69"/>
                        <a:gd name="T28" fmla="*/ 155 w 168"/>
                        <a:gd name="T29" fmla="*/ 53 h 69"/>
                        <a:gd name="T30" fmla="*/ 167 w 168"/>
                        <a:gd name="T31" fmla="*/ 41 h 69"/>
                        <a:gd name="T32" fmla="*/ 0 w 168"/>
                        <a:gd name="T33" fmla="*/ 0 h 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8" h="69">
                          <a:moveTo>
                            <a:pt x="0" y="0"/>
                          </a:moveTo>
                          <a:lnTo>
                            <a:pt x="3" y="11"/>
                          </a:lnTo>
                          <a:lnTo>
                            <a:pt x="8" y="20"/>
                          </a:lnTo>
                          <a:lnTo>
                            <a:pt x="13" y="28"/>
                          </a:lnTo>
                          <a:lnTo>
                            <a:pt x="23" y="38"/>
                          </a:lnTo>
                          <a:lnTo>
                            <a:pt x="33" y="45"/>
                          </a:lnTo>
                          <a:lnTo>
                            <a:pt x="44" y="53"/>
                          </a:lnTo>
                          <a:lnTo>
                            <a:pt x="57" y="60"/>
                          </a:lnTo>
                          <a:lnTo>
                            <a:pt x="69" y="63"/>
                          </a:lnTo>
                          <a:lnTo>
                            <a:pt x="87" y="67"/>
                          </a:lnTo>
                          <a:lnTo>
                            <a:pt x="101" y="68"/>
                          </a:lnTo>
                          <a:lnTo>
                            <a:pt x="123" y="67"/>
                          </a:lnTo>
                          <a:lnTo>
                            <a:pt x="135" y="64"/>
                          </a:lnTo>
                          <a:lnTo>
                            <a:pt x="145" y="60"/>
                          </a:lnTo>
                          <a:lnTo>
                            <a:pt x="155" y="53"/>
                          </a:lnTo>
                          <a:lnTo>
                            <a:pt x="167" y="41"/>
                          </a:lnTo>
                          <a:lnTo>
                            <a:pt x="0" y="0"/>
                          </a:lnTo>
                        </a:path>
                      </a:pathLst>
                    </a:custGeom>
                    <a:solidFill>
                      <a:srgbClr val="7F3F00"/>
                    </a:solidFill>
                    <a:ln w="12700" cap="rnd" cmpd="sng">
                      <a:solidFill>
                        <a:srgbClr val="7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33" name="Freeform 20"/>
                    <p:cNvSpPr>
                      <a:spLocks/>
                    </p:cNvSpPr>
                    <p:nvPr/>
                  </p:nvSpPr>
                  <p:spPr bwMode="auto">
                    <a:xfrm>
                      <a:off x="3353" y="1883"/>
                      <a:ext cx="319" cy="421"/>
                    </a:xfrm>
                    <a:custGeom>
                      <a:avLst/>
                      <a:gdLst>
                        <a:gd name="T0" fmla="*/ 236 w 319"/>
                        <a:gd name="T1" fmla="*/ 385 h 421"/>
                        <a:gd name="T2" fmla="*/ 244 w 319"/>
                        <a:gd name="T3" fmla="*/ 373 h 421"/>
                        <a:gd name="T4" fmla="*/ 252 w 319"/>
                        <a:gd name="T5" fmla="*/ 360 h 421"/>
                        <a:gd name="T6" fmla="*/ 268 w 319"/>
                        <a:gd name="T7" fmla="*/ 324 h 421"/>
                        <a:gd name="T8" fmla="*/ 291 w 319"/>
                        <a:gd name="T9" fmla="*/ 269 h 421"/>
                        <a:gd name="T10" fmla="*/ 303 w 319"/>
                        <a:gd name="T11" fmla="*/ 225 h 421"/>
                        <a:gd name="T12" fmla="*/ 310 w 319"/>
                        <a:gd name="T13" fmla="*/ 185 h 421"/>
                        <a:gd name="T14" fmla="*/ 318 w 319"/>
                        <a:gd name="T15" fmla="*/ 128 h 421"/>
                        <a:gd name="T16" fmla="*/ 316 w 319"/>
                        <a:gd name="T17" fmla="*/ 78 h 421"/>
                        <a:gd name="T18" fmla="*/ 305 w 319"/>
                        <a:gd name="T19" fmla="*/ 50 h 421"/>
                        <a:gd name="T20" fmla="*/ 282 w 319"/>
                        <a:gd name="T21" fmla="*/ 28 h 421"/>
                        <a:gd name="T22" fmla="*/ 248 w 319"/>
                        <a:gd name="T23" fmla="*/ 10 h 421"/>
                        <a:gd name="T24" fmla="*/ 214 w 319"/>
                        <a:gd name="T25" fmla="*/ 2 h 421"/>
                        <a:gd name="T26" fmla="*/ 181 w 319"/>
                        <a:gd name="T27" fmla="*/ 0 h 421"/>
                        <a:gd name="T28" fmla="*/ 149 w 319"/>
                        <a:gd name="T29" fmla="*/ 3 h 421"/>
                        <a:gd name="T30" fmla="*/ 117 w 319"/>
                        <a:gd name="T31" fmla="*/ 8 h 421"/>
                        <a:gd name="T32" fmla="*/ 95 w 319"/>
                        <a:gd name="T33" fmla="*/ 16 h 421"/>
                        <a:gd name="T34" fmla="*/ 73 w 319"/>
                        <a:gd name="T35" fmla="*/ 31 h 421"/>
                        <a:gd name="T36" fmla="*/ 56 w 319"/>
                        <a:gd name="T37" fmla="*/ 51 h 421"/>
                        <a:gd name="T38" fmla="*/ 40 w 319"/>
                        <a:gd name="T39" fmla="*/ 79 h 421"/>
                        <a:gd name="T40" fmla="*/ 31 w 319"/>
                        <a:gd name="T41" fmla="*/ 104 h 421"/>
                        <a:gd name="T42" fmla="*/ 23 w 319"/>
                        <a:gd name="T43" fmla="*/ 132 h 421"/>
                        <a:gd name="T44" fmla="*/ 21 w 319"/>
                        <a:gd name="T45" fmla="*/ 164 h 421"/>
                        <a:gd name="T46" fmla="*/ 19 w 319"/>
                        <a:gd name="T47" fmla="*/ 184 h 421"/>
                        <a:gd name="T48" fmla="*/ 20 w 319"/>
                        <a:gd name="T49" fmla="*/ 198 h 421"/>
                        <a:gd name="T50" fmla="*/ 9 w 319"/>
                        <a:gd name="T51" fmla="*/ 200 h 421"/>
                        <a:gd name="T52" fmla="*/ 2 w 319"/>
                        <a:gd name="T53" fmla="*/ 207 h 421"/>
                        <a:gd name="T54" fmla="*/ 0 w 319"/>
                        <a:gd name="T55" fmla="*/ 215 h 421"/>
                        <a:gd name="T56" fmla="*/ 7 w 319"/>
                        <a:gd name="T57" fmla="*/ 234 h 421"/>
                        <a:gd name="T58" fmla="*/ 15 w 319"/>
                        <a:gd name="T59" fmla="*/ 242 h 421"/>
                        <a:gd name="T60" fmla="*/ 23 w 319"/>
                        <a:gd name="T61" fmla="*/ 254 h 421"/>
                        <a:gd name="T62" fmla="*/ 34 w 319"/>
                        <a:gd name="T63" fmla="*/ 263 h 421"/>
                        <a:gd name="T64" fmla="*/ 48 w 319"/>
                        <a:gd name="T65" fmla="*/ 263 h 421"/>
                        <a:gd name="T66" fmla="*/ 45 w 319"/>
                        <a:gd name="T67" fmla="*/ 285 h 421"/>
                        <a:gd name="T68" fmla="*/ 50 w 319"/>
                        <a:gd name="T69" fmla="*/ 310 h 421"/>
                        <a:gd name="T70" fmla="*/ 57 w 319"/>
                        <a:gd name="T71" fmla="*/ 333 h 421"/>
                        <a:gd name="T72" fmla="*/ 62 w 319"/>
                        <a:gd name="T73" fmla="*/ 351 h 421"/>
                        <a:gd name="T74" fmla="*/ 68 w 319"/>
                        <a:gd name="T75" fmla="*/ 364 h 421"/>
                        <a:gd name="T76" fmla="*/ 74 w 319"/>
                        <a:gd name="T77" fmla="*/ 373 h 421"/>
                        <a:gd name="T78" fmla="*/ 82 w 319"/>
                        <a:gd name="T79" fmla="*/ 383 h 421"/>
                        <a:gd name="T80" fmla="*/ 91 w 319"/>
                        <a:gd name="T81" fmla="*/ 393 h 421"/>
                        <a:gd name="T82" fmla="*/ 104 w 319"/>
                        <a:gd name="T83" fmla="*/ 402 h 421"/>
                        <a:gd name="T84" fmla="*/ 114 w 319"/>
                        <a:gd name="T85" fmla="*/ 408 h 421"/>
                        <a:gd name="T86" fmla="*/ 125 w 319"/>
                        <a:gd name="T87" fmla="*/ 413 h 421"/>
                        <a:gd name="T88" fmla="*/ 137 w 319"/>
                        <a:gd name="T89" fmla="*/ 415 h 421"/>
                        <a:gd name="T90" fmla="*/ 148 w 319"/>
                        <a:gd name="T91" fmla="*/ 417 h 421"/>
                        <a:gd name="T92" fmla="*/ 161 w 319"/>
                        <a:gd name="T93" fmla="*/ 419 h 421"/>
                        <a:gd name="T94" fmla="*/ 174 w 319"/>
                        <a:gd name="T95" fmla="*/ 420 h 421"/>
                        <a:gd name="T96" fmla="*/ 190 w 319"/>
                        <a:gd name="T97" fmla="*/ 418 h 421"/>
                        <a:gd name="T98" fmla="*/ 203 w 319"/>
                        <a:gd name="T99" fmla="*/ 414 h 421"/>
                        <a:gd name="T100" fmla="*/ 214 w 319"/>
                        <a:gd name="T101" fmla="*/ 409 h 421"/>
                        <a:gd name="T102" fmla="*/ 226 w 319"/>
                        <a:gd name="T103" fmla="*/ 397 h 421"/>
                        <a:gd name="T104" fmla="*/ 236 w 319"/>
                        <a:gd name="T105" fmla="*/ 385 h 42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319" h="421">
                          <a:moveTo>
                            <a:pt x="236" y="385"/>
                          </a:moveTo>
                          <a:lnTo>
                            <a:pt x="244" y="373"/>
                          </a:lnTo>
                          <a:lnTo>
                            <a:pt x="252" y="360"/>
                          </a:lnTo>
                          <a:lnTo>
                            <a:pt x="268" y="324"/>
                          </a:lnTo>
                          <a:lnTo>
                            <a:pt x="291" y="269"/>
                          </a:lnTo>
                          <a:lnTo>
                            <a:pt x="303" y="225"/>
                          </a:lnTo>
                          <a:lnTo>
                            <a:pt x="310" y="185"/>
                          </a:lnTo>
                          <a:lnTo>
                            <a:pt x="318" y="128"/>
                          </a:lnTo>
                          <a:lnTo>
                            <a:pt x="316" y="78"/>
                          </a:lnTo>
                          <a:lnTo>
                            <a:pt x="305" y="50"/>
                          </a:lnTo>
                          <a:lnTo>
                            <a:pt x="282" y="28"/>
                          </a:lnTo>
                          <a:lnTo>
                            <a:pt x="248" y="10"/>
                          </a:lnTo>
                          <a:lnTo>
                            <a:pt x="214" y="2"/>
                          </a:lnTo>
                          <a:lnTo>
                            <a:pt x="181" y="0"/>
                          </a:lnTo>
                          <a:lnTo>
                            <a:pt x="149" y="3"/>
                          </a:lnTo>
                          <a:lnTo>
                            <a:pt x="117" y="8"/>
                          </a:lnTo>
                          <a:lnTo>
                            <a:pt x="95" y="16"/>
                          </a:lnTo>
                          <a:lnTo>
                            <a:pt x="73" y="31"/>
                          </a:lnTo>
                          <a:lnTo>
                            <a:pt x="56" y="51"/>
                          </a:lnTo>
                          <a:lnTo>
                            <a:pt x="40" y="79"/>
                          </a:lnTo>
                          <a:lnTo>
                            <a:pt x="31" y="104"/>
                          </a:lnTo>
                          <a:lnTo>
                            <a:pt x="23" y="132"/>
                          </a:lnTo>
                          <a:lnTo>
                            <a:pt x="21" y="164"/>
                          </a:lnTo>
                          <a:lnTo>
                            <a:pt x="19" y="184"/>
                          </a:lnTo>
                          <a:lnTo>
                            <a:pt x="20" y="198"/>
                          </a:lnTo>
                          <a:lnTo>
                            <a:pt x="9" y="200"/>
                          </a:lnTo>
                          <a:lnTo>
                            <a:pt x="2" y="207"/>
                          </a:lnTo>
                          <a:lnTo>
                            <a:pt x="0" y="215"/>
                          </a:lnTo>
                          <a:lnTo>
                            <a:pt x="7" y="234"/>
                          </a:lnTo>
                          <a:lnTo>
                            <a:pt x="15" y="242"/>
                          </a:lnTo>
                          <a:lnTo>
                            <a:pt x="23" y="254"/>
                          </a:lnTo>
                          <a:lnTo>
                            <a:pt x="34" y="263"/>
                          </a:lnTo>
                          <a:lnTo>
                            <a:pt x="48" y="263"/>
                          </a:lnTo>
                          <a:lnTo>
                            <a:pt x="45" y="285"/>
                          </a:lnTo>
                          <a:lnTo>
                            <a:pt x="50" y="310"/>
                          </a:lnTo>
                          <a:lnTo>
                            <a:pt x="57" y="333"/>
                          </a:lnTo>
                          <a:lnTo>
                            <a:pt x="62" y="351"/>
                          </a:lnTo>
                          <a:lnTo>
                            <a:pt x="68" y="364"/>
                          </a:lnTo>
                          <a:lnTo>
                            <a:pt x="74" y="373"/>
                          </a:lnTo>
                          <a:lnTo>
                            <a:pt x="82" y="383"/>
                          </a:lnTo>
                          <a:lnTo>
                            <a:pt x="91" y="393"/>
                          </a:lnTo>
                          <a:lnTo>
                            <a:pt x="104" y="402"/>
                          </a:lnTo>
                          <a:lnTo>
                            <a:pt x="114" y="408"/>
                          </a:lnTo>
                          <a:lnTo>
                            <a:pt x="125" y="413"/>
                          </a:lnTo>
                          <a:lnTo>
                            <a:pt x="137" y="415"/>
                          </a:lnTo>
                          <a:lnTo>
                            <a:pt x="148" y="417"/>
                          </a:lnTo>
                          <a:lnTo>
                            <a:pt x="161" y="419"/>
                          </a:lnTo>
                          <a:lnTo>
                            <a:pt x="174" y="420"/>
                          </a:lnTo>
                          <a:lnTo>
                            <a:pt x="190" y="418"/>
                          </a:lnTo>
                          <a:lnTo>
                            <a:pt x="203" y="414"/>
                          </a:lnTo>
                          <a:lnTo>
                            <a:pt x="214" y="409"/>
                          </a:lnTo>
                          <a:lnTo>
                            <a:pt x="226" y="397"/>
                          </a:lnTo>
                          <a:lnTo>
                            <a:pt x="236" y="385"/>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34" name="Freeform 21"/>
                    <p:cNvSpPr>
                      <a:spLocks/>
                    </p:cNvSpPr>
                    <p:nvPr/>
                  </p:nvSpPr>
                  <p:spPr bwMode="auto">
                    <a:xfrm>
                      <a:off x="3490" y="2153"/>
                      <a:ext cx="155" cy="152"/>
                    </a:xfrm>
                    <a:custGeom>
                      <a:avLst/>
                      <a:gdLst>
                        <a:gd name="T0" fmla="*/ 99 w 155"/>
                        <a:gd name="T1" fmla="*/ 115 h 152"/>
                        <a:gd name="T2" fmla="*/ 107 w 155"/>
                        <a:gd name="T3" fmla="*/ 103 h 152"/>
                        <a:gd name="T4" fmla="*/ 115 w 155"/>
                        <a:gd name="T5" fmla="*/ 90 h 152"/>
                        <a:gd name="T6" fmla="*/ 131 w 155"/>
                        <a:gd name="T7" fmla="*/ 55 h 152"/>
                        <a:gd name="T8" fmla="*/ 154 w 155"/>
                        <a:gd name="T9" fmla="*/ 0 h 152"/>
                        <a:gd name="T10" fmla="*/ 138 w 155"/>
                        <a:gd name="T11" fmla="*/ 23 h 152"/>
                        <a:gd name="T12" fmla="*/ 123 w 155"/>
                        <a:gd name="T13" fmla="*/ 45 h 152"/>
                        <a:gd name="T14" fmla="*/ 115 w 155"/>
                        <a:gd name="T15" fmla="*/ 62 h 152"/>
                        <a:gd name="T16" fmla="*/ 111 w 155"/>
                        <a:gd name="T17" fmla="*/ 75 h 152"/>
                        <a:gd name="T18" fmla="*/ 103 w 155"/>
                        <a:gd name="T19" fmla="*/ 93 h 152"/>
                        <a:gd name="T20" fmla="*/ 95 w 155"/>
                        <a:gd name="T21" fmla="*/ 108 h 152"/>
                        <a:gd name="T22" fmla="*/ 86 w 155"/>
                        <a:gd name="T23" fmla="*/ 117 h 152"/>
                        <a:gd name="T24" fmla="*/ 78 w 155"/>
                        <a:gd name="T25" fmla="*/ 125 h 152"/>
                        <a:gd name="T26" fmla="*/ 68 w 155"/>
                        <a:gd name="T27" fmla="*/ 131 h 152"/>
                        <a:gd name="T28" fmla="*/ 54 w 155"/>
                        <a:gd name="T29" fmla="*/ 126 h 152"/>
                        <a:gd name="T30" fmla="*/ 50 w 155"/>
                        <a:gd name="T31" fmla="*/ 117 h 152"/>
                        <a:gd name="T32" fmla="*/ 39 w 155"/>
                        <a:gd name="T33" fmla="*/ 107 h 152"/>
                        <a:gd name="T34" fmla="*/ 42 w 155"/>
                        <a:gd name="T35" fmla="*/ 125 h 152"/>
                        <a:gd name="T36" fmla="*/ 34 w 155"/>
                        <a:gd name="T37" fmla="*/ 137 h 152"/>
                        <a:gd name="T38" fmla="*/ 25 w 155"/>
                        <a:gd name="T39" fmla="*/ 143 h 152"/>
                        <a:gd name="T40" fmla="*/ 0 w 155"/>
                        <a:gd name="T41" fmla="*/ 146 h 152"/>
                        <a:gd name="T42" fmla="*/ 11 w 155"/>
                        <a:gd name="T43" fmla="*/ 148 h 152"/>
                        <a:gd name="T44" fmla="*/ 24 w 155"/>
                        <a:gd name="T45" fmla="*/ 150 h 152"/>
                        <a:gd name="T46" fmla="*/ 37 w 155"/>
                        <a:gd name="T47" fmla="*/ 151 h 152"/>
                        <a:gd name="T48" fmla="*/ 53 w 155"/>
                        <a:gd name="T49" fmla="*/ 149 h 152"/>
                        <a:gd name="T50" fmla="*/ 66 w 155"/>
                        <a:gd name="T51" fmla="*/ 145 h 152"/>
                        <a:gd name="T52" fmla="*/ 77 w 155"/>
                        <a:gd name="T53" fmla="*/ 139 h 152"/>
                        <a:gd name="T54" fmla="*/ 89 w 155"/>
                        <a:gd name="T55" fmla="*/ 128 h 152"/>
                        <a:gd name="T56" fmla="*/ 99 w 155"/>
                        <a:gd name="T57" fmla="*/ 115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55" h="152">
                          <a:moveTo>
                            <a:pt x="99" y="115"/>
                          </a:moveTo>
                          <a:lnTo>
                            <a:pt x="107" y="103"/>
                          </a:lnTo>
                          <a:lnTo>
                            <a:pt x="115" y="90"/>
                          </a:lnTo>
                          <a:lnTo>
                            <a:pt x="131" y="55"/>
                          </a:lnTo>
                          <a:lnTo>
                            <a:pt x="154" y="0"/>
                          </a:lnTo>
                          <a:lnTo>
                            <a:pt x="138" y="23"/>
                          </a:lnTo>
                          <a:lnTo>
                            <a:pt x="123" y="45"/>
                          </a:lnTo>
                          <a:lnTo>
                            <a:pt x="115" y="62"/>
                          </a:lnTo>
                          <a:lnTo>
                            <a:pt x="111" y="75"/>
                          </a:lnTo>
                          <a:lnTo>
                            <a:pt x="103" y="93"/>
                          </a:lnTo>
                          <a:lnTo>
                            <a:pt x="95" y="108"/>
                          </a:lnTo>
                          <a:lnTo>
                            <a:pt x="86" y="117"/>
                          </a:lnTo>
                          <a:lnTo>
                            <a:pt x="78" y="125"/>
                          </a:lnTo>
                          <a:lnTo>
                            <a:pt x="68" y="131"/>
                          </a:lnTo>
                          <a:lnTo>
                            <a:pt x="54" y="126"/>
                          </a:lnTo>
                          <a:lnTo>
                            <a:pt x="50" y="117"/>
                          </a:lnTo>
                          <a:lnTo>
                            <a:pt x="39" y="107"/>
                          </a:lnTo>
                          <a:lnTo>
                            <a:pt x="42" y="125"/>
                          </a:lnTo>
                          <a:lnTo>
                            <a:pt x="34" y="137"/>
                          </a:lnTo>
                          <a:lnTo>
                            <a:pt x="25" y="143"/>
                          </a:lnTo>
                          <a:lnTo>
                            <a:pt x="0" y="146"/>
                          </a:lnTo>
                          <a:lnTo>
                            <a:pt x="11" y="148"/>
                          </a:lnTo>
                          <a:lnTo>
                            <a:pt x="24" y="150"/>
                          </a:lnTo>
                          <a:lnTo>
                            <a:pt x="37" y="151"/>
                          </a:lnTo>
                          <a:lnTo>
                            <a:pt x="53" y="149"/>
                          </a:lnTo>
                          <a:lnTo>
                            <a:pt x="66" y="145"/>
                          </a:lnTo>
                          <a:lnTo>
                            <a:pt x="77" y="139"/>
                          </a:lnTo>
                          <a:lnTo>
                            <a:pt x="89" y="128"/>
                          </a:lnTo>
                          <a:lnTo>
                            <a:pt x="99" y="115"/>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231" name="Freeform 22"/>
                  <p:cNvSpPr>
                    <a:spLocks/>
                  </p:cNvSpPr>
                  <p:nvPr/>
                </p:nvSpPr>
                <p:spPr bwMode="auto">
                  <a:xfrm>
                    <a:off x="3354" y="2092"/>
                    <a:ext cx="68" cy="144"/>
                  </a:xfrm>
                  <a:custGeom>
                    <a:avLst/>
                    <a:gdLst>
                      <a:gd name="T0" fmla="*/ 62 w 68"/>
                      <a:gd name="T1" fmla="*/ 117 h 144"/>
                      <a:gd name="T2" fmla="*/ 58 w 68"/>
                      <a:gd name="T3" fmla="*/ 107 h 144"/>
                      <a:gd name="T4" fmla="*/ 58 w 68"/>
                      <a:gd name="T5" fmla="*/ 96 h 144"/>
                      <a:gd name="T6" fmla="*/ 59 w 68"/>
                      <a:gd name="T7" fmla="*/ 87 h 144"/>
                      <a:gd name="T8" fmla="*/ 62 w 68"/>
                      <a:gd name="T9" fmla="*/ 77 h 144"/>
                      <a:gd name="T10" fmla="*/ 64 w 68"/>
                      <a:gd name="T11" fmla="*/ 66 h 144"/>
                      <a:gd name="T12" fmla="*/ 64 w 68"/>
                      <a:gd name="T13" fmla="*/ 57 h 144"/>
                      <a:gd name="T14" fmla="*/ 64 w 68"/>
                      <a:gd name="T15" fmla="*/ 48 h 144"/>
                      <a:gd name="T16" fmla="*/ 67 w 68"/>
                      <a:gd name="T17" fmla="*/ 37 h 144"/>
                      <a:gd name="T18" fmla="*/ 63 w 68"/>
                      <a:gd name="T19" fmla="*/ 33 h 144"/>
                      <a:gd name="T20" fmla="*/ 57 w 68"/>
                      <a:gd name="T21" fmla="*/ 27 h 144"/>
                      <a:gd name="T22" fmla="*/ 53 w 68"/>
                      <a:gd name="T23" fmla="*/ 19 h 144"/>
                      <a:gd name="T24" fmla="*/ 51 w 68"/>
                      <a:gd name="T25" fmla="*/ 15 h 144"/>
                      <a:gd name="T26" fmla="*/ 49 w 68"/>
                      <a:gd name="T27" fmla="*/ 9 h 144"/>
                      <a:gd name="T28" fmla="*/ 43 w 68"/>
                      <a:gd name="T29" fmla="*/ 3 h 144"/>
                      <a:gd name="T30" fmla="*/ 38 w 68"/>
                      <a:gd name="T31" fmla="*/ 5 h 144"/>
                      <a:gd name="T32" fmla="*/ 2 w 68"/>
                      <a:gd name="T33" fmla="*/ 0 h 144"/>
                      <a:gd name="T34" fmla="*/ 0 w 68"/>
                      <a:gd name="T35" fmla="*/ 8 h 144"/>
                      <a:gd name="T36" fmla="*/ 6 w 68"/>
                      <a:gd name="T37" fmla="*/ 26 h 144"/>
                      <a:gd name="T38" fmla="*/ 15 w 68"/>
                      <a:gd name="T39" fmla="*/ 35 h 144"/>
                      <a:gd name="T40" fmla="*/ 22 w 68"/>
                      <a:gd name="T41" fmla="*/ 47 h 144"/>
                      <a:gd name="T42" fmla="*/ 34 w 68"/>
                      <a:gd name="T43" fmla="*/ 55 h 144"/>
                      <a:gd name="T44" fmla="*/ 48 w 68"/>
                      <a:gd name="T45" fmla="*/ 55 h 144"/>
                      <a:gd name="T46" fmla="*/ 45 w 68"/>
                      <a:gd name="T47" fmla="*/ 78 h 144"/>
                      <a:gd name="T48" fmla="*/ 50 w 68"/>
                      <a:gd name="T49" fmla="*/ 102 h 144"/>
                      <a:gd name="T50" fmla="*/ 57 w 68"/>
                      <a:gd name="T51" fmla="*/ 126 h 144"/>
                      <a:gd name="T52" fmla="*/ 62 w 68"/>
                      <a:gd name="T53" fmla="*/ 143 h 144"/>
                      <a:gd name="T54" fmla="*/ 62 w 68"/>
                      <a:gd name="T55" fmla="*/ 117 h 1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8" h="144">
                        <a:moveTo>
                          <a:pt x="62" y="117"/>
                        </a:moveTo>
                        <a:lnTo>
                          <a:pt x="58" y="107"/>
                        </a:lnTo>
                        <a:lnTo>
                          <a:pt x="58" y="96"/>
                        </a:lnTo>
                        <a:lnTo>
                          <a:pt x="59" y="87"/>
                        </a:lnTo>
                        <a:lnTo>
                          <a:pt x="62" y="77"/>
                        </a:lnTo>
                        <a:lnTo>
                          <a:pt x="64" y="66"/>
                        </a:lnTo>
                        <a:lnTo>
                          <a:pt x="64" y="57"/>
                        </a:lnTo>
                        <a:lnTo>
                          <a:pt x="64" y="48"/>
                        </a:lnTo>
                        <a:lnTo>
                          <a:pt x="67" y="37"/>
                        </a:lnTo>
                        <a:lnTo>
                          <a:pt x="63" y="33"/>
                        </a:lnTo>
                        <a:lnTo>
                          <a:pt x="57" y="27"/>
                        </a:lnTo>
                        <a:lnTo>
                          <a:pt x="53" y="19"/>
                        </a:lnTo>
                        <a:lnTo>
                          <a:pt x="51" y="15"/>
                        </a:lnTo>
                        <a:lnTo>
                          <a:pt x="49" y="9"/>
                        </a:lnTo>
                        <a:lnTo>
                          <a:pt x="43" y="3"/>
                        </a:lnTo>
                        <a:lnTo>
                          <a:pt x="38" y="5"/>
                        </a:lnTo>
                        <a:lnTo>
                          <a:pt x="2" y="0"/>
                        </a:lnTo>
                        <a:lnTo>
                          <a:pt x="0" y="8"/>
                        </a:lnTo>
                        <a:lnTo>
                          <a:pt x="6" y="26"/>
                        </a:lnTo>
                        <a:lnTo>
                          <a:pt x="15" y="35"/>
                        </a:lnTo>
                        <a:lnTo>
                          <a:pt x="22" y="47"/>
                        </a:lnTo>
                        <a:lnTo>
                          <a:pt x="34" y="55"/>
                        </a:lnTo>
                        <a:lnTo>
                          <a:pt x="48" y="55"/>
                        </a:lnTo>
                        <a:lnTo>
                          <a:pt x="45" y="78"/>
                        </a:lnTo>
                        <a:lnTo>
                          <a:pt x="50" y="102"/>
                        </a:lnTo>
                        <a:lnTo>
                          <a:pt x="57" y="126"/>
                        </a:lnTo>
                        <a:lnTo>
                          <a:pt x="62" y="143"/>
                        </a:lnTo>
                        <a:lnTo>
                          <a:pt x="62" y="117"/>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207" name="Group 23"/>
                <p:cNvGrpSpPr>
                  <a:grpSpLocks/>
                </p:cNvGrpSpPr>
                <p:nvPr/>
              </p:nvGrpSpPr>
              <p:grpSpPr bwMode="auto">
                <a:xfrm>
                  <a:off x="3430" y="2022"/>
                  <a:ext cx="198" cy="222"/>
                  <a:chOff x="3430" y="2022"/>
                  <a:chExt cx="198" cy="222"/>
                </a:xfrm>
              </p:grpSpPr>
              <p:grpSp>
                <p:nvGrpSpPr>
                  <p:cNvPr id="49216" name="Group 24"/>
                  <p:cNvGrpSpPr>
                    <a:grpSpLocks/>
                  </p:cNvGrpSpPr>
                  <p:nvPr/>
                </p:nvGrpSpPr>
                <p:grpSpPr bwMode="auto">
                  <a:xfrm>
                    <a:off x="3474" y="2198"/>
                    <a:ext cx="81" cy="46"/>
                    <a:chOff x="3474" y="2198"/>
                    <a:chExt cx="81" cy="46"/>
                  </a:xfrm>
                </p:grpSpPr>
                <p:sp>
                  <p:nvSpPr>
                    <p:cNvPr id="49227" name="Oval 25"/>
                    <p:cNvSpPr>
                      <a:spLocks noChangeArrowheads="1"/>
                    </p:cNvSpPr>
                    <p:nvPr/>
                  </p:nvSpPr>
                  <p:spPr bwMode="auto">
                    <a:xfrm>
                      <a:off x="3483" y="2212"/>
                      <a:ext cx="57" cy="19"/>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49228" name="Freeform 26"/>
                    <p:cNvSpPr>
                      <a:spLocks/>
                    </p:cNvSpPr>
                    <p:nvPr/>
                  </p:nvSpPr>
                  <p:spPr bwMode="auto">
                    <a:xfrm>
                      <a:off x="3474" y="2198"/>
                      <a:ext cx="81" cy="29"/>
                    </a:xfrm>
                    <a:custGeom>
                      <a:avLst/>
                      <a:gdLst>
                        <a:gd name="T0" fmla="*/ 0 w 81"/>
                        <a:gd name="T1" fmla="*/ 16 h 29"/>
                        <a:gd name="T2" fmla="*/ 7 w 81"/>
                        <a:gd name="T3" fmla="*/ 10 h 29"/>
                        <a:gd name="T4" fmla="*/ 12 w 81"/>
                        <a:gd name="T5" fmla="*/ 7 h 29"/>
                        <a:gd name="T6" fmla="*/ 17 w 81"/>
                        <a:gd name="T7" fmla="*/ 4 h 29"/>
                        <a:gd name="T8" fmla="*/ 23 w 81"/>
                        <a:gd name="T9" fmla="*/ 0 h 29"/>
                        <a:gd name="T10" fmla="*/ 30 w 81"/>
                        <a:gd name="T11" fmla="*/ 0 h 29"/>
                        <a:gd name="T12" fmla="*/ 37 w 81"/>
                        <a:gd name="T13" fmla="*/ 1 h 29"/>
                        <a:gd name="T14" fmla="*/ 42 w 81"/>
                        <a:gd name="T15" fmla="*/ 5 h 29"/>
                        <a:gd name="T16" fmla="*/ 47 w 81"/>
                        <a:gd name="T17" fmla="*/ 5 h 29"/>
                        <a:gd name="T18" fmla="*/ 52 w 81"/>
                        <a:gd name="T19" fmla="*/ 5 h 29"/>
                        <a:gd name="T20" fmla="*/ 59 w 81"/>
                        <a:gd name="T21" fmla="*/ 5 h 29"/>
                        <a:gd name="T22" fmla="*/ 66 w 81"/>
                        <a:gd name="T23" fmla="*/ 9 h 29"/>
                        <a:gd name="T24" fmla="*/ 70 w 81"/>
                        <a:gd name="T25" fmla="*/ 14 h 29"/>
                        <a:gd name="T26" fmla="*/ 72 w 81"/>
                        <a:gd name="T27" fmla="*/ 19 h 29"/>
                        <a:gd name="T28" fmla="*/ 76 w 81"/>
                        <a:gd name="T29" fmla="*/ 24 h 29"/>
                        <a:gd name="T30" fmla="*/ 80 w 81"/>
                        <a:gd name="T31" fmla="*/ 28 h 29"/>
                        <a:gd name="T32" fmla="*/ 58 w 81"/>
                        <a:gd name="T33" fmla="*/ 25 h 29"/>
                        <a:gd name="T34" fmla="*/ 50 w 81"/>
                        <a:gd name="T35" fmla="*/ 23 h 29"/>
                        <a:gd name="T36" fmla="*/ 44 w 81"/>
                        <a:gd name="T37" fmla="*/ 21 h 29"/>
                        <a:gd name="T38" fmla="*/ 38 w 81"/>
                        <a:gd name="T39" fmla="*/ 18 h 29"/>
                        <a:gd name="T40" fmla="*/ 33 w 81"/>
                        <a:gd name="T41" fmla="*/ 19 h 29"/>
                        <a:gd name="T42" fmla="*/ 28 w 81"/>
                        <a:gd name="T43" fmla="*/ 18 h 29"/>
                        <a:gd name="T44" fmla="*/ 18 w 81"/>
                        <a:gd name="T45" fmla="*/ 19 h 29"/>
                        <a:gd name="T46" fmla="*/ 11 w 81"/>
                        <a:gd name="T47" fmla="*/ 18 h 29"/>
                        <a:gd name="T48" fmla="*/ 0 w 81"/>
                        <a:gd name="T49" fmla="*/ 16 h 2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1" h="29">
                          <a:moveTo>
                            <a:pt x="0" y="16"/>
                          </a:moveTo>
                          <a:lnTo>
                            <a:pt x="7" y="10"/>
                          </a:lnTo>
                          <a:lnTo>
                            <a:pt x="12" y="7"/>
                          </a:lnTo>
                          <a:lnTo>
                            <a:pt x="17" y="4"/>
                          </a:lnTo>
                          <a:lnTo>
                            <a:pt x="23" y="0"/>
                          </a:lnTo>
                          <a:lnTo>
                            <a:pt x="30" y="0"/>
                          </a:lnTo>
                          <a:lnTo>
                            <a:pt x="37" y="1"/>
                          </a:lnTo>
                          <a:lnTo>
                            <a:pt x="42" y="5"/>
                          </a:lnTo>
                          <a:lnTo>
                            <a:pt x="47" y="5"/>
                          </a:lnTo>
                          <a:lnTo>
                            <a:pt x="52" y="5"/>
                          </a:lnTo>
                          <a:lnTo>
                            <a:pt x="59" y="5"/>
                          </a:lnTo>
                          <a:lnTo>
                            <a:pt x="66" y="9"/>
                          </a:lnTo>
                          <a:lnTo>
                            <a:pt x="70" y="14"/>
                          </a:lnTo>
                          <a:lnTo>
                            <a:pt x="72" y="19"/>
                          </a:lnTo>
                          <a:lnTo>
                            <a:pt x="76" y="24"/>
                          </a:lnTo>
                          <a:lnTo>
                            <a:pt x="80" y="28"/>
                          </a:lnTo>
                          <a:lnTo>
                            <a:pt x="58" y="25"/>
                          </a:lnTo>
                          <a:lnTo>
                            <a:pt x="50" y="23"/>
                          </a:lnTo>
                          <a:lnTo>
                            <a:pt x="44" y="21"/>
                          </a:lnTo>
                          <a:lnTo>
                            <a:pt x="38" y="18"/>
                          </a:lnTo>
                          <a:lnTo>
                            <a:pt x="33" y="19"/>
                          </a:lnTo>
                          <a:lnTo>
                            <a:pt x="28" y="18"/>
                          </a:lnTo>
                          <a:lnTo>
                            <a:pt x="18" y="19"/>
                          </a:lnTo>
                          <a:lnTo>
                            <a:pt x="11" y="18"/>
                          </a:lnTo>
                          <a:lnTo>
                            <a:pt x="0" y="16"/>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29" name="Freeform 27"/>
                    <p:cNvSpPr>
                      <a:spLocks/>
                    </p:cNvSpPr>
                    <p:nvPr/>
                  </p:nvSpPr>
                  <p:spPr bwMode="auto">
                    <a:xfrm>
                      <a:off x="3474" y="2214"/>
                      <a:ext cx="80" cy="30"/>
                    </a:xfrm>
                    <a:custGeom>
                      <a:avLst/>
                      <a:gdLst>
                        <a:gd name="T0" fmla="*/ 0 w 80"/>
                        <a:gd name="T1" fmla="*/ 0 h 30"/>
                        <a:gd name="T2" fmla="*/ 8 w 80"/>
                        <a:gd name="T3" fmla="*/ 1 h 30"/>
                        <a:gd name="T4" fmla="*/ 16 w 80"/>
                        <a:gd name="T5" fmla="*/ 4 h 30"/>
                        <a:gd name="T6" fmla="*/ 21 w 80"/>
                        <a:gd name="T7" fmla="*/ 4 h 30"/>
                        <a:gd name="T8" fmla="*/ 26 w 80"/>
                        <a:gd name="T9" fmla="*/ 5 h 30"/>
                        <a:gd name="T10" fmla="*/ 32 w 80"/>
                        <a:gd name="T11" fmla="*/ 5 h 30"/>
                        <a:gd name="T12" fmla="*/ 37 w 80"/>
                        <a:gd name="T13" fmla="*/ 8 h 30"/>
                        <a:gd name="T14" fmla="*/ 42 w 80"/>
                        <a:gd name="T15" fmla="*/ 8 h 30"/>
                        <a:gd name="T16" fmla="*/ 48 w 80"/>
                        <a:gd name="T17" fmla="*/ 8 h 30"/>
                        <a:gd name="T18" fmla="*/ 56 w 80"/>
                        <a:gd name="T19" fmla="*/ 9 h 30"/>
                        <a:gd name="T20" fmla="*/ 63 w 80"/>
                        <a:gd name="T21" fmla="*/ 9 h 30"/>
                        <a:gd name="T22" fmla="*/ 71 w 80"/>
                        <a:gd name="T23" fmla="*/ 10 h 30"/>
                        <a:gd name="T24" fmla="*/ 79 w 80"/>
                        <a:gd name="T25" fmla="*/ 12 h 30"/>
                        <a:gd name="T26" fmla="*/ 74 w 80"/>
                        <a:gd name="T27" fmla="*/ 17 h 30"/>
                        <a:gd name="T28" fmla="*/ 64 w 80"/>
                        <a:gd name="T29" fmla="*/ 24 h 30"/>
                        <a:gd name="T30" fmla="*/ 56 w 80"/>
                        <a:gd name="T31" fmla="*/ 28 h 30"/>
                        <a:gd name="T32" fmla="*/ 49 w 80"/>
                        <a:gd name="T33" fmla="*/ 29 h 30"/>
                        <a:gd name="T34" fmla="*/ 42 w 80"/>
                        <a:gd name="T35" fmla="*/ 29 h 30"/>
                        <a:gd name="T36" fmla="*/ 35 w 80"/>
                        <a:gd name="T37" fmla="*/ 29 h 30"/>
                        <a:gd name="T38" fmla="*/ 28 w 80"/>
                        <a:gd name="T39" fmla="*/ 26 h 30"/>
                        <a:gd name="T40" fmla="*/ 21 w 80"/>
                        <a:gd name="T41" fmla="*/ 22 h 30"/>
                        <a:gd name="T42" fmla="*/ 15 w 80"/>
                        <a:gd name="T43" fmla="*/ 17 h 30"/>
                        <a:gd name="T44" fmla="*/ 10 w 80"/>
                        <a:gd name="T45" fmla="*/ 11 h 30"/>
                        <a:gd name="T46" fmla="*/ 6 w 80"/>
                        <a:gd name="T47" fmla="*/ 5 h 30"/>
                        <a:gd name="T48" fmla="*/ 0 w 80"/>
                        <a:gd name="T49" fmla="*/ 0 h 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0" h="30">
                          <a:moveTo>
                            <a:pt x="0" y="0"/>
                          </a:moveTo>
                          <a:lnTo>
                            <a:pt x="8" y="1"/>
                          </a:lnTo>
                          <a:lnTo>
                            <a:pt x="16" y="4"/>
                          </a:lnTo>
                          <a:lnTo>
                            <a:pt x="21" y="4"/>
                          </a:lnTo>
                          <a:lnTo>
                            <a:pt x="26" y="5"/>
                          </a:lnTo>
                          <a:lnTo>
                            <a:pt x="32" y="5"/>
                          </a:lnTo>
                          <a:lnTo>
                            <a:pt x="37" y="8"/>
                          </a:lnTo>
                          <a:lnTo>
                            <a:pt x="42" y="8"/>
                          </a:lnTo>
                          <a:lnTo>
                            <a:pt x="48" y="8"/>
                          </a:lnTo>
                          <a:lnTo>
                            <a:pt x="56" y="9"/>
                          </a:lnTo>
                          <a:lnTo>
                            <a:pt x="63" y="9"/>
                          </a:lnTo>
                          <a:lnTo>
                            <a:pt x="71" y="10"/>
                          </a:lnTo>
                          <a:lnTo>
                            <a:pt x="79" y="12"/>
                          </a:lnTo>
                          <a:lnTo>
                            <a:pt x="74" y="17"/>
                          </a:lnTo>
                          <a:lnTo>
                            <a:pt x="64" y="24"/>
                          </a:lnTo>
                          <a:lnTo>
                            <a:pt x="56" y="28"/>
                          </a:lnTo>
                          <a:lnTo>
                            <a:pt x="49" y="29"/>
                          </a:lnTo>
                          <a:lnTo>
                            <a:pt x="42" y="29"/>
                          </a:lnTo>
                          <a:lnTo>
                            <a:pt x="35" y="29"/>
                          </a:lnTo>
                          <a:lnTo>
                            <a:pt x="28" y="26"/>
                          </a:lnTo>
                          <a:lnTo>
                            <a:pt x="21" y="22"/>
                          </a:lnTo>
                          <a:lnTo>
                            <a:pt x="15" y="17"/>
                          </a:lnTo>
                          <a:lnTo>
                            <a:pt x="10" y="11"/>
                          </a:lnTo>
                          <a:lnTo>
                            <a:pt x="6" y="5"/>
                          </a:lnTo>
                          <a:lnTo>
                            <a:pt x="0" y="0"/>
                          </a:lnTo>
                        </a:path>
                      </a:pathLst>
                    </a:custGeom>
                    <a:solidFill>
                      <a:srgbClr val="FF00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217" name="Group 28"/>
                  <p:cNvGrpSpPr>
                    <a:grpSpLocks/>
                  </p:cNvGrpSpPr>
                  <p:nvPr/>
                </p:nvGrpSpPr>
                <p:grpSpPr bwMode="auto">
                  <a:xfrm>
                    <a:off x="3430" y="2022"/>
                    <a:ext cx="198" cy="86"/>
                    <a:chOff x="3430" y="2022"/>
                    <a:chExt cx="198" cy="86"/>
                  </a:xfrm>
                </p:grpSpPr>
                <p:grpSp>
                  <p:nvGrpSpPr>
                    <p:cNvPr id="49219" name="Group 29"/>
                    <p:cNvGrpSpPr>
                      <a:grpSpLocks/>
                    </p:cNvGrpSpPr>
                    <p:nvPr/>
                  </p:nvGrpSpPr>
                  <p:grpSpPr bwMode="auto">
                    <a:xfrm>
                      <a:off x="3430" y="2022"/>
                      <a:ext cx="82" cy="61"/>
                      <a:chOff x="3430" y="2022"/>
                      <a:chExt cx="82" cy="61"/>
                    </a:xfrm>
                  </p:grpSpPr>
                  <p:sp>
                    <p:nvSpPr>
                      <p:cNvPr id="49224" name="Freeform 30"/>
                      <p:cNvSpPr>
                        <a:spLocks/>
                      </p:cNvSpPr>
                      <p:nvPr/>
                    </p:nvSpPr>
                    <p:spPr bwMode="auto">
                      <a:xfrm>
                        <a:off x="3437" y="2022"/>
                        <a:ext cx="75" cy="41"/>
                      </a:xfrm>
                      <a:custGeom>
                        <a:avLst/>
                        <a:gdLst>
                          <a:gd name="T0" fmla="*/ 2 w 75"/>
                          <a:gd name="T1" fmla="*/ 9 h 41"/>
                          <a:gd name="T2" fmla="*/ 19 w 75"/>
                          <a:gd name="T3" fmla="*/ 1 h 41"/>
                          <a:gd name="T4" fmla="*/ 28 w 75"/>
                          <a:gd name="T5" fmla="*/ 0 h 41"/>
                          <a:gd name="T6" fmla="*/ 34 w 75"/>
                          <a:gd name="T7" fmla="*/ 0 h 41"/>
                          <a:gd name="T8" fmla="*/ 46 w 75"/>
                          <a:gd name="T9" fmla="*/ 2 h 41"/>
                          <a:gd name="T10" fmla="*/ 55 w 75"/>
                          <a:gd name="T11" fmla="*/ 7 h 41"/>
                          <a:gd name="T12" fmla="*/ 62 w 75"/>
                          <a:gd name="T13" fmla="*/ 13 h 41"/>
                          <a:gd name="T14" fmla="*/ 68 w 75"/>
                          <a:gd name="T15" fmla="*/ 22 h 41"/>
                          <a:gd name="T16" fmla="*/ 72 w 75"/>
                          <a:gd name="T17" fmla="*/ 30 h 41"/>
                          <a:gd name="T18" fmla="*/ 74 w 75"/>
                          <a:gd name="T19" fmla="*/ 40 h 41"/>
                          <a:gd name="T20" fmla="*/ 62 w 75"/>
                          <a:gd name="T21" fmla="*/ 30 h 41"/>
                          <a:gd name="T22" fmla="*/ 53 w 75"/>
                          <a:gd name="T23" fmla="*/ 21 h 41"/>
                          <a:gd name="T24" fmla="*/ 46 w 75"/>
                          <a:gd name="T25" fmla="*/ 13 h 41"/>
                          <a:gd name="T26" fmla="*/ 37 w 75"/>
                          <a:gd name="T27" fmla="*/ 7 h 41"/>
                          <a:gd name="T28" fmla="*/ 25 w 75"/>
                          <a:gd name="T29" fmla="*/ 5 h 41"/>
                          <a:gd name="T30" fmla="*/ 17 w 75"/>
                          <a:gd name="T31" fmla="*/ 6 h 41"/>
                          <a:gd name="T32" fmla="*/ 0 w 75"/>
                          <a:gd name="T33" fmla="*/ 13 h 41"/>
                          <a:gd name="T34" fmla="*/ 2 w 75"/>
                          <a:gd name="T35" fmla="*/ 9 h 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5" h="41">
                            <a:moveTo>
                              <a:pt x="2" y="9"/>
                            </a:moveTo>
                            <a:lnTo>
                              <a:pt x="19" y="1"/>
                            </a:lnTo>
                            <a:lnTo>
                              <a:pt x="28" y="0"/>
                            </a:lnTo>
                            <a:lnTo>
                              <a:pt x="34" y="0"/>
                            </a:lnTo>
                            <a:lnTo>
                              <a:pt x="46" y="2"/>
                            </a:lnTo>
                            <a:lnTo>
                              <a:pt x="55" y="7"/>
                            </a:lnTo>
                            <a:lnTo>
                              <a:pt x="62" y="13"/>
                            </a:lnTo>
                            <a:lnTo>
                              <a:pt x="68" y="22"/>
                            </a:lnTo>
                            <a:lnTo>
                              <a:pt x="72" y="30"/>
                            </a:lnTo>
                            <a:lnTo>
                              <a:pt x="74" y="40"/>
                            </a:lnTo>
                            <a:lnTo>
                              <a:pt x="62" y="30"/>
                            </a:lnTo>
                            <a:lnTo>
                              <a:pt x="53" y="21"/>
                            </a:lnTo>
                            <a:lnTo>
                              <a:pt x="46" y="13"/>
                            </a:lnTo>
                            <a:lnTo>
                              <a:pt x="37" y="7"/>
                            </a:lnTo>
                            <a:lnTo>
                              <a:pt x="25" y="5"/>
                            </a:lnTo>
                            <a:lnTo>
                              <a:pt x="17" y="6"/>
                            </a:lnTo>
                            <a:lnTo>
                              <a:pt x="0" y="13"/>
                            </a:lnTo>
                            <a:lnTo>
                              <a:pt x="2" y="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25" name="Freeform 31"/>
                      <p:cNvSpPr>
                        <a:spLocks/>
                      </p:cNvSpPr>
                      <p:nvPr/>
                    </p:nvSpPr>
                    <p:spPr bwMode="auto">
                      <a:xfrm>
                        <a:off x="3430" y="2047"/>
                        <a:ext cx="74" cy="30"/>
                      </a:xfrm>
                      <a:custGeom>
                        <a:avLst/>
                        <a:gdLst>
                          <a:gd name="T0" fmla="*/ 0 w 74"/>
                          <a:gd name="T1" fmla="*/ 9 h 30"/>
                          <a:gd name="T2" fmla="*/ 11 w 74"/>
                          <a:gd name="T3" fmla="*/ 9 h 30"/>
                          <a:gd name="T4" fmla="*/ 17 w 74"/>
                          <a:gd name="T5" fmla="*/ 5 h 30"/>
                          <a:gd name="T6" fmla="*/ 24 w 74"/>
                          <a:gd name="T7" fmla="*/ 2 h 30"/>
                          <a:gd name="T8" fmla="*/ 33 w 74"/>
                          <a:gd name="T9" fmla="*/ 0 h 30"/>
                          <a:gd name="T10" fmla="*/ 41 w 74"/>
                          <a:gd name="T11" fmla="*/ 1 h 30"/>
                          <a:gd name="T12" fmla="*/ 50 w 74"/>
                          <a:gd name="T13" fmla="*/ 3 h 30"/>
                          <a:gd name="T14" fmla="*/ 55 w 74"/>
                          <a:gd name="T15" fmla="*/ 6 h 30"/>
                          <a:gd name="T16" fmla="*/ 63 w 74"/>
                          <a:gd name="T17" fmla="*/ 12 h 30"/>
                          <a:gd name="T18" fmla="*/ 68 w 74"/>
                          <a:gd name="T19" fmla="*/ 18 h 30"/>
                          <a:gd name="T20" fmla="*/ 73 w 74"/>
                          <a:gd name="T21" fmla="*/ 25 h 30"/>
                          <a:gd name="T22" fmla="*/ 71 w 74"/>
                          <a:gd name="T23" fmla="*/ 29 h 30"/>
                          <a:gd name="T24" fmla="*/ 65 w 74"/>
                          <a:gd name="T25" fmla="*/ 29 h 30"/>
                          <a:gd name="T26" fmla="*/ 58 w 74"/>
                          <a:gd name="T27" fmla="*/ 19 h 30"/>
                          <a:gd name="T28" fmla="*/ 53 w 74"/>
                          <a:gd name="T29" fmla="*/ 16 h 30"/>
                          <a:gd name="T30" fmla="*/ 49 w 74"/>
                          <a:gd name="T31" fmla="*/ 21 h 30"/>
                          <a:gd name="T32" fmla="*/ 44 w 74"/>
                          <a:gd name="T33" fmla="*/ 23 h 30"/>
                          <a:gd name="T34" fmla="*/ 39 w 74"/>
                          <a:gd name="T35" fmla="*/ 23 h 30"/>
                          <a:gd name="T36" fmla="*/ 33 w 74"/>
                          <a:gd name="T37" fmla="*/ 21 h 30"/>
                          <a:gd name="T38" fmla="*/ 30 w 74"/>
                          <a:gd name="T39" fmla="*/ 18 h 30"/>
                          <a:gd name="T40" fmla="*/ 28 w 74"/>
                          <a:gd name="T41" fmla="*/ 13 h 30"/>
                          <a:gd name="T42" fmla="*/ 21 w 74"/>
                          <a:gd name="T43" fmla="*/ 16 h 30"/>
                          <a:gd name="T44" fmla="*/ 12 w 74"/>
                          <a:gd name="T45" fmla="*/ 15 h 30"/>
                          <a:gd name="T46" fmla="*/ 6 w 74"/>
                          <a:gd name="T47" fmla="*/ 15 h 30"/>
                          <a:gd name="T48" fmla="*/ 0 w 74"/>
                          <a:gd name="T49" fmla="*/ 9 h 3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4" h="30">
                            <a:moveTo>
                              <a:pt x="0" y="9"/>
                            </a:moveTo>
                            <a:lnTo>
                              <a:pt x="11" y="9"/>
                            </a:lnTo>
                            <a:lnTo>
                              <a:pt x="17" y="5"/>
                            </a:lnTo>
                            <a:lnTo>
                              <a:pt x="24" y="2"/>
                            </a:lnTo>
                            <a:lnTo>
                              <a:pt x="33" y="0"/>
                            </a:lnTo>
                            <a:lnTo>
                              <a:pt x="41" y="1"/>
                            </a:lnTo>
                            <a:lnTo>
                              <a:pt x="50" y="3"/>
                            </a:lnTo>
                            <a:lnTo>
                              <a:pt x="55" y="6"/>
                            </a:lnTo>
                            <a:lnTo>
                              <a:pt x="63" y="12"/>
                            </a:lnTo>
                            <a:lnTo>
                              <a:pt x="68" y="18"/>
                            </a:lnTo>
                            <a:lnTo>
                              <a:pt x="73" y="25"/>
                            </a:lnTo>
                            <a:lnTo>
                              <a:pt x="71" y="29"/>
                            </a:lnTo>
                            <a:lnTo>
                              <a:pt x="65" y="29"/>
                            </a:lnTo>
                            <a:lnTo>
                              <a:pt x="58" y="19"/>
                            </a:lnTo>
                            <a:lnTo>
                              <a:pt x="53" y="16"/>
                            </a:lnTo>
                            <a:lnTo>
                              <a:pt x="49" y="21"/>
                            </a:lnTo>
                            <a:lnTo>
                              <a:pt x="44" y="23"/>
                            </a:lnTo>
                            <a:lnTo>
                              <a:pt x="39" y="23"/>
                            </a:lnTo>
                            <a:lnTo>
                              <a:pt x="33" y="21"/>
                            </a:lnTo>
                            <a:lnTo>
                              <a:pt x="30" y="18"/>
                            </a:lnTo>
                            <a:lnTo>
                              <a:pt x="28" y="13"/>
                            </a:lnTo>
                            <a:lnTo>
                              <a:pt x="21" y="16"/>
                            </a:lnTo>
                            <a:lnTo>
                              <a:pt x="12" y="15"/>
                            </a:lnTo>
                            <a:lnTo>
                              <a:pt x="6" y="15"/>
                            </a:lnTo>
                            <a:lnTo>
                              <a:pt x="0" y="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26" name="Freeform 32"/>
                      <p:cNvSpPr>
                        <a:spLocks/>
                      </p:cNvSpPr>
                      <p:nvPr/>
                    </p:nvSpPr>
                    <p:spPr bwMode="auto">
                      <a:xfrm>
                        <a:off x="3445" y="2066"/>
                        <a:ext cx="34" cy="17"/>
                      </a:xfrm>
                      <a:custGeom>
                        <a:avLst/>
                        <a:gdLst>
                          <a:gd name="T0" fmla="*/ 0 w 34"/>
                          <a:gd name="T1" fmla="*/ 0 h 17"/>
                          <a:gd name="T2" fmla="*/ 6 w 34"/>
                          <a:gd name="T3" fmla="*/ 2 h 17"/>
                          <a:gd name="T4" fmla="*/ 10 w 34"/>
                          <a:gd name="T5" fmla="*/ 6 h 17"/>
                          <a:gd name="T6" fmla="*/ 16 w 34"/>
                          <a:gd name="T7" fmla="*/ 10 h 17"/>
                          <a:gd name="T8" fmla="*/ 21 w 34"/>
                          <a:gd name="T9" fmla="*/ 13 h 17"/>
                          <a:gd name="T10" fmla="*/ 27 w 34"/>
                          <a:gd name="T11" fmla="*/ 13 h 17"/>
                          <a:gd name="T12" fmla="*/ 33 w 34"/>
                          <a:gd name="T13" fmla="*/ 10 h 17"/>
                          <a:gd name="T14" fmla="*/ 26 w 34"/>
                          <a:gd name="T15" fmla="*/ 13 h 17"/>
                          <a:gd name="T16" fmla="*/ 22 w 34"/>
                          <a:gd name="T17" fmla="*/ 16 h 17"/>
                          <a:gd name="T18" fmla="*/ 17 w 34"/>
                          <a:gd name="T19" fmla="*/ 14 h 17"/>
                          <a:gd name="T20" fmla="*/ 8 w 34"/>
                          <a:gd name="T21" fmla="*/ 8 h 17"/>
                          <a:gd name="T22" fmla="*/ 0 w 34"/>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4" h="17">
                            <a:moveTo>
                              <a:pt x="0" y="0"/>
                            </a:moveTo>
                            <a:lnTo>
                              <a:pt x="6" y="2"/>
                            </a:lnTo>
                            <a:lnTo>
                              <a:pt x="10" y="6"/>
                            </a:lnTo>
                            <a:lnTo>
                              <a:pt x="16" y="10"/>
                            </a:lnTo>
                            <a:lnTo>
                              <a:pt x="21" y="13"/>
                            </a:lnTo>
                            <a:lnTo>
                              <a:pt x="27" y="13"/>
                            </a:lnTo>
                            <a:lnTo>
                              <a:pt x="33" y="10"/>
                            </a:lnTo>
                            <a:lnTo>
                              <a:pt x="26" y="13"/>
                            </a:lnTo>
                            <a:lnTo>
                              <a:pt x="22" y="16"/>
                            </a:lnTo>
                            <a:lnTo>
                              <a:pt x="17" y="14"/>
                            </a:lnTo>
                            <a:lnTo>
                              <a:pt x="8" y="8"/>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220" name="Group 33"/>
                    <p:cNvGrpSpPr>
                      <a:grpSpLocks/>
                    </p:cNvGrpSpPr>
                    <p:nvPr/>
                  </p:nvGrpSpPr>
                  <p:grpSpPr bwMode="auto">
                    <a:xfrm>
                      <a:off x="3550" y="2049"/>
                      <a:ext cx="78" cy="59"/>
                      <a:chOff x="3550" y="2049"/>
                      <a:chExt cx="78" cy="59"/>
                    </a:xfrm>
                  </p:grpSpPr>
                  <p:sp>
                    <p:nvSpPr>
                      <p:cNvPr id="49221" name="Freeform 34"/>
                      <p:cNvSpPr>
                        <a:spLocks/>
                      </p:cNvSpPr>
                      <p:nvPr/>
                    </p:nvSpPr>
                    <p:spPr bwMode="auto">
                      <a:xfrm>
                        <a:off x="3550" y="2049"/>
                        <a:ext cx="78" cy="40"/>
                      </a:xfrm>
                      <a:custGeom>
                        <a:avLst/>
                        <a:gdLst>
                          <a:gd name="T0" fmla="*/ 1 w 78"/>
                          <a:gd name="T1" fmla="*/ 39 h 40"/>
                          <a:gd name="T2" fmla="*/ 0 w 78"/>
                          <a:gd name="T3" fmla="*/ 35 h 40"/>
                          <a:gd name="T4" fmla="*/ 4 w 78"/>
                          <a:gd name="T5" fmla="*/ 23 h 40"/>
                          <a:gd name="T6" fmla="*/ 11 w 78"/>
                          <a:gd name="T7" fmla="*/ 13 h 40"/>
                          <a:gd name="T8" fmla="*/ 18 w 78"/>
                          <a:gd name="T9" fmla="*/ 8 h 40"/>
                          <a:gd name="T10" fmla="*/ 27 w 78"/>
                          <a:gd name="T11" fmla="*/ 3 h 40"/>
                          <a:gd name="T12" fmla="*/ 42 w 78"/>
                          <a:gd name="T13" fmla="*/ 0 h 40"/>
                          <a:gd name="T14" fmla="*/ 55 w 78"/>
                          <a:gd name="T15" fmla="*/ 0 h 40"/>
                          <a:gd name="T16" fmla="*/ 66 w 78"/>
                          <a:gd name="T17" fmla="*/ 0 h 40"/>
                          <a:gd name="T18" fmla="*/ 75 w 78"/>
                          <a:gd name="T19" fmla="*/ 6 h 40"/>
                          <a:gd name="T20" fmla="*/ 77 w 78"/>
                          <a:gd name="T21" fmla="*/ 11 h 40"/>
                          <a:gd name="T22" fmla="*/ 72 w 78"/>
                          <a:gd name="T23" fmla="*/ 8 h 40"/>
                          <a:gd name="T24" fmla="*/ 63 w 78"/>
                          <a:gd name="T25" fmla="*/ 6 h 40"/>
                          <a:gd name="T26" fmla="*/ 49 w 78"/>
                          <a:gd name="T27" fmla="*/ 6 h 40"/>
                          <a:gd name="T28" fmla="*/ 39 w 78"/>
                          <a:gd name="T29" fmla="*/ 8 h 40"/>
                          <a:gd name="T30" fmla="*/ 30 w 78"/>
                          <a:gd name="T31" fmla="*/ 12 h 40"/>
                          <a:gd name="T32" fmla="*/ 22 w 78"/>
                          <a:gd name="T33" fmla="*/ 15 h 40"/>
                          <a:gd name="T34" fmla="*/ 16 w 78"/>
                          <a:gd name="T35" fmla="*/ 20 h 40"/>
                          <a:gd name="T36" fmla="*/ 11 w 78"/>
                          <a:gd name="T37" fmla="*/ 27 h 40"/>
                          <a:gd name="T38" fmla="*/ 7 w 78"/>
                          <a:gd name="T39" fmla="*/ 35 h 40"/>
                          <a:gd name="T40" fmla="*/ 1 w 78"/>
                          <a:gd name="T41" fmla="*/ 39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8" h="40">
                            <a:moveTo>
                              <a:pt x="1" y="39"/>
                            </a:moveTo>
                            <a:lnTo>
                              <a:pt x="0" y="35"/>
                            </a:lnTo>
                            <a:lnTo>
                              <a:pt x="4" y="23"/>
                            </a:lnTo>
                            <a:lnTo>
                              <a:pt x="11" y="13"/>
                            </a:lnTo>
                            <a:lnTo>
                              <a:pt x="18" y="8"/>
                            </a:lnTo>
                            <a:lnTo>
                              <a:pt x="27" y="3"/>
                            </a:lnTo>
                            <a:lnTo>
                              <a:pt x="42" y="0"/>
                            </a:lnTo>
                            <a:lnTo>
                              <a:pt x="55" y="0"/>
                            </a:lnTo>
                            <a:lnTo>
                              <a:pt x="66" y="0"/>
                            </a:lnTo>
                            <a:lnTo>
                              <a:pt x="75" y="6"/>
                            </a:lnTo>
                            <a:lnTo>
                              <a:pt x="77" y="11"/>
                            </a:lnTo>
                            <a:lnTo>
                              <a:pt x="72" y="8"/>
                            </a:lnTo>
                            <a:lnTo>
                              <a:pt x="63" y="6"/>
                            </a:lnTo>
                            <a:lnTo>
                              <a:pt x="49" y="6"/>
                            </a:lnTo>
                            <a:lnTo>
                              <a:pt x="39" y="8"/>
                            </a:lnTo>
                            <a:lnTo>
                              <a:pt x="30" y="12"/>
                            </a:lnTo>
                            <a:lnTo>
                              <a:pt x="22" y="15"/>
                            </a:lnTo>
                            <a:lnTo>
                              <a:pt x="16" y="20"/>
                            </a:lnTo>
                            <a:lnTo>
                              <a:pt x="11" y="27"/>
                            </a:lnTo>
                            <a:lnTo>
                              <a:pt x="7" y="35"/>
                            </a:lnTo>
                            <a:lnTo>
                              <a:pt x="1" y="39"/>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22" name="Freeform 35"/>
                      <p:cNvSpPr>
                        <a:spLocks/>
                      </p:cNvSpPr>
                      <p:nvPr/>
                    </p:nvSpPr>
                    <p:spPr bwMode="auto">
                      <a:xfrm>
                        <a:off x="3566" y="2072"/>
                        <a:ext cx="62" cy="36"/>
                      </a:xfrm>
                      <a:custGeom>
                        <a:avLst/>
                        <a:gdLst>
                          <a:gd name="T0" fmla="*/ 0 w 62"/>
                          <a:gd name="T1" fmla="*/ 17 h 36"/>
                          <a:gd name="T2" fmla="*/ 1 w 62"/>
                          <a:gd name="T3" fmla="*/ 10 h 36"/>
                          <a:gd name="T4" fmla="*/ 10 w 62"/>
                          <a:gd name="T5" fmla="*/ 4 h 36"/>
                          <a:gd name="T6" fmla="*/ 17 w 62"/>
                          <a:gd name="T7" fmla="*/ 2 h 36"/>
                          <a:gd name="T8" fmla="*/ 27 w 62"/>
                          <a:gd name="T9" fmla="*/ 0 h 36"/>
                          <a:gd name="T10" fmla="*/ 37 w 62"/>
                          <a:gd name="T11" fmla="*/ 2 h 36"/>
                          <a:gd name="T12" fmla="*/ 44 w 62"/>
                          <a:gd name="T13" fmla="*/ 4 h 36"/>
                          <a:gd name="T14" fmla="*/ 53 w 62"/>
                          <a:gd name="T15" fmla="*/ 4 h 36"/>
                          <a:gd name="T16" fmla="*/ 49 w 62"/>
                          <a:gd name="T17" fmla="*/ 8 h 36"/>
                          <a:gd name="T18" fmla="*/ 55 w 62"/>
                          <a:gd name="T19" fmla="*/ 14 h 36"/>
                          <a:gd name="T20" fmla="*/ 56 w 62"/>
                          <a:gd name="T21" fmla="*/ 21 h 36"/>
                          <a:gd name="T22" fmla="*/ 59 w 62"/>
                          <a:gd name="T23" fmla="*/ 28 h 36"/>
                          <a:gd name="T24" fmla="*/ 61 w 62"/>
                          <a:gd name="T25" fmla="*/ 29 h 36"/>
                          <a:gd name="T26" fmla="*/ 59 w 62"/>
                          <a:gd name="T27" fmla="*/ 35 h 36"/>
                          <a:gd name="T28" fmla="*/ 51 w 62"/>
                          <a:gd name="T29" fmla="*/ 31 h 36"/>
                          <a:gd name="T30" fmla="*/ 47 w 62"/>
                          <a:gd name="T31" fmla="*/ 25 h 36"/>
                          <a:gd name="T32" fmla="*/ 46 w 62"/>
                          <a:gd name="T33" fmla="*/ 21 h 36"/>
                          <a:gd name="T34" fmla="*/ 40 w 62"/>
                          <a:gd name="T35" fmla="*/ 20 h 36"/>
                          <a:gd name="T36" fmla="*/ 37 w 62"/>
                          <a:gd name="T37" fmla="*/ 22 h 36"/>
                          <a:gd name="T38" fmla="*/ 31 w 62"/>
                          <a:gd name="T39" fmla="*/ 24 h 36"/>
                          <a:gd name="T40" fmla="*/ 23 w 62"/>
                          <a:gd name="T41" fmla="*/ 24 h 36"/>
                          <a:gd name="T42" fmla="*/ 18 w 62"/>
                          <a:gd name="T43" fmla="*/ 21 h 36"/>
                          <a:gd name="T44" fmla="*/ 15 w 62"/>
                          <a:gd name="T45" fmla="*/ 16 h 36"/>
                          <a:gd name="T46" fmla="*/ 14 w 62"/>
                          <a:gd name="T47" fmla="*/ 12 h 36"/>
                          <a:gd name="T48" fmla="*/ 6 w 62"/>
                          <a:gd name="T49" fmla="*/ 14 h 36"/>
                          <a:gd name="T50" fmla="*/ 0 w 62"/>
                          <a:gd name="T51" fmla="*/ 17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2" h="36">
                            <a:moveTo>
                              <a:pt x="0" y="17"/>
                            </a:moveTo>
                            <a:lnTo>
                              <a:pt x="1" y="10"/>
                            </a:lnTo>
                            <a:lnTo>
                              <a:pt x="10" y="4"/>
                            </a:lnTo>
                            <a:lnTo>
                              <a:pt x="17" y="2"/>
                            </a:lnTo>
                            <a:lnTo>
                              <a:pt x="27" y="0"/>
                            </a:lnTo>
                            <a:lnTo>
                              <a:pt x="37" y="2"/>
                            </a:lnTo>
                            <a:lnTo>
                              <a:pt x="44" y="4"/>
                            </a:lnTo>
                            <a:lnTo>
                              <a:pt x="53" y="4"/>
                            </a:lnTo>
                            <a:lnTo>
                              <a:pt x="49" y="8"/>
                            </a:lnTo>
                            <a:lnTo>
                              <a:pt x="55" y="14"/>
                            </a:lnTo>
                            <a:lnTo>
                              <a:pt x="56" y="21"/>
                            </a:lnTo>
                            <a:lnTo>
                              <a:pt x="59" y="28"/>
                            </a:lnTo>
                            <a:lnTo>
                              <a:pt x="61" y="29"/>
                            </a:lnTo>
                            <a:lnTo>
                              <a:pt x="59" y="35"/>
                            </a:lnTo>
                            <a:lnTo>
                              <a:pt x="51" y="31"/>
                            </a:lnTo>
                            <a:lnTo>
                              <a:pt x="47" y="25"/>
                            </a:lnTo>
                            <a:lnTo>
                              <a:pt x="46" y="21"/>
                            </a:lnTo>
                            <a:lnTo>
                              <a:pt x="40" y="20"/>
                            </a:lnTo>
                            <a:lnTo>
                              <a:pt x="37" y="22"/>
                            </a:lnTo>
                            <a:lnTo>
                              <a:pt x="31" y="24"/>
                            </a:lnTo>
                            <a:lnTo>
                              <a:pt x="23" y="24"/>
                            </a:lnTo>
                            <a:lnTo>
                              <a:pt x="18" y="21"/>
                            </a:lnTo>
                            <a:lnTo>
                              <a:pt x="15" y="16"/>
                            </a:lnTo>
                            <a:lnTo>
                              <a:pt x="14" y="12"/>
                            </a:lnTo>
                            <a:lnTo>
                              <a:pt x="6" y="14"/>
                            </a:lnTo>
                            <a:lnTo>
                              <a:pt x="0" y="17"/>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23" name="Freeform 36"/>
                      <p:cNvSpPr>
                        <a:spLocks/>
                      </p:cNvSpPr>
                      <p:nvPr/>
                    </p:nvSpPr>
                    <p:spPr bwMode="auto">
                      <a:xfrm>
                        <a:off x="3561" y="2091"/>
                        <a:ext cx="17" cy="17"/>
                      </a:xfrm>
                      <a:custGeom>
                        <a:avLst/>
                        <a:gdLst>
                          <a:gd name="T0" fmla="*/ 16 w 17"/>
                          <a:gd name="T1" fmla="*/ 0 h 17"/>
                          <a:gd name="T2" fmla="*/ 3 w 17"/>
                          <a:gd name="T3" fmla="*/ 7 h 17"/>
                          <a:gd name="T4" fmla="*/ 0 w 17"/>
                          <a:gd name="T5" fmla="*/ 12 h 17"/>
                          <a:gd name="T6" fmla="*/ 9 w 17"/>
                          <a:gd name="T7" fmla="*/ 16 h 17"/>
                          <a:gd name="T8" fmla="*/ 9 w 17"/>
                          <a:gd name="T9" fmla="*/ 3 h 17"/>
                          <a:gd name="T10" fmla="*/ 16 w 17"/>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7">
                            <a:moveTo>
                              <a:pt x="16" y="0"/>
                            </a:moveTo>
                            <a:lnTo>
                              <a:pt x="3" y="7"/>
                            </a:lnTo>
                            <a:lnTo>
                              <a:pt x="0" y="12"/>
                            </a:lnTo>
                            <a:lnTo>
                              <a:pt x="9" y="16"/>
                            </a:lnTo>
                            <a:lnTo>
                              <a:pt x="9" y="3"/>
                            </a:lnTo>
                            <a:lnTo>
                              <a:pt x="1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9218" name="Freeform 37"/>
                  <p:cNvSpPr>
                    <a:spLocks/>
                  </p:cNvSpPr>
                  <p:nvPr/>
                </p:nvSpPr>
                <p:spPr bwMode="auto">
                  <a:xfrm>
                    <a:off x="3494" y="2133"/>
                    <a:ext cx="60" cy="34"/>
                  </a:xfrm>
                  <a:custGeom>
                    <a:avLst/>
                    <a:gdLst>
                      <a:gd name="T0" fmla="*/ 15 w 60"/>
                      <a:gd name="T1" fmla="*/ 0 h 34"/>
                      <a:gd name="T2" fmla="*/ 9 w 60"/>
                      <a:gd name="T3" fmla="*/ 3 h 34"/>
                      <a:gd name="T4" fmla="*/ 5 w 60"/>
                      <a:gd name="T5" fmla="*/ 5 h 34"/>
                      <a:gd name="T6" fmla="*/ 1 w 60"/>
                      <a:gd name="T7" fmla="*/ 10 h 34"/>
                      <a:gd name="T8" fmla="*/ 0 w 60"/>
                      <a:gd name="T9" fmla="*/ 15 h 34"/>
                      <a:gd name="T10" fmla="*/ 2 w 60"/>
                      <a:gd name="T11" fmla="*/ 21 h 34"/>
                      <a:gd name="T12" fmla="*/ 10 w 60"/>
                      <a:gd name="T13" fmla="*/ 21 h 34"/>
                      <a:gd name="T14" fmla="*/ 17 w 60"/>
                      <a:gd name="T15" fmla="*/ 25 h 34"/>
                      <a:gd name="T16" fmla="*/ 22 w 60"/>
                      <a:gd name="T17" fmla="*/ 29 h 34"/>
                      <a:gd name="T18" fmla="*/ 29 w 60"/>
                      <a:gd name="T19" fmla="*/ 33 h 34"/>
                      <a:gd name="T20" fmla="*/ 38 w 60"/>
                      <a:gd name="T21" fmla="*/ 31 h 34"/>
                      <a:gd name="T22" fmla="*/ 44 w 60"/>
                      <a:gd name="T23" fmla="*/ 28 h 34"/>
                      <a:gd name="T24" fmla="*/ 53 w 60"/>
                      <a:gd name="T25" fmla="*/ 25 h 34"/>
                      <a:gd name="T26" fmla="*/ 59 w 60"/>
                      <a:gd name="T27" fmla="*/ 25 h 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 h="34">
                        <a:moveTo>
                          <a:pt x="15" y="0"/>
                        </a:moveTo>
                        <a:lnTo>
                          <a:pt x="9" y="3"/>
                        </a:lnTo>
                        <a:lnTo>
                          <a:pt x="5" y="5"/>
                        </a:lnTo>
                        <a:lnTo>
                          <a:pt x="1" y="10"/>
                        </a:lnTo>
                        <a:lnTo>
                          <a:pt x="0" y="15"/>
                        </a:lnTo>
                        <a:lnTo>
                          <a:pt x="2" y="21"/>
                        </a:lnTo>
                        <a:lnTo>
                          <a:pt x="10" y="21"/>
                        </a:lnTo>
                        <a:lnTo>
                          <a:pt x="17" y="25"/>
                        </a:lnTo>
                        <a:lnTo>
                          <a:pt x="22" y="29"/>
                        </a:lnTo>
                        <a:lnTo>
                          <a:pt x="29" y="33"/>
                        </a:lnTo>
                        <a:lnTo>
                          <a:pt x="38" y="31"/>
                        </a:lnTo>
                        <a:lnTo>
                          <a:pt x="44" y="28"/>
                        </a:lnTo>
                        <a:lnTo>
                          <a:pt x="53" y="25"/>
                        </a:lnTo>
                        <a:lnTo>
                          <a:pt x="59" y="25"/>
                        </a:lnTo>
                      </a:path>
                    </a:pathLst>
                  </a:custGeom>
                  <a:noFill/>
                  <a:ln w="12700" cap="rnd" cmpd="sng">
                    <a:solidFill>
                      <a:srgbClr val="FF7F3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208" name="Group 38"/>
                <p:cNvGrpSpPr>
                  <a:grpSpLocks/>
                </p:cNvGrpSpPr>
                <p:nvPr/>
              </p:nvGrpSpPr>
              <p:grpSpPr bwMode="auto">
                <a:xfrm>
                  <a:off x="3324" y="1805"/>
                  <a:ext cx="439" cy="427"/>
                  <a:chOff x="3324" y="1805"/>
                  <a:chExt cx="439" cy="427"/>
                </a:xfrm>
              </p:grpSpPr>
              <p:sp>
                <p:nvSpPr>
                  <p:cNvPr id="49210" name="Freeform 39"/>
                  <p:cNvSpPr>
                    <a:spLocks/>
                  </p:cNvSpPr>
                  <p:nvPr/>
                </p:nvSpPr>
                <p:spPr bwMode="auto">
                  <a:xfrm>
                    <a:off x="3324" y="1805"/>
                    <a:ext cx="439" cy="427"/>
                  </a:xfrm>
                  <a:custGeom>
                    <a:avLst/>
                    <a:gdLst>
                      <a:gd name="T0" fmla="*/ 67 w 439"/>
                      <a:gd name="T1" fmla="*/ 392 h 427"/>
                      <a:gd name="T2" fmla="*/ 54 w 439"/>
                      <a:gd name="T3" fmla="*/ 373 h 427"/>
                      <a:gd name="T4" fmla="*/ 40 w 439"/>
                      <a:gd name="T5" fmla="*/ 349 h 427"/>
                      <a:gd name="T6" fmla="*/ 31 w 439"/>
                      <a:gd name="T7" fmla="*/ 323 h 427"/>
                      <a:gd name="T8" fmla="*/ 23 w 439"/>
                      <a:gd name="T9" fmla="*/ 303 h 427"/>
                      <a:gd name="T10" fmla="*/ 15 w 439"/>
                      <a:gd name="T11" fmla="*/ 231 h 427"/>
                      <a:gd name="T12" fmla="*/ 0 w 439"/>
                      <a:gd name="T13" fmla="*/ 199 h 427"/>
                      <a:gd name="T14" fmla="*/ 3 w 439"/>
                      <a:gd name="T15" fmla="*/ 160 h 427"/>
                      <a:gd name="T16" fmla="*/ 38 w 439"/>
                      <a:gd name="T17" fmla="*/ 124 h 427"/>
                      <a:gd name="T18" fmla="*/ 57 w 439"/>
                      <a:gd name="T19" fmla="*/ 74 h 427"/>
                      <a:gd name="T20" fmla="*/ 79 w 439"/>
                      <a:gd name="T21" fmla="*/ 45 h 427"/>
                      <a:gd name="T22" fmla="*/ 115 w 439"/>
                      <a:gd name="T23" fmla="*/ 33 h 427"/>
                      <a:gd name="T24" fmla="*/ 168 w 439"/>
                      <a:gd name="T25" fmla="*/ 5 h 427"/>
                      <a:gd name="T26" fmla="*/ 203 w 439"/>
                      <a:gd name="T27" fmla="*/ 2 h 427"/>
                      <a:gd name="T28" fmla="*/ 236 w 439"/>
                      <a:gd name="T29" fmla="*/ 5 h 427"/>
                      <a:gd name="T30" fmla="*/ 285 w 439"/>
                      <a:gd name="T31" fmla="*/ 18 h 427"/>
                      <a:gd name="T32" fmla="*/ 330 w 439"/>
                      <a:gd name="T33" fmla="*/ 35 h 427"/>
                      <a:gd name="T34" fmla="*/ 361 w 439"/>
                      <a:gd name="T35" fmla="*/ 70 h 427"/>
                      <a:gd name="T36" fmla="*/ 376 w 439"/>
                      <a:gd name="T37" fmla="*/ 104 h 427"/>
                      <a:gd name="T38" fmla="*/ 395 w 439"/>
                      <a:gd name="T39" fmla="*/ 132 h 427"/>
                      <a:gd name="T40" fmla="*/ 422 w 439"/>
                      <a:gd name="T41" fmla="*/ 181 h 427"/>
                      <a:gd name="T42" fmla="*/ 438 w 439"/>
                      <a:gd name="T43" fmla="*/ 224 h 427"/>
                      <a:gd name="T44" fmla="*/ 428 w 439"/>
                      <a:gd name="T45" fmla="*/ 262 h 427"/>
                      <a:gd name="T46" fmla="*/ 421 w 439"/>
                      <a:gd name="T47" fmla="*/ 299 h 427"/>
                      <a:gd name="T48" fmla="*/ 393 w 439"/>
                      <a:gd name="T49" fmla="*/ 327 h 427"/>
                      <a:gd name="T50" fmla="*/ 347 w 439"/>
                      <a:gd name="T51" fmla="*/ 373 h 427"/>
                      <a:gd name="T52" fmla="*/ 330 w 439"/>
                      <a:gd name="T53" fmla="*/ 404 h 427"/>
                      <a:gd name="T54" fmla="*/ 286 w 439"/>
                      <a:gd name="T55" fmla="*/ 426 h 427"/>
                      <a:gd name="T56" fmla="*/ 321 w 439"/>
                      <a:gd name="T57" fmla="*/ 345 h 427"/>
                      <a:gd name="T58" fmla="*/ 337 w 439"/>
                      <a:gd name="T59" fmla="*/ 275 h 427"/>
                      <a:gd name="T60" fmla="*/ 332 w 439"/>
                      <a:gd name="T61" fmla="*/ 238 h 427"/>
                      <a:gd name="T62" fmla="*/ 330 w 439"/>
                      <a:gd name="T63" fmla="*/ 188 h 427"/>
                      <a:gd name="T64" fmla="*/ 287 w 439"/>
                      <a:gd name="T65" fmla="*/ 198 h 427"/>
                      <a:gd name="T66" fmla="*/ 243 w 439"/>
                      <a:gd name="T67" fmla="*/ 210 h 427"/>
                      <a:gd name="T68" fmla="*/ 180 w 439"/>
                      <a:gd name="T69" fmla="*/ 208 h 427"/>
                      <a:gd name="T70" fmla="*/ 152 w 439"/>
                      <a:gd name="T71" fmla="*/ 197 h 427"/>
                      <a:gd name="T72" fmla="*/ 118 w 439"/>
                      <a:gd name="T73" fmla="*/ 202 h 427"/>
                      <a:gd name="T74" fmla="*/ 108 w 439"/>
                      <a:gd name="T75" fmla="*/ 229 h 427"/>
                      <a:gd name="T76" fmla="*/ 89 w 439"/>
                      <a:gd name="T77" fmla="*/ 245 h 427"/>
                      <a:gd name="T78" fmla="*/ 77 w 439"/>
                      <a:gd name="T79" fmla="*/ 288 h 427"/>
                      <a:gd name="T80" fmla="*/ 64 w 439"/>
                      <a:gd name="T81" fmla="*/ 298 h 427"/>
                      <a:gd name="T82" fmla="*/ 50 w 439"/>
                      <a:gd name="T83" fmla="*/ 302 h 427"/>
                      <a:gd name="T84" fmla="*/ 45 w 439"/>
                      <a:gd name="T85" fmla="*/ 314 h 427"/>
                      <a:gd name="T86" fmla="*/ 52 w 439"/>
                      <a:gd name="T87" fmla="*/ 333 h 427"/>
                      <a:gd name="T88" fmla="*/ 76 w 439"/>
                      <a:gd name="T89" fmla="*/ 341 h 427"/>
                      <a:gd name="T90" fmla="*/ 84 w 439"/>
                      <a:gd name="T91" fmla="*/ 402 h 4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39" h="427">
                        <a:moveTo>
                          <a:pt x="84" y="402"/>
                        </a:moveTo>
                        <a:lnTo>
                          <a:pt x="67" y="392"/>
                        </a:lnTo>
                        <a:lnTo>
                          <a:pt x="57" y="382"/>
                        </a:lnTo>
                        <a:lnTo>
                          <a:pt x="54" y="373"/>
                        </a:lnTo>
                        <a:lnTo>
                          <a:pt x="50" y="354"/>
                        </a:lnTo>
                        <a:lnTo>
                          <a:pt x="40" y="349"/>
                        </a:lnTo>
                        <a:lnTo>
                          <a:pt x="36" y="332"/>
                        </a:lnTo>
                        <a:lnTo>
                          <a:pt x="31" y="323"/>
                        </a:lnTo>
                        <a:lnTo>
                          <a:pt x="27" y="318"/>
                        </a:lnTo>
                        <a:lnTo>
                          <a:pt x="23" y="303"/>
                        </a:lnTo>
                        <a:lnTo>
                          <a:pt x="6" y="276"/>
                        </a:lnTo>
                        <a:lnTo>
                          <a:pt x="15" y="231"/>
                        </a:lnTo>
                        <a:lnTo>
                          <a:pt x="6" y="226"/>
                        </a:lnTo>
                        <a:lnTo>
                          <a:pt x="0" y="199"/>
                        </a:lnTo>
                        <a:lnTo>
                          <a:pt x="1" y="181"/>
                        </a:lnTo>
                        <a:lnTo>
                          <a:pt x="3" y="160"/>
                        </a:lnTo>
                        <a:lnTo>
                          <a:pt x="13" y="137"/>
                        </a:lnTo>
                        <a:lnTo>
                          <a:pt x="38" y="124"/>
                        </a:lnTo>
                        <a:lnTo>
                          <a:pt x="36" y="101"/>
                        </a:lnTo>
                        <a:lnTo>
                          <a:pt x="57" y="74"/>
                        </a:lnTo>
                        <a:lnTo>
                          <a:pt x="68" y="63"/>
                        </a:lnTo>
                        <a:lnTo>
                          <a:pt x="79" y="45"/>
                        </a:lnTo>
                        <a:lnTo>
                          <a:pt x="97" y="33"/>
                        </a:lnTo>
                        <a:lnTo>
                          <a:pt x="115" y="33"/>
                        </a:lnTo>
                        <a:lnTo>
                          <a:pt x="144" y="7"/>
                        </a:lnTo>
                        <a:lnTo>
                          <a:pt x="168" y="5"/>
                        </a:lnTo>
                        <a:lnTo>
                          <a:pt x="186" y="0"/>
                        </a:lnTo>
                        <a:lnTo>
                          <a:pt x="203" y="2"/>
                        </a:lnTo>
                        <a:lnTo>
                          <a:pt x="219" y="5"/>
                        </a:lnTo>
                        <a:lnTo>
                          <a:pt x="236" y="5"/>
                        </a:lnTo>
                        <a:lnTo>
                          <a:pt x="260" y="7"/>
                        </a:lnTo>
                        <a:lnTo>
                          <a:pt x="285" y="18"/>
                        </a:lnTo>
                        <a:lnTo>
                          <a:pt x="299" y="27"/>
                        </a:lnTo>
                        <a:lnTo>
                          <a:pt x="330" y="35"/>
                        </a:lnTo>
                        <a:lnTo>
                          <a:pt x="350" y="55"/>
                        </a:lnTo>
                        <a:lnTo>
                          <a:pt x="361" y="70"/>
                        </a:lnTo>
                        <a:lnTo>
                          <a:pt x="371" y="87"/>
                        </a:lnTo>
                        <a:lnTo>
                          <a:pt x="376" y="104"/>
                        </a:lnTo>
                        <a:lnTo>
                          <a:pt x="385" y="118"/>
                        </a:lnTo>
                        <a:lnTo>
                          <a:pt x="395" y="132"/>
                        </a:lnTo>
                        <a:lnTo>
                          <a:pt x="412" y="149"/>
                        </a:lnTo>
                        <a:lnTo>
                          <a:pt x="422" y="181"/>
                        </a:lnTo>
                        <a:lnTo>
                          <a:pt x="431" y="206"/>
                        </a:lnTo>
                        <a:lnTo>
                          <a:pt x="438" y="224"/>
                        </a:lnTo>
                        <a:lnTo>
                          <a:pt x="436" y="236"/>
                        </a:lnTo>
                        <a:lnTo>
                          <a:pt x="428" y="262"/>
                        </a:lnTo>
                        <a:lnTo>
                          <a:pt x="419" y="276"/>
                        </a:lnTo>
                        <a:lnTo>
                          <a:pt x="421" y="299"/>
                        </a:lnTo>
                        <a:lnTo>
                          <a:pt x="415" y="312"/>
                        </a:lnTo>
                        <a:lnTo>
                          <a:pt x="393" y="327"/>
                        </a:lnTo>
                        <a:lnTo>
                          <a:pt x="386" y="342"/>
                        </a:lnTo>
                        <a:lnTo>
                          <a:pt x="347" y="373"/>
                        </a:lnTo>
                        <a:lnTo>
                          <a:pt x="347" y="387"/>
                        </a:lnTo>
                        <a:lnTo>
                          <a:pt x="330" y="404"/>
                        </a:lnTo>
                        <a:lnTo>
                          <a:pt x="301" y="419"/>
                        </a:lnTo>
                        <a:lnTo>
                          <a:pt x="286" y="426"/>
                        </a:lnTo>
                        <a:lnTo>
                          <a:pt x="304" y="387"/>
                        </a:lnTo>
                        <a:lnTo>
                          <a:pt x="321" y="345"/>
                        </a:lnTo>
                        <a:lnTo>
                          <a:pt x="330" y="311"/>
                        </a:lnTo>
                        <a:lnTo>
                          <a:pt x="337" y="275"/>
                        </a:lnTo>
                        <a:lnTo>
                          <a:pt x="337" y="257"/>
                        </a:lnTo>
                        <a:lnTo>
                          <a:pt x="332" y="238"/>
                        </a:lnTo>
                        <a:lnTo>
                          <a:pt x="334" y="200"/>
                        </a:lnTo>
                        <a:lnTo>
                          <a:pt x="330" y="188"/>
                        </a:lnTo>
                        <a:lnTo>
                          <a:pt x="321" y="180"/>
                        </a:lnTo>
                        <a:lnTo>
                          <a:pt x="287" y="198"/>
                        </a:lnTo>
                        <a:lnTo>
                          <a:pt x="269" y="206"/>
                        </a:lnTo>
                        <a:lnTo>
                          <a:pt x="243" y="210"/>
                        </a:lnTo>
                        <a:lnTo>
                          <a:pt x="207" y="210"/>
                        </a:lnTo>
                        <a:lnTo>
                          <a:pt x="180" y="208"/>
                        </a:lnTo>
                        <a:lnTo>
                          <a:pt x="166" y="204"/>
                        </a:lnTo>
                        <a:lnTo>
                          <a:pt x="152" y="197"/>
                        </a:lnTo>
                        <a:lnTo>
                          <a:pt x="135" y="197"/>
                        </a:lnTo>
                        <a:lnTo>
                          <a:pt x="118" y="202"/>
                        </a:lnTo>
                        <a:lnTo>
                          <a:pt x="111" y="214"/>
                        </a:lnTo>
                        <a:lnTo>
                          <a:pt x="108" y="229"/>
                        </a:lnTo>
                        <a:lnTo>
                          <a:pt x="101" y="243"/>
                        </a:lnTo>
                        <a:lnTo>
                          <a:pt x="89" y="245"/>
                        </a:lnTo>
                        <a:lnTo>
                          <a:pt x="81" y="262"/>
                        </a:lnTo>
                        <a:lnTo>
                          <a:pt x="77" y="288"/>
                        </a:lnTo>
                        <a:lnTo>
                          <a:pt x="72" y="295"/>
                        </a:lnTo>
                        <a:lnTo>
                          <a:pt x="64" y="298"/>
                        </a:lnTo>
                        <a:lnTo>
                          <a:pt x="56" y="299"/>
                        </a:lnTo>
                        <a:lnTo>
                          <a:pt x="50" y="302"/>
                        </a:lnTo>
                        <a:lnTo>
                          <a:pt x="47" y="308"/>
                        </a:lnTo>
                        <a:lnTo>
                          <a:pt x="45" y="314"/>
                        </a:lnTo>
                        <a:lnTo>
                          <a:pt x="47" y="324"/>
                        </a:lnTo>
                        <a:lnTo>
                          <a:pt x="52" y="333"/>
                        </a:lnTo>
                        <a:lnTo>
                          <a:pt x="63" y="341"/>
                        </a:lnTo>
                        <a:lnTo>
                          <a:pt x="76" y="341"/>
                        </a:lnTo>
                        <a:lnTo>
                          <a:pt x="80" y="376"/>
                        </a:lnTo>
                        <a:lnTo>
                          <a:pt x="84" y="402"/>
                        </a:lnTo>
                      </a:path>
                    </a:pathLst>
                  </a:custGeom>
                  <a:solidFill>
                    <a:srgbClr val="7F5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211" name="Group 40"/>
                  <p:cNvGrpSpPr>
                    <a:grpSpLocks/>
                  </p:cNvGrpSpPr>
                  <p:nvPr/>
                </p:nvGrpSpPr>
                <p:grpSpPr bwMode="auto">
                  <a:xfrm>
                    <a:off x="3339" y="1821"/>
                    <a:ext cx="411" cy="300"/>
                    <a:chOff x="3339" y="1821"/>
                    <a:chExt cx="411" cy="300"/>
                  </a:xfrm>
                </p:grpSpPr>
                <p:sp>
                  <p:nvSpPr>
                    <p:cNvPr id="49212" name="Freeform 41"/>
                    <p:cNvSpPr>
                      <a:spLocks/>
                    </p:cNvSpPr>
                    <p:nvPr/>
                  </p:nvSpPr>
                  <p:spPr bwMode="auto">
                    <a:xfrm>
                      <a:off x="3339" y="1934"/>
                      <a:ext cx="173" cy="120"/>
                    </a:xfrm>
                    <a:custGeom>
                      <a:avLst/>
                      <a:gdLst>
                        <a:gd name="T0" fmla="*/ 5 w 173"/>
                        <a:gd name="T1" fmla="*/ 119 h 120"/>
                        <a:gd name="T2" fmla="*/ 36 w 173"/>
                        <a:gd name="T3" fmla="*/ 119 h 120"/>
                        <a:gd name="T4" fmla="*/ 86 w 173"/>
                        <a:gd name="T5" fmla="*/ 93 h 120"/>
                        <a:gd name="T6" fmla="*/ 49 w 173"/>
                        <a:gd name="T7" fmla="*/ 89 h 120"/>
                        <a:gd name="T8" fmla="*/ 21 w 173"/>
                        <a:gd name="T9" fmla="*/ 85 h 120"/>
                        <a:gd name="T10" fmla="*/ 9 w 173"/>
                        <a:gd name="T11" fmla="*/ 81 h 120"/>
                        <a:gd name="T12" fmla="*/ 0 w 173"/>
                        <a:gd name="T13" fmla="*/ 66 h 120"/>
                        <a:gd name="T14" fmla="*/ 0 w 173"/>
                        <a:gd name="T15" fmla="*/ 39 h 120"/>
                        <a:gd name="T16" fmla="*/ 21 w 173"/>
                        <a:gd name="T17" fmla="*/ 49 h 120"/>
                        <a:gd name="T18" fmla="*/ 37 w 173"/>
                        <a:gd name="T19" fmla="*/ 56 h 120"/>
                        <a:gd name="T20" fmla="*/ 61 w 173"/>
                        <a:gd name="T21" fmla="*/ 59 h 120"/>
                        <a:gd name="T22" fmla="*/ 78 w 173"/>
                        <a:gd name="T23" fmla="*/ 61 h 120"/>
                        <a:gd name="T24" fmla="*/ 102 w 173"/>
                        <a:gd name="T25" fmla="*/ 71 h 120"/>
                        <a:gd name="T26" fmla="*/ 85 w 173"/>
                        <a:gd name="T27" fmla="*/ 51 h 120"/>
                        <a:gd name="T28" fmla="*/ 71 w 173"/>
                        <a:gd name="T29" fmla="*/ 40 h 120"/>
                        <a:gd name="T30" fmla="*/ 51 w 173"/>
                        <a:gd name="T31" fmla="*/ 30 h 120"/>
                        <a:gd name="T32" fmla="*/ 53 w 173"/>
                        <a:gd name="T33" fmla="*/ 8 h 120"/>
                        <a:gd name="T34" fmla="*/ 51 w 173"/>
                        <a:gd name="T35" fmla="*/ 0 h 120"/>
                        <a:gd name="T36" fmla="*/ 78 w 173"/>
                        <a:gd name="T37" fmla="*/ 1 h 120"/>
                        <a:gd name="T38" fmla="*/ 78 w 173"/>
                        <a:gd name="T39" fmla="*/ 20 h 120"/>
                        <a:gd name="T40" fmla="*/ 82 w 173"/>
                        <a:gd name="T41" fmla="*/ 34 h 120"/>
                        <a:gd name="T42" fmla="*/ 90 w 173"/>
                        <a:gd name="T43" fmla="*/ 44 h 120"/>
                        <a:gd name="T44" fmla="*/ 106 w 173"/>
                        <a:gd name="T45" fmla="*/ 52 h 120"/>
                        <a:gd name="T46" fmla="*/ 131 w 173"/>
                        <a:gd name="T47" fmla="*/ 61 h 120"/>
                        <a:gd name="T48" fmla="*/ 160 w 173"/>
                        <a:gd name="T49" fmla="*/ 71 h 120"/>
                        <a:gd name="T50" fmla="*/ 172 w 173"/>
                        <a:gd name="T51" fmla="*/ 73 h 1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73" h="120">
                          <a:moveTo>
                            <a:pt x="5" y="119"/>
                          </a:moveTo>
                          <a:lnTo>
                            <a:pt x="36" y="119"/>
                          </a:lnTo>
                          <a:lnTo>
                            <a:pt x="86" y="93"/>
                          </a:lnTo>
                          <a:lnTo>
                            <a:pt x="49" y="89"/>
                          </a:lnTo>
                          <a:lnTo>
                            <a:pt x="21" y="85"/>
                          </a:lnTo>
                          <a:lnTo>
                            <a:pt x="9" y="81"/>
                          </a:lnTo>
                          <a:lnTo>
                            <a:pt x="0" y="66"/>
                          </a:lnTo>
                          <a:lnTo>
                            <a:pt x="0" y="39"/>
                          </a:lnTo>
                          <a:lnTo>
                            <a:pt x="21" y="49"/>
                          </a:lnTo>
                          <a:lnTo>
                            <a:pt x="37" y="56"/>
                          </a:lnTo>
                          <a:lnTo>
                            <a:pt x="61" y="59"/>
                          </a:lnTo>
                          <a:lnTo>
                            <a:pt x="78" y="61"/>
                          </a:lnTo>
                          <a:lnTo>
                            <a:pt x="102" y="71"/>
                          </a:lnTo>
                          <a:lnTo>
                            <a:pt x="85" y="51"/>
                          </a:lnTo>
                          <a:lnTo>
                            <a:pt x="71" y="40"/>
                          </a:lnTo>
                          <a:lnTo>
                            <a:pt x="51" y="30"/>
                          </a:lnTo>
                          <a:lnTo>
                            <a:pt x="53" y="8"/>
                          </a:lnTo>
                          <a:lnTo>
                            <a:pt x="51" y="0"/>
                          </a:lnTo>
                          <a:lnTo>
                            <a:pt x="78" y="1"/>
                          </a:lnTo>
                          <a:lnTo>
                            <a:pt x="78" y="20"/>
                          </a:lnTo>
                          <a:lnTo>
                            <a:pt x="82" y="34"/>
                          </a:lnTo>
                          <a:lnTo>
                            <a:pt x="90" y="44"/>
                          </a:lnTo>
                          <a:lnTo>
                            <a:pt x="106" y="52"/>
                          </a:lnTo>
                          <a:lnTo>
                            <a:pt x="131" y="61"/>
                          </a:lnTo>
                          <a:lnTo>
                            <a:pt x="160" y="71"/>
                          </a:lnTo>
                          <a:lnTo>
                            <a:pt x="172" y="73"/>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13" name="Freeform 42"/>
                    <p:cNvSpPr>
                      <a:spLocks/>
                    </p:cNvSpPr>
                    <p:nvPr/>
                  </p:nvSpPr>
                  <p:spPr bwMode="auto">
                    <a:xfrm>
                      <a:off x="3366" y="1880"/>
                      <a:ext cx="334" cy="99"/>
                    </a:xfrm>
                    <a:custGeom>
                      <a:avLst/>
                      <a:gdLst>
                        <a:gd name="T0" fmla="*/ 0 w 334"/>
                        <a:gd name="T1" fmla="*/ 45 h 99"/>
                        <a:gd name="T2" fmla="*/ 23 w 334"/>
                        <a:gd name="T3" fmla="*/ 38 h 99"/>
                        <a:gd name="T4" fmla="*/ 55 w 334"/>
                        <a:gd name="T5" fmla="*/ 40 h 99"/>
                        <a:gd name="T6" fmla="*/ 78 w 334"/>
                        <a:gd name="T7" fmla="*/ 36 h 99"/>
                        <a:gd name="T8" fmla="*/ 70 w 334"/>
                        <a:gd name="T9" fmla="*/ 58 h 99"/>
                        <a:gd name="T10" fmla="*/ 80 w 334"/>
                        <a:gd name="T11" fmla="*/ 74 h 99"/>
                        <a:gd name="T12" fmla="*/ 102 w 334"/>
                        <a:gd name="T13" fmla="*/ 57 h 99"/>
                        <a:gd name="T14" fmla="*/ 123 w 334"/>
                        <a:gd name="T15" fmla="*/ 36 h 99"/>
                        <a:gd name="T16" fmla="*/ 147 w 334"/>
                        <a:gd name="T17" fmla="*/ 21 h 99"/>
                        <a:gd name="T18" fmla="*/ 178 w 334"/>
                        <a:gd name="T19" fmla="*/ 4 h 99"/>
                        <a:gd name="T20" fmla="*/ 188 w 334"/>
                        <a:gd name="T21" fmla="*/ 0 h 99"/>
                        <a:gd name="T22" fmla="*/ 260 w 334"/>
                        <a:gd name="T23" fmla="*/ 19 h 99"/>
                        <a:gd name="T24" fmla="*/ 285 w 334"/>
                        <a:gd name="T25" fmla="*/ 50 h 99"/>
                        <a:gd name="T26" fmla="*/ 292 w 334"/>
                        <a:gd name="T27" fmla="*/ 59 h 99"/>
                        <a:gd name="T28" fmla="*/ 292 w 334"/>
                        <a:gd name="T29" fmla="*/ 96 h 99"/>
                        <a:gd name="T30" fmla="*/ 307 w 334"/>
                        <a:gd name="T31" fmla="*/ 98 h 99"/>
                        <a:gd name="T32" fmla="*/ 328 w 334"/>
                        <a:gd name="T33" fmla="*/ 74 h 99"/>
                        <a:gd name="T34" fmla="*/ 333 w 334"/>
                        <a:gd name="T35" fmla="*/ 54 h 99"/>
                        <a:gd name="T36" fmla="*/ 333 w 334"/>
                        <a:gd name="T37" fmla="*/ 33 h 9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34" h="99">
                          <a:moveTo>
                            <a:pt x="0" y="45"/>
                          </a:moveTo>
                          <a:lnTo>
                            <a:pt x="23" y="38"/>
                          </a:lnTo>
                          <a:lnTo>
                            <a:pt x="55" y="40"/>
                          </a:lnTo>
                          <a:lnTo>
                            <a:pt x="78" y="36"/>
                          </a:lnTo>
                          <a:lnTo>
                            <a:pt x="70" y="58"/>
                          </a:lnTo>
                          <a:lnTo>
                            <a:pt x="80" y="74"/>
                          </a:lnTo>
                          <a:lnTo>
                            <a:pt x="102" y="57"/>
                          </a:lnTo>
                          <a:lnTo>
                            <a:pt x="123" y="36"/>
                          </a:lnTo>
                          <a:lnTo>
                            <a:pt x="147" y="21"/>
                          </a:lnTo>
                          <a:lnTo>
                            <a:pt x="178" y="4"/>
                          </a:lnTo>
                          <a:lnTo>
                            <a:pt x="188" y="0"/>
                          </a:lnTo>
                          <a:lnTo>
                            <a:pt x="260" y="19"/>
                          </a:lnTo>
                          <a:lnTo>
                            <a:pt x="285" y="50"/>
                          </a:lnTo>
                          <a:lnTo>
                            <a:pt x="292" y="59"/>
                          </a:lnTo>
                          <a:lnTo>
                            <a:pt x="292" y="96"/>
                          </a:lnTo>
                          <a:lnTo>
                            <a:pt x="307" y="98"/>
                          </a:lnTo>
                          <a:lnTo>
                            <a:pt x="328" y="74"/>
                          </a:lnTo>
                          <a:lnTo>
                            <a:pt x="333" y="54"/>
                          </a:lnTo>
                          <a:lnTo>
                            <a:pt x="333" y="33"/>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14" name="Freeform 43"/>
                    <p:cNvSpPr>
                      <a:spLocks/>
                    </p:cNvSpPr>
                    <p:nvPr/>
                  </p:nvSpPr>
                  <p:spPr bwMode="auto">
                    <a:xfrm>
                      <a:off x="3385" y="1821"/>
                      <a:ext cx="294" cy="122"/>
                    </a:xfrm>
                    <a:custGeom>
                      <a:avLst/>
                      <a:gdLst>
                        <a:gd name="T0" fmla="*/ 102 w 294"/>
                        <a:gd name="T1" fmla="*/ 82 h 122"/>
                        <a:gd name="T2" fmla="*/ 78 w 294"/>
                        <a:gd name="T3" fmla="*/ 72 h 122"/>
                        <a:gd name="T4" fmla="*/ 40 w 294"/>
                        <a:gd name="T5" fmla="*/ 72 h 122"/>
                        <a:gd name="T6" fmla="*/ 0 w 294"/>
                        <a:gd name="T7" fmla="*/ 78 h 122"/>
                        <a:gd name="T8" fmla="*/ 61 w 294"/>
                        <a:gd name="T9" fmla="*/ 55 h 122"/>
                        <a:gd name="T10" fmla="*/ 111 w 294"/>
                        <a:gd name="T11" fmla="*/ 54 h 122"/>
                        <a:gd name="T12" fmla="*/ 93 w 294"/>
                        <a:gd name="T13" fmla="*/ 42 h 122"/>
                        <a:gd name="T14" fmla="*/ 56 w 294"/>
                        <a:gd name="T15" fmla="*/ 31 h 122"/>
                        <a:gd name="T16" fmla="*/ 104 w 294"/>
                        <a:gd name="T17" fmla="*/ 29 h 122"/>
                        <a:gd name="T18" fmla="*/ 122 w 294"/>
                        <a:gd name="T19" fmla="*/ 39 h 122"/>
                        <a:gd name="T20" fmla="*/ 145 w 294"/>
                        <a:gd name="T21" fmla="*/ 49 h 122"/>
                        <a:gd name="T22" fmla="*/ 160 w 294"/>
                        <a:gd name="T23" fmla="*/ 35 h 122"/>
                        <a:gd name="T24" fmla="*/ 131 w 294"/>
                        <a:gd name="T25" fmla="*/ 5 h 122"/>
                        <a:gd name="T26" fmla="*/ 152 w 294"/>
                        <a:gd name="T27" fmla="*/ 0 h 122"/>
                        <a:gd name="T28" fmla="*/ 169 w 294"/>
                        <a:gd name="T29" fmla="*/ 0 h 122"/>
                        <a:gd name="T30" fmla="*/ 183 w 294"/>
                        <a:gd name="T31" fmla="*/ 39 h 122"/>
                        <a:gd name="T32" fmla="*/ 198 w 294"/>
                        <a:gd name="T33" fmla="*/ 25 h 122"/>
                        <a:gd name="T34" fmla="*/ 203 w 294"/>
                        <a:gd name="T35" fmla="*/ 11 h 122"/>
                        <a:gd name="T36" fmla="*/ 217 w 294"/>
                        <a:gd name="T37" fmla="*/ 27 h 122"/>
                        <a:gd name="T38" fmla="*/ 228 w 294"/>
                        <a:gd name="T39" fmla="*/ 43 h 122"/>
                        <a:gd name="T40" fmla="*/ 232 w 294"/>
                        <a:gd name="T41" fmla="*/ 51 h 122"/>
                        <a:gd name="T42" fmla="*/ 237 w 294"/>
                        <a:gd name="T43" fmla="*/ 61 h 122"/>
                        <a:gd name="T44" fmla="*/ 249 w 294"/>
                        <a:gd name="T45" fmla="*/ 65 h 122"/>
                        <a:gd name="T46" fmla="*/ 253 w 294"/>
                        <a:gd name="T47" fmla="*/ 35 h 122"/>
                        <a:gd name="T48" fmla="*/ 271 w 294"/>
                        <a:gd name="T49" fmla="*/ 41 h 122"/>
                        <a:gd name="T50" fmla="*/ 268 w 294"/>
                        <a:gd name="T51" fmla="*/ 66 h 122"/>
                        <a:gd name="T52" fmla="*/ 265 w 294"/>
                        <a:gd name="T53" fmla="*/ 77 h 122"/>
                        <a:gd name="T54" fmla="*/ 278 w 294"/>
                        <a:gd name="T55" fmla="*/ 92 h 122"/>
                        <a:gd name="T56" fmla="*/ 293 w 294"/>
                        <a:gd name="T57" fmla="*/ 121 h 12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94" h="122">
                          <a:moveTo>
                            <a:pt x="102" y="82"/>
                          </a:moveTo>
                          <a:lnTo>
                            <a:pt x="78" y="72"/>
                          </a:lnTo>
                          <a:lnTo>
                            <a:pt x="40" y="72"/>
                          </a:lnTo>
                          <a:lnTo>
                            <a:pt x="0" y="78"/>
                          </a:lnTo>
                          <a:lnTo>
                            <a:pt x="61" y="55"/>
                          </a:lnTo>
                          <a:lnTo>
                            <a:pt x="111" y="54"/>
                          </a:lnTo>
                          <a:lnTo>
                            <a:pt x="93" y="42"/>
                          </a:lnTo>
                          <a:lnTo>
                            <a:pt x="56" y="31"/>
                          </a:lnTo>
                          <a:lnTo>
                            <a:pt x="104" y="29"/>
                          </a:lnTo>
                          <a:lnTo>
                            <a:pt x="122" y="39"/>
                          </a:lnTo>
                          <a:lnTo>
                            <a:pt x="145" y="49"/>
                          </a:lnTo>
                          <a:lnTo>
                            <a:pt x="160" y="35"/>
                          </a:lnTo>
                          <a:lnTo>
                            <a:pt x="131" y="5"/>
                          </a:lnTo>
                          <a:lnTo>
                            <a:pt x="152" y="0"/>
                          </a:lnTo>
                          <a:lnTo>
                            <a:pt x="169" y="0"/>
                          </a:lnTo>
                          <a:lnTo>
                            <a:pt x="183" y="39"/>
                          </a:lnTo>
                          <a:lnTo>
                            <a:pt x="198" y="25"/>
                          </a:lnTo>
                          <a:lnTo>
                            <a:pt x="203" y="11"/>
                          </a:lnTo>
                          <a:lnTo>
                            <a:pt x="217" y="27"/>
                          </a:lnTo>
                          <a:lnTo>
                            <a:pt x="228" y="43"/>
                          </a:lnTo>
                          <a:lnTo>
                            <a:pt x="232" y="51"/>
                          </a:lnTo>
                          <a:lnTo>
                            <a:pt x="237" y="61"/>
                          </a:lnTo>
                          <a:lnTo>
                            <a:pt x="249" y="65"/>
                          </a:lnTo>
                          <a:lnTo>
                            <a:pt x="253" y="35"/>
                          </a:lnTo>
                          <a:lnTo>
                            <a:pt x="271" y="41"/>
                          </a:lnTo>
                          <a:lnTo>
                            <a:pt x="268" y="66"/>
                          </a:lnTo>
                          <a:lnTo>
                            <a:pt x="265" y="77"/>
                          </a:lnTo>
                          <a:lnTo>
                            <a:pt x="278" y="92"/>
                          </a:lnTo>
                          <a:lnTo>
                            <a:pt x="293" y="121"/>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15" name="Freeform 44"/>
                    <p:cNvSpPr>
                      <a:spLocks/>
                    </p:cNvSpPr>
                    <p:nvPr/>
                  </p:nvSpPr>
                  <p:spPr bwMode="auto">
                    <a:xfrm>
                      <a:off x="3667" y="1935"/>
                      <a:ext cx="83" cy="186"/>
                    </a:xfrm>
                    <a:custGeom>
                      <a:avLst/>
                      <a:gdLst>
                        <a:gd name="T0" fmla="*/ 44 w 83"/>
                        <a:gd name="T1" fmla="*/ 0 h 186"/>
                        <a:gd name="T2" fmla="*/ 64 w 83"/>
                        <a:gd name="T3" fmla="*/ 43 h 186"/>
                        <a:gd name="T4" fmla="*/ 73 w 83"/>
                        <a:gd name="T5" fmla="*/ 67 h 186"/>
                        <a:gd name="T6" fmla="*/ 81 w 83"/>
                        <a:gd name="T7" fmla="*/ 89 h 186"/>
                        <a:gd name="T8" fmla="*/ 82 w 83"/>
                        <a:gd name="T9" fmla="*/ 106 h 186"/>
                        <a:gd name="T10" fmla="*/ 77 w 83"/>
                        <a:gd name="T11" fmla="*/ 127 h 186"/>
                        <a:gd name="T12" fmla="*/ 71 w 83"/>
                        <a:gd name="T13" fmla="*/ 137 h 186"/>
                        <a:gd name="T14" fmla="*/ 64 w 83"/>
                        <a:gd name="T15" fmla="*/ 108 h 186"/>
                        <a:gd name="T16" fmla="*/ 56 w 83"/>
                        <a:gd name="T17" fmla="*/ 84 h 186"/>
                        <a:gd name="T18" fmla="*/ 40 w 83"/>
                        <a:gd name="T19" fmla="*/ 55 h 186"/>
                        <a:gd name="T20" fmla="*/ 25 w 83"/>
                        <a:gd name="T21" fmla="*/ 33 h 186"/>
                        <a:gd name="T22" fmla="*/ 16 w 83"/>
                        <a:gd name="T23" fmla="*/ 81 h 186"/>
                        <a:gd name="T24" fmla="*/ 36 w 83"/>
                        <a:gd name="T25" fmla="*/ 109 h 186"/>
                        <a:gd name="T26" fmla="*/ 47 w 83"/>
                        <a:gd name="T27" fmla="*/ 123 h 186"/>
                        <a:gd name="T28" fmla="*/ 53 w 83"/>
                        <a:gd name="T29" fmla="*/ 185 h 186"/>
                        <a:gd name="T30" fmla="*/ 18 w 83"/>
                        <a:gd name="T31" fmla="*/ 170 h 186"/>
                        <a:gd name="T32" fmla="*/ 11 w 83"/>
                        <a:gd name="T33" fmla="*/ 146 h 186"/>
                        <a:gd name="T34" fmla="*/ 0 w 83"/>
                        <a:gd name="T35" fmla="*/ 117 h 18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3" h="186">
                          <a:moveTo>
                            <a:pt x="44" y="0"/>
                          </a:moveTo>
                          <a:lnTo>
                            <a:pt x="64" y="43"/>
                          </a:lnTo>
                          <a:lnTo>
                            <a:pt x="73" y="67"/>
                          </a:lnTo>
                          <a:lnTo>
                            <a:pt x="81" y="89"/>
                          </a:lnTo>
                          <a:lnTo>
                            <a:pt x="82" y="106"/>
                          </a:lnTo>
                          <a:lnTo>
                            <a:pt x="77" y="127"/>
                          </a:lnTo>
                          <a:lnTo>
                            <a:pt x="71" y="137"/>
                          </a:lnTo>
                          <a:lnTo>
                            <a:pt x="64" y="108"/>
                          </a:lnTo>
                          <a:lnTo>
                            <a:pt x="56" y="84"/>
                          </a:lnTo>
                          <a:lnTo>
                            <a:pt x="40" y="55"/>
                          </a:lnTo>
                          <a:lnTo>
                            <a:pt x="25" y="33"/>
                          </a:lnTo>
                          <a:lnTo>
                            <a:pt x="16" y="81"/>
                          </a:lnTo>
                          <a:lnTo>
                            <a:pt x="36" y="109"/>
                          </a:lnTo>
                          <a:lnTo>
                            <a:pt x="47" y="123"/>
                          </a:lnTo>
                          <a:lnTo>
                            <a:pt x="53" y="185"/>
                          </a:lnTo>
                          <a:lnTo>
                            <a:pt x="18" y="170"/>
                          </a:lnTo>
                          <a:lnTo>
                            <a:pt x="11" y="146"/>
                          </a:lnTo>
                          <a:lnTo>
                            <a:pt x="0" y="117"/>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9209" name="Oval 45"/>
                <p:cNvSpPr>
                  <a:spLocks noChangeArrowheads="1"/>
                </p:cNvSpPr>
                <p:nvPr/>
              </p:nvSpPr>
              <p:spPr bwMode="auto">
                <a:xfrm>
                  <a:off x="3385" y="2134"/>
                  <a:ext cx="18" cy="20"/>
                </a:xfrm>
                <a:prstGeom prst="ellipse">
                  <a:avLst/>
                </a:prstGeom>
                <a:solidFill>
                  <a:srgbClr val="FF5FBF"/>
                </a:solidFill>
                <a:ln w="12700">
                  <a:solidFill>
                    <a:srgbClr val="FF009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grpSp>
            <p:nvGrpSpPr>
              <p:cNvPr id="49192" name="Group 46"/>
              <p:cNvGrpSpPr>
                <a:grpSpLocks/>
              </p:cNvGrpSpPr>
              <p:nvPr/>
            </p:nvGrpSpPr>
            <p:grpSpPr bwMode="auto">
              <a:xfrm>
                <a:off x="3091" y="2216"/>
                <a:ext cx="760" cy="935"/>
                <a:chOff x="3091" y="2216"/>
                <a:chExt cx="760" cy="935"/>
              </a:xfrm>
            </p:grpSpPr>
            <p:sp>
              <p:nvSpPr>
                <p:cNvPr id="49193" name="Freeform 47"/>
                <p:cNvSpPr>
                  <a:spLocks/>
                </p:cNvSpPr>
                <p:nvPr/>
              </p:nvSpPr>
              <p:spPr bwMode="auto">
                <a:xfrm>
                  <a:off x="3449" y="2216"/>
                  <a:ext cx="70" cy="293"/>
                </a:xfrm>
                <a:custGeom>
                  <a:avLst/>
                  <a:gdLst>
                    <a:gd name="T0" fmla="*/ 69 w 70"/>
                    <a:gd name="T1" fmla="*/ 4 h 293"/>
                    <a:gd name="T2" fmla="*/ 13 w 70"/>
                    <a:gd name="T3" fmla="*/ 282 h 293"/>
                    <a:gd name="T4" fmla="*/ 0 w 70"/>
                    <a:gd name="T5" fmla="*/ 292 h 293"/>
                    <a:gd name="T6" fmla="*/ 58 w 70"/>
                    <a:gd name="T7" fmla="*/ 3 h 293"/>
                    <a:gd name="T8" fmla="*/ 62 w 70"/>
                    <a:gd name="T9" fmla="*/ 0 h 293"/>
                    <a:gd name="T10" fmla="*/ 66 w 70"/>
                    <a:gd name="T11" fmla="*/ 0 h 293"/>
                    <a:gd name="T12" fmla="*/ 69 w 70"/>
                    <a:gd name="T13" fmla="*/ 4 h 29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0" h="293">
                      <a:moveTo>
                        <a:pt x="69" y="4"/>
                      </a:moveTo>
                      <a:lnTo>
                        <a:pt x="13" y="282"/>
                      </a:lnTo>
                      <a:lnTo>
                        <a:pt x="0" y="292"/>
                      </a:lnTo>
                      <a:lnTo>
                        <a:pt x="58" y="3"/>
                      </a:lnTo>
                      <a:lnTo>
                        <a:pt x="62" y="0"/>
                      </a:lnTo>
                      <a:lnTo>
                        <a:pt x="66" y="0"/>
                      </a:lnTo>
                      <a:lnTo>
                        <a:pt x="69" y="4"/>
                      </a:lnTo>
                    </a:path>
                  </a:pathLst>
                </a:custGeom>
                <a:solidFill>
                  <a:srgbClr val="BF7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194" name="Group 48"/>
                <p:cNvGrpSpPr>
                  <a:grpSpLocks/>
                </p:cNvGrpSpPr>
                <p:nvPr/>
              </p:nvGrpSpPr>
              <p:grpSpPr bwMode="auto">
                <a:xfrm>
                  <a:off x="3091" y="2325"/>
                  <a:ext cx="760" cy="826"/>
                  <a:chOff x="3091" y="2325"/>
                  <a:chExt cx="760" cy="826"/>
                </a:xfrm>
              </p:grpSpPr>
              <p:sp>
                <p:nvSpPr>
                  <p:cNvPr id="49198" name="Freeform 49"/>
                  <p:cNvSpPr>
                    <a:spLocks/>
                  </p:cNvSpPr>
                  <p:nvPr/>
                </p:nvSpPr>
                <p:spPr bwMode="auto">
                  <a:xfrm>
                    <a:off x="3091" y="2325"/>
                    <a:ext cx="760" cy="826"/>
                  </a:xfrm>
                  <a:custGeom>
                    <a:avLst/>
                    <a:gdLst>
                      <a:gd name="T0" fmla="*/ 263 w 760"/>
                      <a:gd name="T1" fmla="*/ 8 h 826"/>
                      <a:gd name="T2" fmla="*/ 226 w 760"/>
                      <a:gd name="T3" fmla="*/ 17 h 826"/>
                      <a:gd name="T4" fmla="*/ 186 w 760"/>
                      <a:gd name="T5" fmla="*/ 26 h 826"/>
                      <a:gd name="T6" fmla="*/ 157 w 760"/>
                      <a:gd name="T7" fmla="*/ 35 h 826"/>
                      <a:gd name="T8" fmla="*/ 133 w 760"/>
                      <a:gd name="T9" fmla="*/ 48 h 826"/>
                      <a:gd name="T10" fmla="*/ 113 w 760"/>
                      <a:gd name="T11" fmla="*/ 64 h 826"/>
                      <a:gd name="T12" fmla="*/ 93 w 760"/>
                      <a:gd name="T13" fmla="*/ 84 h 826"/>
                      <a:gd name="T14" fmla="*/ 64 w 760"/>
                      <a:gd name="T15" fmla="*/ 126 h 826"/>
                      <a:gd name="T16" fmla="*/ 0 w 760"/>
                      <a:gd name="T17" fmla="*/ 236 h 826"/>
                      <a:gd name="T18" fmla="*/ 18 w 760"/>
                      <a:gd name="T19" fmla="*/ 255 h 826"/>
                      <a:gd name="T20" fmla="*/ 186 w 760"/>
                      <a:gd name="T21" fmla="*/ 334 h 826"/>
                      <a:gd name="T22" fmla="*/ 180 w 760"/>
                      <a:gd name="T23" fmla="*/ 509 h 826"/>
                      <a:gd name="T24" fmla="*/ 165 w 760"/>
                      <a:gd name="T25" fmla="*/ 636 h 826"/>
                      <a:gd name="T26" fmla="*/ 121 w 760"/>
                      <a:gd name="T27" fmla="*/ 758 h 826"/>
                      <a:gd name="T28" fmla="*/ 715 w 760"/>
                      <a:gd name="T29" fmla="*/ 825 h 826"/>
                      <a:gd name="T30" fmla="*/ 620 w 760"/>
                      <a:gd name="T31" fmla="*/ 513 h 826"/>
                      <a:gd name="T32" fmla="*/ 651 w 760"/>
                      <a:gd name="T33" fmla="*/ 482 h 826"/>
                      <a:gd name="T34" fmla="*/ 668 w 760"/>
                      <a:gd name="T35" fmla="*/ 432 h 826"/>
                      <a:gd name="T36" fmla="*/ 669 w 760"/>
                      <a:gd name="T37" fmla="*/ 383 h 826"/>
                      <a:gd name="T38" fmla="*/ 673 w 760"/>
                      <a:gd name="T39" fmla="*/ 340 h 826"/>
                      <a:gd name="T40" fmla="*/ 704 w 760"/>
                      <a:gd name="T41" fmla="*/ 109 h 826"/>
                      <a:gd name="T42" fmla="*/ 682 w 760"/>
                      <a:gd name="T43" fmla="*/ 69 h 826"/>
                      <a:gd name="T44" fmla="*/ 645 w 760"/>
                      <a:gd name="T45" fmla="*/ 45 h 826"/>
                      <a:gd name="T46" fmla="*/ 534 w 760"/>
                      <a:gd name="T47" fmla="*/ 11 h 826"/>
                      <a:gd name="T48" fmla="*/ 514 w 760"/>
                      <a:gd name="T49" fmla="*/ 4 h 826"/>
                      <a:gd name="T50" fmla="*/ 494 w 760"/>
                      <a:gd name="T51" fmla="*/ 0 h 826"/>
                      <a:gd name="T52" fmla="*/ 500 w 760"/>
                      <a:gd name="T53" fmla="*/ 23 h 826"/>
                      <a:gd name="T54" fmla="*/ 514 w 760"/>
                      <a:gd name="T55" fmla="*/ 45 h 826"/>
                      <a:gd name="T56" fmla="*/ 528 w 760"/>
                      <a:gd name="T57" fmla="*/ 71 h 826"/>
                      <a:gd name="T58" fmla="*/ 535 w 760"/>
                      <a:gd name="T59" fmla="*/ 92 h 826"/>
                      <a:gd name="T60" fmla="*/ 537 w 760"/>
                      <a:gd name="T61" fmla="*/ 119 h 826"/>
                      <a:gd name="T62" fmla="*/ 529 w 760"/>
                      <a:gd name="T63" fmla="*/ 146 h 826"/>
                      <a:gd name="T64" fmla="*/ 511 w 760"/>
                      <a:gd name="T65" fmla="*/ 166 h 826"/>
                      <a:gd name="T66" fmla="*/ 482 w 760"/>
                      <a:gd name="T67" fmla="*/ 182 h 826"/>
                      <a:gd name="T68" fmla="*/ 451 w 760"/>
                      <a:gd name="T69" fmla="*/ 192 h 826"/>
                      <a:gd name="T70" fmla="*/ 416 w 760"/>
                      <a:gd name="T71" fmla="*/ 192 h 826"/>
                      <a:gd name="T72" fmla="*/ 383 w 760"/>
                      <a:gd name="T73" fmla="*/ 182 h 826"/>
                      <a:gd name="T74" fmla="*/ 342 w 760"/>
                      <a:gd name="T75" fmla="*/ 160 h 826"/>
                      <a:gd name="T76" fmla="*/ 316 w 760"/>
                      <a:gd name="T77" fmla="*/ 136 h 826"/>
                      <a:gd name="T78" fmla="*/ 302 w 760"/>
                      <a:gd name="T79" fmla="*/ 105 h 826"/>
                      <a:gd name="T80" fmla="*/ 290 w 760"/>
                      <a:gd name="T81" fmla="*/ 69 h 826"/>
                      <a:gd name="T82" fmla="*/ 278 w 760"/>
                      <a:gd name="T83" fmla="*/ 28 h 826"/>
                      <a:gd name="T84" fmla="*/ 276 w 760"/>
                      <a:gd name="T85" fmla="*/ 4 h 82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0" h="826">
                        <a:moveTo>
                          <a:pt x="276" y="4"/>
                        </a:moveTo>
                        <a:lnTo>
                          <a:pt x="263" y="8"/>
                        </a:lnTo>
                        <a:lnTo>
                          <a:pt x="244" y="13"/>
                        </a:lnTo>
                        <a:lnTo>
                          <a:pt x="226" y="17"/>
                        </a:lnTo>
                        <a:lnTo>
                          <a:pt x="205" y="22"/>
                        </a:lnTo>
                        <a:lnTo>
                          <a:pt x="186" y="26"/>
                        </a:lnTo>
                        <a:lnTo>
                          <a:pt x="169" y="31"/>
                        </a:lnTo>
                        <a:lnTo>
                          <a:pt x="157" y="35"/>
                        </a:lnTo>
                        <a:lnTo>
                          <a:pt x="146" y="41"/>
                        </a:lnTo>
                        <a:lnTo>
                          <a:pt x="133" y="48"/>
                        </a:lnTo>
                        <a:lnTo>
                          <a:pt x="122" y="56"/>
                        </a:lnTo>
                        <a:lnTo>
                          <a:pt x="113" y="64"/>
                        </a:lnTo>
                        <a:lnTo>
                          <a:pt x="103" y="73"/>
                        </a:lnTo>
                        <a:lnTo>
                          <a:pt x="93" y="84"/>
                        </a:lnTo>
                        <a:lnTo>
                          <a:pt x="82" y="98"/>
                        </a:lnTo>
                        <a:lnTo>
                          <a:pt x="64" y="126"/>
                        </a:lnTo>
                        <a:lnTo>
                          <a:pt x="36" y="175"/>
                        </a:lnTo>
                        <a:lnTo>
                          <a:pt x="0" y="236"/>
                        </a:lnTo>
                        <a:lnTo>
                          <a:pt x="4" y="245"/>
                        </a:lnTo>
                        <a:lnTo>
                          <a:pt x="18" y="255"/>
                        </a:lnTo>
                        <a:lnTo>
                          <a:pt x="180" y="316"/>
                        </a:lnTo>
                        <a:lnTo>
                          <a:pt x="186" y="334"/>
                        </a:lnTo>
                        <a:lnTo>
                          <a:pt x="187" y="408"/>
                        </a:lnTo>
                        <a:lnTo>
                          <a:pt x="180" y="509"/>
                        </a:lnTo>
                        <a:lnTo>
                          <a:pt x="173" y="586"/>
                        </a:lnTo>
                        <a:lnTo>
                          <a:pt x="165" y="636"/>
                        </a:lnTo>
                        <a:lnTo>
                          <a:pt x="148" y="703"/>
                        </a:lnTo>
                        <a:lnTo>
                          <a:pt x="121" y="758"/>
                        </a:lnTo>
                        <a:lnTo>
                          <a:pt x="86" y="825"/>
                        </a:lnTo>
                        <a:lnTo>
                          <a:pt x="715" y="825"/>
                        </a:lnTo>
                        <a:lnTo>
                          <a:pt x="649" y="657"/>
                        </a:lnTo>
                        <a:lnTo>
                          <a:pt x="620" y="513"/>
                        </a:lnTo>
                        <a:lnTo>
                          <a:pt x="634" y="501"/>
                        </a:lnTo>
                        <a:lnTo>
                          <a:pt x="651" y="482"/>
                        </a:lnTo>
                        <a:lnTo>
                          <a:pt x="661" y="460"/>
                        </a:lnTo>
                        <a:lnTo>
                          <a:pt x="668" y="432"/>
                        </a:lnTo>
                        <a:lnTo>
                          <a:pt x="669" y="407"/>
                        </a:lnTo>
                        <a:lnTo>
                          <a:pt x="669" y="383"/>
                        </a:lnTo>
                        <a:lnTo>
                          <a:pt x="670" y="365"/>
                        </a:lnTo>
                        <a:lnTo>
                          <a:pt x="673" y="340"/>
                        </a:lnTo>
                        <a:lnTo>
                          <a:pt x="759" y="268"/>
                        </a:lnTo>
                        <a:lnTo>
                          <a:pt x="704" y="109"/>
                        </a:lnTo>
                        <a:lnTo>
                          <a:pt x="695" y="85"/>
                        </a:lnTo>
                        <a:lnTo>
                          <a:pt x="682" y="69"/>
                        </a:lnTo>
                        <a:lnTo>
                          <a:pt x="666" y="55"/>
                        </a:lnTo>
                        <a:lnTo>
                          <a:pt x="645" y="45"/>
                        </a:lnTo>
                        <a:lnTo>
                          <a:pt x="551" y="16"/>
                        </a:lnTo>
                        <a:lnTo>
                          <a:pt x="534" y="11"/>
                        </a:lnTo>
                        <a:lnTo>
                          <a:pt x="523" y="7"/>
                        </a:lnTo>
                        <a:lnTo>
                          <a:pt x="514" y="4"/>
                        </a:lnTo>
                        <a:lnTo>
                          <a:pt x="504" y="2"/>
                        </a:lnTo>
                        <a:lnTo>
                          <a:pt x="494" y="0"/>
                        </a:lnTo>
                        <a:lnTo>
                          <a:pt x="494" y="14"/>
                        </a:lnTo>
                        <a:lnTo>
                          <a:pt x="500" y="23"/>
                        </a:lnTo>
                        <a:lnTo>
                          <a:pt x="506" y="33"/>
                        </a:lnTo>
                        <a:lnTo>
                          <a:pt x="514" y="45"/>
                        </a:lnTo>
                        <a:lnTo>
                          <a:pt x="521" y="57"/>
                        </a:lnTo>
                        <a:lnTo>
                          <a:pt x="528" y="71"/>
                        </a:lnTo>
                        <a:lnTo>
                          <a:pt x="532" y="82"/>
                        </a:lnTo>
                        <a:lnTo>
                          <a:pt x="535" y="92"/>
                        </a:lnTo>
                        <a:lnTo>
                          <a:pt x="537" y="105"/>
                        </a:lnTo>
                        <a:lnTo>
                          <a:pt x="537" y="119"/>
                        </a:lnTo>
                        <a:lnTo>
                          <a:pt x="534" y="132"/>
                        </a:lnTo>
                        <a:lnTo>
                          <a:pt x="529" y="146"/>
                        </a:lnTo>
                        <a:lnTo>
                          <a:pt x="522" y="157"/>
                        </a:lnTo>
                        <a:lnTo>
                          <a:pt x="511" y="166"/>
                        </a:lnTo>
                        <a:lnTo>
                          <a:pt x="497" y="175"/>
                        </a:lnTo>
                        <a:lnTo>
                          <a:pt x="482" y="182"/>
                        </a:lnTo>
                        <a:lnTo>
                          <a:pt x="467" y="188"/>
                        </a:lnTo>
                        <a:lnTo>
                          <a:pt x="451" y="192"/>
                        </a:lnTo>
                        <a:lnTo>
                          <a:pt x="436" y="195"/>
                        </a:lnTo>
                        <a:lnTo>
                          <a:pt x="416" y="192"/>
                        </a:lnTo>
                        <a:lnTo>
                          <a:pt x="399" y="187"/>
                        </a:lnTo>
                        <a:lnTo>
                          <a:pt x="383" y="182"/>
                        </a:lnTo>
                        <a:lnTo>
                          <a:pt x="364" y="172"/>
                        </a:lnTo>
                        <a:lnTo>
                          <a:pt x="342" y="160"/>
                        </a:lnTo>
                        <a:lnTo>
                          <a:pt x="330" y="152"/>
                        </a:lnTo>
                        <a:lnTo>
                          <a:pt x="316" y="136"/>
                        </a:lnTo>
                        <a:lnTo>
                          <a:pt x="310" y="121"/>
                        </a:lnTo>
                        <a:lnTo>
                          <a:pt x="302" y="105"/>
                        </a:lnTo>
                        <a:lnTo>
                          <a:pt x="296" y="88"/>
                        </a:lnTo>
                        <a:lnTo>
                          <a:pt x="290" y="69"/>
                        </a:lnTo>
                        <a:lnTo>
                          <a:pt x="285" y="51"/>
                        </a:lnTo>
                        <a:lnTo>
                          <a:pt x="278" y="28"/>
                        </a:lnTo>
                        <a:lnTo>
                          <a:pt x="275" y="12"/>
                        </a:lnTo>
                        <a:lnTo>
                          <a:pt x="276" y="4"/>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199" name="Group 50"/>
                  <p:cNvGrpSpPr>
                    <a:grpSpLocks/>
                  </p:cNvGrpSpPr>
                  <p:nvPr/>
                </p:nvGrpSpPr>
                <p:grpSpPr bwMode="auto">
                  <a:xfrm>
                    <a:off x="3117" y="2459"/>
                    <a:ext cx="411" cy="606"/>
                    <a:chOff x="3117" y="2459"/>
                    <a:chExt cx="411" cy="606"/>
                  </a:xfrm>
                </p:grpSpPr>
                <p:sp>
                  <p:nvSpPr>
                    <p:cNvPr id="49201" name="Freeform 51"/>
                    <p:cNvSpPr>
                      <a:spLocks/>
                    </p:cNvSpPr>
                    <p:nvPr/>
                  </p:nvSpPr>
                  <p:spPr bwMode="auto">
                    <a:xfrm>
                      <a:off x="3117" y="2459"/>
                      <a:ext cx="411" cy="606"/>
                    </a:xfrm>
                    <a:custGeom>
                      <a:avLst/>
                      <a:gdLst>
                        <a:gd name="T0" fmla="*/ 4 w 411"/>
                        <a:gd name="T1" fmla="*/ 142 h 606"/>
                        <a:gd name="T2" fmla="*/ 0 w 411"/>
                        <a:gd name="T3" fmla="*/ 222 h 606"/>
                        <a:gd name="T4" fmla="*/ 7 w 411"/>
                        <a:gd name="T5" fmla="*/ 368 h 606"/>
                        <a:gd name="T6" fmla="*/ 1 w 411"/>
                        <a:gd name="T7" fmla="*/ 445 h 606"/>
                        <a:gd name="T8" fmla="*/ 10 w 411"/>
                        <a:gd name="T9" fmla="*/ 530 h 606"/>
                        <a:gd name="T10" fmla="*/ 39 w 411"/>
                        <a:gd name="T11" fmla="*/ 605 h 606"/>
                        <a:gd name="T12" fmla="*/ 116 w 411"/>
                        <a:gd name="T13" fmla="*/ 596 h 606"/>
                        <a:gd name="T14" fmla="*/ 204 w 411"/>
                        <a:gd name="T15" fmla="*/ 537 h 606"/>
                        <a:gd name="T16" fmla="*/ 349 w 411"/>
                        <a:gd name="T17" fmla="*/ 318 h 606"/>
                        <a:gd name="T18" fmla="*/ 378 w 411"/>
                        <a:gd name="T19" fmla="*/ 274 h 606"/>
                        <a:gd name="T20" fmla="*/ 387 w 411"/>
                        <a:gd name="T21" fmla="*/ 251 h 606"/>
                        <a:gd name="T22" fmla="*/ 401 w 411"/>
                        <a:gd name="T23" fmla="*/ 204 h 606"/>
                        <a:gd name="T24" fmla="*/ 401 w 411"/>
                        <a:gd name="T25" fmla="*/ 188 h 606"/>
                        <a:gd name="T26" fmla="*/ 392 w 411"/>
                        <a:gd name="T27" fmla="*/ 172 h 606"/>
                        <a:gd name="T28" fmla="*/ 378 w 411"/>
                        <a:gd name="T29" fmla="*/ 155 h 606"/>
                        <a:gd name="T30" fmla="*/ 370 w 411"/>
                        <a:gd name="T31" fmla="*/ 140 h 606"/>
                        <a:gd name="T32" fmla="*/ 371 w 411"/>
                        <a:gd name="T33" fmla="*/ 126 h 606"/>
                        <a:gd name="T34" fmla="*/ 387 w 411"/>
                        <a:gd name="T35" fmla="*/ 131 h 606"/>
                        <a:gd name="T36" fmla="*/ 396 w 411"/>
                        <a:gd name="T37" fmla="*/ 149 h 606"/>
                        <a:gd name="T38" fmla="*/ 402 w 411"/>
                        <a:gd name="T39" fmla="*/ 159 h 606"/>
                        <a:gd name="T40" fmla="*/ 410 w 411"/>
                        <a:gd name="T41" fmla="*/ 156 h 606"/>
                        <a:gd name="T42" fmla="*/ 409 w 411"/>
                        <a:gd name="T43" fmla="*/ 137 h 606"/>
                        <a:gd name="T44" fmla="*/ 404 w 411"/>
                        <a:gd name="T45" fmla="*/ 100 h 606"/>
                        <a:gd name="T46" fmla="*/ 399 w 411"/>
                        <a:gd name="T47" fmla="*/ 82 h 606"/>
                        <a:gd name="T48" fmla="*/ 388 w 411"/>
                        <a:gd name="T49" fmla="*/ 73 h 606"/>
                        <a:gd name="T50" fmla="*/ 377 w 411"/>
                        <a:gd name="T51" fmla="*/ 40 h 606"/>
                        <a:gd name="T52" fmla="*/ 370 w 411"/>
                        <a:gd name="T53" fmla="*/ 17 h 606"/>
                        <a:gd name="T54" fmla="*/ 365 w 411"/>
                        <a:gd name="T55" fmla="*/ 3 h 606"/>
                        <a:gd name="T56" fmla="*/ 353 w 411"/>
                        <a:gd name="T57" fmla="*/ 0 h 606"/>
                        <a:gd name="T58" fmla="*/ 300 w 411"/>
                        <a:gd name="T59" fmla="*/ 78 h 606"/>
                        <a:gd name="T60" fmla="*/ 285 w 411"/>
                        <a:gd name="T61" fmla="*/ 100 h 606"/>
                        <a:gd name="T62" fmla="*/ 282 w 411"/>
                        <a:gd name="T63" fmla="*/ 114 h 606"/>
                        <a:gd name="T64" fmla="*/ 300 w 411"/>
                        <a:gd name="T65" fmla="*/ 179 h 606"/>
                        <a:gd name="T66" fmla="*/ 319 w 411"/>
                        <a:gd name="T67" fmla="*/ 239 h 606"/>
                        <a:gd name="T68" fmla="*/ 159 w 411"/>
                        <a:gd name="T69" fmla="*/ 370 h 606"/>
                        <a:gd name="T70" fmla="*/ 159 w 411"/>
                        <a:gd name="T71" fmla="*/ 184 h 60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11" h="606">
                          <a:moveTo>
                            <a:pt x="14" y="104"/>
                          </a:moveTo>
                          <a:lnTo>
                            <a:pt x="4" y="142"/>
                          </a:lnTo>
                          <a:lnTo>
                            <a:pt x="2" y="169"/>
                          </a:lnTo>
                          <a:lnTo>
                            <a:pt x="0" y="222"/>
                          </a:lnTo>
                          <a:lnTo>
                            <a:pt x="7" y="287"/>
                          </a:lnTo>
                          <a:lnTo>
                            <a:pt x="7" y="368"/>
                          </a:lnTo>
                          <a:lnTo>
                            <a:pt x="3" y="409"/>
                          </a:lnTo>
                          <a:lnTo>
                            <a:pt x="1" y="445"/>
                          </a:lnTo>
                          <a:lnTo>
                            <a:pt x="2" y="489"/>
                          </a:lnTo>
                          <a:lnTo>
                            <a:pt x="10" y="530"/>
                          </a:lnTo>
                          <a:lnTo>
                            <a:pt x="19" y="571"/>
                          </a:lnTo>
                          <a:lnTo>
                            <a:pt x="39" y="605"/>
                          </a:lnTo>
                          <a:lnTo>
                            <a:pt x="79" y="601"/>
                          </a:lnTo>
                          <a:lnTo>
                            <a:pt x="116" y="596"/>
                          </a:lnTo>
                          <a:lnTo>
                            <a:pt x="164" y="581"/>
                          </a:lnTo>
                          <a:lnTo>
                            <a:pt x="204" y="537"/>
                          </a:lnTo>
                          <a:lnTo>
                            <a:pt x="231" y="499"/>
                          </a:lnTo>
                          <a:lnTo>
                            <a:pt x="349" y="318"/>
                          </a:lnTo>
                          <a:lnTo>
                            <a:pt x="373" y="285"/>
                          </a:lnTo>
                          <a:lnTo>
                            <a:pt x="378" y="274"/>
                          </a:lnTo>
                          <a:lnTo>
                            <a:pt x="382" y="262"/>
                          </a:lnTo>
                          <a:lnTo>
                            <a:pt x="387" y="251"/>
                          </a:lnTo>
                          <a:lnTo>
                            <a:pt x="390" y="238"/>
                          </a:lnTo>
                          <a:lnTo>
                            <a:pt x="401" y="204"/>
                          </a:lnTo>
                          <a:lnTo>
                            <a:pt x="402" y="197"/>
                          </a:lnTo>
                          <a:lnTo>
                            <a:pt x="401" y="188"/>
                          </a:lnTo>
                          <a:lnTo>
                            <a:pt x="397" y="180"/>
                          </a:lnTo>
                          <a:lnTo>
                            <a:pt x="392" y="172"/>
                          </a:lnTo>
                          <a:lnTo>
                            <a:pt x="386" y="163"/>
                          </a:lnTo>
                          <a:lnTo>
                            <a:pt x="378" y="155"/>
                          </a:lnTo>
                          <a:lnTo>
                            <a:pt x="376" y="147"/>
                          </a:lnTo>
                          <a:lnTo>
                            <a:pt x="370" y="140"/>
                          </a:lnTo>
                          <a:lnTo>
                            <a:pt x="359" y="131"/>
                          </a:lnTo>
                          <a:lnTo>
                            <a:pt x="371" y="126"/>
                          </a:lnTo>
                          <a:lnTo>
                            <a:pt x="382" y="123"/>
                          </a:lnTo>
                          <a:lnTo>
                            <a:pt x="387" y="131"/>
                          </a:lnTo>
                          <a:lnTo>
                            <a:pt x="394" y="141"/>
                          </a:lnTo>
                          <a:lnTo>
                            <a:pt x="396" y="149"/>
                          </a:lnTo>
                          <a:lnTo>
                            <a:pt x="398" y="155"/>
                          </a:lnTo>
                          <a:lnTo>
                            <a:pt x="402" y="159"/>
                          </a:lnTo>
                          <a:lnTo>
                            <a:pt x="408" y="162"/>
                          </a:lnTo>
                          <a:lnTo>
                            <a:pt x="410" y="156"/>
                          </a:lnTo>
                          <a:lnTo>
                            <a:pt x="410" y="148"/>
                          </a:lnTo>
                          <a:lnTo>
                            <a:pt x="409" y="137"/>
                          </a:lnTo>
                          <a:lnTo>
                            <a:pt x="406" y="119"/>
                          </a:lnTo>
                          <a:lnTo>
                            <a:pt x="404" y="100"/>
                          </a:lnTo>
                          <a:lnTo>
                            <a:pt x="400" y="96"/>
                          </a:lnTo>
                          <a:lnTo>
                            <a:pt x="399" y="82"/>
                          </a:lnTo>
                          <a:lnTo>
                            <a:pt x="398" y="77"/>
                          </a:lnTo>
                          <a:lnTo>
                            <a:pt x="388" y="73"/>
                          </a:lnTo>
                          <a:lnTo>
                            <a:pt x="382" y="53"/>
                          </a:lnTo>
                          <a:lnTo>
                            <a:pt x="377" y="40"/>
                          </a:lnTo>
                          <a:lnTo>
                            <a:pt x="372" y="28"/>
                          </a:lnTo>
                          <a:lnTo>
                            <a:pt x="370" y="17"/>
                          </a:lnTo>
                          <a:lnTo>
                            <a:pt x="369" y="10"/>
                          </a:lnTo>
                          <a:lnTo>
                            <a:pt x="365" y="3"/>
                          </a:lnTo>
                          <a:lnTo>
                            <a:pt x="359" y="0"/>
                          </a:lnTo>
                          <a:lnTo>
                            <a:pt x="353" y="0"/>
                          </a:lnTo>
                          <a:lnTo>
                            <a:pt x="347" y="25"/>
                          </a:lnTo>
                          <a:lnTo>
                            <a:pt x="300" y="78"/>
                          </a:lnTo>
                          <a:lnTo>
                            <a:pt x="290" y="93"/>
                          </a:lnTo>
                          <a:lnTo>
                            <a:pt x="285" y="100"/>
                          </a:lnTo>
                          <a:lnTo>
                            <a:pt x="283" y="107"/>
                          </a:lnTo>
                          <a:lnTo>
                            <a:pt x="282" y="114"/>
                          </a:lnTo>
                          <a:lnTo>
                            <a:pt x="290" y="138"/>
                          </a:lnTo>
                          <a:lnTo>
                            <a:pt x="300" y="179"/>
                          </a:lnTo>
                          <a:lnTo>
                            <a:pt x="311" y="203"/>
                          </a:lnTo>
                          <a:lnTo>
                            <a:pt x="319" y="239"/>
                          </a:lnTo>
                          <a:lnTo>
                            <a:pt x="248" y="294"/>
                          </a:lnTo>
                          <a:lnTo>
                            <a:pt x="159" y="370"/>
                          </a:lnTo>
                          <a:lnTo>
                            <a:pt x="162" y="280"/>
                          </a:lnTo>
                          <a:lnTo>
                            <a:pt x="159" y="184"/>
                          </a:lnTo>
                          <a:lnTo>
                            <a:pt x="14" y="104"/>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02" name="Freeform 52"/>
                    <p:cNvSpPr>
                      <a:spLocks/>
                    </p:cNvSpPr>
                    <p:nvPr/>
                  </p:nvSpPr>
                  <p:spPr bwMode="auto">
                    <a:xfrm>
                      <a:off x="3446" y="2534"/>
                      <a:ext cx="59" cy="17"/>
                    </a:xfrm>
                    <a:custGeom>
                      <a:avLst/>
                      <a:gdLst>
                        <a:gd name="T0" fmla="*/ 0 w 59"/>
                        <a:gd name="T1" fmla="*/ 16 h 17"/>
                        <a:gd name="T2" fmla="*/ 38 w 59"/>
                        <a:gd name="T3" fmla="*/ 0 h 17"/>
                        <a:gd name="T4" fmla="*/ 58 w 59"/>
                        <a:gd name="T5" fmla="*/ 0 h 17"/>
                        <a:gd name="T6" fmla="*/ 0 60000 65536"/>
                        <a:gd name="T7" fmla="*/ 0 60000 65536"/>
                        <a:gd name="T8" fmla="*/ 0 60000 65536"/>
                      </a:gdLst>
                      <a:ahLst/>
                      <a:cxnLst>
                        <a:cxn ang="T6">
                          <a:pos x="T0" y="T1"/>
                        </a:cxn>
                        <a:cxn ang="T7">
                          <a:pos x="T2" y="T3"/>
                        </a:cxn>
                        <a:cxn ang="T8">
                          <a:pos x="T4" y="T5"/>
                        </a:cxn>
                      </a:cxnLst>
                      <a:rect l="0" t="0" r="r" b="b"/>
                      <a:pathLst>
                        <a:path w="59" h="17">
                          <a:moveTo>
                            <a:pt x="0" y="16"/>
                          </a:moveTo>
                          <a:lnTo>
                            <a:pt x="38" y="0"/>
                          </a:lnTo>
                          <a:lnTo>
                            <a:pt x="58"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03" name="Freeform 53"/>
                    <p:cNvSpPr>
                      <a:spLocks/>
                    </p:cNvSpPr>
                    <p:nvPr/>
                  </p:nvSpPr>
                  <p:spPr bwMode="auto">
                    <a:xfrm>
                      <a:off x="3438" y="2559"/>
                      <a:ext cx="78" cy="17"/>
                    </a:xfrm>
                    <a:custGeom>
                      <a:avLst/>
                      <a:gdLst>
                        <a:gd name="T0" fmla="*/ 0 w 78"/>
                        <a:gd name="T1" fmla="*/ 16 h 17"/>
                        <a:gd name="T2" fmla="*/ 44 w 78"/>
                        <a:gd name="T3" fmla="*/ 3 h 17"/>
                        <a:gd name="T4" fmla="*/ 77 w 78"/>
                        <a:gd name="T5" fmla="*/ 0 h 17"/>
                        <a:gd name="T6" fmla="*/ 0 60000 65536"/>
                        <a:gd name="T7" fmla="*/ 0 60000 65536"/>
                        <a:gd name="T8" fmla="*/ 0 60000 65536"/>
                      </a:gdLst>
                      <a:ahLst/>
                      <a:cxnLst>
                        <a:cxn ang="T6">
                          <a:pos x="T0" y="T1"/>
                        </a:cxn>
                        <a:cxn ang="T7">
                          <a:pos x="T2" y="T3"/>
                        </a:cxn>
                        <a:cxn ang="T8">
                          <a:pos x="T4" y="T5"/>
                        </a:cxn>
                      </a:cxnLst>
                      <a:rect l="0" t="0" r="r" b="b"/>
                      <a:pathLst>
                        <a:path w="78" h="17">
                          <a:moveTo>
                            <a:pt x="0" y="16"/>
                          </a:moveTo>
                          <a:lnTo>
                            <a:pt x="44" y="3"/>
                          </a:lnTo>
                          <a:lnTo>
                            <a:pt x="77"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04" name="Freeform 54"/>
                    <p:cNvSpPr>
                      <a:spLocks/>
                    </p:cNvSpPr>
                    <p:nvPr/>
                  </p:nvSpPr>
                  <p:spPr bwMode="auto">
                    <a:xfrm>
                      <a:off x="3445" y="2522"/>
                      <a:ext cx="34" cy="24"/>
                    </a:xfrm>
                    <a:custGeom>
                      <a:avLst/>
                      <a:gdLst>
                        <a:gd name="T0" fmla="*/ 0 w 34"/>
                        <a:gd name="T1" fmla="*/ 23 h 24"/>
                        <a:gd name="T2" fmla="*/ 28 w 34"/>
                        <a:gd name="T3" fmla="*/ 0 h 24"/>
                        <a:gd name="T4" fmla="*/ 33 w 34"/>
                        <a:gd name="T5" fmla="*/ 12 h 24"/>
                        <a:gd name="T6" fmla="*/ 0 60000 65536"/>
                        <a:gd name="T7" fmla="*/ 0 60000 65536"/>
                        <a:gd name="T8" fmla="*/ 0 60000 65536"/>
                      </a:gdLst>
                      <a:ahLst/>
                      <a:cxnLst>
                        <a:cxn ang="T6">
                          <a:pos x="T0" y="T1"/>
                        </a:cxn>
                        <a:cxn ang="T7">
                          <a:pos x="T2" y="T3"/>
                        </a:cxn>
                        <a:cxn ang="T8">
                          <a:pos x="T4" y="T5"/>
                        </a:cxn>
                      </a:cxnLst>
                      <a:rect l="0" t="0" r="r" b="b"/>
                      <a:pathLst>
                        <a:path w="34" h="24">
                          <a:moveTo>
                            <a:pt x="0" y="23"/>
                          </a:moveTo>
                          <a:lnTo>
                            <a:pt x="28" y="0"/>
                          </a:lnTo>
                          <a:lnTo>
                            <a:pt x="33" y="12"/>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205" name="Line 55"/>
                    <p:cNvSpPr>
                      <a:spLocks noChangeShapeType="1"/>
                    </p:cNvSpPr>
                    <p:nvPr/>
                  </p:nvSpPr>
                  <p:spPr bwMode="auto">
                    <a:xfrm flipH="1" flipV="1">
                      <a:off x="3470" y="2483"/>
                      <a:ext cx="16" cy="7"/>
                    </a:xfrm>
                    <a:prstGeom prst="line">
                      <a:avLst/>
                    </a:prstGeom>
                    <a:noFill/>
                    <a:ln w="12700">
                      <a:solidFill>
                        <a:srgbClr val="BF3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9200" name="Freeform 56"/>
                  <p:cNvSpPr>
                    <a:spLocks/>
                  </p:cNvSpPr>
                  <p:nvPr/>
                </p:nvSpPr>
                <p:spPr bwMode="auto">
                  <a:xfrm>
                    <a:off x="3091" y="2529"/>
                    <a:ext cx="195" cy="121"/>
                  </a:xfrm>
                  <a:custGeom>
                    <a:avLst/>
                    <a:gdLst>
                      <a:gd name="T0" fmla="*/ 89 w 195"/>
                      <a:gd name="T1" fmla="*/ 44 h 121"/>
                      <a:gd name="T2" fmla="*/ 16 w 195"/>
                      <a:gd name="T3" fmla="*/ 0 h 121"/>
                      <a:gd name="T4" fmla="*/ 0 w 195"/>
                      <a:gd name="T5" fmla="*/ 32 h 121"/>
                      <a:gd name="T6" fmla="*/ 4 w 195"/>
                      <a:gd name="T7" fmla="*/ 41 h 121"/>
                      <a:gd name="T8" fmla="*/ 18 w 195"/>
                      <a:gd name="T9" fmla="*/ 51 h 121"/>
                      <a:gd name="T10" fmla="*/ 194 w 195"/>
                      <a:gd name="T11" fmla="*/ 120 h 121"/>
                      <a:gd name="T12" fmla="*/ 194 w 195"/>
                      <a:gd name="T13" fmla="*/ 104 h 121"/>
                      <a:gd name="T14" fmla="*/ 89 w 195"/>
                      <a:gd name="T15" fmla="*/ 44 h 1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5" h="121">
                        <a:moveTo>
                          <a:pt x="89" y="44"/>
                        </a:moveTo>
                        <a:lnTo>
                          <a:pt x="16" y="0"/>
                        </a:lnTo>
                        <a:lnTo>
                          <a:pt x="0" y="32"/>
                        </a:lnTo>
                        <a:lnTo>
                          <a:pt x="4" y="41"/>
                        </a:lnTo>
                        <a:lnTo>
                          <a:pt x="18" y="51"/>
                        </a:lnTo>
                        <a:lnTo>
                          <a:pt x="194" y="120"/>
                        </a:lnTo>
                        <a:lnTo>
                          <a:pt x="194" y="104"/>
                        </a:lnTo>
                        <a:lnTo>
                          <a:pt x="89" y="44"/>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195" name="Group 57"/>
                <p:cNvGrpSpPr>
                  <a:grpSpLocks/>
                </p:cNvGrpSpPr>
                <p:nvPr/>
              </p:nvGrpSpPr>
              <p:grpSpPr bwMode="auto">
                <a:xfrm>
                  <a:off x="3410" y="2398"/>
                  <a:ext cx="79" cy="140"/>
                  <a:chOff x="3410" y="2398"/>
                  <a:chExt cx="79" cy="140"/>
                </a:xfrm>
              </p:grpSpPr>
              <p:sp>
                <p:nvSpPr>
                  <p:cNvPr id="49196" name="Freeform 58"/>
                  <p:cNvSpPr>
                    <a:spLocks/>
                  </p:cNvSpPr>
                  <p:nvPr/>
                </p:nvSpPr>
                <p:spPr bwMode="auto">
                  <a:xfrm>
                    <a:off x="3410" y="2400"/>
                    <a:ext cx="75" cy="138"/>
                  </a:xfrm>
                  <a:custGeom>
                    <a:avLst/>
                    <a:gdLst>
                      <a:gd name="T0" fmla="*/ 71 w 75"/>
                      <a:gd name="T1" fmla="*/ 0 h 138"/>
                      <a:gd name="T2" fmla="*/ 47 w 75"/>
                      <a:gd name="T3" fmla="*/ 9 h 138"/>
                      <a:gd name="T4" fmla="*/ 26 w 75"/>
                      <a:gd name="T5" fmla="*/ 20 h 138"/>
                      <a:gd name="T6" fmla="*/ 11 w 75"/>
                      <a:gd name="T7" fmla="*/ 43 h 138"/>
                      <a:gd name="T8" fmla="*/ 0 w 75"/>
                      <a:gd name="T9" fmla="*/ 60 h 138"/>
                      <a:gd name="T10" fmla="*/ 3 w 75"/>
                      <a:gd name="T11" fmla="*/ 79 h 138"/>
                      <a:gd name="T12" fmla="*/ 4 w 75"/>
                      <a:gd name="T13" fmla="*/ 115 h 138"/>
                      <a:gd name="T14" fmla="*/ 9 w 75"/>
                      <a:gd name="T15" fmla="*/ 137 h 138"/>
                      <a:gd name="T16" fmla="*/ 33 w 75"/>
                      <a:gd name="T17" fmla="*/ 112 h 138"/>
                      <a:gd name="T18" fmla="*/ 34 w 75"/>
                      <a:gd name="T19" fmla="*/ 89 h 138"/>
                      <a:gd name="T20" fmla="*/ 32 w 75"/>
                      <a:gd name="T21" fmla="*/ 79 h 138"/>
                      <a:gd name="T22" fmla="*/ 29 w 75"/>
                      <a:gd name="T23" fmla="*/ 72 h 138"/>
                      <a:gd name="T24" fmla="*/ 34 w 75"/>
                      <a:gd name="T25" fmla="*/ 68 h 138"/>
                      <a:gd name="T26" fmla="*/ 38 w 75"/>
                      <a:gd name="T27" fmla="*/ 63 h 138"/>
                      <a:gd name="T28" fmla="*/ 44 w 75"/>
                      <a:gd name="T29" fmla="*/ 54 h 138"/>
                      <a:gd name="T30" fmla="*/ 46 w 75"/>
                      <a:gd name="T31" fmla="*/ 44 h 138"/>
                      <a:gd name="T32" fmla="*/ 48 w 75"/>
                      <a:gd name="T33" fmla="*/ 35 h 138"/>
                      <a:gd name="T34" fmla="*/ 56 w 75"/>
                      <a:gd name="T35" fmla="*/ 34 h 138"/>
                      <a:gd name="T36" fmla="*/ 64 w 75"/>
                      <a:gd name="T37" fmla="*/ 30 h 138"/>
                      <a:gd name="T38" fmla="*/ 69 w 75"/>
                      <a:gd name="T39" fmla="*/ 25 h 138"/>
                      <a:gd name="T40" fmla="*/ 73 w 75"/>
                      <a:gd name="T41" fmla="*/ 18 h 138"/>
                      <a:gd name="T42" fmla="*/ 74 w 75"/>
                      <a:gd name="T43" fmla="*/ 8 h 138"/>
                      <a:gd name="T44" fmla="*/ 71 w 75"/>
                      <a:gd name="T45" fmla="*/ 0 h 1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138">
                        <a:moveTo>
                          <a:pt x="71" y="0"/>
                        </a:moveTo>
                        <a:lnTo>
                          <a:pt x="47" y="9"/>
                        </a:lnTo>
                        <a:lnTo>
                          <a:pt x="26" y="20"/>
                        </a:lnTo>
                        <a:lnTo>
                          <a:pt x="11" y="43"/>
                        </a:lnTo>
                        <a:lnTo>
                          <a:pt x="0" y="60"/>
                        </a:lnTo>
                        <a:lnTo>
                          <a:pt x="3" y="79"/>
                        </a:lnTo>
                        <a:lnTo>
                          <a:pt x="4" y="115"/>
                        </a:lnTo>
                        <a:lnTo>
                          <a:pt x="9" y="137"/>
                        </a:lnTo>
                        <a:lnTo>
                          <a:pt x="33" y="112"/>
                        </a:lnTo>
                        <a:lnTo>
                          <a:pt x="34" y="89"/>
                        </a:lnTo>
                        <a:lnTo>
                          <a:pt x="32" y="79"/>
                        </a:lnTo>
                        <a:lnTo>
                          <a:pt x="29" y="72"/>
                        </a:lnTo>
                        <a:lnTo>
                          <a:pt x="34" y="68"/>
                        </a:lnTo>
                        <a:lnTo>
                          <a:pt x="38" y="63"/>
                        </a:lnTo>
                        <a:lnTo>
                          <a:pt x="44" y="54"/>
                        </a:lnTo>
                        <a:lnTo>
                          <a:pt x="46" y="44"/>
                        </a:lnTo>
                        <a:lnTo>
                          <a:pt x="48" y="35"/>
                        </a:lnTo>
                        <a:lnTo>
                          <a:pt x="56" y="34"/>
                        </a:lnTo>
                        <a:lnTo>
                          <a:pt x="64" y="30"/>
                        </a:lnTo>
                        <a:lnTo>
                          <a:pt x="69" y="25"/>
                        </a:lnTo>
                        <a:lnTo>
                          <a:pt x="73" y="18"/>
                        </a:lnTo>
                        <a:lnTo>
                          <a:pt x="74" y="8"/>
                        </a:lnTo>
                        <a:lnTo>
                          <a:pt x="71" y="0"/>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97" name="Freeform 59"/>
                  <p:cNvSpPr>
                    <a:spLocks/>
                  </p:cNvSpPr>
                  <p:nvPr/>
                </p:nvSpPr>
                <p:spPr bwMode="auto">
                  <a:xfrm>
                    <a:off x="3457" y="2398"/>
                    <a:ext cx="32" cy="17"/>
                  </a:xfrm>
                  <a:custGeom>
                    <a:avLst/>
                    <a:gdLst>
                      <a:gd name="T0" fmla="*/ 0 w 32"/>
                      <a:gd name="T1" fmla="*/ 12 h 17"/>
                      <a:gd name="T2" fmla="*/ 30 w 32"/>
                      <a:gd name="T3" fmla="*/ 0 h 17"/>
                      <a:gd name="T4" fmla="*/ 31 w 32"/>
                      <a:gd name="T5" fmla="*/ 4 h 17"/>
                      <a:gd name="T6" fmla="*/ 28 w 32"/>
                      <a:gd name="T7" fmla="*/ 9 h 17"/>
                      <a:gd name="T8" fmla="*/ 12 w 32"/>
                      <a:gd name="T9" fmla="*/ 14 h 17"/>
                      <a:gd name="T10" fmla="*/ 8 w 32"/>
                      <a:gd name="T11" fmla="*/ 16 h 17"/>
                      <a:gd name="T12" fmla="*/ 3 w 32"/>
                      <a:gd name="T13" fmla="*/ 14 h 17"/>
                      <a:gd name="T14" fmla="*/ 0 w 32"/>
                      <a:gd name="T15" fmla="*/ 12 h 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17">
                        <a:moveTo>
                          <a:pt x="0" y="12"/>
                        </a:moveTo>
                        <a:lnTo>
                          <a:pt x="30" y="0"/>
                        </a:lnTo>
                        <a:lnTo>
                          <a:pt x="31" y="4"/>
                        </a:lnTo>
                        <a:lnTo>
                          <a:pt x="28" y="9"/>
                        </a:lnTo>
                        <a:lnTo>
                          <a:pt x="12" y="14"/>
                        </a:lnTo>
                        <a:lnTo>
                          <a:pt x="8" y="16"/>
                        </a:lnTo>
                        <a:lnTo>
                          <a:pt x="3" y="14"/>
                        </a:lnTo>
                        <a:lnTo>
                          <a:pt x="0" y="12"/>
                        </a:lnTo>
                      </a:path>
                    </a:pathLst>
                  </a:custGeom>
                  <a:solidFill>
                    <a:srgbClr val="FF001F"/>
                  </a:solidFill>
                  <a:ln w="12700" cap="rnd" cmpd="sng">
                    <a:solidFill>
                      <a:srgbClr val="FF001F"/>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49188" name="Freeform 60"/>
            <p:cNvSpPr>
              <a:spLocks/>
            </p:cNvSpPr>
            <p:nvPr/>
          </p:nvSpPr>
          <p:spPr bwMode="auto">
            <a:xfrm>
              <a:off x="3477" y="2325"/>
              <a:ext cx="498" cy="596"/>
            </a:xfrm>
            <a:custGeom>
              <a:avLst/>
              <a:gdLst>
                <a:gd name="T0" fmla="*/ 193 w 498"/>
                <a:gd name="T1" fmla="*/ 0 h 596"/>
                <a:gd name="T2" fmla="*/ 482 w 498"/>
                <a:gd name="T3" fmla="*/ 58 h 596"/>
                <a:gd name="T4" fmla="*/ 460 w 498"/>
                <a:gd name="T5" fmla="*/ 65 h 596"/>
                <a:gd name="T6" fmla="*/ 497 w 498"/>
                <a:gd name="T7" fmla="*/ 82 h 596"/>
                <a:gd name="T8" fmla="*/ 332 w 498"/>
                <a:gd name="T9" fmla="*/ 595 h 596"/>
                <a:gd name="T10" fmla="*/ 123 w 498"/>
                <a:gd name="T11" fmla="*/ 571 h 596"/>
                <a:gd name="T12" fmla="*/ 0 w 498"/>
                <a:gd name="T13" fmla="*/ 504 h 596"/>
                <a:gd name="T14" fmla="*/ 193 w 498"/>
                <a:gd name="T15" fmla="*/ 0 h 5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98" h="596">
                  <a:moveTo>
                    <a:pt x="193" y="0"/>
                  </a:moveTo>
                  <a:lnTo>
                    <a:pt x="482" y="58"/>
                  </a:lnTo>
                  <a:lnTo>
                    <a:pt x="460" y="65"/>
                  </a:lnTo>
                  <a:lnTo>
                    <a:pt x="497" y="82"/>
                  </a:lnTo>
                  <a:lnTo>
                    <a:pt x="332" y="595"/>
                  </a:lnTo>
                  <a:lnTo>
                    <a:pt x="123" y="571"/>
                  </a:lnTo>
                  <a:lnTo>
                    <a:pt x="0" y="504"/>
                  </a:lnTo>
                  <a:lnTo>
                    <a:pt x="193" y="0"/>
                  </a:lnTo>
                </a:path>
              </a:pathLst>
            </a:custGeom>
            <a:solidFill>
              <a:srgbClr val="9FB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89" name="Freeform 61"/>
            <p:cNvSpPr>
              <a:spLocks/>
            </p:cNvSpPr>
            <p:nvPr/>
          </p:nvSpPr>
          <p:spPr bwMode="auto">
            <a:xfrm>
              <a:off x="3401" y="2696"/>
              <a:ext cx="520" cy="291"/>
            </a:xfrm>
            <a:custGeom>
              <a:avLst/>
              <a:gdLst>
                <a:gd name="T0" fmla="*/ 478 w 520"/>
                <a:gd name="T1" fmla="*/ 20 h 291"/>
                <a:gd name="T2" fmla="*/ 494 w 520"/>
                <a:gd name="T3" fmla="*/ 117 h 291"/>
                <a:gd name="T4" fmla="*/ 511 w 520"/>
                <a:gd name="T5" fmla="*/ 199 h 291"/>
                <a:gd name="T6" fmla="*/ 519 w 520"/>
                <a:gd name="T7" fmla="*/ 244 h 291"/>
                <a:gd name="T8" fmla="*/ 509 w 520"/>
                <a:gd name="T9" fmla="*/ 270 h 291"/>
                <a:gd name="T10" fmla="*/ 432 w 520"/>
                <a:gd name="T11" fmla="*/ 287 h 291"/>
                <a:gd name="T12" fmla="*/ 275 w 520"/>
                <a:gd name="T13" fmla="*/ 278 h 291"/>
                <a:gd name="T14" fmla="*/ 195 w 520"/>
                <a:gd name="T15" fmla="*/ 290 h 291"/>
                <a:gd name="T16" fmla="*/ 133 w 520"/>
                <a:gd name="T17" fmla="*/ 282 h 291"/>
                <a:gd name="T18" fmla="*/ 53 w 520"/>
                <a:gd name="T19" fmla="*/ 275 h 291"/>
                <a:gd name="T20" fmla="*/ 31 w 520"/>
                <a:gd name="T21" fmla="*/ 241 h 291"/>
                <a:gd name="T22" fmla="*/ 15 w 520"/>
                <a:gd name="T23" fmla="*/ 212 h 291"/>
                <a:gd name="T24" fmla="*/ 4 w 520"/>
                <a:gd name="T25" fmla="*/ 175 h 291"/>
                <a:gd name="T26" fmla="*/ 2 w 520"/>
                <a:gd name="T27" fmla="*/ 152 h 291"/>
                <a:gd name="T28" fmla="*/ 14 w 520"/>
                <a:gd name="T29" fmla="*/ 145 h 291"/>
                <a:gd name="T30" fmla="*/ 27 w 520"/>
                <a:gd name="T31" fmla="*/ 157 h 291"/>
                <a:gd name="T32" fmla="*/ 57 w 520"/>
                <a:gd name="T33" fmla="*/ 171 h 291"/>
                <a:gd name="T34" fmla="*/ 41 w 520"/>
                <a:gd name="T35" fmla="*/ 151 h 291"/>
                <a:gd name="T36" fmla="*/ 65 w 520"/>
                <a:gd name="T37" fmla="*/ 138 h 291"/>
                <a:gd name="T38" fmla="*/ 111 w 520"/>
                <a:gd name="T39" fmla="*/ 133 h 291"/>
                <a:gd name="T40" fmla="*/ 152 w 520"/>
                <a:gd name="T41" fmla="*/ 133 h 291"/>
                <a:gd name="T42" fmla="*/ 114 w 520"/>
                <a:gd name="T43" fmla="*/ 128 h 291"/>
                <a:gd name="T44" fmla="*/ 89 w 520"/>
                <a:gd name="T45" fmla="*/ 128 h 291"/>
                <a:gd name="T46" fmla="*/ 69 w 520"/>
                <a:gd name="T47" fmla="*/ 117 h 291"/>
                <a:gd name="T48" fmla="*/ 94 w 520"/>
                <a:gd name="T49" fmla="*/ 102 h 291"/>
                <a:gd name="T50" fmla="*/ 159 w 520"/>
                <a:gd name="T51" fmla="*/ 97 h 291"/>
                <a:gd name="T52" fmla="*/ 198 w 520"/>
                <a:gd name="T53" fmla="*/ 110 h 291"/>
                <a:gd name="T54" fmla="*/ 221 w 520"/>
                <a:gd name="T55" fmla="*/ 143 h 291"/>
                <a:gd name="T56" fmla="*/ 265 w 520"/>
                <a:gd name="T57" fmla="*/ 167 h 291"/>
                <a:gd name="T58" fmla="*/ 331 w 520"/>
                <a:gd name="T59" fmla="*/ 170 h 291"/>
                <a:gd name="T60" fmla="*/ 408 w 520"/>
                <a:gd name="T61" fmla="*/ 152 h 291"/>
                <a:gd name="T62" fmla="*/ 442 w 520"/>
                <a:gd name="T63" fmla="*/ 68 h 29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20" h="291">
                  <a:moveTo>
                    <a:pt x="471" y="0"/>
                  </a:moveTo>
                  <a:lnTo>
                    <a:pt x="478" y="20"/>
                  </a:lnTo>
                  <a:lnTo>
                    <a:pt x="489" y="77"/>
                  </a:lnTo>
                  <a:lnTo>
                    <a:pt x="494" y="117"/>
                  </a:lnTo>
                  <a:lnTo>
                    <a:pt x="503" y="175"/>
                  </a:lnTo>
                  <a:lnTo>
                    <a:pt x="511" y="199"/>
                  </a:lnTo>
                  <a:lnTo>
                    <a:pt x="516" y="223"/>
                  </a:lnTo>
                  <a:lnTo>
                    <a:pt x="519" y="244"/>
                  </a:lnTo>
                  <a:lnTo>
                    <a:pt x="516" y="256"/>
                  </a:lnTo>
                  <a:lnTo>
                    <a:pt x="509" y="270"/>
                  </a:lnTo>
                  <a:lnTo>
                    <a:pt x="494" y="280"/>
                  </a:lnTo>
                  <a:lnTo>
                    <a:pt x="432" y="287"/>
                  </a:lnTo>
                  <a:lnTo>
                    <a:pt x="356" y="287"/>
                  </a:lnTo>
                  <a:lnTo>
                    <a:pt x="275" y="278"/>
                  </a:lnTo>
                  <a:lnTo>
                    <a:pt x="226" y="288"/>
                  </a:lnTo>
                  <a:lnTo>
                    <a:pt x="195" y="290"/>
                  </a:lnTo>
                  <a:lnTo>
                    <a:pt x="163" y="287"/>
                  </a:lnTo>
                  <a:lnTo>
                    <a:pt x="133" y="282"/>
                  </a:lnTo>
                  <a:lnTo>
                    <a:pt x="109" y="281"/>
                  </a:lnTo>
                  <a:lnTo>
                    <a:pt x="53" y="275"/>
                  </a:lnTo>
                  <a:lnTo>
                    <a:pt x="32" y="259"/>
                  </a:lnTo>
                  <a:lnTo>
                    <a:pt x="31" y="241"/>
                  </a:lnTo>
                  <a:lnTo>
                    <a:pt x="19" y="225"/>
                  </a:lnTo>
                  <a:lnTo>
                    <a:pt x="15" y="212"/>
                  </a:lnTo>
                  <a:lnTo>
                    <a:pt x="15" y="191"/>
                  </a:lnTo>
                  <a:lnTo>
                    <a:pt x="4" y="175"/>
                  </a:lnTo>
                  <a:lnTo>
                    <a:pt x="0" y="159"/>
                  </a:lnTo>
                  <a:lnTo>
                    <a:pt x="2" y="152"/>
                  </a:lnTo>
                  <a:lnTo>
                    <a:pt x="7" y="146"/>
                  </a:lnTo>
                  <a:lnTo>
                    <a:pt x="14" y="145"/>
                  </a:lnTo>
                  <a:lnTo>
                    <a:pt x="20" y="148"/>
                  </a:lnTo>
                  <a:lnTo>
                    <a:pt x="27" y="157"/>
                  </a:lnTo>
                  <a:lnTo>
                    <a:pt x="36" y="164"/>
                  </a:lnTo>
                  <a:lnTo>
                    <a:pt x="57" y="171"/>
                  </a:lnTo>
                  <a:lnTo>
                    <a:pt x="45" y="162"/>
                  </a:lnTo>
                  <a:lnTo>
                    <a:pt x="41" y="151"/>
                  </a:lnTo>
                  <a:lnTo>
                    <a:pt x="49" y="143"/>
                  </a:lnTo>
                  <a:lnTo>
                    <a:pt x="65" y="138"/>
                  </a:lnTo>
                  <a:lnTo>
                    <a:pt x="84" y="138"/>
                  </a:lnTo>
                  <a:lnTo>
                    <a:pt x="111" y="133"/>
                  </a:lnTo>
                  <a:lnTo>
                    <a:pt x="143" y="133"/>
                  </a:lnTo>
                  <a:lnTo>
                    <a:pt x="152" y="133"/>
                  </a:lnTo>
                  <a:lnTo>
                    <a:pt x="137" y="126"/>
                  </a:lnTo>
                  <a:lnTo>
                    <a:pt x="114" y="128"/>
                  </a:lnTo>
                  <a:lnTo>
                    <a:pt x="103" y="128"/>
                  </a:lnTo>
                  <a:lnTo>
                    <a:pt x="89" y="128"/>
                  </a:lnTo>
                  <a:lnTo>
                    <a:pt x="74" y="123"/>
                  </a:lnTo>
                  <a:lnTo>
                    <a:pt x="69" y="117"/>
                  </a:lnTo>
                  <a:lnTo>
                    <a:pt x="67" y="107"/>
                  </a:lnTo>
                  <a:lnTo>
                    <a:pt x="94" y="102"/>
                  </a:lnTo>
                  <a:lnTo>
                    <a:pt x="132" y="99"/>
                  </a:lnTo>
                  <a:lnTo>
                    <a:pt x="159" y="97"/>
                  </a:lnTo>
                  <a:lnTo>
                    <a:pt x="181" y="102"/>
                  </a:lnTo>
                  <a:lnTo>
                    <a:pt x="198" y="110"/>
                  </a:lnTo>
                  <a:lnTo>
                    <a:pt x="212" y="129"/>
                  </a:lnTo>
                  <a:lnTo>
                    <a:pt x="221" y="143"/>
                  </a:lnTo>
                  <a:lnTo>
                    <a:pt x="241" y="156"/>
                  </a:lnTo>
                  <a:lnTo>
                    <a:pt x="265" y="167"/>
                  </a:lnTo>
                  <a:lnTo>
                    <a:pt x="297" y="171"/>
                  </a:lnTo>
                  <a:lnTo>
                    <a:pt x="331" y="170"/>
                  </a:lnTo>
                  <a:lnTo>
                    <a:pt x="397" y="152"/>
                  </a:lnTo>
                  <a:lnTo>
                    <a:pt x="408" y="152"/>
                  </a:lnTo>
                  <a:lnTo>
                    <a:pt x="433" y="112"/>
                  </a:lnTo>
                  <a:lnTo>
                    <a:pt x="442" y="68"/>
                  </a:lnTo>
                  <a:lnTo>
                    <a:pt x="471" y="0"/>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158" name="Group 62"/>
          <p:cNvGrpSpPr>
            <a:grpSpLocks/>
          </p:cNvGrpSpPr>
          <p:nvPr/>
        </p:nvGrpSpPr>
        <p:grpSpPr bwMode="auto">
          <a:xfrm>
            <a:off x="4576763" y="4368801"/>
            <a:ext cx="906462" cy="1033463"/>
            <a:chOff x="1923" y="2752"/>
            <a:chExt cx="571" cy="651"/>
          </a:xfrm>
        </p:grpSpPr>
        <p:sp>
          <p:nvSpPr>
            <p:cNvPr id="49179" name="Freeform 63"/>
            <p:cNvSpPr>
              <a:spLocks/>
            </p:cNvSpPr>
            <p:nvPr/>
          </p:nvSpPr>
          <p:spPr bwMode="auto">
            <a:xfrm>
              <a:off x="1990" y="2836"/>
              <a:ext cx="443" cy="517"/>
            </a:xfrm>
            <a:custGeom>
              <a:avLst/>
              <a:gdLst>
                <a:gd name="T0" fmla="*/ 0 w 443"/>
                <a:gd name="T1" fmla="*/ 381 h 517"/>
                <a:gd name="T2" fmla="*/ 10 w 443"/>
                <a:gd name="T3" fmla="*/ 355 h 517"/>
                <a:gd name="T4" fmla="*/ 0 w 443"/>
                <a:gd name="T5" fmla="*/ 292 h 517"/>
                <a:gd name="T6" fmla="*/ 0 w 443"/>
                <a:gd name="T7" fmla="*/ 251 h 517"/>
                <a:gd name="T8" fmla="*/ 8 w 443"/>
                <a:gd name="T9" fmla="*/ 183 h 517"/>
                <a:gd name="T10" fmla="*/ 24 w 443"/>
                <a:gd name="T11" fmla="*/ 135 h 517"/>
                <a:gd name="T12" fmla="*/ 44 w 443"/>
                <a:gd name="T13" fmla="*/ 96 h 517"/>
                <a:gd name="T14" fmla="*/ 70 w 443"/>
                <a:gd name="T15" fmla="*/ 58 h 517"/>
                <a:gd name="T16" fmla="*/ 114 w 443"/>
                <a:gd name="T17" fmla="*/ 29 h 517"/>
                <a:gd name="T18" fmla="*/ 164 w 443"/>
                <a:gd name="T19" fmla="*/ 7 h 517"/>
                <a:gd name="T20" fmla="*/ 229 w 443"/>
                <a:gd name="T21" fmla="*/ 0 h 517"/>
                <a:gd name="T22" fmla="*/ 307 w 443"/>
                <a:gd name="T23" fmla="*/ 19 h 517"/>
                <a:gd name="T24" fmla="*/ 380 w 443"/>
                <a:gd name="T25" fmla="*/ 60 h 517"/>
                <a:gd name="T26" fmla="*/ 418 w 443"/>
                <a:gd name="T27" fmla="*/ 99 h 517"/>
                <a:gd name="T28" fmla="*/ 442 w 443"/>
                <a:gd name="T29" fmla="*/ 147 h 517"/>
                <a:gd name="T30" fmla="*/ 440 w 443"/>
                <a:gd name="T31" fmla="*/ 200 h 517"/>
                <a:gd name="T32" fmla="*/ 430 w 443"/>
                <a:gd name="T33" fmla="*/ 251 h 517"/>
                <a:gd name="T34" fmla="*/ 401 w 443"/>
                <a:gd name="T35" fmla="*/ 308 h 517"/>
                <a:gd name="T36" fmla="*/ 399 w 443"/>
                <a:gd name="T37" fmla="*/ 348 h 517"/>
                <a:gd name="T38" fmla="*/ 396 w 443"/>
                <a:gd name="T39" fmla="*/ 365 h 517"/>
                <a:gd name="T40" fmla="*/ 392 w 443"/>
                <a:gd name="T41" fmla="*/ 381 h 517"/>
                <a:gd name="T42" fmla="*/ 356 w 443"/>
                <a:gd name="T43" fmla="*/ 434 h 517"/>
                <a:gd name="T44" fmla="*/ 336 w 443"/>
                <a:gd name="T45" fmla="*/ 456 h 517"/>
                <a:gd name="T46" fmla="*/ 319 w 443"/>
                <a:gd name="T47" fmla="*/ 479 h 517"/>
                <a:gd name="T48" fmla="*/ 311 w 443"/>
                <a:gd name="T49" fmla="*/ 489 h 517"/>
                <a:gd name="T50" fmla="*/ 304 w 443"/>
                <a:gd name="T51" fmla="*/ 495 h 517"/>
                <a:gd name="T52" fmla="*/ 297 w 443"/>
                <a:gd name="T53" fmla="*/ 498 h 517"/>
                <a:gd name="T54" fmla="*/ 286 w 443"/>
                <a:gd name="T55" fmla="*/ 498 h 517"/>
                <a:gd name="T56" fmla="*/ 270 w 443"/>
                <a:gd name="T57" fmla="*/ 493 h 517"/>
                <a:gd name="T58" fmla="*/ 259 w 443"/>
                <a:gd name="T59" fmla="*/ 492 h 517"/>
                <a:gd name="T60" fmla="*/ 249 w 443"/>
                <a:gd name="T61" fmla="*/ 492 h 517"/>
                <a:gd name="T62" fmla="*/ 218 w 443"/>
                <a:gd name="T63" fmla="*/ 516 h 517"/>
                <a:gd name="T64" fmla="*/ 0 w 443"/>
                <a:gd name="T65" fmla="*/ 381 h 5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43" h="517">
                  <a:moveTo>
                    <a:pt x="0" y="381"/>
                  </a:moveTo>
                  <a:lnTo>
                    <a:pt x="10" y="355"/>
                  </a:lnTo>
                  <a:lnTo>
                    <a:pt x="0" y="292"/>
                  </a:lnTo>
                  <a:lnTo>
                    <a:pt x="0" y="251"/>
                  </a:lnTo>
                  <a:lnTo>
                    <a:pt x="8" y="183"/>
                  </a:lnTo>
                  <a:lnTo>
                    <a:pt x="24" y="135"/>
                  </a:lnTo>
                  <a:lnTo>
                    <a:pt x="44" y="96"/>
                  </a:lnTo>
                  <a:lnTo>
                    <a:pt x="70" y="58"/>
                  </a:lnTo>
                  <a:lnTo>
                    <a:pt x="114" y="29"/>
                  </a:lnTo>
                  <a:lnTo>
                    <a:pt x="164" y="7"/>
                  </a:lnTo>
                  <a:lnTo>
                    <a:pt x="229" y="0"/>
                  </a:lnTo>
                  <a:lnTo>
                    <a:pt x="307" y="19"/>
                  </a:lnTo>
                  <a:lnTo>
                    <a:pt x="380" y="60"/>
                  </a:lnTo>
                  <a:lnTo>
                    <a:pt x="418" y="99"/>
                  </a:lnTo>
                  <a:lnTo>
                    <a:pt x="442" y="147"/>
                  </a:lnTo>
                  <a:lnTo>
                    <a:pt x="440" y="200"/>
                  </a:lnTo>
                  <a:lnTo>
                    <a:pt x="430" y="251"/>
                  </a:lnTo>
                  <a:lnTo>
                    <a:pt x="401" y="308"/>
                  </a:lnTo>
                  <a:lnTo>
                    <a:pt x="399" y="348"/>
                  </a:lnTo>
                  <a:lnTo>
                    <a:pt x="396" y="365"/>
                  </a:lnTo>
                  <a:lnTo>
                    <a:pt x="392" y="381"/>
                  </a:lnTo>
                  <a:lnTo>
                    <a:pt x="356" y="434"/>
                  </a:lnTo>
                  <a:lnTo>
                    <a:pt x="336" y="456"/>
                  </a:lnTo>
                  <a:lnTo>
                    <a:pt x="319" y="479"/>
                  </a:lnTo>
                  <a:lnTo>
                    <a:pt x="311" y="489"/>
                  </a:lnTo>
                  <a:lnTo>
                    <a:pt x="304" y="495"/>
                  </a:lnTo>
                  <a:lnTo>
                    <a:pt x="297" y="498"/>
                  </a:lnTo>
                  <a:lnTo>
                    <a:pt x="286" y="498"/>
                  </a:lnTo>
                  <a:lnTo>
                    <a:pt x="270" y="493"/>
                  </a:lnTo>
                  <a:lnTo>
                    <a:pt x="259" y="492"/>
                  </a:lnTo>
                  <a:lnTo>
                    <a:pt x="249" y="492"/>
                  </a:lnTo>
                  <a:lnTo>
                    <a:pt x="218" y="516"/>
                  </a:lnTo>
                  <a:lnTo>
                    <a:pt x="0" y="381"/>
                  </a:lnTo>
                </a:path>
              </a:pathLst>
            </a:custGeom>
            <a:solidFill>
              <a:srgbClr val="FFB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80" name="Oval 64"/>
            <p:cNvSpPr>
              <a:spLocks noChangeArrowheads="1"/>
            </p:cNvSpPr>
            <p:nvPr/>
          </p:nvSpPr>
          <p:spPr bwMode="auto">
            <a:xfrm>
              <a:off x="2238" y="3238"/>
              <a:ext cx="61" cy="71"/>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49181" name="Freeform 65"/>
            <p:cNvSpPr>
              <a:spLocks/>
            </p:cNvSpPr>
            <p:nvPr/>
          </p:nvSpPr>
          <p:spPr bwMode="auto">
            <a:xfrm>
              <a:off x="2232" y="3173"/>
              <a:ext cx="53" cy="100"/>
            </a:xfrm>
            <a:custGeom>
              <a:avLst/>
              <a:gdLst>
                <a:gd name="T0" fmla="*/ 3 w 53"/>
                <a:gd name="T1" fmla="*/ 0 h 100"/>
                <a:gd name="T2" fmla="*/ 0 w 53"/>
                <a:gd name="T3" fmla="*/ 15 h 100"/>
                <a:gd name="T4" fmla="*/ 0 w 53"/>
                <a:gd name="T5" fmla="*/ 31 h 100"/>
                <a:gd name="T6" fmla="*/ 10 w 53"/>
                <a:gd name="T7" fmla="*/ 65 h 100"/>
                <a:gd name="T8" fmla="*/ 24 w 53"/>
                <a:gd name="T9" fmla="*/ 94 h 100"/>
                <a:gd name="T10" fmla="*/ 40 w 53"/>
                <a:gd name="T11" fmla="*/ 99 h 100"/>
                <a:gd name="T12" fmla="*/ 52 w 53"/>
                <a:gd name="T13" fmla="*/ 94 h 1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00">
                  <a:moveTo>
                    <a:pt x="3" y="0"/>
                  </a:moveTo>
                  <a:lnTo>
                    <a:pt x="0" y="15"/>
                  </a:lnTo>
                  <a:lnTo>
                    <a:pt x="0" y="31"/>
                  </a:lnTo>
                  <a:lnTo>
                    <a:pt x="10" y="65"/>
                  </a:lnTo>
                  <a:lnTo>
                    <a:pt x="24" y="94"/>
                  </a:lnTo>
                  <a:lnTo>
                    <a:pt x="40" y="99"/>
                  </a:lnTo>
                  <a:lnTo>
                    <a:pt x="52" y="94"/>
                  </a:lnTo>
                </a:path>
              </a:pathLst>
            </a:custGeom>
            <a:noFill/>
            <a:ln w="12700" cap="rnd" cmpd="sng">
              <a:solidFill>
                <a:srgbClr val="FF7F3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82" name="Freeform 66"/>
            <p:cNvSpPr>
              <a:spLocks/>
            </p:cNvSpPr>
            <p:nvPr/>
          </p:nvSpPr>
          <p:spPr bwMode="auto">
            <a:xfrm>
              <a:off x="1957" y="3188"/>
              <a:ext cx="286" cy="215"/>
            </a:xfrm>
            <a:custGeom>
              <a:avLst/>
              <a:gdLst>
                <a:gd name="T0" fmla="*/ 49 w 286"/>
                <a:gd name="T1" fmla="*/ 0 h 215"/>
                <a:gd name="T2" fmla="*/ 175 w 286"/>
                <a:gd name="T3" fmla="*/ 58 h 215"/>
                <a:gd name="T4" fmla="*/ 220 w 286"/>
                <a:gd name="T5" fmla="*/ 85 h 215"/>
                <a:gd name="T6" fmla="*/ 245 w 286"/>
                <a:gd name="T7" fmla="*/ 104 h 215"/>
                <a:gd name="T8" fmla="*/ 261 w 286"/>
                <a:gd name="T9" fmla="*/ 120 h 215"/>
                <a:gd name="T10" fmla="*/ 271 w 286"/>
                <a:gd name="T11" fmla="*/ 135 h 215"/>
                <a:gd name="T12" fmla="*/ 280 w 286"/>
                <a:gd name="T13" fmla="*/ 150 h 215"/>
                <a:gd name="T14" fmla="*/ 285 w 286"/>
                <a:gd name="T15" fmla="*/ 164 h 215"/>
                <a:gd name="T16" fmla="*/ 249 w 286"/>
                <a:gd name="T17" fmla="*/ 214 h 215"/>
                <a:gd name="T18" fmla="*/ 0 w 286"/>
                <a:gd name="T19" fmla="*/ 34 h 215"/>
                <a:gd name="T20" fmla="*/ 49 w 286"/>
                <a:gd name="T21" fmla="*/ 0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6" h="215">
                  <a:moveTo>
                    <a:pt x="49" y="0"/>
                  </a:moveTo>
                  <a:lnTo>
                    <a:pt x="175" y="58"/>
                  </a:lnTo>
                  <a:lnTo>
                    <a:pt x="220" y="85"/>
                  </a:lnTo>
                  <a:lnTo>
                    <a:pt x="245" y="104"/>
                  </a:lnTo>
                  <a:lnTo>
                    <a:pt x="261" y="120"/>
                  </a:lnTo>
                  <a:lnTo>
                    <a:pt x="271" y="135"/>
                  </a:lnTo>
                  <a:lnTo>
                    <a:pt x="280" y="150"/>
                  </a:lnTo>
                  <a:lnTo>
                    <a:pt x="285" y="164"/>
                  </a:lnTo>
                  <a:lnTo>
                    <a:pt x="249" y="214"/>
                  </a:lnTo>
                  <a:lnTo>
                    <a:pt x="0" y="34"/>
                  </a:lnTo>
                  <a:lnTo>
                    <a:pt x="49" y="0"/>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183" name="Group 67"/>
            <p:cNvGrpSpPr>
              <a:grpSpLocks/>
            </p:cNvGrpSpPr>
            <p:nvPr/>
          </p:nvGrpSpPr>
          <p:grpSpPr bwMode="auto">
            <a:xfrm>
              <a:off x="1923" y="2752"/>
              <a:ext cx="571" cy="478"/>
              <a:chOff x="1923" y="2752"/>
              <a:chExt cx="571" cy="478"/>
            </a:xfrm>
          </p:grpSpPr>
          <p:sp>
            <p:nvSpPr>
              <p:cNvPr id="49184" name="Freeform 68"/>
              <p:cNvSpPr>
                <a:spLocks/>
              </p:cNvSpPr>
              <p:nvPr/>
            </p:nvSpPr>
            <p:spPr bwMode="auto">
              <a:xfrm>
                <a:off x="1923" y="2752"/>
                <a:ext cx="571" cy="478"/>
              </a:xfrm>
              <a:custGeom>
                <a:avLst/>
                <a:gdLst>
                  <a:gd name="T0" fmla="*/ 266 w 571"/>
                  <a:gd name="T1" fmla="*/ 15 h 478"/>
                  <a:gd name="T2" fmla="*/ 290 w 571"/>
                  <a:gd name="T3" fmla="*/ 0 h 478"/>
                  <a:gd name="T4" fmla="*/ 339 w 571"/>
                  <a:gd name="T5" fmla="*/ 23 h 478"/>
                  <a:gd name="T6" fmla="*/ 406 w 571"/>
                  <a:gd name="T7" fmla="*/ 58 h 478"/>
                  <a:gd name="T8" fmla="*/ 539 w 571"/>
                  <a:gd name="T9" fmla="*/ 209 h 478"/>
                  <a:gd name="T10" fmla="*/ 560 w 571"/>
                  <a:gd name="T11" fmla="*/ 233 h 478"/>
                  <a:gd name="T12" fmla="*/ 566 w 571"/>
                  <a:gd name="T13" fmla="*/ 258 h 478"/>
                  <a:gd name="T14" fmla="*/ 570 w 571"/>
                  <a:gd name="T15" fmla="*/ 284 h 478"/>
                  <a:gd name="T16" fmla="*/ 567 w 571"/>
                  <a:gd name="T17" fmla="*/ 306 h 478"/>
                  <a:gd name="T18" fmla="*/ 562 w 571"/>
                  <a:gd name="T19" fmla="*/ 326 h 478"/>
                  <a:gd name="T20" fmla="*/ 552 w 571"/>
                  <a:gd name="T21" fmla="*/ 344 h 478"/>
                  <a:gd name="T22" fmla="*/ 538 w 571"/>
                  <a:gd name="T23" fmla="*/ 358 h 478"/>
                  <a:gd name="T24" fmla="*/ 471 w 571"/>
                  <a:gd name="T25" fmla="*/ 398 h 478"/>
                  <a:gd name="T26" fmla="*/ 453 w 571"/>
                  <a:gd name="T27" fmla="*/ 405 h 478"/>
                  <a:gd name="T28" fmla="*/ 436 w 571"/>
                  <a:gd name="T29" fmla="*/ 406 h 478"/>
                  <a:gd name="T30" fmla="*/ 407 w 571"/>
                  <a:gd name="T31" fmla="*/ 425 h 478"/>
                  <a:gd name="T32" fmla="*/ 363 w 571"/>
                  <a:gd name="T33" fmla="*/ 427 h 478"/>
                  <a:gd name="T34" fmla="*/ 349 w 571"/>
                  <a:gd name="T35" fmla="*/ 431 h 478"/>
                  <a:gd name="T36" fmla="*/ 341 w 571"/>
                  <a:gd name="T37" fmla="*/ 414 h 478"/>
                  <a:gd name="T38" fmla="*/ 325 w 571"/>
                  <a:gd name="T39" fmla="*/ 412 h 478"/>
                  <a:gd name="T40" fmla="*/ 311 w 571"/>
                  <a:gd name="T41" fmla="*/ 415 h 478"/>
                  <a:gd name="T42" fmla="*/ 304 w 571"/>
                  <a:gd name="T43" fmla="*/ 425 h 478"/>
                  <a:gd name="T44" fmla="*/ 300 w 571"/>
                  <a:gd name="T45" fmla="*/ 436 h 478"/>
                  <a:gd name="T46" fmla="*/ 301 w 571"/>
                  <a:gd name="T47" fmla="*/ 443 h 478"/>
                  <a:gd name="T48" fmla="*/ 279 w 571"/>
                  <a:gd name="T49" fmla="*/ 449 h 478"/>
                  <a:gd name="T50" fmla="*/ 254 w 571"/>
                  <a:gd name="T51" fmla="*/ 463 h 478"/>
                  <a:gd name="T52" fmla="*/ 220 w 571"/>
                  <a:gd name="T53" fmla="*/ 465 h 478"/>
                  <a:gd name="T54" fmla="*/ 182 w 571"/>
                  <a:gd name="T55" fmla="*/ 472 h 478"/>
                  <a:gd name="T56" fmla="*/ 139 w 571"/>
                  <a:gd name="T57" fmla="*/ 477 h 478"/>
                  <a:gd name="T58" fmla="*/ 81 w 571"/>
                  <a:gd name="T59" fmla="*/ 463 h 478"/>
                  <a:gd name="T60" fmla="*/ 35 w 571"/>
                  <a:gd name="T61" fmla="*/ 443 h 478"/>
                  <a:gd name="T62" fmla="*/ 28 w 571"/>
                  <a:gd name="T63" fmla="*/ 427 h 478"/>
                  <a:gd name="T64" fmla="*/ 20 w 571"/>
                  <a:gd name="T65" fmla="*/ 413 h 478"/>
                  <a:gd name="T66" fmla="*/ 15 w 571"/>
                  <a:gd name="T67" fmla="*/ 384 h 478"/>
                  <a:gd name="T68" fmla="*/ 5 w 571"/>
                  <a:gd name="T69" fmla="*/ 332 h 478"/>
                  <a:gd name="T70" fmla="*/ 2 w 571"/>
                  <a:gd name="T71" fmla="*/ 307 h 478"/>
                  <a:gd name="T72" fmla="*/ 0 w 571"/>
                  <a:gd name="T73" fmla="*/ 282 h 478"/>
                  <a:gd name="T74" fmla="*/ 3 w 571"/>
                  <a:gd name="T75" fmla="*/ 262 h 478"/>
                  <a:gd name="T76" fmla="*/ 15 w 571"/>
                  <a:gd name="T77" fmla="*/ 236 h 478"/>
                  <a:gd name="T78" fmla="*/ 28 w 571"/>
                  <a:gd name="T79" fmla="*/ 205 h 478"/>
                  <a:gd name="T80" fmla="*/ 53 w 571"/>
                  <a:gd name="T81" fmla="*/ 162 h 478"/>
                  <a:gd name="T82" fmla="*/ 100 w 571"/>
                  <a:gd name="T83" fmla="*/ 100 h 478"/>
                  <a:gd name="T84" fmla="*/ 140 w 571"/>
                  <a:gd name="T85" fmla="*/ 66 h 478"/>
                  <a:gd name="T86" fmla="*/ 200 w 571"/>
                  <a:gd name="T87" fmla="*/ 31 h 478"/>
                  <a:gd name="T88" fmla="*/ 238 w 571"/>
                  <a:gd name="T89" fmla="*/ 23 h 478"/>
                  <a:gd name="T90" fmla="*/ 266 w 571"/>
                  <a:gd name="T91" fmla="*/ 15 h 47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71" h="478">
                    <a:moveTo>
                      <a:pt x="266" y="15"/>
                    </a:moveTo>
                    <a:lnTo>
                      <a:pt x="290" y="0"/>
                    </a:lnTo>
                    <a:lnTo>
                      <a:pt x="339" y="23"/>
                    </a:lnTo>
                    <a:lnTo>
                      <a:pt x="406" y="58"/>
                    </a:lnTo>
                    <a:lnTo>
                      <a:pt x="539" y="209"/>
                    </a:lnTo>
                    <a:lnTo>
                      <a:pt x="560" y="233"/>
                    </a:lnTo>
                    <a:lnTo>
                      <a:pt x="566" y="258"/>
                    </a:lnTo>
                    <a:lnTo>
                      <a:pt x="570" y="284"/>
                    </a:lnTo>
                    <a:lnTo>
                      <a:pt x="567" y="306"/>
                    </a:lnTo>
                    <a:lnTo>
                      <a:pt x="562" y="326"/>
                    </a:lnTo>
                    <a:lnTo>
                      <a:pt x="552" y="344"/>
                    </a:lnTo>
                    <a:lnTo>
                      <a:pt x="538" y="358"/>
                    </a:lnTo>
                    <a:lnTo>
                      <a:pt x="471" y="398"/>
                    </a:lnTo>
                    <a:lnTo>
                      <a:pt x="453" y="405"/>
                    </a:lnTo>
                    <a:lnTo>
                      <a:pt x="436" y="406"/>
                    </a:lnTo>
                    <a:lnTo>
                      <a:pt x="407" y="425"/>
                    </a:lnTo>
                    <a:lnTo>
                      <a:pt x="363" y="427"/>
                    </a:lnTo>
                    <a:lnTo>
                      <a:pt x="349" y="431"/>
                    </a:lnTo>
                    <a:lnTo>
                      <a:pt x="341" y="414"/>
                    </a:lnTo>
                    <a:lnTo>
                      <a:pt x="325" y="412"/>
                    </a:lnTo>
                    <a:lnTo>
                      <a:pt x="311" y="415"/>
                    </a:lnTo>
                    <a:lnTo>
                      <a:pt x="304" y="425"/>
                    </a:lnTo>
                    <a:lnTo>
                      <a:pt x="300" y="436"/>
                    </a:lnTo>
                    <a:lnTo>
                      <a:pt x="301" y="443"/>
                    </a:lnTo>
                    <a:lnTo>
                      <a:pt x="279" y="449"/>
                    </a:lnTo>
                    <a:lnTo>
                      <a:pt x="254" y="463"/>
                    </a:lnTo>
                    <a:lnTo>
                      <a:pt x="220" y="465"/>
                    </a:lnTo>
                    <a:lnTo>
                      <a:pt x="182" y="472"/>
                    </a:lnTo>
                    <a:lnTo>
                      <a:pt x="139" y="477"/>
                    </a:lnTo>
                    <a:lnTo>
                      <a:pt x="81" y="463"/>
                    </a:lnTo>
                    <a:lnTo>
                      <a:pt x="35" y="443"/>
                    </a:lnTo>
                    <a:lnTo>
                      <a:pt x="28" y="427"/>
                    </a:lnTo>
                    <a:lnTo>
                      <a:pt x="20" y="413"/>
                    </a:lnTo>
                    <a:lnTo>
                      <a:pt x="15" y="384"/>
                    </a:lnTo>
                    <a:lnTo>
                      <a:pt x="5" y="332"/>
                    </a:lnTo>
                    <a:lnTo>
                      <a:pt x="2" y="307"/>
                    </a:lnTo>
                    <a:lnTo>
                      <a:pt x="0" y="282"/>
                    </a:lnTo>
                    <a:lnTo>
                      <a:pt x="3" y="262"/>
                    </a:lnTo>
                    <a:lnTo>
                      <a:pt x="15" y="236"/>
                    </a:lnTo>
                    <a:lnTo>
                      <a:pt x="28" y="205"/>
                    </a:lnTo>
                    <a:lnTo>
                      <a:pt x="53" y="162"/>
                    </a:lnTo>
                    <a:lnTo>
                      <a:pt x="100" y="100"/>
                    </a:lnTo>
                    <a:lnTo>
                      <a:pt x="140" y="66"/>
                    </a:lnTo>
                    <a:lnTo>
                      <a:pt x="200" y="31"/>
                    </a:lnTo>
                    <a:lnTo>
                      <a:pt x="238" y="23"/>
                    </a:lnTo>
                    <a:lnTo>
                      <a:pt x="266" y="15"/>
                    </a:lnTo>
                  </a:path>
                </a:pathLst>
              </a:custGeom>
              <a:solidFill>
                <a:srgbClr val="9F7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85" name="Freeform 69"/>
              <p:cNvSpPr>
                <a:spLocks/>
              </p:cNvSpPr>
              <p:nvPr/>
            </p:nvSpPr>
            <p:spPr bwMode="auto">
              <a:xfrm>
                <a:off x="2362" y="3128"/>
                <a:ext cx="83" cy="87"/>
              </a:xfrm>
              <a:custGeom>
                <a:avLst/>
                <a:gdLst>
                  <a:gd name="T0" fmla="*/ 15 w 83"/>
                  <a:gd name="T1" fmla="*/ 10 h 87"/>
                  <a:gd name="T2" fmla="*/ 65 w 83"/>
                  <a:gd name="T3" fmla="*/ 10 h 87"/>
                  <a:gd name="T4" fmla="*/ 59 w 83"/>
                  <a:gd name="T5" fmla="*/ 0 h 87"/>
                  <a:gd name="T6" fmla="*/ 69 w 83"/>
                  <a:gd name="T7" fmla="*/ 0 h 87"/>
                  <a:gd name="T8" fmla="*/ 82 w 83"/>
                  <a:gd name="T9" fmla="*/ 12 h 87"/>
                  <a:gd name="T10" fmla="*/ 82 w 83"/>
                  <a:gd name="T11" fmla="*/ 21 h 87"/>
                  <a:gd name="T12" fmla="*/ 74 w 83"/>
                  <a:gd name="T13" fmla="*/ 22 h 87"/>
                  <a:gd name="T14" fmla="*/ 71 w 83"/>
                  <a:gd name="T15" fmla="*/ 36 h 87"/>
                  <a:gd name="T16" fmla="*/ 68 w 83"/>
                  <a:gd name="T17" fmla="*/ 49 h 87"/>
                  <a:gd name="T18" fmla="*/ 63 w 83"/>
                  <a:gd name="T19" fmla="*/ 61 h 87"/>
                  <a:gd name="T20" fmla="*/ 59 w 83"/>
                  <a:gd name="T21" fmla="*/ 69 h 87"/>
                  <a:gd name="T22" fmla="*/ 55 w 83"/>
                  <a:gd name="T23" fmla="*/ 73 h 87"/>
                  <a:gd name="T24" fmla="*/ 49 w 83"/>
                  <a:gd name="T25" fmla="*/ 78 h 87"/>
                  <a:gd name="T26" fmla="*/ 41 w 83"/>
                  <a:gd name="T27" fmla="*/ 82 h 87"/>
                  <a:gd name="T28" fmla="*/ 34 w 83"/>
                  <a:gd name="T29" fmla="*/ 85 h 87"/>
                  <a:gd name="T30" fmla="*/ 26 w 83"/>
                  <a:gd name="T31" fmla="*/ 85 h 87"/>
                  <a:gd name="T32" fmla="*/ 20 w 83"/>
                  <a:gd name="T33" fmla="*/ 86 h 87"/>
                  <a:gd name="T34" fmla="*/ 27 w 83"/>
                  <a:gd name="T35" fmla="*/ 77 h 87"/>
                  <a:gd name="T36" fmla="*/ 34 w 83"/>
                  <a:gd name="T37" fmla="*/ 76 h 87"/>
                  <a:gd name="T38" fmla="*/ 43 w 83"/>
                  <a:gd name="T39" fmla="*/ 72 h 87"/>
                  <a:gd name="T40" fmla="*/ 50 w 83"/>
                  <a:gd name="T41" fmla="*/ 67 h 87"/>
                  <a:gd name="T42" fmla="*/ 54 w 83"/>
                  <a:gd name="T43" fmla="*/ 61 h 87"/>
                  <a:gd name="T44" fmla="*/ 57 w 83"/>
                  <a:gd name="T45" fmla="*/ 55 h 87"/>
                  <a:gd name="T46" fmla="*/ 61 w 83"/>
                  <a:gd name="T47" fmla="*/ 45 h 87"/>
                  <a:gd name="T48" fmla="*/ 63 w 83"/>
                  <a:gd name="T49" fmla="*/ 33 h 87"/>
                  <a:gd name="T50" fmla="*/ 65 w 83"/>
                  <a:gd name="T51" fmla="*/ 22 h 87"/>
                  <a:gd name="T52" fmla="*/ 0 w 83"/>
                  <a:gd name="T53" fmla="*/ 28 h 87"/>
                  <a:gd name="T54" fmla="*/ 15 w 83"/>
                  <a:gd name="T55" fmla="*/ 10 h 8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83" h="87">
                    <a:moveTo>
                      <a:pt x="15" y="10"/>
                    </a:moveTo>
                    <a:lnTo>
                      <a:pt x="65" y="10"/>
                    </a:lnTo>
                    <a:lnTo>
                      <a:pt x="59" y="0"/>
                    </a:lnTo>
                    <a:lnTo>
                      <a:pt x="69" y="0"/>
                    </a:lnTo>
                    <a:lnTo>
                      <a:pt x="82" y="12"/>
                    </a:lnTo>
                    <a:lnTo>
                      <a:pt x="82" y="21"/>
                    </a:lnTo>
                    <a:lnTo>
                      <a:pt x="74" y="22"/>
                    </a:lnTo>
                    <a:lnTo>
                      <a:pt x="71" y="36"/>
                    </a:lnTo>
                    <a:lnTo>
                      <a:pt x="68" y="49"/>
                    </a:lnTo>
                    <a:lnTo>
                      <a:pt x="63" y="61"/>
                    </a:lnTo>
                    <a:lnTo>
                      <a:pt x="59" y="69"/>
                    </a:lnTo>
                    <a:lnTo>
                      <a:pt x="55" y="73"/>
                    </a:lnTo>
                    <a:lnTo>
                      <a:pt x="49" y="78"/>
                    </a:lnTo>
                    <a:lnTo>
                      <a:pt x="41" y="82"/>
                    </a:lnTo>
                    <a:lnTo>
                      <a:pt x="34" y="85"/>
                    </a:lnTo>
                    <a:lnTo>
                      <a:pt x="26" y="85"/>
                    </a:lnTo>
                    <a:lnTo>
                      <a:pt x="20" y="86"/>
                    </a:lnTo>
                    <a:lnTo>
                      <a:pt x="27" y="77"/>
                    </a:lnTo>
                    <a:lnTo>
                      <a:pt x="34" y="76"/>
                    </a:lnTo>
                    <a:lnTo>
                      <a:pt x="43" y="72"/>
                    </a:lnTo>
                    <a:lnTo>
                      <a:pt x="50" y="67"/>
                    </a:lnTo>
                    <a:lnTo>
                      <a:pt x="54" y="61"/>
                    </a:lnTo>
                    <a:lnTo>
                      <a:pt x="57" y="55"/>
                    </a:lnTo>
                    <a:lnTo>
                      <a:pt x="61" y="45"/>
                    </a:lnTo>
                    <a:lnTo>
                      <a:pt x="63" y="33"/>
                    </a:lnTo>
                    <a:lnTo>
                      <a:pt x="65" y="22"/>
                    </a:lnTo>
                    <a:lnTo>
                      <a:pt x="0" y="28"/>
                    </a:lnTo>
                    <a:lnTo>
                      <a:pt x="15" y="10"/>
                    </a:lnTo>
                  </a:path>
                </a:pathLst>
              </a:custGeom>
              <a:solidFill>
                <a:srgbClr val="9F7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9159" name="Group 70"/>
          <p:cNvGrpSpPr>
            <a:grpSpLocks/>
          </p:cNvGrpSpPr>
          <p:nvPr/>
        </p:nvGrpSpPr>
        <p:grpSpPr bwMode="auto">
          <a:xfrm>
            <a:off x="5583238" y="4541839"/>
            <a:ext cx="882650" cy="1012825"/>
            <a:chOff x="2557" y="2861"/>
            <a:chExt cx="556" cy="638"/>
          </a:xfrm>
        </p:grpSpPr>
        <p:grpSp>
          <p:nvGrpSpPr>
            <p:cNvPr id="49175" name="Group 71"/>
            <p:cNvGrpSpPr>
              <a:grpSpLocks/>
            </p:cNvGrpSpPr>
            <p:nvPr/>
          </p:nvGrpSpPr>
          <p:grpSpPr bwMode="auto">
            <a:xfrm>
              <a:off x="2557" y="2861"/>
              <a:ext cx="529" cy="638"/>
              <a:chOff x="2557" y="2861"/>
              <a:chExt cx="529" cy="638"/>
            </a:xfrm>
          </p:grpSpPr>
          <p:sp>
            <p:nvSpPr>
              <p:cNvPr id="49177" name="Freeform 72"/>
              <p:cNvSpPr>
                <a:spLocks/>
              </p:cNvSpPr>
              <p:nvPr/>
            </p:nvSpPr>
            <p:spPr bwMode="auto">
              <a:xfrm>
                <a:off x="2595" y="2890"/>
                <a:ext cx="491" cy="609"/>
              </a:xfrm>
              <a:custGeom>
                <a:avLst/>
                <a:gdLst>
                  <a:gd name="T0" fmla="*/ 422 w 491"/>
                  <a:gd name="T1" fmla="*/ 87 h 609"/>
                  <a:gd name="T2" fmla="*/ 456 w 491"/>
                  <a:gd name="T3" fmla="*/ 173 h 609"/>
                  <a:gd name="T4" fmla="*/ 458 w 491"/>
                  <a:gd name="T5" fmla="*/ 202 h 609"/>
                  <a:gd name="T6" fmla="*/ 451 w 491"/>
                  <a:gd name="T7" fmla="*/ 232 h 609"/>
                  <a:gd name="T8" fmla="*/ 456 w 491"/>
                  <a:gd name="T9" fmla="*/ 275 h 609"/>
                  <a:gd name="T10" fmla="*/ 490 w 491"/>
                  <a:gd name="T11" fmla="*/ 343 h 609"/>
                  <a:gd name="T12" fmla="*/ 466 w 491"/>
                  <a:gd name="T13" fmla="*/ 374 h 609"/>
                  <a:gd name="T14" fmla="*/ 475 w 491"/>
                  <a:gd name="T15" fmla="*/ 391 h 609"/>
                  <a:gd name="T16" fmla="*/ 468 w 491"/>
                  <a:gd name="T17" fmla="*/ 429 h 609"/>
                  <a:gd name="T18" fmla="*/ 461 w 491"/>
                  <a:gd name="T19" fmla="*/ 461 h 609"/>
                  <a:gd name="T20" fmla="*/ 458 w 491"/>
                  <a:gd name="T21" fmla="*/ 482 h 609"/>
                  <a:gd name="T22" fmla="*/ 461 w 491"/>
                  <a:gd name="T23" fmla="*/ 511 h 609"/>
                  <a:gd name="T24" fmla="*/ 451 w 491"/>
                  <a:gd name="T25" fmla="*/ 538 h 609"/>
                  <a:gd name="T26" fmla="*/ 429 w 491"/>
                  <a:gd name="T27" fmla="*/ 548 h 609"/>
                  <a:gd name="T28" fmla="*/ 396 w 491"/>
                  <a:gd name="T29" fmla="*/ 555 h 609"/>
                  <a:gd name="T30" fmla="*/ 302 w 491"/>
                  <a:gd name="T31" fmla="*/ 608 h 609"/>
                  <a:gd name="T32" fmla="*/ 34 w 491"/>
                  <a:gd name="T33" fmla="*/ 439 h 609"/>
                  <a:gd name="T34" fmla="*/ 29 w 491"/>
                  <a:gd name="T35" fmla="*/ 374 h 609"/>
                  <a:gd name="T36" fmla="*/ 12 w 491"/>
                  <a:gd name="T37" fmla="*/ 326 h 609"/>
                  <a:gd name="T38" fmla="*/ 8 w 491"/>
                  <a:gd name="T39" fmla="*/ 295 h 609"/>
                  <a:gd name="T40" fmla="*/ 0 w 491"/>
                  <a:gd name="T41" fmla="*/ 251 h 609"/>
                  <a:gd name="T42" fmla="*/ 8 w 491"/>
                  <a:gd name="T43" fmla="*/ 195 h 609"/>
                  <a:gd name="T44" fmla="*/ 22 w 491"/>
                  <a:gd name="T45" fmla="*/ 137 h 609"/>
                  <a:gd name="T46" fmla="*/ 39 w 491"/>
                  <a:gd name="T47" fmla="*/ 96 h 609"/>
                  <a:gd name="T48" fmla="*/ 68 w 491"/>
                  <a:gd name="T49" fmla="*/ 65 h 609"/>
                  <a:gd name="T50" fmla="*/ 104 w 491"/>
                  <a:gd name="T51" fmla="*/ 31 h 609"/>
                  <a:gd name="T52" fmla="*/ 147 w 491"/>
                  <a:gd name="T53" fmla="*/ 12 h 609"/>
                  <a:gd name="T54" fmla="*/ 200 w 491"/>
                  <a:gd name="T55" fmla="*/ 2 h 609"/>
                  <a:gd name="T56" fmla="*/ 241 w 491"/>
                  <a:gd name="T57" fmla="*/ 0 h 609"/>
                  <a:gd name="T58" fmla="*/ 290 w 491"/>
                  <a:gd name="T59" fmla="*/ 2 h 609"/>
                  <a:gd name="T60" fmla="*/ 345 w 491"/>
                  <a:gd name="T61" fmla="*/ 14 h 609"/>
                  <a:gd name="T62" fmla="*/ 386 w 491"/>
                  <a:gd name="T63" fmla="*/ 38 h 609"/>
                  <a:gd name="T64" fmla="*/ 422 w 491"/>
                  <a:gd name="T65" fmla="*/ 87 h 60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91" h="609">
                    <a:moveTo>
                      <a:pt x="422" y="87"/>
                    </a:moveTo>
                    <a:lnTo>
                      <a:pt x="456" y="173"/>
                    </a:lnTo>
                    <a:lnTo>
                      <a:pt x="458" y="202"/>
                    </a:lnTo>
                    <a:lnTo>
                      <a:pt x="451" y="232"/>
                    </a:lnTo>
                    <a:lnTo>
                      <a:pt x="456" y="275"/>
                    </a:lnTo>
                    <a:lnTo>
                      <a:pt x="490" y="343"/>
                    </a:lnTo>
                    <a:lnTo>
                      <a:pt x="466" y="374"/>
                    </a:lnTo>
                    <a:lnTo>
                      <a:pt x="475" y="391"/>
                    </a:lnTo>
                    <a:lnTo>
                      <a:pt x="468" y="429"/>
                    </a:lnTo>
                    <a:lnTo>
                      <a:pt x="461" y="461"/>
                    </a:lnTo>
                    <a:lnTo>
                      <a:pt x="458" y="482"/>
                    </a:lnTo>
                    <a:lnTo>
                      <a:pt x="461" y="511"/>
                    </a:lnTo>
                    <a:lnTo>
                      <a:pt x="451" y="538"/>
                    </a:lnTo>
                    <a:lnTo>
                      <a:pt x="429" y="548"/>
                    </a:lnTo>
                    <a:lnTo>
                      <a:pt x="396" y="555"/>
                    </a:lnTo>
                    <a:lnTo>
                      <a:pt x="302" y="608"/>
                    </a:lnTo>
                    <a:lnTo>
                      <a:pt x="34" y="439"/>
                    </a:lnTo>
                    <a:lnTo>
                      <a:pt x="29" y="374"/>
                    </a:lnTo>
                    <a:lnTo>
                      <a:pt x="12" y="326"/>
                    </a:lnTo>
                    <a:lnTo>
                      <a:pt x="8" y="295"/>
                    </a:lnTo>
                    <a:lnTo>
                      <a:pt x="0" y="251"/>
                    </a:lnTo>
                    <a:lnTo>
                      <a:pt x="8" y="195"/>
                    </a:lnTo>
                    <a:lnTo>
                      <a:pt x="22" y="137"/>
                    </a:lnTo>
                    <a:lnTo>
                      <a:pt x="39" y="96"/>
                    </a:lnTo>
                    <a:lnTo>
                      <a:pt x="68" y="65"/>
                    </a:lnTo>
                    <a:lnTo>
                      <a:pt x="104" y="31"/>
                    </a:lnTo>
                    <a:lnTo>
                      <a:pt x="147" y="12"/>
                    </a:lnTo>
                    <a:lnTo>
                      <a:pt x="200" y="2"/>
                    </a:lnTo>
                    <a:lnTo>
                      <a:pt x="241" y="0"/>
                    </a:lnTo>
                    <a:lnTo>
                      <a:pt x="290" y="2"/>
                    </a:lnTo>
                    <a:lnTo>
                      <a:pt x="345" y="14"/>
                    </a:lnTo>
                    <a:lnTo>
                      <a:pt x="386" y="38"/>
                    </a:lnTo>
                    <a:lnTo>
                      <a:pt x="422" y="87"/>
                    </a:lnTo>
                  </a:path>
                </a:pathLst>
              </a:custGeom>
              <a:solidFill>
                <a:srgbClr val="B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8" name="Freeform 73"/>
              <p:cNvSpPr>
                <a:spLocks/>
              </p:cNvSpPr>
              <p:nvPr/>
            </p:nvSpPr>
            <p:spPr bwMode="auto">
              <a:xfrm>
                <a:off x="2557" y="2861"/>
                <a:ext cx="502" cy="515"/>
              </a:xfrm>
              <a:custGeom>
                <a:avLst/>
                <a:gdLst>
                  <a:gd name="T0" fmla="*/ 41 w 502"/>
                  <a:gd name="T1" fmla="*/ 454 h 515"/>
                  <a:gd name="T2" fmla="*/ 31 w 502"/>
                  <a:gd name="T3" fmla="*/ 391 h 515"/>
                  <a:gd name="T4" fmla="*/ 22 w 502"/>
                  <a:gd name="T5" fmla="*/ 365 h 515"/>
                  <a:gd name="T6" fmla="*/ 5 w 502"/>
                  <a:gd name="T7" fmla="*/ 324 h 515"/>
                  <a:gd name="T8" fmla="*/ 0 w 502"/>
                  <a:gd name="T9" fmla="*/ 290 h 515"/>
                  <a:gd name="T10" fmla="*/ 0 w 502"/>
                  <a:gd name="T11" fmla="*/ 248 h 515"/>
                  <a:gd name="T12" fmla="*/ 7 w 502"/>
                  <a:gd name="T13" fmla="*/ 195 h 515"/>
                  <a:gd name="T14" fmla="*/ 26 w 502"/>
                  <a:gd name="T15" fmla="*/ 142 h 515"/>
                  <a:gd name="T16" fmla="*/ 50 w 502"/>
                  <a:gd name="T17" fmla="*/ 94 h 515"/>
                  <a:gd name="T18" fmla="*/ 82 w 502"/>
                  <a:gd name="T19" fmla="*/ 55 h 515"/>
                  <a:gd name="T20" fmla="*/ 111 w 502"/>
                  <a:gd name="T21" fmla="*/ 31 h 515"/>
                  <a:gd name="T22" fmla="*/ 149 w 502"/>
                  <a:gd name="T23" fmla="*/ 10 h 515"/>
                  <a:gd name="T24" fmla="*/ 190 w 502"/>
                  <a:gd name="T25" fmla="*/ 0 h 515"/>
                  <a:gd name="T26" fmla="*/ 253 w 502"/>
                  <a:gd name="T27" fmla="*/ 0 h 515"/>
                  <a:gd name="T28" fmla="*/ 320 w 502"/>
                  <a:gd name="T29" fmla="*/ 10 h 515"/>
                  <a:gd name="T30" fmla="*/ 371 w 502"/>
                  <a:gd name="T31" fmla="*/ 10 h 515"/>
                  <a:gd name="T32" fmla="*/ 417 w 502"/>
                  <a:gd name="T33" fmla="*/ 14 h 515"/>
                  <a:gd name="T34" fmla="*/ 436 w 502"/>
                  <a:gd name="T35" fmla="*/ 19 h 515"/>
                  <a:gd name="T36" fmla="*/ 455 w 502"/>
                  <a:gd name="T37" fmla="*/ 34 h 515"/>
                  <a:gd name="T38" fmla="*/ 472 w 502"/>
                  <a:gd name="T39" fmla="*/ 65 h 515"/>
                  <a:gd name="T40" fmla="*/ 484 w 502"/>
                  <a:gd name="T41" fmla="*/ 87 h 515"/>
                  <a:gd name="T42" fmla="*/ 501 w 502"/>
                  <a:gd name="T43" fmla="*/ 111 h 515"/>
                  <a:gd name="T44" fmla="*/ 489 w 502"/>
                  <a:gd name="T45" fmla="*/ 147 h 515"/>
                  <a:gd name="T46" fmla="*/ 475 w 502"/>
                  <a:gd name="T47" fmla="*/ 181 h 515"/>
                  <a:gd name="T48" fmla="*/ 475 w 502"/>
                  <a:gd name="T49" fmla="*/ 198 h 515"/>
                  <a:gd name="T50" fmla="*/ 467 w 502"/>
                  <a:gd name="T51" fmla="*/ 219 h 515"/>
                  <a:gd name="T52" fmla="*/ 465 w 502"/>
                  <a:gd name="T53" fmla="*/ 246 h 515"/>
                  <a:gd name="T54" fmla="*/ 451 w 502"/>
                  <a:gd name="T55" fmla="*/ 258 h 515"/>
                  <a:gd name="T56" fmla="*/ 441 w 502"/>
                  <a:gd name="T57" fmla="*/ 338 h 515"/>
                  <a:gd name="T58" fmla="*/ 426 w 502"/>
                  <a:gd name="T59" fmla="*/ 352 h 515"/>
                  <a:gd name="T60" fmla="*/ 412 w 502"/>
                  <a:gd name="T61" fmla="*/ 350 h 515"/>
                  <a:gd name="T62" fmla="*/ 402 w 502"/>
                  <a:gd name="T63" fmla="*/ 331 h 515"/>
                  <a:gd name="T64" fmla="*/ 388 w 502"/>
                  <a:gd name="T65" fmla="*/ 309 h 515"/>
                  <a:gd name="T66" fmla="*/ 369 w 502"/>
                  <a:gd name="T67" fmla="*/ 309 h 515"/>
                  <a:gd name="T68" fmla="*/ 359 w 502"/>
                  <a:gd name="T69" fmla="*/ 338 h 515"/>
                  <a:gd name="T70" fmla="*/ 354 w 502"/>
                  <a:gd name="T71" fmla="*/ 379 h 515"/>
                  <a:gd name="T72" fmla="*/ 359 w 502"/>
                  <a:gd name="T73" fmla="*/ 413 h 515"/>
                  <a:gd name="T74" fmla="*/ 366 w 502"/>
                  <a:gd name="T75" fmla="*/ 432 h 515"/>
                  <a:gd name="T76" fmla="*/ 381 w 502"/>
                  <a:gd name="T77" fmla="*/ 446 h 515"/>
                  <a:gd name="T78" fmla="*/ 407 w 502"/>
                  <a:gd name="T79" fmla="*/ 463 h 515"/>
                  <a:gd name="T80" fmla="*/ 369 w 502"/>
                  <a:gd name="T81" fmla="*/ 456 h 515"/>
                  <a:gd name="T82" fmla="*/ 349 w 502"/>
                  <a:gd name="T83" fmla="*/ 456 h 515"/>
                  <a:gd name="T84" fmla="*/ 345 w 502"/>
                  <a:gd name="T85" fmla="*/ 463 h 515"/>
                  <a:gd name="T86" fmla="*/ 316 w 502"/>
                  <a:gd name="T87" fmla="*/ 495 h 515"/>
                  <a:gd name="T88" fmla="*/ 296 w 502"/>
                  <a:gd name="T89" fmla="*/ 499 h 515"/>
                  <a:gd name="T90" fmla="*/ 272 w 502"/>
                  <a:gd name="T91" fmla="*/ 509 h 515"/>
                  <a:gd name="T92" fmla="*/ 253 w 502"/>
                  <a:gd name="T93" fmla="*/ 514 h 515"/>
                  <a:gd name="T94" fmla="*/ 176 w 502"/>
                  <a:gd name="T95" fmla="*/ 504 h 515"/>
                  <a:gd name="T96" fmla="*/ 142 w 502"/>
                  <a:gd name="T97" fmla="*/ 502 h 515"/>
                  <a:gd name="T98" fmla="*/ 137 w 502"/>
                  <a:gd name="T99" fmla="*/ 492 h 515"/>
                  <a:gd name="T100" fmla="*/ 96 w 502"/>
                  <a:gd name="T101" fmla="*/ 478 h 515"/>
                  <a:gd name="T102" fmla="*/ 67 w 502"/>
                  <a:gd name="T103" fmla="*/ 473 h 515"/>
                  <a:gd name="T104" fmla="*/ 41 w 502"/>
                  <a:gd name="T105" fmla="*/ 454 h 51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02" h="515">
                    <a:moveTo>
                      <a:pt x="41" y="454"/>
                    </a:moveTo>
                    <a:lnTo>
                      <a:pt x="31" y="391"/>
                    </a:lnTo>
                    <a:lnTo>
                      <a:pt x="22" y="365"/>
                    </a:lnTo>
                    <a:lnTo>
                      <a:pt x="5" y="324"/>
                    </a:lnTo>
                    <a:lnTo>
                      <a:pt x="0" y="290"/>
                    </a:lnTo>
                    <a:lnTo>
                      <a:pt x="0" y="248"/>
                    </a:lnTo>
                    <a:lnTo>
                      <a:pt x="7" y="195"/>
                    </a:lnTo>
                    <a:lnTo>
                      <a:pt x="26" y="142"/>
                    </a:lnTo>
                    <a:lnTo>
                      <a:pt x="50" y="94"/>
                    </a:lnTo>
                    <a:lnTo>
                      <a:pt x="82" y="55"/>
                    </a:lnTo>
                    <a:lnTo>
                      <a:pt x="111" y="31"/>
                    </a:lnTo>
                    <a:lnTo>
                      <a:pt x="149" y="10"/>
                    </a:lnTo>
                    <a:lnTo>
                      <a:pt x="190" y="0"/>
                    </a:lnTo>
                    <a:lnTo>
                      <a:pt x="253" y="0"/>
                    </a:lnTo>
                    <a:lnTo>
                      <a:pt x="320" y="10"/>
                    </a:lnTo>
                    <a:lnTo>
                      <a:pt x="371" y="10"/>
                    </a:lnTo>
                    <a:lnTo>
                      <a:pt x="417" y="14"/>
                    </a:lnTo>
                    <a:lnTo>
                      <a:pt x="436" y="19"/>
                    </a:lnTo>
                    <a:lnTo>
                      <a:pt x="455" y="34"/>
                    </a:lnTo>
                    <a:lnTo>
                      <a:pt x="472" y="65"/>
                    </a:lnTo>
                    <a:lnTo>
                      <a:pt x="484" y="87"/>
                    </a:lnTo>
                    <a:lnTo>
                      <a:pt x="501" y="111"/>
                    </a:lnTo>
                    <a:lnTo>
                      <a:pt x="489" y="147"/>
                    </a:lnTo>
                    <a:lnTo>
                      <a:pt x="475" y="181"/>
                    </a:lnTo>
                    <a:lnTo>
                      <a:pt x="475" y="198"/>
                    </a:lnTo>
                    <a:lnTo>
                      <a:pt x="467" y="219"/>
                    </a:lnTo>
                    <a:lnTo>
                      <a:pt x="465" y="246"/>
                    </a:lnTo>
                    <a:lnTo>
                      <a:pt x="451" y="258"/>
                    </a:lnTo>
                    <a:lnTo>
                      <a:pt x="441" y="338"/>
                    </a:lnTo>
                    <a:lnTo>
                      <a:pt x="426" y="352"/>
                    </a:lnTo>
                    <a:lnTo>
                      <a:pt x="412" y="350"/>
                    </a:lnTo>
                    <a:lnTo>
                      <a:pt x="402" y="331"/>
                    </a:lnTo>
                    <a:lnTo>
                      <a:pt x="388" y="309"/>
                    </a:lnTo>
                    <a:lnTo>
                      <a:pt x="369" y="309"/>
                    </a:lnTo>
                    <a:lnTo>
                      <a:pt x="359" y="338"/>
                    </a:lnTo>
                    <a:lnTo>
                      <a:pt x="354" y="379"/>
                    </a:lnTo>
                    <a:lnTo>
                      <a:pt x="359" y="413"/>
                    </a:lnTo>
                    <a:lnTo>
                      <a:pt x="366" y="432"/>
                    </a:lnTo>
                    <a:lnTo>
                      <a:pt x="381" y="446"/>
                    </a:lnTo>
                    <a:lnTo>
                      <a:pt x="407" y="463"/>
                    </a:lnTo>
                    <a:lnTo>
                      <a:pt x="369" y="456"/>
                    </a:lnTo>
                    <a:lnTo>
                      <a:pt x="349" y="456"/>
                    </a:lnTo>
                    <a:lnTo>
                      <a:pt x="345" y="463"/>
                    </a:lnTo>
                    <a:lnTo>
                      <a:pt x="316" y="495"/>
                    </a:lnTo>
                    <a:lnTo>
                      <a:pt x="296" y="499"/>
                    </a:lnTo>
                    <a:lnTo>
                      <a:pt x="272" y="509"/>
                    </a:lnTo>
                    <a:lnTo>
                      <a:pt x="253" y="514"/>
                    </a:lnTo>
                    <a:lnTo>
                      <a:pt x="176" y="504"/>
                    </a:lnTo>
                    <a:lnTo>
                      <a:pt x="142" y="502"/>
                    </a:lnTo>
                    <a:lnTo>
                      <a:pt x="137" y="492"/>
                    </a:lnTo>
                    <a:lnTo>
                      <a:pt x="96" y="478"/>
                    </a:lnTo>
                    <a:lnTo>
                      <a:pt x="67" y="473"/>
                    </a:lnTo>
                    <a:lnTo>
                      <a:pt x="41" y="454"/>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176" name="Freeform 74"/>
            <p:cNvSpPr>
              <a:spLocks/>
            </p:cNvSpPr>
            <p:nvPr/>
          </p:nvSpPr>
          <p:spPr bwMode="auto">
            <a:xfrm>
              <a:off x="2983" y="3076"/>
              <a:ext cx="130" cy="155"/>
            </a:xfrm>
            <a:custGeom>
              <a:avLst/>
              <a:gdLst>
                <a:gd name="T0" fmla="*/ 13 w 130"/>
                <a:gd name="T1" fmla="*/ 48 h 155"/>
                <a:gd name="T2" fmla="*/ 94 w 130"/>
                <a:gd name="T3" fmla="*/ 12 h 155"/>
                <a:gd name="T4" fmla="*/ 66 w 130"/>
                <a:gd name="T5" fmla="*/ 12 h 155"/>
                <a:gd name="T6" fmla="*/ 69 w 130"/>
                <a:gd name="T7" fmla="*/ 0 h 155"/>
                <a:gd name="T8" fmla="*/ 127 w 130"/>
                <a:gd name="T9" fmla="*/ 2 h 155"/>
                <a:gd name="T10" fmla="*/ 129 w 130"/>
                <a:gd name="T11" fmla="*/ 12 h 155"/>
                <a:gd name="T12" fmla="*/ 118 w 130"/>
                <a:gd name="T13" fmla="*/ 28 h 155"/>
                <a:gd name="T14" fmla="*/ 120 w 130"/>
                <a:gd name="T15" fmla="*/ 56 h 155"/>
                <a:gd name="T16" fmla="*/ 120 w 130"/>
                <a:gd name="T17" fmla="*/ 87 h 155"/>
                <a:gd name="T18" fmla="*/ 119 w 130"/>
                <a:gd name="T19" fmla="*/ 107 h 155"/>
                <a:gd name="T20" fmla="*/ 113 w 130"/>
                <a:gd name="T21" fmla="*/ 126 h 155"/>
                <a:gd name="T22" fmla="*/ 105 w 130"/>
                <a:gd name="T23" fmla="*/ 137 h 155"/>
                <a:gd name="T24" fmla="*/ 95 w 130"/>
                <a:gd name="T25" fmla="*/ 148 h 155"/>
                <a:gd name="T26" fmla="*/ 83 w 130"/>
                <a:gd name="T27" fmla="*/ 152 h 155"/>
                <a:gd name="T28" fmla="*/ 71 w 130"/>
                <a:gd name="T29" fmla="*/ 154 h 155"/>
                <a:gd name="T30" fmla="*/ 71 w 130"/>
                <a:gd name="T31" fmla="*/ 147 h 155"/>
                <a:gd name="T32" fmla="*/ 88 w 130"/>
                <a:gd name="T33" fmla="*/ 137 h 155"/>
                <a:gd name="T34" fmla="*/ 100 w 130"/>
                <a:gd name="T35" fmla="*/ 123 h 155"/>
                <a:gd name="T36" fmla="*/ 110 w 130"/>
                <a:gd name="T37" fmla="*/ 90 h 155"/>
                <a:gd name="T38" fmla="*/ 111 w 130"/>
                <a:gd name="T39" fmla="*/ 65 h 155"/>
                <a:gd name="T40" fmla="*/ 106 w 130"/>
                <a:gd name="T41" fmla="*/ 41 h 155"/>
                <a:gd name="T42" fmla="*/ 0 w 130"/>
                <a:gd name="T43" fmla="*/ 100 h 155"/>
                <a:gd name="T44" fmla="*/ 13 w 130"/>
                <a:gd name="T45" fmla="*/ 48 h 15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30" h="155">
                  <a:moveTo>
                    <a:pt x="13" y="48"/>
                  </a:moveTo>
                  <a:lnTo>
                    <a:pt x="94" y="12"/>
                  </a:lnTo>
                  <a:lnTo>
                    <a:pt x="66" y="12"/>
                  </a:lnTo>
                  <a:lnTo>
                    <a:pt x="69" y="0"/>
                  </a:lnTo>
                  <a:lnTo>
                    <a:pt x="127" y="2"/>
                  </a:lnTo>
                  <a:lnTo>
                    <a:pt x="129" y="12"/>
                  </a:lnTo>
                  <a:lnTo>
                    <a:pt x="118" y="28"/>
                  </a:lnTo>
                  <a:lnTo>
                    <a:pt x="120" y="56"/>
                  </a:lnTo>
                  <a:lnTo>
                    <a:pt x="120" y="87"/>
                  </a:lnTo>
                  <a:lnTo>
                    <a:pt x="119" y="107"/>
                  </a:lnTo>
                  <a:lnTo>
                    <a:pt x="113" y="126"/>
                  </a:lnTo>
                  <a:lnTo>
                    <a:pt x="105" y="137"/>
                  </a:lnTo>
                  <a:lnTo>
                    <a:pt x="95" y="148"/>
                  </a:lnTo>
                  <a:lnTo>
                    <a:pt x="83" y="152"/>
                  </a:lnTo>
                  <a:lnTo>
                    <a:pt x="71" y="154"/>
                  </a:lnTo>
                  <a:lnTo>
                    <a:pt x="71" y="147"/>
                  </a:lnTo>
                  <a:lnTo>
                    <a:pt x="88" y="137"/>
                  </a:lnTo>
                  <a:lnTo>
                    <a:pt x="100" y="123"/>
                  </a:lnTo>
                  <a:lnTo>
                    <a:pt x="110" y="90"/>
                  </a:lnTo>
                  <a:lnTo>
                    <a:pt x="111" y="65"/>
                  </a:lnTo>
                  <a:lnTo>
                    <a:pt x="106" y="41"/>
                  </a:lnTo>
                  <a:lnTo>
                    <a:pt x="0" y="100"/>
                  </a:lnTo>
                  <a:lnTo>
                    <a:pt x="13" y="48"/>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160" name="Rectangle 75"/>
          <p:cNvSpPr>
            <a:spLocks noChangeArrowheads="1"/>
          </p:cNvSpPr>
          <p:nvPr/>
        </p:nvSpPr>
        <p:spPr bwMode="auto">
          <a:xfrm>
            <a:off x="7105650" y="4303713"/>
            <a:ext cx="38100" cy="30162"/>
          </a:xfrm>
          <a:prstGeom prst="rect">
            <a:avLst/>
          </a:prstGeom>
          <a:solidFill>
            <a:srgbClr val="FADB3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49161" name="Freeform 76"/>
          <p:cNvSpPr>
            <a:spLocks/>
          </p:cNvSpPr>
          <p:nvPr/>
        </p:nvSpPr>
        <p:spPr bwMode="auto">
          <a:xfrm>
            <a:off x="7002463" y="3849689"/>
            <a:ext cx="44450" cy="115887"/>
          </a:xfrm>
          <a:custGeom>
            <a:avLst/>
            <a:gdLst>
              <a:gd name="T0" fmla="*/ 0 w 28"/>
              <a:gd name="T1" fmla="*/ 2147483646 h 73"/>
              <a:gd name="T2" fmla="*/ 2147483646 w 28"/>
              <a:gd name="T3" fmla="*/ 2147483646 h 73"/>
              <a:gd name="T4" fmla="*/ 2147483646 w 28"/>
              <a:gd name="T5" fmla="*/ 2147483646 h 73"/>
              <a:gd name="T6" fmla="*/ 2147483646 w 28"/>
              <a:gd name="T7" fmla="*/ 0 h 73"/>
              <a:gd name="T8" fmla="*/ 2147483646 w 28"/>
              <a:gd name="T9" fmla="*/ 2147483646 h 73"/>
              <a:gd name="T10" fmla="*/ 0 w 28"/>
              <a:gd name="T11" fmla="*/ 2147483646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 h="73">
                <a:moveTo>
                  <a:pt x="0" y="72"/>
                </a:moveTo>
                <a:lnTo>
                  <a:pt x="13" y="10"/>
                </a:lnTo>
                <a:lnTo>
                  <a:pt x="18" y="5"/>
                </a:lnTo>
                <a:lnTo>
                  <a:pt x="27" y="0"/>
                </a:lnTo>
                <a:lnTo>
                  <a:pt x="15" y="62"/>
                </a:lnTo>
                <a:lnTo>
                  <a:pt x="0" y="72"/>
                </a:lnTo>
              </a:path>
            </a:pathLst>
          </a:custGeom>
          <a:solidFill>
            <a:srgbClr val="E56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2" name="Freeform 77"/>
          <p:cNvSpPr>
            <a:spLocks/>
          </p:cNvSpPr>
          <p:nvPr/>
        </p:nvSpPr>
        <p:spPr bwMode="auto">
          <a:xfrm>
            <a:off x="5338763" y="4953001"/>
            <a:ext cx="36512" cy="30163"/>
          </a:xfrm>
          <a:custGeom>
            <a:avLst/>
            <a:gdLst>
              <a:gd name="T0" fmla="*/ 0 w 23"/>
              <a:gd name="T1" fmla="*/ 2147483646 h 19"/>
              <a:gd name="T2" fmla="*/ 2147483646 w 23"/>
              <a:gd name="T3" fmla="*/ 0 h 19"/>
              <a:gd name="T4" fmla="*/ 2147483646 w 23"/>
              <a:gd name="T5" fmla="*/ 2147483646 h 19"/>
              <a:gd name="T6" fmla="*/ 0 w 23"/>
              <a:gd name="T7" fmla="*/ 2147483646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19">
                <a:moveTo>
                  <a:pt x="0" y="18"/>
                </a:moveTo>
                <a:lnTo>
                  <a:pt x="20" y="0"/>
                </a:lnTo>
                <a:lnTo>
                  <a:pt x="22" y="17"/>
                </a:lnTo>
                <a:lnTo>
                  <a:pt x="0" y="1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3" name="Freeform 78"/>
          <p:cNvSpPr>
            <a:spLocks/>
          </p:cNvSpPr>
          <p:nvPr/>
        </p:nvSpPr>
        <p:spPr bwMode="auto">
          <a:xfrm>
            <a:off x="7370764" y="4541839"/>
            <a:ext cx="104775" cy="206375"/>
          </a:xfrm>
          <a:custGeom>
            <a:avLst/>
            <a:gdLst>
              <a:gd name="T0" fmla="*/ 2147483646 w 66"/>
              <a:gd name="T1" fmla="*/ 2147483646 h 130"/>
              <a:gd name="T2" fmla="*/ 2147483646 w 66"/>
              <a:gd name="T3" fmla="*/ 2147483646 h 130"/>
              <a:gd name="T4" fmla="*/ 2147483646 w 66"/>
              <a:gd name="T5" fmla="*/ 2147483646 h 130"/>
              <a:gd name="T6" fmla="*/ 2147483646 w 66"/>
              <a:gd name="T7" fmla="*/ 2147483646 h 130"/>
              <a:gd name="T8" fmla="*/ 2147483646 w 66"/>
              <a:gd name="T9" fmla="*/ 2147483646 h 130"/>
              <a:gd name="T10" fmla="*/ 2147483646 w 66"/>
              <a:gd name="T11" fmla="*/ 2147483646 h 130"/>
              <a:gd name="T12" fmla="*/ 2147483646 w 66"/>
              <a:gd name="T13" fmla="*/ 2147483646 h 130"/>
              <a:gd name="T14" fmla="*/ 2147483646 w 66"/>
              <a:gd name="T15" fmla="*/ 2147483646 h 130"/>
              <a:gd name="T16" fmla="*/ 0 w 66"/>
              <a:gd name="T17" fmla="*/ 2147483646 h 130"/>
              <a:gd name="T18" fmla="*/ 2147483646 w 66"/>
              <a:gd name="T19" fmla="*/ 2147483646 h 130"/>
              <a:gd name="T20" fmla="*/ 2147483646 w 66"/>
              <a:gd name="T21" fmla="*/ 2147483646 h 130"/>
              <a:gd name="T22" fmla="*/ 2147483646 w 66"/>
              <a:gd name="T23" fmla="*/ 2147483646 h 130"/>
              <a:gd name="T24" fmla="*/ 2147483646 w 66"/>
              <a:gd name="T25" fmla="*/ 2147483646 h 130"/>
              <a:gd name="T26" fmla="*/ 2147483646 w 66"/>
              <a:gd name="T27" fmla="*/ 2147483646 h 130"/>
              <a:gd name="T28" fmla="*/ 2147483646 w 66"/>
              <a:gd name="T29" fmla="*/ 2147483646 h 130"/>
              <a:gd name="T30" fmla="*/ 2147483646 w 66"/>
              <a:gd name="T31" fmla="*/ 2147483646 h 130"/>
              <a:gd name="T32" fmla="*/ 2147483646 w 66"/>
              <a:gd name="T33" fmla="*/ 2147483646 h 130"/>
              <a:gd name="T34" fmla="*/ 2147483646 w 66"/>
              <a:gd name="T35" fmla="*/ 2147483646 h 130"/>
              <a:gd name="T36" fmla="*/ 2147483646 w 66"/>
              <a:gd name="T37" fmla="*/ 2147483646 h 130"/>
              <a:gd name="T38" fmla="*/ 2147483646 w 66"/>
              <a:gd name="T39" fmla="*/ 2147483646 h 130"/>
              <a:gd name="T40" fmla="*/ 2147483646 w 66"/>
              <a:gd name="T41" fmla="*/ 2147483646 h 130"/>
              <a:gd name="T42" fmla="*/ 2147483646 w 66"/>
              <a:gd name="T43" fmla="*/ 2147483646 h 130"/>
              <a:gd name="T44" fmla="*/ 2147483646 w 66"/>
              <a:gd name="T45" fmla="*/ 2147483646 h 130"/>
              <a:gd name="T46" fmla="*/ 2147483646 w 66"/>
              <a:gd name="T47" fmla="*/ 2147483646 h 130"/>
              <a:gd name="T48" fmla="*/ 2147483646 w 66"/>
              <a:gd name="T49" fmla="*/ 2147483646 h 130"/>
              <a:gd name="T50" fmla="*/ 2147483646 w 66"/>
              <a:gd name="T51" fmla="*/ 2147483646 h 130"/>
              <a:gd name="T52" fmla="*/ 2147483646 w 66"/>
              <a:gd name="T53" fmla="*/ 2147483646 h 130"/>
              <a:gd name="T54" fmla="*/ 2147483646 w 66"/>
              <a:gd name="T55" fmla="*/ 2147483646 h 130"/>
              <a:gd name="T56" fmla="*/ 2147483646 w 66"/>
              <a:gd name="T57" fmla="*/ 0 h 130"/>
              <a:gd name="T58" fmla="*/ 2147483646 w 66"/>
              <a:gd name="T59" fmla="*/ 0 h 130"/>
              <a:gd name="T60" fmla="*/ 2147483646 w 66"/>
              <a:gd name="T61" fmla="*/ 2147483646 h 130"/>
              <a:gd name="T62" fmla="*/ 2147483646 w 66"/>
              <a:gd name="T63" fmla="*/ 2147483646 h 1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6" h="130">
                <a:moveTo>
                  <a:pt x="20" y="7"/>
                </a:moveTo>
                <a:lnTo>
                  <a:pt x="24" y="19"/>
                </a:lnTo>
                <a:lnTo>
                  <a:pt x="28" y="34"/>
                </a:lnTo>
                <a:lnTo>
                  <a:pt x="30" y="48"/>
                </a:lnTo>
                <a:lnTo>
                  <a:pt x="29" y="62"/>
                </a:lnTo>
                <a:lnTo>
                  <a:pt x="26" y="81"/>
                </a:lnTo>
                <a:lnTo>
                  <a:pt x="20" y="92"/>
                </a:lnTo>
                <a:lnTo>
                  <a:pt x="11" y="105"/>
                </a:lnTo>
                <a:lnTo>
                  <a:pt x="0" y="116"/>
                </a:lnTo>
                <a:lnTo>
                  <a:pt x="7" y="123"/>
                </a:lnTo>
                <a:lnTo>
                  <a:pt x="12" y="125"/>
                </a:lnTo>
                <a:lnTo>
                  <a:pt x="16" y="125"/>
                </a:lnTo>
                <a:lnTo>
                  <a:pt x="21" y="125"/>
                </a:lnTo>
                <a:lnTo>
                  <a:pt x="26" y="123"/>
                </a:lnTo>
                <a:lnTo>
                  <a:pt x="31" y="122"/>
                </a:lnTo>
                <a:lnTo>
                  <a:pt x="38" y="122"/>
                </a:lnTo>
                <a:lnTo>
                  <a:pt x="41" y="124"/>
                </a:lnTo>
                <a:lnTo>
                  <a:pt x="43" y="127"/>
                </a:lnTo>
                <a:lnTo>
                  <a:pt x="49" y="129"/>
                </a:lnTo>
                <a:lnTo>
                  <a:pt x="56" y="126"/>
                </a:lnTo>
                <a:lnTo>
                  <a:pt x="60" y="116"/>
                </a:lnTo>
                <a:lnTo>
                  <a:pt x="63" y="96"/>
                </a:lnTo>
                <a:lnTo>
                  <a:pt x="65" y="75"/>
                </a:lnTo>
                <a:lnTo>
                  <a:pt x="64" y="51"/>
                </a:lnTo>
                <a:lnTo>
                  <a:pt x="61" y="35"/>
                </a:lnTo>
                <a:lnTo>
                  <a:pt x="55" y="14"/>
                </a:lnTo>
                <a:lnTo>
                  <a:pt x="52" y="7"/>
                </a:lnTo>
                <a:lnTo>
                  <a:pt x="48" y="2"/>
                </a:lnTo>
                <a:lnTo>
                  <a:pt x="41" y="0"/>
                </a:lnTo>
                <a:lnTo>
                  <a:pt x="33" y="0"/>
                </a:lnTo>
                <a:lnTo>
                  <a:pt x="25" y="2"/>
                </a:lnTo>
                <a:lnTo>
                  <a:pt x="20" y="7"/>
                </a:lnTo>
              </a:path>
            </a:pathLst>
          </a:custGeom>
          <a:solidFill>
            <a:srgbClr val="7F5F3F"/>
          </a:solidFill>
          <a:ln w="12700" cap="rnd" cmpd="sng">
            <a:solidFill>
              <a:srgbClr val="3F1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164" name="Group 79"/>
          <p:cNvGrpSpPr>
            <a:grpSpLocks/>
          </p:cNvGrpSpPr>
          <p:nvPr/>
        </p:nvGrpSpPr>
        <p:grpSpPr bwMode="auto">
          <a:xfrm>
            <a:off x="6708776" y="4432301"/>
            <a:ext cx="771525" cy="1050925"/>
            <a:chOff x="3266" y="2792"/>
            <a:chExt cx="486" cy="662"/>
          </a:xfrm>
        </p:grpSpPr>
        <p:sp>
          <p:nvSpPr>
            <p:cNvPr id="49173" name="Freeform 80"/>
            <p:cNvSpPr>
              <a:spLocks/>
            </p:cNvSpPr>
            <p:nvPr/>
          </p:nvSpPr>
          <p:spPr bwMode="auto">
            <a:xfrm>
              <a:off x="3266" y="2816"/>
              <a:ext cx="464" cy="638"/>
            </a:xfrm>
            <a:custGeom>
              <a:avLst/>
              <a:gdLst>
                <a:gd name="T0" fmla="*/ 45 w 464"/>
                <a:gd name="T1" fmla="*/ 161 h 638"/>
                <a:gd name="T2" fmla="*/ 24 w 464"/>
                <a:gd name="T3" fmla="*/ 243 h 638"/>
                <a:gd name="T4" fmla="*/ 14 w 464"/>
                <a:gd name="T5" fmla="*/ 291 h 638"/>
                <a:gd name="T6" fmla="*/ 2 w 464"/>
                <a:gd name="T7" fmla="*/ 340 h 638"/>
                <a:gd name="T8" fmla="*/ 0 w 464"/>
                <a:gd name="T9" fmla="*/ 393 h 638"/>
                <a:gd name="T10" fmla="*/ 4 w 464"/>
                <a:gd name="T11" fmla="*/ 432 h 638"/>
                <a:gd name="T12" fmla="*/ 12 w 464"/>
                <a:gd name="T13" fmla="*/ 456 h 638"/>
                <a:gd name="T14" fmla="*/ 14 w 464"/>
                <a:gd name="T15" fmla="*/ 495 h 638"/>
                <a:gd name="T16" fmla="*/ 36 w 464"/>
                <a:gd name="T17" fmla="*/ 519 h 638"/>
                <a:gd name="T18" fmla="*/ 53 w 464"/>
                <a:gd name="T19" fmla="*/ 555 h 638"/>
                <a:gd name="T20" fmla="*/ 91 w 464"/>
                <a:gd name="T21" fmla="*/ 637 h 638"/>
                <a:gd name="T22" fmla="*/ 420 w 464"/>
                <a:gd name="T23" fmla="*/ 567 h 638"/>
                <a:gd name="T24" fmla="*/ 405 w 464"/>
                <a:gd name="T25" fmla="*/ 504 h 638"/>
                <a:gd name="T26" fmla="*/ 427 w 464"/>
                <a:gd name="T27" fmla="*/ 454 h 638"/>
                <a:gd name="T28" fmla="*/ 446 w 464"/>
                <a:gd name="T29" fmla="*/ 386 h 638"/>
                <a:gd name="T30" fmla="*/ 461 w 464"/>
                <a:gd name="T31" fmla="*/ 309 h 638"/>
                <a:gd name="T32" fmla="*/ 463 w 464"/>
                <a:gd name="T33" fmla="*/ 238 h 638"/>
                <a:gd name="T34" fmla="*/ 453 w 464"/>
                <a:gd name="T35" fmla="*/ 169 h 638"/>
                <a:gd name="T36" fmla="*/ 434 w 464"/>
                <a:gd name="T37" fmla="*/ 113 h 638"/>
                <a:gd name="T38" fmla="*/ 393 w 464"/>
                <a:gd name="T39" fmla="*/ 58 h 638"/>
                <a:gd name="T40" fmla="*/ 352 w 464"/>
                <a:gd name="T41" fmla="*/ 24 h 638"/>
                <a:gd name="T42" fmla="*/ 314 w 464"/>
                <a:gd name="T43" fmla="*/ 10 h 638"/>
                <a:gd name="T44" fmla="*/ 263 w 464"/>
                <a:gd name="T45" fmla="*/ 2 h 638"/>
                <a:gd name="T46" fmla="*/ 203 w 464"/>
                <a:gd name="T47" fmla="*/ 0 h 638"/>
                <a:gd name="T48" fmla="*/ 157 w 464"/>
                <a:gd name="T49" fmla="*/ 10 h 638"/>
                <a:gd name="T50" fmla="*/ 122 w 464"/>
                <a:gd name="T51" fmla="*/ 31 h 638"/>
                <a:gd name="T52" fmla="*/ 86 w 464"/>
                <a:gd name="T53" fmla="*/ 60 h 638"/>
                <a:gd name="T54" fmla="*/ 67 w 464"/>
                <a:gd name="T55" fmla="*/ 92 h 638"/>
                <a:gd name="T56" fmla="*/ 50 w 464"/>
                <a:gd name="T57" fmla="*/ 130 h 638"/>
                <a:gd name="T58" fmla="*/ 45 w 464"/>
                <a:gd name="T59" fmla="*/ 161 h 6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64" h="638">
                  <a:moveTo>
                    <a:pt x="45" y="161"/>
                  </a:moveTo>
                  <a:lnTo>
                    <a:pt x="24" y="243"/>
                  </a:lnTo>
                  <a:lnTo>
                    <a:pt x="14" y="291"/>
                  </a:lnTo>
                  <a:lnTo>
                    <a:pt x="2" y="340"/>
                  </a:lnTo>
                  <a:lnTo>
                    <a:pt x="0" y="393"/>
                  </a:lnTo>
                  <a:lnTo>
                    <a:pt x="4" y="432"/>
                  </a:lnTo>
                  <a:lnTo>
                    <a:pt x="12" y="456"/>
                  </a:lnTo>
                  <a:lnTo>
                    <a:pt x="14" y="495"/>
                  </a:lnTo>
                  <a:lnTo>
                    <a:pt x="36" y="519"/>
                  </a:lnTo>
                  <a:lnTo>
                    <a:pt x="53" y="555"/>
                  </a:lnTo>
                  <a:lnTo>
                    <a:pt x="91" y="637"/>
                  </a:lnTo>
                  <a:lnTo>
                    <a:pt x="420" y="567"/>
                  </a:lnTo>
                  <a:lnTo>
                    <a:pt x="405" y="504"/>
                  </a:lnTo>
                  <a:lnTo>
                    <a:pt x="427" y="454"/>
                  </a:lnTo>
                  <a:lnTo>
                    <a:pt x="446" y="386"/>
                  </a:lnTo>
                  <a:lnTo>
                    <a:pt x="461" y="309"/>
                  </a:lnTo>
                  <a:lnTo>
                    <a:pt x="463" y="238"/>
                  </a:lnTo>
                  <a:lnTo>
                    <a:pt x="453" y="169"/>
                  </a:lnTo>
                  <a:lnTo>
                    <a:pt x="434" y="113"/>
                  </a:lnTo>
                  <a:lnTo>
                    <a:pt x="393" y="58"/>
                  </a:lnTo>
                  <a:lnTo>
                    <a:pt x="352" y="24"/>
                  </a:lnTo>
                  <a:lnTo>
                    <a:pt x="314" y="10"/>
                  </a:lnTo>
                  <a:lnTo>
                    <a:pt x="263" y="2"/>
                  </a:lnTo>
                  <a:lnTo>
                    <a:pt x="203" y="0"/>
                  </a:lnTo>
                  <a:lnTo>
                    <a:pt x="157" y="10"/>
                  </a:lnTo>
                  <a:lnTo>
                    <a:pt x="122" y="31"/>
                  </a:lnTo>
                  <a:lnTo>
                    <a:pt x="86" y="60"/>
                  </a:lnTo>
                  <a:lnTo>
                    <a:pt x="67" y="92"/>
                  </a:lnTo>
                  <a:lnTo>
                    <a:pt x="50" y="130"/>
                  </a:lnTo>
                  <a:lnTo>
                    <a:pt x="45" y="161"/>
                  </a:lnTo>
                </a:path>
              </a:pathLst>
            </a:custGeom>
            <a:solidFill>
              <a:srgbClr val="FFB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4" name="Freeform 81"/>
            <p:cNvSpPr>
              <a:spLocks/>
            </p:cNvSpPr>
            <p:nvPr/>
          </p:nvSpPr>
          <p:spPr bwMode="auto">
            <a:xfrm>
              <a:off x="3266" y="2792"/>
              <a:ext cx="486" cy="577"/>
            </a:xfrm>
            <a:custGeom>
              <a:avLst/>
              <a:gdLst>
                <a:gd name="T0" fmla="*/ 69 w 486"/>
                <a:gd name="T1" fmla="*/ 75 h 577"/>
                <a:gd name="T2" fmla="*/ 113 w 486"/>
                <a:gd name="T3" fmla="*/ 22 h 577"/>
                <a:gd name="T4" fmla="*/ 188 w 486"/>
                <a:gd name="T5" fmla="*/ 0 h 577"/>
                <a:gd name="T6" fmla="*/ 270 w 486"/>
                <a:gd name="T7" fmla="*/ 0 h 577"/>
                <a:gd name="T8" fmla="*/ 331 w 486"/>
                <a:gd name="T9" fmla="*/ 19 h 577"/>
                <a:gd name="T10" fmla="*/ 376 w 486"/>
                <a:gd name="T11" fmla="*/ 51 h 577"/>
                <a:gd name="T12" fmla="*/ 420 w 486"/>
                <a:gd name="T13" fmla="*/ 89 h 577"/>
                <a:gd name="T14" fmla="*/ 458 w 486"/>
                <a:gd name="T15" fmla="*/ 144 h 577"/>
                <a:gd name="T16" fmla="*/ 480 w 486"/>
                <a:gd name="T17" fmla="*/ 231 h 577"/>
                <a:gd name="T18" fmla="*/ 482 w 486"/>
                <a:gd name="T19" fmla="*/ 311 h 577"/>
                <a:gd name="T20" fmla="*/ 468 w 486"/>
                <a:gd name="T21" fmla="*/ 398 h 577"/>
                <a:gd name="T22" fmla="*/ 446 w 486"/>
                <a:gd name="T23" fmla="*/ 492 h 577"/>
                <a:gd name="T24" fmla="*/ 405 w 486"/>
                <a:gd name="T25" fmla="*/ 540 h 577"/>
                <a:gd name="T26" fmla="*/ 350 w 486"/>
                <a:gd name="T27" fmla="*/ 562 h 577"/>
                <a:gd name="T28" fmla="*/ 304 w 486"/>
                <a:gd name="T29" fmla="*/ 576 h 577"/>
                <a:gd name="T30" fmla="*/ 244 w 486"/>
                <a:gd name="T31" fmla="*/ 564 h 577"/>
                <a:gd name="T32" fmla="*/ 202 w 486"/>
                <a:gd name="T33" fmla="*/ 560 h 577"/>
                <a:gd name="T34" fmla="*/ 122 w 486"/>
                <a:gd name="T35" fmla="*/ 555 h 577"/>
                <a:gd name="T36" fmla="*/ 130 w 486"/>
                <a:gd name="T37" fmla="*/ 512 h 577"/>
                <a:gd name="T38" fmla="*/ 126 w 486"/>
                <a:gd name="T39" fmla="*/ 484 h 577"/>
                <a:gd name="T40" fmla="*/ 114 w 486"/>
                <a:gd name="T41" fmla="*/ 466 h 577"/>
                <a:gd name="T42" fmla="*/ 133 w 486"/>
                <a:gd name="T43" fmla="*/ 441 h 577"/>
                <a:gd name="T44" fmla="*/ 130 w 486"/>
                <a:gd name="T45" fmla="*/ 401 h 577"/>
                <a:gd name="T46" fmla="*/ 110 w 486"/>
                <a:gd name="T47" fmla="*/ 343 h 577"/>
                <a:gd name="T48" fmla="*/ 62 w 486"/>
                <a:gd name="T49" fmla="*/ 315 h 577"/>
                <a:gd name="T50" fmla="*/ 28 w 486"/>
                <a:gd name="T51" fmla="*/ 336 h 577"/>
                <a:gd name="T52" fmla="*/ 40 w 486"/>
                <a:gd name="T53" fmla="*/ 387 h 577"/>
                <a:gd name="T54" fmla="*/ 33 w 486"/>
                <a:gd name="T55" fmla="*/ 418 h 577"/>
                <a:gd name="T56" fmla="*/ 14 w 486"/>
                <a:gd name="T57" fmla="*/ 338 h 577"/>
                <a:gd name="T58" fmla="*/ 9 w 486"/>
                <a:gd name="T59" fmla="*/ 250 h 577"/>
                <a:gd name="T60" fmla="*/ 24 w 486"/>
                <a:gd name="T61" fmla="*/ 161 h 577"/>
                <a:gd name="T62" fmla="*/ 60 w 486"/>
                <a:gd name="T63" fmla="*/ 111 h 57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86" h="577">
                  <a:moveTo>
                    <a:pt x="60" y="111"/>
                  </a:moveTo>
                  <a:lnTo>
                    <a:pt x="69" y="75"/>
                  </a:lnTo>
                  <a:lnTo>
                    <a:pt x="89" y="38"/>
                  </a:lnTo>
                  <a:lnTo>
                    <a:pt x="113" y="22"/>
                  </a:lnTo>
                  <a:lnTo>
                    <a:pt x="140" y="10"/>
                  </a:lnTo>
                  <a:lnTo>
                    <a:pt x="188" y="0"/>
                  </a:lnTo>
                  <a:lnTo>
                    <a:pt x="224" y="0"/>
                  </a:lnTo>
                  <a:lnTo>
                    <a:pt x="270" y="0"/>
                  </a:lnTo>
                  <a:lnTo>
                    <a:pt x="306" y="7"/>
                  </a:lnTo>
                  <a:lnTo>
                    <a:pt x="331" y="19"/>
                  </a:lnTo>
                  <a:lnTo>
                    <a:pt x="350" y="29"/>
                  </a:lnTo>
                  <a:lnTo>
                    <a:pt x="376" y="51"/>
                  </a:lnTo>
                  <a:lnTo>
                    <a:pt x="400" y="72"/>
                  </a:lnTo>
                  <a:lnTo>
                    <a:pt x="420" y="89"/>
                  </a:lnTo>
                  <a:lnTo>
                    <a:pt x="439" y="111"/>
                  </a:lnTo>
                  <a:lnTo>
                    <a:pt x="458" y="144"/>
                  </a:lnTo>
                  <a:lnTo>
                    <a:pt x="468" y="181"/>
                  </a:lnTo>
                  <a:lnTo>
                    <a:pt x="480" y="231"/>
                  </a:lnTo>
                  <a:lnTo>
                    <a:pt x="485" y="270"/>
                  </a:lnTo>
                  <a:lnTo>
                    <a:pt x="482" y="311"/>
                  </a:lnTo>
                  <a:lnTo>
                    <a:pt x="480" y="352"/>
                  </a:lnTo>
                  <a:lnTo>
                    <a:pt x="468" y="398"/>
                  </a:lnTo>
                  <a:lnTo>
                    <a:pt x="456" y="446"/>
                  </a:lnTo>
                  <a:lnTo>
                    <a:pt x="446" y="492"/>
                  </a:lnTo>
                  <a:lnTo>
                    <a:pt x="427" y="526"/>
                  </a:lnTo>
                  <a:lnTo>
                    <a:pt x="405" y="540"/>
                  </a:lnTo>
                  <a:lnTo>
                    <a:pt x="379" y="552"/>
                  </a:lnTo>
                  <a:lnTo>
                    <a:pt x="350" y="562"/>
                  </a:lnTo>
                  <a:lnTo>
                    <a:pt x="331" y="572"/>
                  </a:lnTo>
                  <a:lnTo>
                    <a:pt x="304" y="576"/>
                  </a:lnTo>
                  <a:lnTo>
                    <a:pt x="280" y="574"/>
                  </a:lnTo>
                  <a:lnTo>
                    <a:pt x="244" y="564"/>
                  </a:lnTo>
                  <a:lnTo>
                    <a:pt x="216" y="563"/>
                  </a:lnTo>
                  <a:lnTo>
                    <a:pt x="202" y="560"/>
                  </a:lnTo>
                  <a:lnTo>
                    <a:pt x="204" y="569"/>
                  </a:lnTo>
                  <a:lnTo>
                    <a:pt x="122" y="555"/>
                  </a:lnTo>
                  <a:lnTo>
                    <a:pt x="132" y="526"/>
                  </a:lnTo>
                  <a:lnTo>
                    <a:pt x="130" y="512"/>
                  </a:lnTo>
                  <a:lnTo>
                    <a:pt x="130" y="499"/>
                  </a:lnTo>
                  <a:lnTo>
                    <a:pt x="126" y="484"/>
                  </a:lnTo>
                  <a:lnTo>
                    <a:pt x="122" y="476"/>
                  </a:lnTo>
                  <a:lnTo>
                    <a:pt x="114" y="466"/>
                  </a:lnTo>
                  <a:lnTo>
                    <a:pt x="124" y="454"/>
                  </a:lnTo>
                  <a:lnTo>
                    <a:pt x="133" y="441"/>
                  </a:lnTo>
                  <a:lnTo>
                    <a:pt x="136" y="429"/>
                  </a:lnTo>
                  <a:lnTo>
                    <a:pt x="130" y="401"/>
                  </a:lnTo>
                  <a:lnTo>
                    <a:pt x="127" y="364"/>
                  </a:lnTo>
                  <a:lnTo>
                    <a:pt x="110" y="343"/>
                  </a:lnTo>
                  <a:lnTo>
                    <a:pt x="86" y="336"/>
                  </a:lnTo>
                  <a:lnTo>
                    <a:pt x="62" y="315"/>
                  </a:lnTo>
                  <a:lnTo>
                    <a:pt x="45" y="315"/>
                  </a:lnTo>
                  <a:lnTo>
                    <a:pt x="28" y="336"/>
                  </a:lnTo>
                  <a:lnTo>
                    <a:pt x="28" y="364"/>
                  </a:lnTo>
                  <a:lnTo>
                    <a:pt x="40" y="387"/>
                  </a:lnTo>
                  <a:lnTo>
                    <a:pt x="42" y="421"/>
                  </a:lnTo>
                  <a:lnTo>
                    <a:pt x="33" y="418"/>
                  </a:lnTo>
                  <a:lnTo>
                    <a:pt x="24" y="412"/>
                  </a:lnTo>
                  <a:lnTo>
                    <a:pt x="14" y="338"/>
                  </a:lnTo>
                  <a:lnTo>
                    <a:pt x="0" y="289"/>
                  </a:lnTo>
                  <a:lnTo>
                    <a:pt x="9" y="250"/>
                  </a:lnTo>
                  <a:lnTo>
                    <a:pt x="16" y="207"/>
                  </a:lnTo>
                  <a:lnTo>
                    <a:pt x="24" y="161"/>
                  </a:lnTo>
                  <a:lnTo>
                    <a:pt x="24" y="140"/>
                  </a:lnTo>
                  <a:lnTo>
                    <a:pt x="60" y="111"/>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165" name="Freeform 82"/>
          <p:cNvSpPr>
            <a:spLocks/>
          </p:cNvSpPr>
          <p:nvPr/>
        </p:nvSpPr>
        <p:spPr bwMode="auto">
          <a:xfrm>
            <a:off x="5643563" y="5218114"/>
            <a:ext cx="539750" cy="238125"/>
          </a:xfrm>
          <a:custGeom>
            <a:avLst/>
            <a:gdLst>
              <a:gd name="T0" fmla="*/ 0 w 340"/>
              <a:gd name="T1" fmla="*/ 2147483646 h 150"/>
              <a:gd name="T2" fmla="*/ 2147483646 w 340"/>
              <a:gd name="T3" fmla="*/ 0 h 150"/>
              <a:gd name="T4" fmla="*/ 2147483646 w 340"/>
              <a:gd name="T5" fmla="*/ 2147483646 h 150"/>
              <a:gd name="T6" fmla="*/ 2147483646 w 340"/>
              <a:gd name="T7" fmla="*/ 2147483646 h 150"/>
              <a:gd name="T8" fmla="*/ 2147483646 w 340"/>
              <a:gd name="T9" fmla="*/ 2147483646 h 150"/>
              <a:gd name="T10" fmla="*/ 2147483646 w 340"/>
              <a:gd name="T11" fmla="*/ 2147483646 h 150"/>
              <a:gd name="T12" fmla="*/ 2147483646 w 340"/>
              <a:gd name="T13" fmla="*/ 2147483646 h 150"/>
              <a:gd name="T14" fmla="*/ 2147483646 w 340"/>
              <a:gd name="T15" fmla="*/ 2147483646 h 150"/>
              <a:gd name="T16" fmla="*/ 2147483646 w 340"/>
              <a:gd name="T17" fmla="*/ 2147483646 h 150"/>
              <a:gd name="T18" fmla="*/ 2147483646 w 340"/>
              <a:gd name="T19" fmla="*/ 2147483646 h 150"/>
              <a:gd name="T20" fmla="*/ 2147483646 w 340"/>
              <a:gd name="T21" fmla="*/ 2147483646 h 150"/>
              <a:gd name="T22" fmla="*/ 0 w 340"/>
              <a:gd name="T23" fmla="*/ 2147483646 h 1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40" h="150">
                <a:moveTo>
                  <a:pt x="0" y="17"/>
                </a:moveTo>
                <a:lnTo>
                  <a:pt x="7" y="0"/>
                </a:lnTo>
                <a:lnTo>
                  <a:pt x="49" y="2"/>
                </a:lnTo>
                <a:lnTo>
                  <a:pt x="94" y="10"/>
                </a:lnTo>
                <a:lnTo>
                  <a:pt x="164" y="33"/>
                </a:lnTo>
                <a:lnTo>
                  <a:pt x="200" y="49"/>
                </a:lnTo>
                <a:lnTo>
                  <a:pt x="241" y="67"/>
                </a:lnTo>
                <a:lnTo>
                  <a:pt x="285" y="87"/>
                </a:lnTo>
                <a:lnTo>
                  <a:pt x="323" y="108"/>
                </a:lnTo>
                <a:lnTo>
                  <a:pt x="335" y="122"/>
                </a:lnTo>
                <a:lnTo>
                  <a:pt x="339" y="149"/>
                </a:lnTo>
                <a:lnTo>
                  <a:pt x="0"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6" name="Freeform 83"/>
          <p:cNvSpPr>
            <a:spLocks/>
          </p:cNvSpPr>
          <p:nvPr/>
        </p:nvSpPr>
        <p:spPr bwMode="auto">
          <a:xfrm>
            <a:off x="4186239" y="5075238"/>
            <a:ext cx="3589337" cy="584200"/>
          </a:xfrm>
          <a:custGeom>
            <a:avLst/>
            <a:gdLst>
              <a:gd name="T0" fmla="*/ 2147483646 w 2261"/>
              <a:gd name="T1" fmla="*/ 2147483646 h 368"/>
              <a:gd name="T2" fmla="*/ 2147483646 w 2261"/>
              <a:gd name="T3" fmla="*/ 2147483646 h 368"/>
              <a:gd name="T4" fmla="*/ 2147483646 w 2261"/>
              <a:gd name="T5" fmla="*/ 2147483646 h 368"/>
              <a:gd name="T6" fmla="*/ 2147483646 w 2261"/>
              <a:gd name="T7" fmla="*/ 2147483646 h 368"/>
              <a:gd name="T8" fmla="*/ 2147483646 w 2261"/>
              <a:gd name="T9" fmla="*/ 2147483646 h 368"/>
              <a:gd name="T10" fmla="*/ 2147483646 w 2261"/>
              <a:gd name="T11" fmla="*/ 0 h 368"/>
              <a:gd name="T12" fmla="*/ 2147483646 w 2261"/>
              <a:gd name="T13" fmla="*/ 2147483646 h 368"/>
              <a:gd name="T14" fmla="*/ 2147483646 w 2261"/>
              <a:gd name="T15" fmla="*/ 2147483646 h 368"/>
              <a:gd name="T16" fmla="*/ 2147483646 w 2261"/>
              <a:gd name="T17" fmla="*/ 2147483646 h 368"/>
              <a:gd name="T18" fmla="*/ 2147483646 w 2261"/>
              <a:gd name="T19" fmla="*/ 2147483646 h 368"/>
              <a:gd name="T20" fmla="*/ 2147483646 w 2261"/>
              <a:gd name="T21" fmla="*/ 2147483646 h 368"/>
              <a:gd name="T22" fmla="*/ 2147483646 w 2261"/>
              <a:gd name="T23" fmla="*/ 2147483646 h 368"/>
              <a:gd name="T24" fmla="*/ 2147483646 w 2261"/>
              <a:gd name="T25" fmla="*/ 2147483646 h 368"/>
              <a:gd name="T26" fmla="*/ 2147483646 w 2261"/>
              <a:gd name="T27" fmla="*/ 2147483646 h 368"/>
              <a:gd name="T28" fmla="*/ 2147483646 w 2261"/>
              <a:gd name="T29" fmla="*/ 2147483646 h 368"/>
              <a:gd name="T30" fmla="*/ 2147483646 w 2261"/>
              <a:gd name="T31" fmla="*/ 2147483646 h 368"/>
              <a:gd name="T32" fmla="*/ 2147483646 w 2261"/>
              <a:gd name="T33" fmla="*/ 2147483646 h 368"/>
              <a:gd name="T34" fmla="*/ 2147483646 w 2261"/>
              <a:gd name="T35" fmla="*/ 2147483646 h 368"/>
              <a:gd name="T36" fmla="*/ 2147483646 w 2261"/>
              <a:gd name="T37" fmla="*/ 2147483646 h 368"/>
              <a:gd name="T38" fmla="*/ 2147483646 w 2261"/>
              <a:gd name="T39" fmla="*/ 2147483646 h 368"/>
              <a:gd name="T40" fmla="*/ 2147483646 w 2261"/>
              <a:gd name="T41" fmla="*/ 2147483646 h 368"/>
              <a:gd name="T42" fmla="*/ 2147483646 w 2261"/>
              <a:gd name="T43" fmla="*/ 2147483646 h 368"/>
              <a:gd name="T44" fmla="*/ 2147483646 w 2261"/>
              <a:gd name="T45" fmla="*/ 2147483646 h 368"/>
              <a:gd name="T46" fmla="*/ 2147483646 w 2261"/>
              <a:gd name="T47" fmla="*/ 2147483646 h 368"/>
              <a:gd name="T48" fmla="*/ 2147483646 w 2261"/>
              <a:gd name="T49" fmla="*/ 2147483646 h 368"/>
              <a:gd name="T50" fmla="*/ 2147483646 w 2261"/>
              <a:gd name="T51" fmla="*/ 2147483646 h 368"/>
              <a:gd name="T52" fmla="*/ 2147483646 w 2261"/>
              <a:gd name="T53" fmla="*/ 2147483646 h 368"/>
              <a:gd name="T54" fmla="*/ 2147483646 w 2261"/>
              <a:gd name="T55" fmla="*/ 2147483646 h 368"/>
              <a:gd name="T56" fmla="*/ 0 w 2261"/>
              <a:gd name="T57" fmla="*/ 2147483646 h 368"/>
              <a:gd name="T58" fmla="*/ 2147483646 w 2261"/>
              <a:gd name="T59" fmla="*/ 2147483646 h 36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261" h="368">
                <a:moveTo>
                  <a:pt x="10" y="265"/>
                </a:moveTo>
                <a:lnTo>
                  <a:pt x="96" y="158"/>
                </a:lnTo>
                <a:lnTo>
                  <a:pt x="145" y="111"/>
                </a:lnTo>
                <a:lnTo>
                  <a:pt x="187" y="76"/>
                </a:lnTo>
                <a:lnTo>
                  <a:pt x="255" y="20"/>
                </a:lnTo>
                <a:lnTo>
                  <a:pt x="284" y="0"/>
                </a:lnTo>
                <a:lnTo>
                  <a:pt x="480" y="96"/>
                </a:lnTo>
                <a:lnTo>
                  <a:pt x="524" y="147"/>
                </a:lnTo>
                <a:lnTo>
                  <a:pt x="558" y="188"/>
                </a:lnTo>
                <a:lnTo>
                  <a:pt x="597" y="234"/>
                </a:lnTo>
                <a:lnTo>
                  <a:pt x="616" y="265"/>
                </a:lnTo>
                <a:lnTo>
                  <a:pt x="736" y="199"/>
                </a:lnTo>
                <a:lnTo>
                  <a:pt x="789" y="168"/>
                </a:lnTo>
                <a:lnTo>
                  <a:pt x="861" y="143"/>
                </a:lnTo>
                <a:lnTo>
                  <a:pt x="918" y="96"/>
                </a:lnTo>
                <a:lnTo>
                  <a:pt x="1010" y="122"/>
                </a:lnTo>
                <a:lnTo>
                  <a:pt x="1086" y="152"/>
                </a:lnTo>
                <a:lnTo>
                  <a:pt x="1163" y="184"/>
                </a:lnTo>
                <a:lnTo>
                  <a:pt x="1173" y="188"/>
                </a:lnTo>
                <a:lnTo>
                  <a:pt x="1231" y="199"/>
                </a:lnTo>
                <a:lnTo>
                  <a:pt x="1294" y="265"/>
                </a:lnTo>
                <a:lnTo>
                  <a:pt x="1327" y="305"/>
                </a:lnTo>
                <a:lnTo>
                  <a:pt x="1409" y="347"/>
                </a:lnTo>
                <a:lnTo>
                  <a:pt x="1640" y="224"/>
                </a:lnTo>
                <a:lnTo>
                  <a:pt x="1977" y="147"/>
                </a:lnTo>
                <a:lnTo>
                  <a:pt x="2102" y="188"/>
                </a:lnTo>
                <a:lnTo>
                  <a:pt x="2226" y="269"/>
                </a:lnTo>
                <a:lnTo>
                  <a:pt x="2260" y="367"/>
                </a:lnTo>
                <a:lnTo>
                  <a:pt x="0" y="367"/>
                </a:lnTo>
                <a:lnTo>
                  <a:pt x="10" y="265"/>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7" name="Freeform 84"/>
          <p:cNvSpPr>
            <a:spLocks/>
          </p:cNvSpPr>
          <p:nvPr/>
        </p:nvSpPr>
        <p:spPr bwMode="auto">
          <a:xfrm>
            <a:off x="4578351" y="5237164"/>
            <a:ext cx="454025" cy="325437"/>
          </a:xfrm>
          <a:custGeom>
            <a:avLst/>
            <a:gdLst>
              <a:gd name="T0" fmla="*/ 0 w 286"/>
              <a:gd name="T1" fmla="*/ 0 h 205"/>
              <a:gd name="T2" fmla="*/ 2147483646 w 286"/>
              <a:gd name="T3" fmla="*/ 2147483646 h 205"/>
              <a:gd name="T4" fmla="*/ 2147483646 w 286"/>
              <a:gd name="T5" fmla="*/ 2147483646 h 205"/>
              <a:gd name="T6" fmla="*/ 2147483646 w 286"/>
              <a:gd name="T7" fmla="*/ 2147483646 h 205"/>
              <a:gd name="T8" fmla="*/ 2147483646 w 286"/>
              <a:gd name="T9" fmla="*/ 2147483646 h 205"/>
              <a:gd name="T10" fmla="*/ 2147483646 w 286"/>
              <a:gd name="T11" fmla="*/ 2147483646 h 205"/>
              <a:gd name="T12" fmla="*/ 2147483646 w 286"/>
              <a:gd name="T13" fmla="*/ 2147483646 h 205"/>
              <a:gd name="T14" fmla="*/ 2147483646 w 286"/>
              <a:gd name="T15" fmla="*/ 2147483646 h 205"/>
              <a:gd name="T16" fmla="*/ 2147483646 w 286"/>
              <a:gd name="T17" fmla="*/ 2147483646 h 205"/>
              <a:gd name="T18" fmla="*/ 2147483646 w 286"/>
              <a:gd name="T19" fmla="*/ 2147483646 h 205"/>
              <a:gd name="T20" fmla="*/ 2147483646 w 286"/>
              <a:gd name="T21" fmla="*/ 2147483646 h 205"/>
              <a:gd name="T22" fmla="*/ 2147483646 w 286"/>
              <a:gd name="T23" fmla="*/ 2147483646 h 205"/>
              <a:gd name="T24" fmla="*/ 2147483646 w 286"/>
              <a:gd name="T25" fmla="*/ 2147483646 h 205"/>
              <a:gd name="T26" fmla="*/ 2147483646 w 286"/>
              <a:gd name="T27" fmla="*/ 2147483646 h 205"/>
              <a:gd name="T28" fmla="*/ 2147483646 w 286"/>
              <a:gd name="T29" fmla="*/ 2147483646 h 205"/>
              <a:gd name="T30" fmla="*/ 2147483646 w 286"/>
              <a:gd name="T31" fmla="*/ 2147483646 h 205"/>
              <a:gd name="T32" fmla="*/ 2147483646 w 286"/>
              <a:gd name="T33" fmla="*/ 2147483646 h 205"/>
              <a:gd name="T34" fmla="*/ 0 w 286"/>
              <a:gd name="T35" fmla="*/ 0 h 2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6" h="205">
                <a:moveTo>
                  <a:pt x="0" y="0"/>
                </a:moveTo>
                <a:lnTo>
                  <a:pt x="138" y="33"/>
                </a:lnTo>
                <a:lnTo>
                  <a:pt x="185" y="51"/>
                </a:lnTo>
                <a:lnTo>
                  <a:pt x="210" y="65"/>
                </a:lnTo>
                <a:lnTo>
                  <a:pt x="236" y="86"/>
                </a:lnTo>
                <a:lnTo>
                  <a:pt x="258" y="114"/>
                </a:lnTo>
                <a:lnTo>
                  <a:pt x="273" y="142"/>
                </a:lnTo>
                <a:lnTo>
                  <a:pt x="285" y="171"/>
                </a:lnTo>
                <a:lnTo>
                  <a:pt x="263" y="204"/>
                </a:lnTo>
                <a:lnTo>
                  <a:pt x="253" y="169"/>
                </a:lnTo>
                <a:lnTo>
                  <a:pt x="234" y="138"/>
                </a:lnTo>
                <a:lnTo>
                  <a:pt x="217" y="116"/>
                </a:lnTo>
                <a:lnTo>
                  <a:pt x="202" y="101"/>
                </a:lnTo>
                <a:lnTo>
                  <a:pt x="174" y="84"/>
                </a:lnTo>
                <a:lnTo>
                  <a:pt x="142" y="68"/>
                </a:lnTo>
                <a:lnTo>
                  <a:pt x="97" y="49"/>
                </a:lnTo>
                <a:lnTo>
                  <a:pt x="54" y="29"/>
                </a:lnTo>
                <a:lnTo>
                  <a:pt x="0"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8" name="Rectangle 85"/>
          <p:cNvSpPr>
            <a:spLocks noChangeArrowheads="1"/>
          </p:cNvSpPr>
          <p:nvPr/>
        </p:nvSpPr>
        <p:spPr bwMode="gray">
          <a:xfrm>
            <a:off x="4403725" y="3046413"/>
            <a:ext cx="1112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rgbClr val="FFFF66"/>
                </a:solidFill>
                <a:latin typeface="Arial" panose="020B0604020202020204" pitchFamily="34" charset="0"/>
              </a:rPr>
              <a:t>a + b = 10</a:t>
            </a:r>
          </a:p>
        </p:txBody>
      </p:sp>
      <p:sp>
        <p:nvSpPr>
          <p:cNvPr id="49169" name="Rectangle 86"/>
          <p:cNvSpPr>
            <a:spLocks noChangeArrowheads="1"/>
          </p:cNvSpPr>
          <p:nvPr/>
        </p:nvSpPr>
        <p:spPr bwMode="auto">
          <a:xfrm>
            <a:off x="5118745" y="1508126"/>
            <a:ext cx="1179810"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u="sng" dirty="0">
                <a:solidFill>
                  <a:srgbClr val="FF0000"/>
                </a:solidFill>
                <a:latin typeface="Arial" panose="020B0604020202020204" pitchFamily="34" charset="0"/>
              </a:rPr>
              <a:t>Class</a:t>
            </a:r>
          </a:p>
          <a:p>
            <a:pPr algn="ctr"/>
            <a:r>
              <a:rPr lang="en-US" altLang="en-US" dirty="0">
                <a:solidFill>
                  <a:srgbClr val="FF0000"/>
                </a:solidFill>
                <a:latin typeface="Arial" panose="020B0604020202020204" pitchFamily="34" charset="0"/>
              </a:rPr>
              <a:t>Course</a:t>
            </a:r>
          </a:p>
        </p:txBody>
      </p:sp>
      <p:sp>
        <p:nvSpPr>
          <p:cNvPr id="49170" name="Rectangle 87"/>
          <p:cNvSpPr>
            <a:spLocks noChangeArrowheads="1"/>
          </p:cNvSpPr>
          <p:nvPr/>
        </p:nvSpPr>
        <p:spPr bwMode="auto">
          <a:xfrm>
            <a:off x="1965325" y="2338389"/>
            <a:ext cx="1479550"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u="sng" dirty="0">
                <a:solidFill>
                  <a:srgbClr val="FF0000"/>
                </a:solidFill>
                <a:latin typeface="Arial" panose="020B0604020202020204" pitchFamily="34" charset="0"/>
              </a:rPr>
              <a:t>Properties</a:t>
            </a:r>
            <a:endParaRPr lang="en-US" altLang="en-US" sz="1800" b="1" dirty="0">
              <a:solidFill>
                <a:srgbClr val="FF0000"/>
              </a:solidFill>
              <a:latin typeface="Arial" panose="020B0604020202020204" pitchFamily="34" charset="0"/>
            </a:endParaRPr>
          </a:p>
          <a:p>
            <a:pPr algn="ctr"/>
            <a:r>
              <a:rPr lang="en-US" altLang="en-US" sz="1800" dirty="0">
                <a:solidFill>
                  <a:srgbClr val="FF0000"/>
                </a:solidFill>
                <a:latin typeface="Arial" panose="020B0604020202020204" pitchFamily="34" charset="0"/>
              </a:rPr>
              <a:t>Name</a:t>
            </a:r>
          </a:p>
          <a:p>
            <a:pPr algn="ctr"/>
            <a:r>
              <a:rPr lang="en-US" altLang="en-US" sz="1800" dirty="0">
                <a:solidFill>
                  <a:srgbClr val="FF0000"/>
                </a:solidFill>
                <a:latin typeface="Arial" panose="020B0604020202020204" pitchFamily="34" charset="0"/>
              </a:rPr>
              <a:t>Location</a:t>
            </a:r>
          </a:p>
          <a:p>
            <a:pPr algn="ctr"/>
            <a:r>
              <a:rPr lang="en-US" altLang="en-US" sz="1800" dirty="0">
                <a:solidFill>
                  <a:srgbClr val="FF0000"/>
                </a:solidFill>
                <a:latin typeface="Arial" panose="020B0604020202020204" pitchFamily="34" charset="0"/>
              </a:rPr>
              <a:t>Days offered</a:t>
            </a:r>
          </a:p>
          <a:p>
            <a:pPr algn="ctr"/>
            <a:r>
              <a:rPr lang="en-US" altLang="en-US" sz="1800" dirty="0">
                <a:solidFill>
                  <a:srgbClr val="FF0000"/>
                </a:solidFill>
                <a:latin typeface="Arial" panose="020B0604020202020204" pitchFamily="34" charset="0"/>
              </a:rPr>
              <a:t>Credit hours</a:t>
            </a:r>
          </a:p>
          <a:p>
            <a:pPr algn="ctr"/>
            <a:r>
              <a:rPr lang="en-US" altLang="en-US" sz="1800" dirty="0">
                <a:solidFill>
                  <a:srgbClr val="FF0000"/>
                </a:solidFill>
                <a:latin typeface="Arial" panose="020B0604020202020204" pitchFamily="34" charset="0"/>
              </a:rPr>
              <a:t>Start time</a:t>
            </a:r>
          </a:p>
          <a:p>
            <a:pPr algn="ctr"/>
            <a:r>
              <a:rPr lang="en-US" altLang="en-US" sz="1800" dirty="0">
                <a:solidFill>
                  <a:srgbClr val="FF0000"/>
                </a:solidFill>
                <a:latin typeface="Arial" panose="020B0604020202020204" pitchFamily="34" charset="0"/>
              </a:rPr>
              <a:t>End time</a:t>
            </a:r>
          </a:p>
        </p:txBody>
      </p:sp>
      <p:sp>
        <p:nvSpPr>
          <p:cNvPr id="49171" name="Rectangle 88"/>
          <p:cNvSpPr>
            <a:spLocks noChangeArrowheads="1"/>
          </p:cNvSpPr>
          <p:nvPr/>
        </p:nvSpPr>
        <p:spPr bwMode="auto">
          <a:xfrm>
            <a:off x="8088313" y="2338388"/>
            <a:ext cx="217805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u="sng" dirty="0">
                <a:solidFill>
                  <a:srgbClr val="FF0000"/>
                </a:solidFill>
                <a:latin typeface="Arial" panose="020B0604020202020204" pitchFamily="34" charset="0"/>
              </a:rPr>
              <a:t>Behavior</a:t>
            </a:r>
          </a:p>
          <a:p>
            <a:pPr algn="ctr"/>
            <a:r>
              <a:rPr lang="en-US" altLang="en-US" sz="1800" dirty="0">
                <a:solidFill>
                  <a:srgbClr val="FF0000"/>
                </a:solidFill>
                <a:latin typeface="Arial" panose="020B0604020202020204" pitchFamily="34" charset="0"/>
              </a:rPr>
              <a:t>Add a student</a:t>
            </a:r>
          </a:p>
          <a:p>
            <a:pPr algn="ctr"/>
            <a:r>
              <a:rPr lang="en-US" altLang="en-US" sz="1800" dirty="0">
                <a:solidFill>
                  <a:srgbClr val="FF0000"/>
                </a:solidFill>
                <a:latin typeface="Arial" panose="020B0604020202020204" pitchFamily="34" charset="0"/>
              </a:rPr>
              <a:t>Delete a student</a:t>
            </a:r>
          </a:p>
          <a:p>
            <a:pPr algn="ctr"/>
            <a:r>
              <a:rPr lang="en-US" altLang="en-US" sz="1800" dirty="0">
                <a:solidFill>
                  <a:srgbClr val="FF0000"/>
                </a:solidFill>
                <a:latin typeface="Arial" panose="020B0604020202020204" pitchFamily="34" charset="0"/>
              </a:rPr>
              <a:t>Get course roster</a:t>
            </a:r>
          </a:p>
          <a:p>
            <a:pPr algn="ctr"/>
            <a:r>
              <a:rPr lang="en-US" altLang="en-US" sz="1800" dirty="0">
                <a:solidFill>
                  <a:srgbClr val="FF0000"/>
                </a:solidFill>
                <a:latin typeface="Arial" panose="020B0604020202020204" pitchFamily="34" charset="0"/>
              </a:rPr>
              <a:t>Determine if it is full</a:t>
            </a:r>
          </a:p>
        </p:txBody>
      </p:sp>
      <p:sp>
        <p:nvSpPr>
          <p:cNvPr id="49172" name="Rectangle 90"/>
          <p:cNvSpPr>
            <a:spLocks noGrp="1" noChangeArrowheads="1"/>
          </p:cNvSpPr>
          <p:nvPr>
            <p:ph type="title"/>
          </p:nvPr>
        </p:nvSpPr>
        <p:spPr/>
        <p:txBody>
          <a:bodyPr/>
          <a:lstStyle/>
          <a:p>
            <a:pPr eaLnBrk="1" hangingPunct="1"/>
            <a:r>
              <a:rPr lang="en-US" altLang="en-US" smtClean="0"/>
              <a:t>Sample Class</a:t>
            </a:r>
          </a:p>
        </p:txBody>
      </p:sp>
    </p:spTree>
    <p:extLst>
      <p:ext uri="{BB962C8B-B14F-4D97-AF65-F5344CB8AC3E}">
        <p14:creationId xmlns:p14="http://schemas.microsoft.com/office/powerpoint/2010/main" val="133403798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51203" name="Rectangle 1027"/>
          <p:cNvSpPr>
            <a:spLocks noChangeArrowheads="1"/>
          </p:cNvSpPr>
          <p:nvPr/>
        </p:nvSpPr>
        <p:spPr bwMode="auto">
          <a:xfrm>
            <a:off x="3294064" y="3514726"/>
            <a:ext cx="150361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Professor</a:t>
            </a:r>
          </a:p>
        </p:txBody>
      </p:sp>
      <p:grpSp>
        <p:nvGrpSpPr>
          <p:cNvPr id="51204" name="Group 1028"/>
          <p:cNvGrpSpPr>
            <a:grpSpLocks/>
          </p:cNvGrpSpPr>
          <p:nvPr/>
        </p:nvGrpSpPr>
        <p:grpSpPr bwMode="auto">
          <a:xfrm>
            <a:off x="3048000" y="3435350"/>
            <a:ext cx="1981200" cy="1282700"/>
            <a:chOff x="960" y="2164"/>
            <a:chExt cx="1248" cy="808"/>
          </a:xfrm>
        </p:grpSpPr>
        <p:sp>
          <p:nvSpPr>
            <p:cNvPr id="51267" name="Rectangle 1029"/>
            <p:cNvSpPr>
              <a:spLocks noChangeArrowheads="1"/>
            </p:cNvSpPr>
            <p:nvPr/>
          </p:nvSpPr>
          <p:spPr bwMode="auto">
            <a:xfrm>
              <a:off x="964" y="2164"/>
              <a:ext cx="1240" cy="8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51268" name="Line 1030"/>
            <p:cNvSpPr>
              <a:spLocks noChangeShapeType="1"/>
            </p:cNvSpPr>
            <p:nvPr/>
          </p:nvSpPr>
          <p:spPr bwMode="auto">
            <a:xfrm>
              <a:off x="960" y="2592"/>
              <a:ext cx="124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69" name="Line 1031"/>
            <p:cNvSpPr>
              <a:spLocks noChangeShapeType="1"/>
            </p:cNvSpPr>
            <p:nvPr/>
          </p:nvSpPr>
          <p:spPr bwMode="auto">
            <a:xfrm>
              <a:off x="960" y="2784"/>
              <a:ext cx="124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205" name="Rectangle 1033"/>
          <p:cNvSpPr>
            <a:spLocks noChangeArrowheads="1"/>
          </p:cNvSpPr>
          <p:nvPr/>
        </p:nvSpPr>
        <p:spPr bwMode="auto">
          <a:xfrm>
            <a:off x="6356350" y="3233739"/>
            <a:ext cx="1885950" cy="1036637"/>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nvGrpSpPr>
          <p:cNvPr id="51206" name="Group 1034"/>
          <p:cNvGrpSpPr>
            <a:grpSpLocks/>
          </p:cNvGrpSpPr>
          <p:nvPr/>
        </p:nvGrpSpPr>
        <p:grpSpPr bwMode="auto">
          <a:xfrm>
            <a:off x="7937500" y="3243264"/>
            <a:ext cx="1011238" cy="1984375"/>
            <a:chOff x="4040" y="2043"/>
            <a:chExt cx="637" cy="1250"/>
          </a:xfrm>
        </p:grpSpPr>
        <p:sp>
          <p:nvSpPr>
            <p:cNvPr id="51215" name="Freeform 1035"/>
            <p:cNvSpPr>
              <a:spLocks/>
            </p:cNvSpPr>
            <p:nvPr/>
          </p:nvSpPr>
          <p:spPr bwMode="auto">
            <a:xfrm>
              <a:off x="4086" y="2986"/>
              <a:ext cx="468" cy="307"/>
            </a:xfrm>
            <a:custGeom>
              <a:avLst/>
              <a:gdLst>
                <a:gd name="T0" fmla="*/ 39 w 468"/>
                <a:gd name="T1" fmla="*/ 0 h 307"/>
                <a:gd name="T2" fmla="*/ 0 w 468"/>
                <a:gd name="T3" fmla="*/ 306 h 307"/>
                <a:gd name="T4" fmla="*/ 467 w 468"/>
                <a:gd name="T5" fmla="*/ 306 h 307"/>
                <a:gd name="T6" fmla="*/ 449 w 468"/>
                <a:gd name="T7" fmla="*/ 4 h 307"/>
                <a:gd name="T8" fmla="*/ 39 w 468"/>
                <a:gd name="T9" fmla="*/ 0 h 3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8" h="307">
                  <a:moveTo>
                    <a:pt x="39" y="0"/>
                  </a:moveTo>
                  <a:lnTo>
                    <a:pt x="0" y="306"/>
                  </a:lnTo>
                  <a:lnTo>
                    <a:pt x="467" y="306"/>
                  </a:lnTo>
                  <a:lnTo>
                    <a:pt x="449" y="4"/>
                  </a:lnTo>
                  <a:lnTo>
                    <a:pt x="39" y="0"/>
                  </a:lnTo>
                </a:path>
              </a:pathLst>
            </a:custGeom>
            <a:solidFill>
              <a:srgbClr val="00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1216" name="Group 1036"/>
            <p:cNvGrpSpPr>
              <a:grpSpLocks/>
            </p:cNvGrpSpPr>
            <p:nvPr/>
          </p:nvGrpSpPr>
          <p:grpSpPr bwMode="auto">
            <a:xfrm>
              <a:off x="4040" y="2043"/>
              <a:ext cx="548" cy="970"/>
              <a:chOff x="4040" y="2043"/>
              <a:chExt cx="548" cy="970"/>
            </a:xfrm>
          </p:grpSpPr>
          <p:grpSp>
            <p:nvGrpSpPr>
              <p:cNvPr id="51219" name="Group 1037"/>
              <p:cNvGrpSpPr>
                <a:grpSpLocks/>
              </p:cNvGrpSpPr>
              <p:nvPr/>
            </p:nvGrpSpPr>
            <p:grpSpPr bwMode="auto">
              <a:xfrm>
                <a:off x="4235" y="2345"/>
                <a:ext cx="204" cy="235"/>
                <a:chOff x="4235" y="2345"/>
                <a:chExt cx="204" cy="235"/>
              </a:xfrm>
            </p:grpSpPr>
            <p:sp>
              <p:nvSpPr>
                <p:cNvPr id="51264" name="Freeform 1038"/>
                <p:cNvSpPr>
                  <a:spLocks/>
                </p:cNvSpPr>
                <p:nvPr/>
              </p:nvSpPr>
              <p:spPr bwMode="auto">
                <a:xfrm>
                  <a:off x="4235" y="2345"/>
                  <a:ext cx="204" cy="235"/>
                </a:xfrm>
                <a:custGeom>
                  <a:avLst/>
                  <a:gdLst>
                    <a:gd name="T0" fmla="*/ 37 w 204"/>
                    <a:gd name="T1" fmla="*/ 0 h 235"/>
                    <a:gd name="T2" fmla="*/ 26 w 204"/>
                    <a:gd name="T3" fmla="*/ 62 h 235"/>
                    <a:gd name="T4" fmla="*/ 20 w 204"/>
                    <a:gd name="T5" fmla="*/ 68 h 235"/>
                    <a:gd name="T6" fmla="*/ 11 w 204"/>
                    <a:gd name="T7" fmla="*/ 75 h 235"/>
                    <a:gd name="T8" fmla="*/ 0 w 204"/>
                    <a:gd name="T9" fmla="*/ 78 h 235"/>
                    <a:gd name="T10" fmla="*/ 12 w 204"/>
                    <a:gd name="T11" fmla="*/ 139 h 235"/>
                    <a:gd name="T12" fmla="*/ 18 w 204"/>
                    <a:gd name="T13" fmla="*/ 168 h 235"/>
                    <a:gd name="T14" fmla="*/ 23 w 204"/>
                    <a:gd name="T15" fmla="*/ 186 h 235"/>
                    <a:gd name="T16" fmla="*/ 30 w 204"/>
                    <a:gd name="T17" fmla="*/ 202 h 235"/>
                    <a:gd name="T18" fmla="*/ 45 w 204"/>
                    <a:gd name="T19" fmla="*/ 212 h 235"/>
                    <a:gd name="T20" fmla="*/ 70 w 204"/>
                    <a:gd name="T21" fmla="*/ 222 h 235"/>
                    <a:gd name="T22" fmla="*/ 99 w 204"/>
                    <a:gd name="T23" fmla="*/ 231 h 235"/>
                    <a:gd name="T24" fmla="*/ 121 w 204"/>
                    <a:gd name="T25" fmla="*/ 234 h 235"/>
                    <a:gd name="T26" fmla="*/ 140 w 204"/>
                    <a:gd name="T27" fmla="*/ 231 h 235"/>
                    <a:gd name="T28" fmla="*/ 162 w 204"/>
                    <a:gd name="T29" fmla="*/ 226 h 235"/>
                    <a:gd name="T30" fmla="*/ 177 w 204"/>
                    <a:gd name="T31" fmla="*/ 216 h 235"/>
                    <a:gd name="T32" fmla="*/ 198 w 204"/>
                    <a:gd name="T33" fmla="*/ 187 h 235"/>
                    <a:gd name="T34" fmla="*/ 203 w 204"/>
                    <a:gd name="T35" fmla="*/ 162 h 235"/>
                    <a:gd name="T36" fmla="*/ 201 w 204"/>
                    <a:gd name="T37" fmla="*/ 127 h 235"/>
                    <a:gd name="T38" fmla="*/ 193 w 204"/>
                    <a:gd name="T39" fmla="*/ 113 h 235"/>
                    <a:gd name="T40" fmla="*/ 169 w 204"/>
                    <a:gd name="T41" fmla="*/ 89 h 235"/>
                    <a:gd name="T42" fmla="*/ 162 w 204"/>
                    <a:gd name="T43" fmla="*/ 82 h 235"/>
                    <a:gd name="T44" fmla="*/ 161 w 204"/>
                    <a:gd name="T45" fmla="*/ 47 h 235"/>
                    <a:gd name="T46" fmla="*/ 165 w 204"/>
                    <a:gd name="T47" fmla="*/ 24 h 235"/>
                    <a:gd name="T48" fmla="*/ 37 w 204"/>
                    <a:gd name="T49" fmla="*/ 0 h 2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04" h="235">
                      <a:moveTo>
                        <a:pt x="37" y="0"/>
                      </a:moveTo>
                      <a:lnTo>
                        <a:pt x="26" y="62"/>
                      </a:lnTo>
                      <a:lnTo>
                        <a:pt x="20" y="68"/>
                      </a:lnTo>
                      <a:lnTo>
                        <a:pt x="11" y="75"/>
                      </a:lnTo>
                      <a:lnTo>
                        <a:pt x="0" y="78"/>
                      </a:lnTo>
                      <a:lnTo>
                        <a:pt x="12" y="139"/>
                      </a:lnTo>
                      <a:lnTo>
                        <a:pt x="18" y="168"/>
                      </a:lnTo>
                      <a:lnTo>
                        <a:pt x="23" y="186"/>
                      </a:lnTo>
                      <a:lnTo>
                        <a:pt x="30" y="202"/>
                      </a:lnTo>
                      <a:lnTo>
                        <a:pt x="45" y="212"/>
                      </a:lnTo>
                      <a:lnTo>
                        <a:pt x="70" y="222"/>
                      </a:lnTo>
                      <a:lnTo>
                        <a:pt x="99" y="231"/>
                      </a:lnTo>
                      <a:lnTo>
                        <a:pt x="121" y="234"/>
                      </a:lnTo>
                      <a:lnTo>
                        <a:pt x="140" y="231"/>
                      </a:lnTo>
                      <a:lnTo>
                        <a:pt x="162" y="226"/>
                      </a:lnTo>
                      <a:lnTo>
                        <a:pt x="177" y="216"/>
                      </a:lnTo>
                      <a:lnTo>
                        <a:pt x="198" y="187"/>
                      </a:lnTo>
                      <a:lnTo>
                        <a:pt x="203" y="162"/>
                      </a:lnTo>
                      <a:lnTo>
                        <a:pt x="201" y="127"/>
                      </a:lnTo>
                      <a:lnTo>
                        <a:pt x="193" y="113"/>
                      </a:lnTo>
                      <a:lnTo>
                        <a:pt x="169" y="89"/>
                      </a:lnTo>
                      <a:lnTo>
                        <a:pt x="162" y="82"/>
                      </a:lnTo>
                      <a:lnTo>
                        <a:pt x="161" y="47"/>
                      </a:lnTo>
                      <a:lnTo>
                        <a:pt x="165" y="24"/>
                      </a:lnTo>
                      <a:lnTo>
                        <a:pt x="37" y="0"/>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5" name="Freeform 1039"/>
                <p:cNvSpPr>
                  <a:spLocks/>
                </p:cNvSpPr>
                <p:nvPr/>
              </p:nvSpPr>
              <p:spPr bwMode="auto">
                <a:xfrm>
                  <a:off x="4235" y="2345"/>
                  <a:ext cx="167" cy="203"/>
                </a:xfrm>
                <a:custGeom>
                  <a:avLst/>
                  <a:gdLst>
                    <a:gd name="T0" fmla="*/ 38 w 167"/>
                    <a:gd name="T1" fmla="*/ 0 h 203"/>
                    <a:gd name="T2" fmla="*/ 27 w 167"/>
                    <a:gd name="T3" fmla="*/ 62 h 203"/>
                    <a:gd name="T4" fmla="*/ 21 w 167"/>
                    <a:gd name="T5" fmla="*/ 68 h 203"/>
                    <a:gd name="T6" fmla="*/ 11 w 167"/>
                    <a:gd name="T7" fmla="*/ 75 h 203"/>
                    <a:gd name="T8" fmla="*/ 0 w 167"/>
                    <a:gd name="T9" fmla="*/ 78 h 203"/>
                    <a:gd name="T10" fmla="*/ 13 w 167"/>
                    <a:gd name="T11" fmla="*/ 139 h 203"/>
                    <a:gd name="T12" fmla="*/ 18 w 167"/>
                    <a:gd name="T13" fmla="*/ 168 h 203"/>
                    <a:gd name="T14" fmla="*/ 23 w 167"/>
                    <a:gd name="T15" fmla="*/ 186 h 203"/>
                    <a:gd name="T16" fmla="*/ 31 w 167"/>
                    <a:gd name="T17" fmla="*/ 202 h 203"/>
                    <a:gd name="T18" fmla="*/ 33 w 167"/>
                    <a:gd name="T19" fmla="*/ 189 h 203"/>
                    <a:gd name="T20" fmla="*/ 33 w 167"/>
                    <a:gd name="T21" fmla="*/ 177 h 203"/>
                    <a:gd name="T22" fmla="*/ 37 w 167"/>
                    <a:gd name="T23" fmla="*/ 166 h 203"/>
                    <a:gd name="T24" fmla="*/ 38 w 167"/>
                    <a:gd name="T25" fmla="*/ 158 h 203"/>
                    <a:gd name="T26" fmla="*/ 41 w 167"/>
                    <a:gd name="T27" fmla="*/ 143 h 203"/>
                    <a:gd name="T28" fmla="*/ 42 w 167"/>
                    <a:gd name="T29" fmla="*/ 131 h 203"/>
                    <a:gd name="T30" fmla="*/ 48 w 167"/>
                    <a:gd name="T31" fmla="*/ 113 h 203"/>
                    <a:gd name="T32" fmla="*/ 54 w 167"/>
                    <a:gd name="T33" fmla="*/ 102 h 203"/>
                    <a:gd name="T34" fmla="*/ 64 w 167"/>
                    <a:gd name="T35" fmla="*/ 92 h 203"/>
                    <a:gd name="T36" fmla="*/ 74 w 167"/>
                    <a:gd name="T37" fmla="*/ 84 h 203"/>
                    <a:gd name="T38" fmla="*/ 86 w 167"/>
                    <a:gd name="T39" fmla="*/ 73 h 203"/>
                    <a:gd name="T40" fmla="*/ 102 w 167"/>
                    <a:gd name="T41" fmla="*/ 63 h 203"/>
                    <a:gd name="T42" fmla="*/ 166 w 167"/>
                    <a:gd name="T43" fmla="*/ 24 h 203"/>
                    <a:gd name="T44" fmla="*/ 38 w 167"/>
                    <a:gd name="T45" fmla="*/ 0 h 20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67" h="203">
                      <a:moveTo>
                        <a:pt x="38" y="0"/>
                      </a:moveTo>
                      <a:lnTo>
                        <a:pt x="27" y="62"/>
                      </a:lnTo>
                      <a:lnTo>
                        <a:pt x="21" y="68"/>
                      </a:lnTo>
                      <a:lnTo>
                        <a:pt x="11" y="75"/>
                      </a:lnTo>
                      <a:lnTo>
                        <a:pt x="0" y="78"/>
                      </a:lnTo>
                      <a:lnTo>
                        <a:pt x="13" y="139"/>
                      </a:lnTo>
                      <a:lnTo>
                        <a:pt x="18" y="168"/>
                      </a:lnTo>
                      <a:lnTo>
                        <a:pt x="23" y="186"/>
                      </a:lnTo>
                      <a:lnTo>
                        <a:pt x="31" y="202"/>
                      </a:lnTo>
                      <a:lnTo>
                        <a:pt x="33" y="189"/>
                      </a:lnTo>
                      <a:lnTo>
                        <a:pt x="33" y="177"/>
                      </a:lnTo>
                      <a:lnTo>
                        <a:pt x="37" y="166"/>
                      </a:lnTo>
                      <a:lnTo>
                        <a:pt x="38" y="158"/>
                      </a:lnTo>
                      <a:lnTo>
                        <a:pt x="41" y="143"/>
                      </a:lnTo>
                      <a:lnTo>
                        <a:pt x="42" y="131"/>
                      </a:lnTo>
                      <a:lnTo>
                        <a:pt x="48" y="113"/>
                      </a:lnTo>
                      <a:lnTo>
                        <a:pt x="54" y="102"/>
                      </a:lnTo>
                      <a:lnTo>
                        <a:pt x="64" y="92"/>
                      </a:lnTo>
                      <a:lnTo>
                        <a:pt x="74" y="84"/>
                      </a:lnTo>
                      <a:lnTo>
                        <a:pt x="86" y="73"/>
                      </a:lnTo>
                      <a:lnTo>
                        <a:pt x="102" y="63"/>
                      </a:lnTo>
                      <a:lnTo>
                        <a:pt x="166" y="24"/>
                      </a:lnTo>
                      <a:lnTo>
                        <a:pt x="38" y="0"/>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6" name="Freeform 1040"/>
                <p:cNvSpPr>
                  <a:spLocks/>
                </p:cNvSpPr>
                <p:nvPr/>
              </p:nvSpPr>
              <p:spPr bwMode="auto">
                <a:xfrm>
                  <a:off x="4235" y="2345"/>
                  <a:ext cx="166" cy="169"/>
                </a:xfrm>
                <a:custGeom>
                  <a:avLst/>
                  <a:gdLst>
                    <a:gd name="T0" fmla="*/ 37 w 166"/>
                    <a:gd name="T1" fmla="*/ 0 h 169"/>
                    <a:gd name="T2" fmla="*/ 26 w 166"/>
                    <a:gd name="T3" fmla="*/ 62 h 169"/>
                    <a:gd name="T4" fmla="*/ 20 w 166"/>
                    <a:gd name="T5" fmla="*/ 68 h 169"/>
                    <a:gd name="T6" fmla="*/ 11 w 166"/>
                    <a:gd name="T7" fmla="*/ 75 h 169"/>
                    <a:gd name="T8" fmla="*/ 0 w 166"/>
                    <a:gd name="T9" fmla="*/ 78 h 169"/>
                    <a:gd name="T10" fmla="*/ 12 w 166"/>
                    <a:gd name="T11" fmla="*/ 139 h 169"/>
                    <a:gd name="T12" fmla="*/ 18 w 166"/>
                    <a:gd name="T13" fmla="*/ 168 h 169"/>
                    <a:gd name="T14" fmla="*/ 19 w 166"/>
                    <a:gd name="T15" fmla="*/ 153 h 169"/>
                    <a:gd name="T16" fmla="*/ 22 w 166"/>
                    <a:gd name="T17" fmla="*/ 137 h 169"/>
                    <a:gd name="T18" fmla="*/ 26 w 166"/>
                    <a:gd name="T19" fmla="*/ 123 h 169"/>
                    <a:gd name="T20" fmla="*/ 26 w 166"/>
                    <a:gd name="T21" fmla="*/ 112 h 169"/>
                    <a:gd name="T22" fmla="*/ 30 w 166"/>
                    <a:gd name="T23" fmla="*/ 101 h 169"/>
                    <a:gd name="T24" fmla="*/ 38 w 166"/>
                    <a:gd name="T25" fmla="*/ 91 h 169"/>
                    <a:gd name="T26" fmla="*/ 47 w 166"/>
                    <a:gd name="T27" fmla="*/ 84 h 169"/>
                    <a:gd name="T28" fmla="*/ 58 w 166"/>
                    <a:gd name="T29" fmla="*/ 80 h 169"/>
                    <a:gd name="T30" fmla="*/ 67 w 166"/>
                    <a:gd name="T31" fmla="*/ 75 h 169"/>
                    <a:gd name="T32" fmla="*/ 84 w 166"/>
                    <a:gd name="T33" fmla="*/ 66 h 169"/>
                    <a:gd name="T34" fmla="*/ 98 w 166"/>
                    <a:gd name="T35" fmla="*/ 60 h 169"/>
                    <a:gd name="T36" fmla="*/ 165 w 166"/>
                    <a:gd name="T37" fmla="*/ 24 h 169"/>
                    <a:gd name="T38" fmla="*/ 37 w 166"/>
                    <a:gd name="T39" fmla="*/ 0 h 1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66" h="169">
                      <a:moveTo>
                        <a:pt x="37" y="0"/>
                      </a:moveTo>
                      <a:lnTo>
                        <a:pt x="26" y="62"/>
                      </a:lnTo>
                      <a:lnTo>
                        <a:pt x="20" y="68"/>
                      </a:lnTo>
                      <a:lnTo>
                        <a:pt x="11" y="75"/>
                      </a:lnTo>
                      <a:lnTo>
                        <a:pt x="0" y="78"/>
                      </a:lnTo>
                      <a:lnTo>
                        <a:pt x="12" y="139"/>
                      </a:lnTo>
                      <a:lnTo>
                        <a:pt x="18" y="168"/>
                      </a:lnTo>
                      <a:lnTo>
                        <a:pt x="19" y="153"/>
                      </a:lnTo>
                      <a:lnTo>
                        <a:pt x="22" y="137"/>
                      </a:lnTo>
                      <a:lnTo>
                        <a:pt x="26" y="123"/>
                      </a:lnTo>
                      <a:lnTo>
                        <a:pt x="26" y="112"/>
                      </a:lnTo>
                      <a:lnTo>
                        <a:pt x="30" y="101"/>
                      </a:lnTo>
                      <a:lnTo>
                        <a:pt x="38" y="91"/>
                      </a:lnTo>
                      <a:lnTo>
                        <a:pt x="47" y="84"/>
                      </a:lnTo>
                      <a:lnTo>
                        <a:pt x="58" y="80"/>
                      </a:lnTo>
                      <a:lnTo>
                        <a:pt x="67" y="75"/>
                      </a:lnTo>
                      <a:lnTo>
                        <a:pt x="84" y="66"/>
                      </a:lnTo>
                      <a:lnTo>
                        <a:pt x="98" y="60"/>
                      </a:lnTo>
                      <a:lnTo>
                        <a:pt x="165" y="24"/>
                      </a:lnTo>
                      <a:lnTo>
                        <a:pt x="37" y="0"/>
                      </a:lnTo>
                    </a:path>
                  </a:pathLst>
                </a:custGeom>
                <a:solidFill>
                  <a:srgbClr val="FF9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1220" name="Group 1041"/>
              <p:cNvGrpSpPr>
                <a:grpSpLocks/>
              </p:cNvGrpSpPr>
              <p:nvPr/>
            </p:nvGrpSpPr>
            <p:grpSpPr bwMode="auto">
              <a:xfrm>
                <a:off x="4208" y="2043"/>
                <a:ext cx="317" cy="360"/>
                <a:chOff x="4208" y="2043"/>
                <a:chExt cx="317" cy="360"/>
              </a:xfrm>
            </p:grpSpPr>
            <p:grpSp>
              <p:nvGrpSpPr>
                <p:cNvPr id="51235" name="Group 1042"/>
                <p:cNvGrpSpPr>
                  <a:grpSpLocks/>
                </p:cNvGrpSpPr>
                <p:nvPr/>
              </p:nvGrpSpPr>
              <p:grpSpPr bwMode="auto">
                <a:xfrm>
                  <a:off x="4229" y="2099"/>
                  <a:ext cx="230" cy="304"/>
                  <a:chOff x="4229" y="2099"/>
                  <a:chExt cx="230" cy="304"/>
                </a:xfrm>
              </p:grpSpPr>
              <p:grpSp>
                <p:nvGrpSpPr>
                  <p:cNvPr id="51259" name="Group 1043"/>
                  <p:cNvGrpSpPr>
                    <a:grpSpLocks/>
                  </p:cNvGrpSpPr>
                  <p:nvPr/>
                </p:nvGrpSpPr>
                <p:grpSpPr bwMode="auto">
                  <a:xfrm>
                    <a:off x="4229" y="2099"/>
                    <a:ext cx="230" cy="304"/>
                    <a:chOff x="4229" y="2099"/>
                    <a:chExt cx="230" cy="304"/>
                  </a:xfrm>
                </p:grpSpPr>
                <p:sp>
                  <p:nvSpPr>
                    <p:cNvPr id="51261" name="Freeform 1044"/>
                    <p:cNvSpPr>
                      <a:spLocks/>
                    </p:cNvSpPr>
                    <p:nvPr/>
                  </p:nvSpPr>
                  <p:spPr bwMode="auto">
                    <a:xfrm>
                      <a:off x="4275" y="2352"/>
                      <a:ext cx="121" cy="51"/>
                    </a:xfrm>
                    <a:custGeom>
                      <a:avLst/>
                      <a:gdLst>
                        <a:gd name="T0" fmla="*/ 0 w 121"/>
                        <a:gd name="T1" fmla="*/ 0 h 51"/>
                        <a:gd name="T2" fmla="*/ 2 w 121"/>
                        <a:gd name="T3" fmla="*/ 9 h 51"/>
                        <a:gd name="T4" fmla="*/ 5 w 121"/>
                        <a:gd name="T5" fmla="*/ 15 h 51"/>
                        <a:gd name="T6" fmla="*/ 9 w 121"/>
                        <a:gd name="T7" fmla="*/ 21 h 51"/>
                        <a:gd name="T8" fmla="*/ 16 w 121"/>
                        <a:gd name="T9" fmla="*/ 28 h 51"/>
                        <a:gd name="T10" fmla="*/ 23 w 121"/>
                        <a:gd name="T11" fmla="*/ 33 h 51"/>
                        <a:gd name="T12" fmla="*/ 31 w 121"/>
                        <a:gd name="T13" fmla="*/ 39 h 51"/>
                        <a:gd name="T14" fmla="*/ 41 w 121"/>
                        <a:gd name="T15" fmla="*/ 44 h 51"/>
                        <a:gd name="T16" fmla="*/ 50 w 121"/>
                        <a:gd name="T17" fmla="*/ 46 h 51"/>
                        <a:gd name="T18" fmla="*/ 63 w 121"/>
                        <a:gd name="T19" fmla="*/ 49 h 51"/>
                        <a:gd name="T20" fmla="*/ 73 w 121"/>
                        <a:gd name="T21" fmla="*/ 50 h 51"/>
                        <a:gd name="T22" fmla="*/ 89 w 121"/>
                        <a:gd name="T23" fmla="*/ 49 h 51"/>
                        <a:gd name="T24" fmla="*/ 97 w 121"/>
                        <a:gd name="T25" fmla="*/ 47 h 51"/>
                        <a:gd name="T26" fmla="*/ 104 w 121"/>
                        <a:gd name="T27" fmla="*/ 44 h 51"/>
                        <a:gd name="T28" fmla="*/ 111 w 121"/>
                        <a:gd name="T29" fmla="*/ 39 h 51"/>
                        <a:gd name="T30" fmla="*/ 120 w 121"/>
                        <a:gd name="T31" fmla="*/ 30 h 51"/>
                        <a:gd name="T32" fmla="*/ 0 w 121"/>
                        <a:gd name="T33" fmla="*/ 0 h 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1" h="51">
                          <a:moveTo>
                            <a:pt x="0" y="0"/>
                          </a:moveTo>
                          <a:lnTo>
                            <a:pt x="2" y="9"/>
                          </a:lnTo>
                          <a:lnTo>
                            <a:pt x="5" y="15"/>
                          </a:lnTo>
                          <a:lnTo>
                            <a:pt x="9" y="21"/>
                          </a:lnTo>
                          <a:lnTo>
                            <a:pt x="16" y="28"/>
                          </a:lnTo>
                          <a:lnTo>
                            <a:pt x="23" y="33"/>
                          </a:lnTo>
                          <a:lnTo>
                            <a:pt x="31" y="39"/>
                          </a:lnTo>
                          <a:lnTo>
                            <a:pt x="41" y="44"/>
                          </a:lnTo>
                          <a:lnTo>
                            <a:pt x="50" y="46"/>
                          </a:lnTo>
                          <a:lnTo>
                            <a:pt x="63" y="49"/>
                          </a:lnTo>
                          <a:lnTo>
                            <a:pt x="73" y="50"/>
                          </a:lnTo>
                          <a:lnTo>
                            <a:pt x="89" y="49"/>
                          </a:lnTo>
                          <a:lnTo>
                            <a:pt x="97" y="47"/>
                          </a:lnTo>
                          <a:lnTo>
                            <a:pt x="104" y="44"/>
                          </a:lnTo>
                          <a:lnTo>
                            <a:pt x="111" y="39"/>
                          </a:lnTo>
                          <a:lnTo>
                            <a:pt x="120" y="30"/>
                          </a:lnTo>
                          <a:lnTo>
                            <a:pt x="0" y="0"/>
                          </a:lnTo>
                        </a:path>
                      </a:pathLst>
                    </a:custGeom>
                    <a:solidFill>
                      <a:srgbClr val="7F3F00"/>
                    </a:solidFill>
                    <a:ln w="12700" cap="rnd" cmpd="sng">
                      <a:solidFill>
                        <a:srgbClr val="7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2" name="Freeform 1045"/>
                    <p:cNvSpPr>
                      <a:spLocks/>
                    </p:cNvSpPr>
                    <p:nvPr/>
                  </p:nvSpPr>
                  <p:spPr bwMode="auto">
                    <a:xfrm>
                      <a:off x="4229" y="2099"/>
                      <a:ext cx="230" cy="304"/>
                    </a:xfrm>
                    <a:custGeom>
                      <a:avLst/>
                      <a:gdLst>
                        <a:gd name="T0" fmla="*/ 170 w 230"/>
                        <a:gd name="T1" fmla="*/ 277 h 304"/>
                        <a:gd name="T2" fmla="*/ 176 w 230"/>
                        <a:gd name="T3" fmla="*/ 268 h 304"/>
                        <a:gd name="T4" fmla="*/ 181 w 230"/>
                        <a:gd name="T5" fmla="*/ 259 h 304"/>
                        <a:gd name="T6" fmla="*/ 193 w 230"/>
                        <a:gd name="T7" fmla="*/ 234 h 304"/>
                        <a:gd name="T8" fmla="*/ 209 w 230"/>
                        <a:gd name="T9" fmla="*/ 194 h 304"/>
                        <a:gd name="T10" fmla="*/ 218 w 230"/>
                        <a:gd name="T11" fmla="*/ 162 h 304"/>
                        <a:gd name="T12" fmla="*/ 223 w 230"/>
                        <a:gd name="T13" fmla="*/ 133 h 304"/>
                        <a:gd name="T14" fmla="*/ 229 w 230"/>
                        <a:gd name="T15" fmla="*/ 93 h 304"/>
                        <a:gd name="T16" fmla="*/ 227 w 230"/>
                        <a:gd name="T17" fmla="*/ 56 h 304"/>
                        <a:gd name="T18" fmla="*/ 220 w 230"/>
                        <a:gd name="T19" fmla="*/ 36 h 304"/>
                        <a:gd name="T20" fmla="*/ 203 w 230"/>
                        <a:gd name="T21" fmla="*/ 20 h 304"/>
                        <a:gd name="T22" fmla="*/ 178 w 230"/>
                        <a:gd name="T23" fmla="*/ 7 h 304"/>
                        <a:gd name="T24" fmla="*/ 154 w 230"/>
                        <a:gd name="T25" fmla="*/ 2 h 304"/>
                        <a:gd name="T26" fmla="*/ 130 w 230"/>
                        <a:gd name="T27" fmla="*/ 0 h 304"/>
                        <a:gd name="T28" fmla="*/ 107 w 230"/>
                        <a:gd name="T29" fmla="*/ 2 h 304"/>
                        <a:gd name="T30" fmla="*/ 84 w 230"/>
                        <a:gd name="T31" fmla="*/ 6 h 304"/>
                        <a:gd name="T32" fmla="*/ 68 w 230"/>
                        <a:gd name="T33" fmla="*/ 12 h 304"/>
                        <a:gd name="T34" fmla="*/ 53 w 230"/>
                        <a:gd name="T35" fmla="*/ 22 h 304"/>
                        <a:gd name="T36" fmla="*/ 40 w 230"/>
                        <a:gd name="T37" fmla="*/ 37 h 304"/>
                        <a:gd name="T38" fmla="*/ 29 w 230"/>
                        <a:gd name="T39" fmla="*/ 57 h 304"/>
                        <a:gd name="T40" fmla="*/ 22 w 230"/>
                        <a:gd name="T41" fmla="*/ 75 h 304"/>
                        <a:gd name="T42" fmla="*/ 16 w 230"/>
                        <a:gd name="T43" fmla="*/ 95 h 304"/>
                        <a:gd name="T44" fmla="*/ 15 w 230"/>
                        <a:gd name="T45" fmla="*/ 118 h 304"/>
                        <a:gd name="T46" fmla="*/ 13 w 230"/>
                        <a:gd name="T47" fmla="*/ 132 h 304"/>
                        <a:gd name="T48" fmla="*/ 14 w 230"/>
                        <a:gd name="T49" fmla="*/ 143 h 304"/>
                        <a:gd name="T50" fmla="*/ 6 w 230"/>
                        <a:gd name="T51" fmla="*/ 144 h 304"/>
                        <a:gd name="T52" fmla="*/ 1 w 230"/>
                        <a:gd name="T53" fmla="*/ 149 h 304"/>
                        <a:gd name="T54" fmla="*/ 0 w 230"/>
                        <a:gd name="T55" fmla="*/ 155 h 304"/>
                        <a:gd name="T56" fmla="*/ 4 w 230"/>
                        <a:gd name="T57" fmla="*/ 168 h 304"/>
                        <a:gd name="T58" fmla="*/ 11 w 230"/>
                        <a:gd name="T59" fmla="*/ 175 h 304"/>
                        <a:gd name="T60" fmla="*/ 16 w 230"/>
                        <a:gd name="T61" fmla="*/ 183 h 304"/>
                        <a:gd name="T62" fmla="*/ 24 w 230"/>
                        <a:gd name="T63" fmla="*/ 189 h 304"/>
                        <a:gd name="T64" fmla="*/ 35 w 230"/>
                        <a:gd name="T65" fmla="*/ 189 h 304"/>
                        <a:gd name="T66" fmla="*/ 32 w 230"/>
                        <a:gd name="T67" fmla="*/ 205 h 304"/>
                        <a:gd name="T68" fmla="*/ 36 w 230"/>
                        <a:gd name="T69" fmla="*/ 223 h 304"/>
                        <a:gd name="T70" fmla="*/ 41 w 230"/>
                        <a:gd name="T71" fmla="*/ 240 h 304"/>
                        <a:gd name="T72" fmla="*/ 44 w 230"/>
                        <a:gd name="T73" fmla="*/ 253 h 304"/>
                        <a:gd name="T74" fmla="*/ 48 w 230"/>
                        <a:gd name="T75" fmla="*/ 262 h 304"/>
                        <a:gd name="T76" fmla="*/ 53 w 230"/>
                        <a:gd name="T77" fmla="*/ 269 h 304"/>
                        <a:gd name="T78" fmla="*/ 59 w 230"/>
                        <a:gd name="T79" fmla="*/ 276 h 304"/>
                        <a:gd name="T80" fmla="*/ 65 w 230"/>
                        <a:gd name="T81" fmla="*/ 284 h 304"/>
                        <a:gd name="T82" fmla="*/ 75 w 230"/>
                        <a:gd name="T83" fmla="*/ 290 h 304"/>
                        <a:gd name="T84" fmla="*/ 82 w 230"/>
                        <a:gd name="T85" fmla="*/ 294 h 304"/>
                        <a:gd name="T86" fmla="*/ 90 w 230"/>
                        <a:gd name="T87" fmla="*/ 297 h 304"/>
                        <a:gd name="T88" fmla="*/ 98 w 230"/>
                        <a:gd name="T89" fmla="*/ 299 h 304"/>
                        <a:gd name="T90" fmla="*/ 106 w 230"/>
                        <a:gd name="T91" fmla="*/ 301 h 304"/>
                        <a:gd name="T92" fmla="*/ 116 w 230"/>
                        <a:gd name="T93" fmla="*/ 302 h 304"/>
                        <a:gd name="T94" fmla="*/ 125 w 230"/>
                        <a:gd name="T95" fmla="*/ 303 h 304"/>
                        <a:gd name="T96" fmla="*/ 136 w 230"/>
                        <a:gd name="T97" fmla="*/ 301 h 304"/>
                        <a:gd name="T98" fmla="*/ 146 w 230"/>
                        <a:gd name="T99" fmla="*/ 299 h 304"/>
                        <a:gd name="T100" fmla="*/ 154 w 230"/>
                        <a:gd name="T101" fmla="*/ 295 h 304"/>
                        <a:gd name="T102" fmla="*/ 163 w 230"/>
                        <a:gd name="T103" fmla="*/ 286 h 304"/>
                        <a:gd name="T104" fmla="*/ 170 w 230"/>
                        <a:gd name="T105" fmla="*/ 277 h 3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30" h="304">
                          <a:moveTo>
                            <a:pt x="170" y="277"/>
                          </a:moveTo>
                          <a:lnTo>
                            <a:pt x="176" y="268"/>
                          </a:lnTo>
                          <a:lnTo>
                            <a:pt x="181" y="259"/>
                          </a:lnTo>
                          <a:lnTo>
                            <a:pt x="193" y="234"/>
                          </a:lnTo>
                          <a:lnTo>
                            <a:pt x="209" y="194"/>
                          </a:lnTo>
                          <a:lnTo>
                            <a:pt x="218" y="162"/>
                          </a:lnTo>
                          <a:lnTo>
                            <a:pt x="223" y="133"/>
                          </a:lnTo>
                          <a:lnTo>
                            <a:pt x="229" y="93"/>
                          </a:lnTo>
                          <a:lnTo>
                            <a:pt x="227" y="56"/>
                          </a:lnTo>
                          <a:lnTo>
                            <a:pt x="220" y="36"/>
                          </a:lnTo>
                          <a:lnTo>
                            <a:pt x="203" y="20"/>
                          </a:lnTo>
                          <a:lnTo>
                            <a:pt x="178" y="7"/>
                          </a:lnTo>
                          <a:lnTo>
                            <a:pt x="154" y="2"/>
                          </a:lnTo>
                          <a:lnTo>
                            <a:pt x="130" y="0"/>
                          </a:lnTo>
                          <a:lnTo>
                            <a:pt x="107" y="2"/>
                          </a:lnTo>
                          <a:lnTo>
                            <a:pt x="84" y="6"/>
                          </a:lnTo>
                          <a:lnTo>
                            <a:pt x="68" y="12"/>
                          </a:lnTo>
                          <a:lnTo>
                            <a:pt x="53" y="22"/>
                          </a:lnTo>
                          <a:lnTo>
                            <a:pt x="40" y="37"/>
                          </a:lnTo>
                          <a:lnTo>
                            <a:pt x="29" y="57"/>
                          </a:lnTo>
                          <a:lnTo>
                            <a:pt x="22" y="75"/>
                          </a:lnTo>
                          <a:lnTo>
                            <a:pt x="16" y="95"/>
                          </a:lnTo>
                          <a:lnTo>
                            <a:pt x="15" y="118"/>
                          </a:lnTo>
                          <a:lnTo>
                            <a:pt x="13" y="132"/>
                          </a:lnTo>
                          <a:lnTo>
                            <a:pt x="14" y="143"/>
                          </a:lnTo>
                          <a:lnTo>
                            <a:pt x="6" y="144"/>
                          </a:lnTo>
                          <a:lnTo>
                            <a:pt x="1" y="149"/>
                          </a:lnTo>
                          <a:lnTo>
                            <a:pt x="0" y="155"/>
                          </a:lnTo>
                          <a:lnTo>
                            <a:pt x="4" y="168"/>
                          </a:lnTo>
                          <a:lnTo>
                            <a:pt x="11" y="175"/>
                          </a:lnTo>
                          <a:lnTo>
                            <a:pt x="16" y="183"/>
                          </a:lnTo>
                          <a:lnTo>
                            <a:pt x="24" y="189"/>
                          </a:lnTo>
                          <a:lnTo>
                            <a:pt x="35" y="189"/>
                          </a:lnTo>
                          <a:lnTo>
                            <a:pt x="32" y="205"/>
                          </a:lnTo>
                          <a:lnTo>
                            <a:pt x="36" y="223"/>
                          </a:lnTo>
                          <a:lnTo>
                            <a:pt x="41" y="240"/>
                          </a:lnTo>
                          <a:lnTo>
                            <a:pt x="44" y="253"/>
                          </a:lnTo>
                          <a:lnTo>
                            <a:pt x="48" y="262"/>
                          </a:lnTo>
                          <a:lnTo>
                            <a:pt x="53" y="269"/>
                          </a:lnTo>
                          <a:lnTo>
                            <a:pt x="59" y="276"/>
                          </a:lnTo>
                          <a:lnTo>
                            <a:pt x="65" y="284"/>
                          </a:lnTo>
                          <a:lnTo>
                            <a:pt x="75" y="290"/>
                          </a:lnTo>
                          <a:lnTo>
                            <a:pt x="82" y="294"/>
                          </a:lnTo>
                          <a:lnTo>
                            <a:pt x="90" y="297"/>
                          </a:lnTo>
                          <a:lnTo>
                            <a:pt x="98" y="299"/>
                          </a:lnTo>
                          <a:lnTo>
                            <a:pt x="106" y="301"/>
                          </a:lnTo>
                          <a:lnTo>
                            <a:pt x="116" y="302"/>
                          </a:lnTo>
                          <a:lnTo>
                            <a:pt x="125" y="303"/>
                          </a:lnTo>
                          <a:lnTo>
                            <a:pt x="136" y="301"/>
                          </a:lnTo>
                          <a:lnTo>
                            <a:pt x="146" y="299"/>
                          </a:lnTo>
                          <a:lnTo>
                            <a:pt x="154" y="295"/>
                          </a:lnTo>
                          <a:lnTo>
                            <a:pt x="163" y="286"/>
                          </a:lnTo>
                          <a:lnTo>
                            <a:pt x="170" y="277"/>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63" name="Freeform 1046"/>
                    <p:cNvSpPr>
                      <a:spLocks/>
                    </p:cNvSpPr>
                    <p:nvPr/>
                  </p:nvSpPr>
                  <p:spPr bwMode="auto">
                    <a:xfrm>
                      <a:off x="4327" y="2293"/>
                      <a:ext cx="112" cy="110"/>
                    </a:xfrm>
                    <a:custGeom>
                      <a:avLst/>
                      <a:gdLst>
                        <a:gd name="T0" fmla="*/ 72 w 112"/>
                        <a:gd name="T1" fmla="*/ 84 h 110"/>
                        <a:gd name="T2" fmla="*/ 78 w 112"/>
                        <a:gd name="T3" fmla="*/ 75 h 110"/>
                        <a:gd name="T4" fmla="*/ 83 w 112"/>
                        <a:gd name="T5" fmla="*/ 66 h 110"/>
                        <a:gd name="T6" fmla="*/ 95 w 112"/>
                        <a:gd name="T7" fmla="*/ 40 h 110"/>
                        <a:gd name="T8" fmla="*/ 111 w 112"/>
                        <a:gd name="T9" fmla="*/ 0 h 110"/>
                        <a:gd name="T10" fmla="*/ 100 w 112"/>
                        <a:gd name="T11" fmla="*/ 17 h 110"/>
                        <a:gd name="T12" fmla="*/ 89 w 112"/>
                        <a:gd name="T13" fmla="*/ 33 h 110"/>
                        <a:gd name="T14" fmla="*/ 83 w 112"/>
                        <a:gd name="T15" fmla="*/ 45 h 110"/>
                        <a:gd name="T16" fmla="*/ 81 w 112"/>
                        <a:gd name="T17" fmla="*/ 55 h 110"/>
                        <a:gd name="T18" fmla="*/ 75 w 112"/>
                        <a:gd name="T19" fmla="*/ 68 h 110"/>
                        <a:gd name="T20" fmla="*/ 69 w 112"/>
                        <a:gd name="T21" fmla="*/ 79 h 110"/>
                        <a:gd name="T22" fmla="*/ 62 w 112"/>
                        <a:gd name="T23" fmla="*/ 85 h 110"/>
                        <a:gd name="T24" fmla="*/ 56 w 112"/>
                        <a:gd name="T25" fmla="*/ 91 h 110"/>
                        <a:gd name="T26" fmla="*/ 49 w 112"/>
                        <a:gd name="T27" fmla="*/ 95 h 110"/>
                        <a:gd name="T28" fmla="*/ 39 w 112"/>
                        <a:gd name="T29" fmla="*/ 91 h 110"/>
                        <a:gd name="T30" fmla="*/ 37 w 112"/>
                        <a:gd name="T31" fmla="*/ 85 h 110"/>
                        <a:gd name="T32" fmla="*/ 29 w 112"/>
                        <a:gd name="T33" fmla="*/ 77 h 110"/>
                        <a:gd name="T34" fmla="*/ 31 w 112"/>
                        <a:gd name="T35" fmla="*/ 91 h 110"/>
                        <a:gd name="T36" fmla="*/ 25 w 112"/>
                        <a:gd name="T37" fmla="*/ 99 h 110"/>
                        <a:gd name="T38" fmla="*/ 19 w 112"/>
                        <a:gd name="T39" fmla="*/ 103 h 110"/>
                        <a:gd name="T40" fmla="*/ 0 w 112"/>
                        <a:gd name="T41" fmla="*/ 106 h 110"/>
                        <a:gd name="T42" fmla="*/ 8 w 112"/>
                        <a:gd name="T43" fmla="*/ 107 h 110"/>
                        <a:gd name="T44" fmla="*/ 18 w 112"/>
                        <a:gd name="T45" fmla="*/ 109 h 110"/>
                        <a:gd name="T46" fmla="*/ 27 w 112"/>
                        <a:gd name="T47" fmla="*/ 109 h 110"/>
                        <a:gd name="T48" fmla="*/ 38 w 112"/>
                        <a:gd name="T49" fmla="*/ 108 h 110"/>
                        <a:gd name="T50" fmla="*/ 48 w 112"/>
                        <a:gd name="T51" fmla="*/ 105 h 110"/>
                        <a:gd name="T52" fmla="*/ 56 w 112"/>
                        <a:gd name="T53" fmla="*/ 101 h 110"/>
                        <a:gd name="T54" fmla="*/ 65 w 112"/>
                        <a:gd name="T55" fmla="*/ 93 h 110"/>
                        <a:gd name="T56" fmla="*/ 72 w 112"/>
                        <a:gd name="T57" fmla="*/ 84 h 1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2" h="110">
                          <a:moveTo>
                            <a:pt x="72" y="84"/>
                          </a:moveTo>
                          <a:lnTo>
                            <a:pt x="78" y="75"/>
                          </a:lnTo>
                          <a:lnTo>
                            <a:pt x="83" y="66"/>
                          </a:lnTo>
                          <a:lnTo>
                            <a:pt x="95" y="40"/>
                          </a:lnTo>
                          <a:lnTo>
                            <a:pt x="111" y="0"/>
                          </a:lnTo>
                          <a:lnTo>
                            <a:pt x="100" y="17"/>
                          </a:lnTo>
                          <a:lnTo>
                            <a:pt x="89" y="33"/>
                          </a:lnTo>
                          <a:lnTo>
                            <a:pt x="83" y="45"/>
                          </a:lnTo>
                          <a:lnTo>
                            <a:pt x="81" y="55"/>
                          </a:lnTo>
                          <a:lnTo>
                            <a:pt x="75" y="68"/>
                          </a:lnTo>
                          <a:lnTo>
                            <a:pt x="69" y="79"/>
                          </a:lnTo>
                          <a:lnTo>
                            <a:pt x="62" y="85"/>
                          </a:lnTo>
                          <a:lnTo>
                            <a:pt x="56" y="91"/>
                          </a:lnTo>
                          <a:lnTo>
                            <a:pt x="49" y="95"/>
                          </a:lnTo>
                          <a:lnTo>
                            <a:pt x="39" y="91"/>
                          </a:lnTo>
                          <a:lnTo>
                            <a:pt x="37" y="85"/>
                          </a:lnTo>
                          <a:lnTo>
                            <a:pt x="29" y="77"/>
                          </a:lnTo>
                          <a:lnTo>
                            <a:pt x="31" y="91"/>
                          </a:lnTo>
                          <a:lnTo>
                            <a:pt x="25" y="99"/>
                          </a:lnTo>
                          <a:lnTo>
                            <a:pt x="19" y="103"/>
                          </a:lnTo>
                          <a:lnTo>
                            <a:pt x="0" y="106"/>
                          </a:lnTo>
                          <a:lnTo>
                            <a:pt x="8" y="107"/>
                          </a:lnTo>
                          <a:lnTo>
                            <a:pt x="18" y="109"/>
                          </a:lnTo>
                          <a:lnTo>
                            <a:pt x="27" y="109"/>
                          </a:lnTo>
                          <a:lnTo>
                            <a:pt x="38" y="108"/>
                          </a:lnTo>
                          <a:lnTo>
                            <a:pt x="48" y="105"/>
                          </a:lnTo>
                          <a:lnTo>
                            <a:pt x="56" y="101"/>
                          </a:lnTo>
                          <a:lnTo>
                            <a:pt x="65" y="93"/>
                          </a:lnTo>
                          <a:lnTo>
                            <a:pt x="72" y="84"/>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1260" name="Freeform 1047"/>
                  <p:cNvSpPr>
                    <a:spLocks/>
                  </p:cNvSpPr>
                  <p:nvPr/>
                </p:nvSpPr>
                <p:spPr bwMode="auto">
                  <a:xfrm>
                    <a:off x="4229" y="2249"/>
                    <a:ext cx="49" cy="105"/>
                  </a:xfrm>
                  <a:custGeom>
                    <a:avLst/>
                    <a:gdLst>
                      <a:gd name="T0" fmla="*/ 45 w 49"/>
                      <a:gd name="T1" fmla="*/ 85 h 105"/>
                      <a:gd name="T2" fmla="*/ 42 w 49"/>
                      <a:gd name="T3" fmla="*/ 78 h 105"/>
                      <a:gd name="T4" fmla="*/ 42 w 49"/>
                      <a:gd name="T5" fmla="*/ 70 h 105"/>
                      <a:gd name="T6" fmla="*/ 43 w 49"/>
                      <a:gd name="T7" fmla="*/ 63 h 105"/>
                      <a:gd name="T8" fmla="*/ 45 w 49"/>
                      <a:gd name="T9" fmla="*/ 56 h 105"/>
                      <a:gd name="T10" fmla="*/ 47 w 49"/>
                      <a:gd name="T11" fmla="*/ 48 h 105"/>
                      <a:gd name="T12" fmla="*/ 47 w 49"/>
                      <a:gd name="T13" fmla="*/ 41 h 105"/>
                      <a:gd name="T14" fmla="*/ 47 w 49"/>
                      <a:gd name="T15" fmla="*/ 35 h 105"/>
                      <a:gd name="T16" fmla="*/ 48 w 49"/>
                      <a:gd name="T17" fmla="*/ 27 h 105"/>
                      <a:gd name="T18" fmla="*/ 46 w 49"/>
                      <a:gd name="T19" fmla="*/ 25 h 105"/>
                      <a:gd name="T20" fmla="*/ 42 w 49"/>
                      <a:gd name="T21" fmla="*/ 20 h 105"/>
                      <a:gd name="T22" fmla="*/ 39 w 49"/>
                      <a:gd name="T23" fmla="*/ 14 h 105"/>
                      <a:gd name="T24" fmla="*/ 37 w 49"/>
                      <a:gd name="T25" fmla="*/ 11 h 105"/>
                      <a:gd name="T26" fmla="*/ 36 w 49"/>
                      <a:gd name="T27" fmla="*/ 7 h 105"/>
                      <a:gd name="T28" fmla="*/ 32 w 49"/>
                      <a:gd name="T29" fmla="*/ 3 h 105"/>
                      <a:gd name="T30" fmla="*/ 28 w 49"/>
                      <a:gd name="T31" fmla="*/ 4 h 105"/>
                      <a:gd name="T32" fmla="*/ 2 w 49"/>
                      <a:gd name="T33" fmla="*/ 0 h 105"/>
                      <a:gd name="T34" fmla="*/ 0 w 49"/>
                      <a:gd name="T35" fmla="*/ 6 h 105"/>
                      <a:gd name="T36" fmla="*/ 5 w 49"/>
                      <a:gd name="T37" fmla="*/ 20 h 105"/>
                      <a:gd name="T38" fmla="*/ 11 w 49"/>
                      <a:gd name="T39" fmla="*/ 26 h 105"/>
                      <a:gd name="T40" fmla="*/ 17 w 49"/>
                      <a:gd name="T41" fmla="*/ 35 h 105"/>
                      <a:gd name="T42" fmla="*/ 25 w 49"/>
                      <a:gd name="T43" fmla="*/ 40 h 105"/>
                      <a:gd name="T44" fmla="*/ 35 w 49"/>
                      <a:gd name="T45" fmla="*/ 40 h 105"/>
                      <a:gd name="T46" fmla="*/ 33 w 49"/>
                      <a:gd name="T47" fmla="*/ 57 h 105"/>
                      <a:gd name="T48" fmla="*/ 36 w 49"/>
                      <a:gd name="T49" fmla="*/ 74 h 105"/>
                      <a:gd name="T50" fmla="*/ 42 w 49"/>
                      <a:gd name="T51" fmla="*/ 91 h 105"/>
                      <a:gd name="T52" fmla="*/ 45 w 49"/>
                      <a:gd name="T53" fmla="*/ 104 h 105"/>
                      <a:gd name="T54" fmla="*/ 45 w 49"/>
                      <a:gd name="T55" fmla="*/ 85 h 10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9" h="105">
                        <a:moveTo>
                          <a:pt x="45" y="85"/>
                        </a:moveTo>
                        <a:lnTo>
                          <a:pt x="42" y="78"/>
                        </a:lnTo>
                        <a:lnTo>
                          <a:pt x="42" y="70"/>
                        </a:lnTo>
                        <a:lnTo>
                          <a:pt x="43" y="63"/>
                        </a:lnTo>
                        <a:lnTo>
                          <a:pt x="45" y="56"/>
                        </a:lnTo>
                        <a:lnTo>
                          <a:pt x="47" y="48"/>
                        </a:lnTo>
                        <a:lnTo>
                          <a:pt x="47" y="41"/>
                        </a:lnTo>
                        <a:lnTo>
                          <a:pt x="47" y="35"/>
                        </a:lnTo>
                        <a:lnTo>
                          <a:pt x="48" y="27"/>
                        </a:lnTo>
                        <a:lnTo>
                          <a:pt x="46" y="25"/>
                        </a:lnTo>
                        <a:lnTo>
                          <a:pt x="42" y="20"/>
                        </a:lnTo>
                        <a:lnTo>
                          <a:pt x="39" y="14"/>
                        </a:lnTo>
                        <a:lnTo>
                          <a:pt x="37" y="11"/>
                        </a:lnTo>
                        <a:lnTo>
                          <a:pt x="36" y="7"/>
                        </a:lnTo>
                        <a:lnTo>
                          <a:pt x="32" y="3"/>
                        </a:lnTo>
                        <a:lnTo>
                          <a:pt x="28" y="4"/>
                        </a:lnTo>
                        <a:lnTo>
                          <a:pt x="2" y="0"/>
                        </a:lnTo>
                        <a:lnTo>
                          <a:pt x="0" y="6"/>
                        </a:lnTo>
                        <a:lnTo>
                          <a:pt x="5" y="20"/>
                        </a:lnTo>
                        <a:lnTo>
                          <a:pt x="11" y="26"/>
                        </a:lnTo>
                        <a:lnTo>
                          <a:pt x="17" y="35"/>
                        </a:lnTo>
                        <a:lnTo>
                          <a:pt x="25" y="40"/>
                        </a:lnTo>
                        <a:lnTo>
                          <a:pt x="35" y="40"/>
                        </a:lnTo>
                        <a:lnTo>
                          <a:pt x="33" y="57"/>
                        </a:lnTo>
                        <a:lnTo>
                          <a:pt x="36" y="74"/>
                        </a:lnTo>
                        <a:lnTo>
                          <a:pt x="42" y="91"/>
                        </a:lnTo>
                        <a:lnTo>
                          <a:pt x="45" y="104"/>
                        </a:lnTo>
                        <a:lnTo>
                          <a:pt x="45" y="85"/>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1236" name="Group 1048"/>
                <p:cNvGrpSpPr>
                  <a:grpSpLocks/>
                </p:cNvGrpSpPr>
                <p:nvPr/>
              </p:nvGrpSpPr>
              <p:grpSpPr bwMode="auto">
                <a:xfrm>
                  <a:off x="4284" y="2199"/>
                  <a:ext cx="143" cy="160"/>
                  <a:chOff x="4284" y="2199"/>
                  <a:chExt cx="143" cy="160"/>
                </a:xfrm>
              </p:grpSpPr>
              <p:grpSp>
                <p:nvGrpSpPr>
                  <p:cNvPr id="51245" name="Group 1049"/>
                  <p:cNvGrpSpPr>
                    <a:grpSpLocks/>
                  </p:cNvGrpSpPr>
                  <p:nvPr/>
                </p:nvGrpSpPr>
                <p:grpSpPr bwMode="auto">
                  <a:xfrm>
                    <a:off x="4316" y="2326"/>
                    <a:ext cx="59" cy="33"/>
                    <a:chOff x="4316" y="2326"/>
                    <a:chExt cx="59" cy="33"/>
                  </a:xfrm>
                </p:grpSpPr>
                <p:sp>
                  <p:nvSpPr>
                    <p:cNvPr id="51256" name="Oval 1050"/>
                    <p:cNvSpPr>
                      <a:spLocks noChangeArrowheads="1"/>
                    </p:cNvSpPr>
                    <p:nvPr/>
                  </p:nvSpPr>
                  <p:spPr bwMode="auto">
                    <a:xfrm>
                      <a:off x="4323" y="2336"/>
                      <a:ext cx="40" cy="16"/>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51257" name="Freeform 1051"/>
                    <p:cNvSpPr>
                      <a:spLocks/>
                    </p:cNvSpPr>
                    <p:nvPr/>
                  </p:nvSpPr>
                  <p:spPr bwMode="auto">
                    <a:xfrm>
                      <a:off x="4316" y="2326"/>
                      <a:ext cx="59" cy="21"/>
                    </a:xfrm>
                    <a:custGeom>
                      <a:avLst/>
                      <a:gdLst>
                        <a:gd name="T0" fmla="*/ 0 w 59"/>
                        <a:gd name="T1" fmla="*/ 11 h 21"/>
                        <a:gd name="T2" fmla="*/ 5 w 59"/>
                        <a:gd name="T3" fmla="*/ 7 h 21"/>
                        <a:gd name="T4" fmla="*/ 9 w 59"/>
                        <a:gd name="T5" fmla="*/ 5 h 21"/>
                        <a:gd name="T6" fmla="*/ 12 w 59"/>
                        <a:gd name="T7" fmla="*/ 3 h 21"/>
                        <a:gd name="T8" fmla="*/ 16 w 59"/>
                        <a:gd name="T9" fmla="*/ 0 h 21"/>
                        <a:gd name="T10" fmla="*/ 22 w 59"/>
                        <a:gd name="T11" fmla="*/ 0 h 21"/>
                        <a:gd name="T12" fmla="*/ 27 w 59"/>
                        <a:gd name="T13" fmla="*/ 1 h 21"/>
                        <a:gd name="T14" fmla="*/ 30 w 59"/>
                        <a:gd name="T15" fmla="*/ 4 h 21"/>
                        <a:gd name="T16" fmla="*/ 34 w 59"/>
                        <a:gd name="T17" fmla="*/ 4 h 21"/>
                        <a:gd name="T18" fmla="*/ 37 w 59"/>
                        <a:gd name="T19" fmla="*/ 3 h 21"/>
                        <a:gd name="T20" fmla="*/ 43 w 59"/>
                        <a:gd name="T21" fmla="*/ 4 h 21"/>
                        <a:gd name="T22" fmla="*/ 47 w 59"/>
                        <a:gd name="T23" fmla="*/ 6 h 21"/>
                        <a:gd name="T24" fmla="*/ 50 w 59"/>
                        <a:gd name="T25" fmla="*/ 10 h 21"/>
                        <a:gd name="T26" fmla="*/ 52 w 59"/>
                        <a:gd name="T27" fmla="*/ 14 h 21"/>
                        <a:gd name="T28" fmla="*/ 55 w 59"/>
                        <a:gd name="T29" fmla="*/ 17 h 21"/>
                        <a:gd name="T30" fmla="*/ 58 w 59"/>
                        <a:gd name="T31" fmla="*/ 20 h 21"/>
                        <a:gd name="T32" fmla="*/ 42 w 59"/>
                        <a:gd name="T33" fmla="*/ 18 h 21"/>
                        <a:gd name="T34" fmla="*/ 36 w 59"/>
                        <a:gd name="T35" fmla="*/ 17 h 21"/>
                        <a:gd name="T36" fmla="*/ 32 w 59"/>
                        <a:gd name="T37" fmla="*/ 15 h 21"/>
                        <a:gd name="T38" fmla="*/ 27 w 59"/>
                        <a:gd name="T39" fmla="*/ 13 h 21"/>
                        <a:gd name="T40" fmla="*/ 24 w 59"/>
                        <a:gd name="T41" fmla="*/ 14 h 21"/>
                        <a:gd name="T42" fmla="*/ 20 w 59"/>
                        <a:gd name="T43" fmla="*/ 13 h 21"/>
                        <a:gd name="T44" fmla="*/ 13 w 59"/>
                        <a:gd name="T45" fmla="*/ 14 h 21"/>
                        <a:gd name="T46" fmla="*/ 8 w 59"/>
                        <a:gd name="T47" fmla="*/ 13 h 21"/>
                        <a:gd name="T48" fmla="*/ 0 w 59"/>
                        <a:gd name="T49" fmla="*/ 11 h 2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9" h="21">
                          <a:moveTo>
                            <a:pt x="0" y="11"/>
                          </a:moveTo>
                          <a:lnTo>
                            <a:pt x="5" y="7"/>
                          </a:lnTo>
                          <a:lnTo>
                            <a:pt x="9" y="5"/>
                          </a:lnTo>
                          <a:lnTo>
                            <a:pt x="12" y="3"/>
                          </a:lnTo>
                          <a:lnTo>
                            <a:pt x="16" y="0"/>
                          </a:lnTo>
                          <a:lnTo>
                            <a:pt x="22" y="0"/>
                          </a:lnTo>
                          <a:lnTo>
                            <a:pt x="27" y="1"/>
                          </a:lnTo>
                          <a:lnTo>
                            <a:pt x="30" y="4"/>
                          </a:lnTo>
                          <a:lnTo>
                            <a:pt x="34" y="4"/>
                          </a:lnTo>
                          <a:lnTo>
                            <a:pt x="37" y="3"/>
                          </a:lnTo>
                          <a:lnTo>
                            <a:pt x="43" y="4"/>
                          </a:lnTo>
                          <a:lnTo>
                            <a:pt x="47" y="6"/>
                          </a:lnTo>
                          <a:lnTo>
                            <a:pt x="50" y="10"/>
                          </a:lnTo>
                          <a:lnTo>
                            <a:pt x="52" y="14"/>
                          </a:lnTo>
                          <a:lnTo>
                            <a:pt x="55" y="17"/>
                          </a:lnTo>
                          <a:lnTo>
                            <a:pt x="58" y="20"/>
                          </a:lnTo>
                          <a:lnTo>
                            <a:pt x="42" y="18"/>
                          </a:lnTo>
                          <a:lnTo>
                            <a:pt x="36" y="17"/>
                          </a:lnTo>
                          <a:lnTo>
                            <a:pt x="32" y="15"/>
                          </a:lnTo>
                          <a:lnTo>
                            <a:pt x="27" y="13"/>
                          </a:lnTo>
                          <a:lnTo>
                            <a:pt x="24" y="14"/>
                          </a:lnTo>
                          <a:lnTo>
                            <a:pt x="20" y="13"/>
                          </a:lnTo>
                          <a:lnTo>
                            <a:pt x="13" y="14"/>
                          </a:lnTo>
                          <a:lnTo>
                            <a:pt x="8" y="13"/>
                          </a:lnTo>
                          <a:lnTo>
                            <a:pt x="0" y="11"/>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8" name="Freeform 1052"/>
                    <p:cNvSpPr>
                      <a:spLocks/>
                    </p:cNvSpPr>
                    <p:nvPr/>
                  </p:nvSpPr>
                  <p:spPr bwMode="auto">
                    <a:xfrm>
                      <a:off x="4316" y="2337"/>
                      <a:ext cx="58" cy="22"/>
                    </a:xfrm>
                    <a:custGeom>
                      <a:avLst/>
                      <a:gdLst>
                        <a:gd name="T0" fmla="*/ 0 w 58"/>
                        <a:gd name="T1" fmla="*/ 0 h 22"/>
                        <a:gd name="T2" fmla="*/ 6 w 58"/>
                        <a:gd name="T3" fmla="*/ 2 h 22"/>
                        <a:gd name="T4" fmla="*/ 11 w 58"/>
                        <a:gd name="T5" fmla="*/ 3 h 22"/>
                        <a:gd name="T6" fmla="*/ 15 w 58"/>
                        <a:gd name="T7" fmla="*/ 3 h 22"/>
                        <a:gd name="T8" fmla="*/ 19 w 58"/>
                        <a:gd name="T9" fmla="*/ 4 h 22"/>
                        <a:gd name="T10" fmla="*/ 23 w 58"/>
                        <a:gd name="T11" fmla="*/ 4 h 22"/>
                        <a:gd name="T12" fmla="*/ 26 w 58"/>
                        <a:gd name="T13" fmla="*/ 6 h 22"/>
                        <a:gd name="T14" fmla="*/ 30 w 58"/>
                        <a:gd name="T15" fmla="*/ 6 h 22"/>
                        <a:gd name="T16" fmla="*/ 34 w 58"/>
                        <a:gd name="T17" fmla="*/ 6 h 22"/>
                        <a:gd name="T18" fmla="*/ 40 w 58"/>
                        <a:gd name="T19" fmla="*/ 7 h 22"/>
                        <a:gd name="T20" fmla="*/ 45 w 58"/>
                        <a:gd name="T21" fmla="*/ 7 h 22"/>
                        <a:gd name="T22" fmla="*/ 51 w 58"/>
                        <a:gd name="T23" fmla="*/ 8 h 22"/>
                        <a:gd name="T24" fmla="*/ 57 w 58"/>
                        <a:gd name="T25" fmla="*/ 9 h 22"/>
                        <a:gd name="T26" fmla="*/ 53 w 58"/>
                        <a:gd name="T27" fmla="*/ 13 h 22"/>
                        <a:gd name="T28" fmla="*/ 46 w 58"/>
                        <a:gd name="T29" fmla="*/ 18 h 22"/>
                        <a:gd name="T30" fmla="*/ 40 w 58"/>
                        <a:gd name="T31" fmla="*/ 21 h 22"/>
                        <a:gd name="T32" fmla="*/ 36 w 58"/>
                        <a:gd name="T33" fmla="*/ 21 h 22"/>
                        <a:gd name="T34" fmla="*/ 30 w 58"/>
                        <a:gd name="T35" fmla="*/ 21 h 22"/>
                        <a:gd name="T36" fmla="*/ 25 w 58"/>
                        <a:gd name="T37" fmla="*/ 21 h 22"/>
                        <a:gd name="T38" fmla="*/ 20 w 58"/>
                        <a:gd name="T39" fmla="*/ 19 h 22"/>
                        <a:gd name="T40" fmla="*/ 15 w 58"/>
                        <a:gd name="T41" fmla="*/ 17 h 22"/>
                        <a:gd name="T42" fmla="*/ 11 w 58"/>
                        <a:gd name="T43" fmla="*/ 13 h 22"/>
                        <a:gd name="T44" fmla="*/ 7 w 58"/>
                        <a:gd name="T45" fmla="*/ 8 h 22"/>
                        <a:gd name="T46" fmla="*/ 4 w 58"/>
                        <a:gd name="T47" fmla="*/ 4 h 22"/>
                        <a:gd name="T48" fmla="*/ 0 w 58"/>
                        <a:gd name="T49" fmla="*/ 0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8" h="22">
                          <a:moveTo>
                            <a:pt x="0" y="0"/>
                          </a:moveTo>
                          <a:lnTo>
                            <a:pt x="6" y="2"/>
                          </a:lnTo>
                          <a:lnTo>
                            <a:pt x="11" y="3"/>
                          </a:lnTo>
                          <a:lnTo>
                            <a:pt x="15" y="3"/>
                          </a:lnTo>
                          <a:lnTo>
                            <a:pt x="19" y="4"/>
                          </a:lnTo>
                          <a:lnTo>
                            <a:pt x="23" y="4"/>
                          </a:lnTo>
                          <a:lnTo>
                            <a:pt x="26" y="6"/>
                          </a:lnTo>
                          <a:lnTo>
                            <a:pt x="30" y="6"/>
                          </a:lnTo>
                          <a:lnTo>
                            <a:pt x="34" y="6"/>
                          </a:lnTo>
                          <a:lnTo>
                            <a:pt x="40" y="7"/>
                          </a:lnTo>
                          <a:lnTo>
                            <a:pt x="45" y="7"/>
                          </a:lnTo>
                          <a:lnTo>
                            <a:pt x="51" y="8"/>
                          </a:lnTo>
                          <a:lnTo>
                            <a:pt x="57" y="9"/>
                          </a:lnTo>
                          <a:lnTo>
                            <a:pt x="53" y="13"/>
                          </a:lnTo>
                          <a:lnTo>
                            <a:pt x="46" y="18"/>
                          </a:lnTo>
                          <a:lnTo>
                            <a:pt x="40" y="21"/>
                          </a:lnTo>
                          <a:lnTo>
                            <a:pt x="36" y="21"/>
                          </a:lnTo>
                          <a:lnTo>
                            <a:pt x="30" y="21"/>
                          </a:lnTo>
                          <a:lnTo>
                            <a:pt x="25" y="21"/>
                          </a:lnTo>
                          <a:lnTo>
                            <a:pt x="20" y="19"/>
                          </a:lnTo>
                          <a:lnTo>
                            <a:pt x="15" y="17"/>
                          </a:lnTo>
                          <a:lnTo>
                            <a:pt x="11" y="13"/>
                          </a:lnTo>
                          <a:lnTo>
                            <a:pt x="7" y="8"/>
                          </a:lnTo>
                          <a:lnTo>
                            <a:pt x="4" y="4"/>
                          </a:lnTo>
                          <a:lnTo>
                            <a:pt x="0" y="0"/>
                          </a:lnTo>
                        </a:path>
                      </a:pathLst>
                    </a:custGeom>
                    <a:solidFill>
                      <a:srgbClr val="FF00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1246" name="Group 1053"/>
                  <p:cNvGrpSpPr>
                    <a:grpSpLocks/>
                  </p:cNvGrpSpPr>
                  <p:nvPr/>
                </p:nvGrpSpPr>
                <p:grpSpPr bwMode="auto">
                  <a:xfrm>
                    <a:off x="4284" y="2199"/>
                    <a:ext cx="143" cy="67"/>
                    <a:chOff x="4284" y="2199"/>
                    <a:chExt cx="143" cy="67"/>
                  </a:xfrm>
                </p:grpSpPr>
                <p:grpSp>
                  <p:nvGrpSpPr>
                    <p:cNvPr id="51248" name="Group 1054"/>
                    <p:cNvGrpSpPr>
                      <a:grpSpLocks/>
                    </p:cNvGrpSpPr>
                    <p:nvPr/>
                  </p:nvGrpSpPr>
                  <p:grpSpPr bwMode="auto">
                    <a:xfrm>
                      <a:off x="4284" y="2199"/>
                      <a:ext cx="60" cy="49"/>
                      <a:chOff x="4284" y="2199"/>
                      <a:chExt cx="60" cy="49"/>
                    </a:xfrm>
                  </p:grpSpPr>
                  <p:sp>
                    <p:nvSpPr>
                      <p:cNvPr id="51253" name="Freeform 1055"/>
                      <p:cNvSpPr>
                        <a:spLocks/>
                      </p:cNvSpPr>
                      <p:nvPr/>
                    </p:nvSpPr>
                    <p:spPr bwMode="auto">
                      <a:xfrm>
                        <a:off x="4289" y="2199"/>
                        <a:ext cx="55" cy="30"/>
                      </a:xfrm>
                      <a:custGeom>
                        <a:avLst/>
                        <a:gdLst>
                          <a:gd name="T0" fmla="*/ 2 w 55"/>
                          <a:gd name="T1" fmla="*/ 6 h 30"/>
                          <a:gd name="T2" fmla="*/ 14 w 55"/>
                          <a:gd name="T3" fmla="*/ 1 h 30"/>
                          <a:gd name="T4" fmla="*/ 20 w 55"/>
                          <a:gd name="T5" fmla="*/ 0 h 30"/>
                          <a:gd name="T6" fmla="*/ 25 w 55"/>
                          <a:gd name="T7" fmla="*/ 0 h 30"/>
                          <a:gd name="T8" fmla="*/ 34 w 55"/>
                          <a:gd name="T9" fmla="*/ 2 h 30"/>
                          <a:gd name="T10" fmla="*/ 40 w 55"/>
                          <a:gd name="T11" fmla="*/ 5 h 30"/>
                          <a:gd name="T12" fmla="*/ 45 w 55"/>
                          <a:gd name="T13" fmla="*/ 10 h 30"/>
                          <a:gd name="T14" fmla="*/ 49 w 55"/>
                          <a:gd name="T15" fmla="*/ 16 h 30"/>
                          <a:gd name="T16" fmla="*/ 52 w 55"/>
                          <a:gd name="T17" fmla="*/ 22 h 30"/>
                          <a:gd name="T18" fmla="*/ 54 w 55"/>
                          <a:gd name="T19" fmla="*/ 29 h 30"/>
                          <a:gd name="T20" fmla="*/ 45 w 55"/>
                          <a:gd name="T21" fmla="*/ 22 h 30"/>
                          <a:gd name="T22" fmla="*/ 39 w 55"/>
                          <a:gd name="T23" fmla="*/ 15 h 30"/>
                          <a:gd name="T24" fmla="*/ 34 w 55"/>
                          <a:gd name="T25" fmla="*/ 9 h 30"/>
                          <a:gd name="T26" fmla="*/ 27 w 55"/>
                          <a:gd name="T27" fmla="*/ 5 h 30"/>
                          <a:gd name="T28" fmla="*/ 19 w 55"/>
                          <a:gd name="T29" fmla="*/ 4 h 30"/>
                          <a:gd name="T30" fmla="*/ 12 w 55"/>
                          <a:gd name="T31" fmla="*/ 5 h 30"/>
                          <a:gd name="T32" fmla="*/ 0 w 55"/>
                          <a:gd name="T33" fmla="*/ 9 h 30"/>
                          <a:gd name="T34" fmla="*/ 2 w 55"/>
                          <a:gd name="T35" fmla="*/ 6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5" h="30">
                            <a:moveTo>
                              <a:pt x="2" y="6"/>
                            </a:moveTo>
                            <a:lnTo>
                              <a:pt x="14" y="1"/>
                            </a:lnTo>
                            <a:lnTo>
                              <a:pt x="20" y="0"/>
                            </a:lnTo>
                            <a:lnTo>
                              <a:pt x="25" y="0"/>
                            </a:lnTo>
                            <a:lnTo>
                              <a:pt x="34" y="2"/>
                            </a:lnTo>
                            <a:lnTo>
                              <a:pt x="40" y="5"/>
                            </a:lnTo>
                            <a:lnTo>
                              <a:pt x="45" y="10"/>
                            </a:lnTo>
                            <a:lnTo>
                              <a:pt x="49" y="16"/>
                            </a:lnTo>
                            <a:lnTo>
                              <a:pt x="52" y="22"/>
                            </a:lnTo>
                            <a:lnTo>
                              <a:pt x="54" y="29"/>
                            </a:lnTo>
                            <a:lnTo>
                              <a:pt x="45" y="22"/>
                            </a:lnTo>
                            <a:lnTo>
                              <a:pt x="39" y="15"/>
                            </a:lnTo>
                            <a:lnTo>
                              <a:pt x="34" y="9"/>
                            </a:lnTo>
                            <a:lnTo>
                              <a:pt x="27" y="5"/>
                            </a:lnTo>
                            <a:lnTo>
                              <a:pt x="19" y="4"/>
                            </a:lnTo>
                            <a:lnTo>
                              <a:pt x="12" y="5"/>
                            </a:lnTo>
                            <a:lnTo>
                              <a:pt x="0" y="9"/>
                            </a:lnTo>
                            <a:lnTo>
                              <a:pt x="2" y="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4" name="Freeform 1056"/>
                      <p:cNvSpPr>
                        <a:spLocks/>
                      </p:cNvSpPr>
                      <p:nvPr/>
                    </p:nvSpPr>
                    <p:spPr bwMode="auto">
                      <a:xfrm>
                        <a:off x="4284" y="2217"/>
                        <a:ext cx="54" cy="22"/>
                      </a:xfrm>
                      <a:custGeom>
                        <a:avLst/>
                        <a:gdLst>
                          <a:gd name="T0" fmla="*/ 0 w 54"/>
                          <a:gd name="T1" fmla="*/ 6 h 22"/>
                          <a:gd name="T2" fmla="*/ 9 w 54"/>
                          <a:gd name="T3" fmla="*/ 6 h 22"/>
                          <a:gd name="T4" fmla="*/ 13 w 54"/>
                          <a:gd name="T5" fmla="*/ 4 h 22"/>
                          <a:gd name="T6" fmla="*/ 17 w 54"/>
                          <a:gd name="T7" fmla="*/ 2 h 22"/>
                          <a:gd name="T8" fmla="*/ 24 w 54"/>
                          <a:gd name="T9" fmla="*/ 0 h 22"/>
                          <a:gd name="T10" fmla="*/ 30 w 54"/>
                          <a:gd name="T11" fmla="*/ 1 h 22"/>
                          <a:gd name="T12" fmla="*/ 36 w 54"/>
                          <a:gd name="T13" fmla="*/ 2 h 22"/>
                          <a:gd name="T14" fmla="*/ 40 w 54"/>
                          <a:gd name="T15" fmla="*/ 5 h 22"/>
                          <a:gd name="T16" fmla="*/ 46 w 54"/>
                          <a:gd name="T17" fmla="*/ 9 h 22"/>
                          <a:gd name="T18" fmla="*/ 49 w 54"/>
                          <a:gd name="T19" fmla="*/ 13 h 22"/>
                          <a:gd name="T20" fmla="*/ 53 w 54"/>
                          <a:gd name="T21" fmla="*/ 19 h 22"/>
                          <a:gd name="T22" fmla="*/ 51 w 54"/>
                          <a:gd name="T23" fmla="*/ 21 h 22"/>
                          <a:gd name="T24" fmla="*/ 47 w 54"/>
                          <a:gd name="T25" fmla="*/ 21 h 22"/>
                          <a:gd name="T26" fmla="*/ 42 w 54"/>
                          <a:gd name="T27" fmla="*/ 14 h 22"/>
                          <a:gd name="T28" fmla="*/ 39 w 54"/>
                          <a:gd name="T29" fmla="*/ 12 h 22"/>
                          <a:gd name="T30" fmla="*/ 36 w 54"/>
                          <a:gd name="T31" fmla="*/ 16 h 22"/>
                          <a:gd name="T32" fmla="*/ 32 w 54"/>
                          <a:gd name="T33" fmla="*/ 17 h 22"/>
                          <a:gd name="T34" fmla="*/ 28 w 54"/>
                          <a:gd name="T35" fmla="*/ 17 h 22"/>
                          <a:gd name="T36" fmla="*/ 24 w 54"/>
                          <a:gd name="T37" fmla="*/ 16 h 22"/>
                          <a:gd name="T38" fmla="*/ 22 w 54"/>
                          <a:gd name="T39" fmla="*/ 13 h 22"/>
                          <a:gd name="T40" fmla="*/ 21 w 54"/>
                          <a:gd name="T41" fmla="*/ 10 h 22"/>
                          <a:gd name="T42" fmla="*/ 15 w 54"/>
                          <a:gd name="T43" fmla="*/ 12 h 22"/>
                          <a:gd name="T44" fmla="*/ 9 w 54"/>
                          <a:gd name="T45" fmla="*/ 11 h 22"/>
                          <a:gd name="T46" fmla="*/ 4 w 54"/>
                          <a:gd name="T47" fmla="*/ 11 h 22"/>
                          <a:gd name="T48" fmla="*/ 0 w 54"/>
                          <a:gd name="T49" fmla="*/ 6 h 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4" h="22">
                            <a:moveTo>
                              <a:pt x="0" y="6"/>
                            </a:moveTo>
                            <a:lnTo>
                              <a:pt x="9" y="6"/>
                            </a:lnTo>
                            <a:lnTo>
                              <a:pt x="13" y="4"/>
                            </a:lnTo>
                            <a:lnTo>
                              <a:pt x="17" y="2"/>
                            </a:lnTo>
                            <a:lnTo>
                              <a:pt x="24" y="0"/>
                            </a:lnTo>
                            <a:lnTo>
                              <a:pt x="30" y="1"/>
                            </a:lnTo>
                            <a:lnTo>
                              <a:pt x="36" y="2"/>
                            </a:lnTo>
                            <a:lnTo>
                              <a:pt x="40" y="5"/>
                            </a:lnTo>
                            <a:lnTo>
                              <a:pt x="46" y="9"/>
                            </a:lnTo>
                            <a:lnTo>
                              <a:pt x="49" y="13"/>
                            </a:lnTo>
                            <a:lnTo>
                              <a:pt x="53" y="19"/>
                            </a:lnTo>
                            <a:lnTo>
                              <a:pt x="51" y="21"/>
                            </a:lnTo>
                            <a:lnTo>
                              <a:pt x="47" y="21"/>
                            </a:lnTo>
                            <a:lnTo>
                              <a:pt x="42" y="14"/>
                            </a:lnTo>
                            <a:lnTo>
                              <a:pt x="39" y="12"/>
                            </a:lnTo>
                            <a:lnTo>
                              <a:pt x="36" y="16"/>
                            </a:lnTo>
                            <a:lnTo>
                              <a:pt x="32" y="17"/>
                            </a:lnTo>
                            <a:lnTo>
                              <a:pt x="28" y="17"/>
                            </a:lnTo>
                            <a:lnTo>
                              <a:pt x="24" y="16"/>
                            </a:lnTo>
                            <a:lnTo>
                              <a:pt x="22" y="13"/>
                            </a:lnTo>
                            <a:lnTo>
                              <a:pt x="21" y="10"/>
                            </a:lnTo>
                            <a:lnTo>
                              <a:pt x="15" y="12"/>
                            </a:lnTo>
                            <a:lnTo>
                              <a:pt x="9" y="11"/>
                            </a:lnTo>
                            <a:lnTo>
                              <a:pt x="4" y="11"/>
                            </a:lnTo>
                            <a:lnTo>
                              <a:pt x="0" y="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5" name="Freeform 1057"/>
                      <p:cNvSpPr>
                        <a:spLocks/>
                      </p:cNvSpPr>
                      <p:nvPr/>
                    </p:nvSpPr>
                    <p:spPr bwMode="auto">
                      <a:xfrm>
                        <a:off x="4295" y="2231"/>
                        <a:ext cx="25" cy="17"/>
                      </a:xfrm>
                      <a:custGeom>
                        <a:avLst/>
                        <a:gdLst>
                          <a:gd name="T0" fmla="*/ 0 w 25"/>
                          <a:gd name="T1" fmla="*/ 0 h 17"/>
                          <a:gd name="T2" fmla="*/ 4 w 25"/>
                          <a:gd name="T3" fmla="*/ 1 h 17"/>
                          <a:gd name="T4" fmla="*/ 7 w 25"/>
                          <a:gd name="T5" fmla="*/ 5 h 17"/>
                          <a:gd name="T6" fmla="*/ 11 w 25"/>
                          <a:gd name="T7" fmla="*/ 10 h 17"/>
                          <a:gd name="T8" fmla="*/ 15 w 25"/>
                          <a:gd name="T9" fmla="*/ 12 h 17"/>
                          <a:gd name="T10" fmla="*/ 20 w 25"/>
                          <a:gd name="T11" fmla="*/ 12 h 17"/>
                          <a:gd name="T12" fmla="*/ 24 w 25"/>
                          <a:gd name="T13" fmla="*/ 10 h 17"/>
                          <a:gd name="T14" fmla="*/ 19 w 25"/>
                          <a:gd name="T15" fmla="*/ 12 h 17"/>
                          <a:gd name="T16" fmla="*/ 16 w 25"/>
                          <a:gd name="T17" fmla="*/ 16 h 17"/>
                          <a:gd name="T18" fmla="*/ 12 w 25"/>
                          <a:gd name="T19" fmla="*/ 14 h 17"/>
                          <a:gd name="T20" fmla="*/ 6 w 25"/>
                          <a:gd name="T21" fmla="*/ 8 h 17"/>
                          <a:gd name="T22" fmla="*/ 0 w 25"/>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 h="17">
                            <a:moveTo>
                              <a:pt x="0" y="0"/>
                            </a:moveTo>
                            <a:lnTo>
                              <a:pt x="4" y="1"/>
                            </a:lnTo>
                            <a:lnTo>
                              <a:pt x="7" y="5"/>
                            </a:lnTo>
                            <a:lnTo>
                              <a:pt x="11" y="10"/>
                            </a:lnTo>
                            <a:lnTo>
                              <a:pt x="15" y="12"/>
                            </a:lnTo>
                            <a:lnTo>
                              <a:pt x="20" y="12"/>
                            </a:lnTo>
                            <a:lnTo>
                              <a:pt x="24" y="10"/>
                            </a:lnTo>
                            <a:lnTo>
                              <a:pt x="19" y="12"/>
                            </a:lnTo>
                            <a:lnTo>
                              <a:pt x="16" y="16"/>
                            </a:lnTo>
                            <a:lnTo>
                              <a:pt x="12" y="14"/>
                            </a:lnTo>
                            <a:lnTo>
                              <a:pt x="6" y="8"/>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1249" name="Group 1058"/>
                    <p:cNvGrpSpPr>
                      <a:grpSpLocks/>
                    </p:cNvGrpSpPr>
                    <p:nvPr/>
                  </p:nvGrpSpPr>
                  <p:grpSpPr bwMode="auto">
                    <a:xfrm>
                      <a:off x="4371" y="2219"/>
                      <a:ext cx="56" cy="47"/>
                      <a:chOff x="4371" y="2219"/>
                      <a:chExt cx="56" cy="47"/>
                    </a:xfrm>
                  </p:grpSpPr>
                  <p:sp>
                    <p:nvSpPr>
                      <p:cNvPr id="51250" name="Freeform 1059"/>
                      <p:cNvSpPr>
                        <a:spLocks/>
                      </p:cNvSpPr>
                      <p:nvPr/>
                    </p:nvSpPr>
                    <p:spPr bwMode="auto">
                      <a:xfrm>
                        <a:off x="4371" y="2219"/>
                        <a:ext cx="56" cy="29"/>
                      </a:xfrm>
                      <a:custGeom>
                        <a:avLst/>
                        <a:gdLst>
                          <a:gd name="T0" fmla="*/ 0 w 56"/>
                          <a:gd name="T1" fmla="*/ 28 h 29"/>
                          <a:gd name="T2" fmla="*/ 0 w 56"/>
                          <a:gd name="T3" fmla="*/ 25 h 29"/>
                          <a:gd name="T4" fmla="*/ 3 w 56"/>
                          <a:gd name="T5" fmla="*/ 16 h 29"/>
                          <a:gd name="T6" fmla="*/ 8 w 56"/>
                          <a:gd name="T7" fmla="*/ 9 h 29"/>
                          <a:gd name="T8" fmla="*/ 12 w 56"/>
                          <a:gd name="T9" fmla="*/ 6 h 29"/>
                          <a:gd name="T10" fmla="*/ 19 w 56"/>
                          <a:gd name="T11" fmla="*/ 2 h 29"/>
                          <a:gd name="T12" fmla="*/ 30 w 56"/>
                          <a:gd name="T13" fmla="*/ 0 h 29"/>
                          <a:gd name="T14" fmla="*/ 39 w 56"/>
                          <a:gd name="T15" fmla="*/ 0 h 29"/>
                          <a:gd name="T16" fmla="*/ 47 w 56"/>
                          <a:gd name="T17" fmla="*/ 0 h 29"/>
                          <a:gd name="T18" fmla="*/ 54 w 56"/>
                          <a:gd name="T19" fmla="*/ 4 h 29"/>
                          <a:gd name="T20" fmla="*/ 55 w 56"/>
                          <a:gd name="T21" fmla="*/ 8 h 29"/>
                          <a:gd name="T22" fmla="*/ 52 w 56"/>
                          <a:gd name="T23" fmla="*/ 6 h 29"/>
                          <a:gd name="T24" fmla="*/ 45 w 56"/>
                          <a:gd name="T25" fmla="*/ 4 h 29"/>
                          <a:gd name="T26" fmla="*/ 35 w 56"/>
                          <a:gd name="T27" fmla="*/ 4 h 29"/>
                          <a:gd name="T28" fmla="*/ 27 w 56"/>
                          <a:gd name="T29" fmla="*/ 6 h 29"/>
                          <a:gd name="T30" fmla="*/ 21 w 56"/>
                          <a:gd name="T31" fmla="*/ 8 h 29"/>
                          <a:gd name="T32" fmla="*/ 15 w 56"/>
                          <a:gd name="T33" fmla="*/ 11 h 29"/>
                          <a:gd name="T34" fmla="*/ 11 w 56"/>
                          <a:gd name="T35" fmla="*/ 14 h 29"/>
                          <a:gd name="T36" fmla="*/ 8 w 56"/>
                          <a:gd name="T37" fmla="*/ 19 h 29"/>
                          <a:gd name="T38" fmla="*/ 5 w 56"/>
                          <a:gd name="T39" fmla="*/ 25 h 29"/>
                          <a:gd name="T40" fmla="*/ 0 w 56"/>
                          <a:gd name="T41" fmla="*/ 28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6" h="29">
                            <a:moveTo>
                              <a:pt x="0" y="28"/>
                            </a:moveTo>
                            <a:lnTo>
                              <a:pt x="0" y="25"/>
                            </a:lnTo>
                            <a:lnTo>
                              <a:pt x="3" y="16"/>
                            </a:lnTo>
                            <a:lnTo>
                              <a:pt x="8" y="9"/>
                            </a:lnTo>
                            <a:lnTo>
                              <a:pt x="12" y="6"/>
                            </a:lnTo>
                            <a:lnTo>
                              <a:pt x="19" y="2"/>
                            </a:lnTo>
                            <a:lnTo>
                              <a:pt x="30" y="0"/>
                            </a:lnTo>
                            <a:lnTo>
                              <a:pt x="39" y="0"/>
                            </a:lnTo>
                            <a:lnTo>
                              <a:pt x="47" y="0"/>
                            </a:lnTo>
                            <a:lnTo>
                              <a:pt x="54" y="4"/>
                            </a:lnTo>
                            <a:lnTo>
                              <a:pt x="55" y="8"/>
                            </a:lnTo>
                            <a:lnTo>
                              <a:pt x="52" y="6"/>
                            </a:lnTo>
                            <a:lnTo>
                              <a:pt x="45" y="4"/>
                            </a:lnTo>
                            <a:lnTo>
                              <a:pt x="35" y="4"/>
                            </a:lnTo>
                            <a:lnTo>
                              <a:pt x="27" y="6"/>
                            </a:lnTo>
                            <a:lnTo>
                              <a:pt x="21" y="8"/>
                            </a:lnTo>
                            <a:lnTo>
                              <a:pt x="15" y="11"/>
                            </a:lnTo>
                            <a:lnTo>
                              <a:pt x="11" y="14"/>
                            </a:lnTo>
                            <a:lnTo>
                              <a:pt x="8" y="19"/>
                            </a:lnTo>
                            <a:lnTo>
                              <a:pt x="5" y="25"/>
                            </a:lnTo>
                            <a:lnTo>
                              <a:pt x="0" y="2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1" name="Freeform 1060"/>
                      <p:cNvSpPr>
                        <a:spLocks/>
                      </p:cNvSpPr>
                      <p:nvPr/>
                    </p:nvSpPr>
                    <p:spPr bwMode="auto">
                      <a:xfrm>
                        <a:off x="4382" y="2236"/>
                        <a:ext cx="45" cy="25"/>
                      </a:xfrm>
                      <a:custGeom>
                        <a:avLst/>
                        <a:gdLst>
                          <a:gd name="T0" fmla="*/ 0 w 45"/>
                          <a:gd name="T1" fmla="*/ 12 h 25"/>
                          <a:gd name="T2" fmla="*/ 1 w 45"/>
                          <a:gd name="T3" fmla="*/ 6 h 25"/>
                          <a:gd name="T4" fmla="*/ 7 w 45"/>
                          <a:gd name="T5" fmla="*/ 2 h 25"/>
                          <a:gd name="T6" fmla="*/ 12 w 45"/>
                          <a:gd name="T7" fmla="*/ 1 h 25"/>
                          <a:gd name="T8" fmla="*/ 20 w 45"/>
                          <a:gd name="T9" fmla="*/ 0 h 25"/>
                          <a:gd name="T10" fmla="*/ 27 w 45"/>
                          <a:gd name="T11" fmla="*/ 1 h 25"/>
                          <a:gd name="T12" fmla="*/ 32 w 45"/>
                          <a:gd name="T13" fmla="*/ 2 h 25"/>
                          <a:gd name="T14" fmla="*/ 38 w 45"/>
                          <a:gd name="T15" fmla="*/ 2 h 25"/>
                          <a:gd name="T16" fmla="*/ 36 w 45"/>
                          <a:gd name="T17" fmla="*/ 5 h 25"/>
                          <a:gd name="T18" fmla="*/ 40 w 45"/>
                          <a:gd name="T19" fmla="*/ 9 h 25"/>
                          <a:gd name="T20" fmla="*/ 41 w 45"/>
                          <a:gd name="T21" fmla="*/ 15 h 25"/>
                          <a:gd name="T22" fmla="*/ 43 w 45"/>
                          <a:gd name="T23" fmla="*/ 19 h 25"/>
                          <a:gd name="T24" fmla="*/ 44 w 45"/>
                          <a:gd name="T25" fmla="*/ 20 h 25"/>
                          <a:gd name="T26" fmla="*/ 43 w 45"/>
                          <a:gd name="T27" fmla="*/ 24 h 25"/>
                          <a:gd name="T28" fmla="*/ 37 w 45"/>
                          <a:gd name="T29" fmla="*/ 22 h 25"/>
                          <a:gd name="T30" fmla="*/ 34 w 45"/>
                          <a:gd name="T31" fmla="*/ 17 h 25"/>
                          <a:gd name="T32" fmla="*/ 33 w 45"/>
                          <a:gd name="T33" fmla="*/ 14 h 25"/>
                          <a:gd name="T34" fmla="*/ 29 w 45"/>
                          <a:gd name="T35" fmla="*/ 13 h 25"/>
                          <a:gd name="T36" fmla="*/ 27 w 45"/>
                          <a:gd name="T37" fmla="*/ 15 h 25"/>
                          <a:gd name="T38" fmla="*/ 22 w 45"/>
                          <a:gd name="T39" fmla="*/ 16 h 25"/>
                          <a:gd name="T40" fmla="*/ 17 w 45"/>
                          <a:gd name="T41" fmla="*/ 16 h 25"/>
                          <a:gd name="T42" fmla="*/ 13 w 45"/>
                          <a:gd name="T43" fmla="*/ 14 h 25"/>
                          <a:gd name="T44" fmla="*/ 11 w 45"/>
                          <a:gd name="T45" fmla="*/ 11 h 25"/>
                          <a:gd name="T46" fmla="*/ 11 w 45"/>
                          <a:gd name="T47" fmla="*/ 8 h 25"/>
                          <a:gd name="T48" fmla="*/ 5 w 45"/>
                          <a:gd name="T49" fmla="*/ 9 h 25"/>
                          <a:gd name="T50" fmla="*/ 0 w 45"/>
                          <a:gd name="T51" fmla="*/ 12 h 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5" h="25">
                            <a:moveTo>
                              <a:pt x="0" y="12"/>
                            </a:moveTo>
                            <a:lnTo>
                              <a:pt x="1" y="6"/>
                            </a:lnTo>
                            <a:lnTo>
                              <a:pt x="7" y="2"/>
                            </a:lnTo>
                            <a:lnTo>
                              <a:pt x="12" y="1"/>
                            </a:lnTo>
                            <a:lnTo>
                              <a:pt x="20" y="0"/>
                            </a:lnTo>
                            <a:lnTo>
                              <a:pt x="27" y="1"/>
                            </a:lnTo>
                            <a:lnTo>
                              <a:pt x="32" y="2"/>
                            </a:lnTo>
                            <a:lnTo>
                              <a:pt x="38" y="2"/>
                            </a:lnTo>
                            <a:lnTo>
                              <a:pt x="36" y="5"/>
                            </a:lnTo>
                            <a:lnTo>
                              <a:pt x="40" y="9"/>
                            </a:lnTo>
                            <a:lnTo>
                              <a:pt x="41" y="15"/>
                            </a:lnTo>
                            <a:lnTo>
                              <a:pt x="43" y="19"/>
                            </a:lnTo>
                            <a:lnTo>
                              <a:pt x="44" y="20"/>
                            </a:lnTo>
                            <a:lnTo>
                              <a:pt x="43" y="24"/>
                            </a:lnTo>
                            <a:lnTo>
                              <a:pt x="37" y="22"/>
                            </a:lnTo>
                            <a:lnTo>
                              <a:pt x="34" y="17"/>
                            </a:lnTo>
                            <a:lnTo>
                              <a:pt x="33" y="14"/>
                            </a:lnTo>
                            <a:lnTo>
                              <a:pt x="29" y="13"/>
                            </a:lnTo>
                            <a:lnTo>
                              <a:pt x="27" y="15"/>
                            </a:lnTo>
                            <a:lnTo>
                              <a:pt x="22" y="16"/>
                            </a:lnTo>
                            <a:lnTo>
                              <a:pt x="17" y="16"/>
                            </a:lnTo>
                            <a:lnTo>
                              <a:pt x="13" y="14"/>
                            </a:lnTo>
                            <a:lnTo>
                              <a:pt x="11" y="11"/>
                            </a:lnTo>
                            <a:lnTo>
                              <a:pt x="11" y="8"/>
                            </a:lnTo>
                            <a:lnTo>
                              <a:pt x="5" y="9"/>
                            </a:lnTo>
                            <a:lnTo>
                              <a:pt x="0" y="1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52" name="Freeform 1061"/>
                      <p:cNvSpPr>
                        <a:spLocks/>
                      </p:cNvSpPr>
                      <p:nvPr/>
                    </p:nvSpPr>
                    <p:spPr bwMode="auto">
                      <a:xfrm>
                        <a:off x="4379" y="2249"/>
                        <a:ext cx="17" cy="17"/>
                      </a:xfrm>
                      <a:custGeom>
                        <a:avLst/>
                        <a:gdLst>
                          <a:gd name="T0" fmla="*/ 16 w 17"/>
                          <a:gd name="T1" fmla="*/ 0 h 17"/>
                          <a:gd name="T2" fmla="*/ 0 w 17"/>
                          <a:gd name="T3" fmla="*/ 8 h 17"/>
                          <a:gd name="T4" fmla="*/ 0 w 17"/>
                          <a:gd name="T5" fmla="*/ 13 h 17"/>
                          <a:gd name="T6" fmla="*/ 10 w 17"/>
                          <a:gd name="T7" fmla="*/ 16 h 17"/>
                          <a:gd name="T8" fmla="*/ 10 w 17"/>
                          <a:gd name="T9" fmla="*/ 2 h 17"/>
                          <a:gd name="T10" fmla="*/ 16 w 17"/>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7">
                            <a:moveTo>
                              <a:pt x="16" y="0"/>
                            </a:moveTo>
                            <a:lnTo>
                              <a:pt x="0" y="8"/>
                            </a:lnTo>
                            <a:lnTo>
                              <a:pt x="0" y="13"/>
                            </a:lnTo>
                            <a:lnTo>
                              <a:pt x="10" y="16"/>
                            </a:lnTo>
                            <a:lnTo>
                              <a:pt x="10" y="2"/>
                            </a:lnTo>
                            <a:lnTo>
                              <a:pt x="1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1247" name="Freeform 1062"/>
                  <p:cNvSpPr>
                    <a:spLocks/>
                  </p:cNvSpPr>
                  <p:nvPr/>
                </p:nvSpPr>
                <p:spPr bwMode="auto">
                  <a:xfrm>
                    <a:off x="4330" y="2279"/>
                    <a:ext cx="44" cy="25"/>
                  </a:xfrm>
                  <a:custGeom>
                    <a:avLst/>
                    <a:gdLst>
                      <a:gd name="T0" fmla="*/ 11 w 44"/>
                      <a:gd name="T1" fmla="*/ 0 h 25"/>
                      <a:gd name="T2" fmla="*/ 7 w 44"/>
                      <a:gd name="T3" fmla="*/ 2 h 25"/>
                      <a:gd name="T4" fmla="*/ 4 w 44"/>
                      <a:gd name="T5" fmla="*/ 4 h 25"/>
                      <a:gd name="T6" fmla="*/ 1 w 44"/>
                      <a:gd name="T7" fmla="*/ 7 h 25"/>
                      <a:gd name="T8" fmla="*/ 0 w 44"/>
                      <a:gd name="T9" fmla="*/ 11 h 25"/>
                      <a:gd name="T10" fmla="*/ 2 w 44"/>
                      <a:gd name="T11" fmla="*/ 15 h 25"/>
                      <a:gd name="T12" fmla="*/ 8 w 44"/>
                      <a:gd name="T13" fmla="*/ 16 h 25"/>
                      <a:gd name="T14" fmla="*/ 13 w 44"/>
                      <a:gd name="T15" fmla="*/ 18 h 25"/>
                      <a:gd name="T16" fmla="*/ 16 w 44"/>
                      <a:gd name="T17" fmla="*/ 21 h 25"/>
                      <a:gd name="T18" fmla="*/ 22 w 44"/>
                      <a:gd name="T19" fmla="*/ 24 h 25"/>
                      <a:gd name="T20" fmla="*/ 28 w 44"/>
                      <a:gd name="T21" fmla="*/ 22 h 25"/>
                      <a:gd name="T22" fmla="*/ 32 w 44"/>
                      <a:gd name="T23" fmla="*/ 20 h 25"/>
                      <a:gd name="T24" fmla="*/ 38 w 44"/>
                      <a:gd name="T25" fmla="*/ 18 h 25"/>
                      <a:gd name="T26" fmla="*/ 43 w 44"/>
                      <a:gd name="T27" fmla="*/ 18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4" h="25">
                        <a:moveTo>
                          <a:pt x="11" y="0"/>
                        </a:moveTo>
                        <a:lnTo>
                          <a:pt x="7" y="2"/>
                        </a:lnTo>
                        <a:lnTo>
                          <a:pt x="4" y="4"/>
                        </a:lnTo>
                        <a:lnTo>
                          <a:pt x="1" y="7"/>
                        </a:lnTo>
                        <a:lnTo>
                          <a:pt x="0" y="11"/>
                        </a:lnTo>
                        <a:lnTo>
                          <a:pt x="2" y="15"/>
                        </a:lnTo>
                        <a:lnTo>
                          <a:pt x="8" y="16"/>
                        </a:lnTo>
                        <a:lnTo>
                          <a:pt x="13" y="18"/>
                        </a:lnTo>
                        <a:lnTo>
                          <a:pt x="16" y="21"/>
                        </a:lnTo>
                        <a:lnTo>
                          <a:pt x="22" y="24"/>
                        </a:lnTo>
                        <a:lnTo>
                          <a:pt x="28" y="22"/>
                        </a:lnTo>
                        <a:lnTo>
                          <a:pt x="32" y="20"/>
                        </a:lnTo>
                        <a:lnTo>
                          <a:pt x="38" y="18"/>
                        </a:lnTo>
                        <a:lnTo>
                          <a:pt x="43" y="18"/>
                        </a:lnTo>
                      </a:path>
                    </a:pathLst>
                  </a:custGeom>
                  <a:noFill/>
                  <a:ln w="12700" cap="rnd" cmpd="sng">
                    <a:solidFill>
                      <a:srgbClr val="FF7F3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1237" name="Group 1063"/>
                <p:cNvGrpSpPr>
                  <a:grpSpLocks/>
                </p:cNvGrpSpPr>
                <p:nvPr/>
              </p:nvGrpSpPr>
              <p:grpSpPr bwMode="auto">
                <a:xfrm>
                  <a:off x="4208" y="2043"/>
                  <a:ext cx="317" cy="308"/>
                  <a:chOff x="4208" y="2043"/>
                  <a:chExt cx="317" cy="308"/>
                </a:xfrm>
              </p:grpSpPr>
              <p:sp>
                <p:nvSpPr>
                  <p:cNvPr id="51239" name="Freeform 1064"/>
                  <p:cNvSpPr>
                    <a:spLocks/>
                  </p:cNvSpPr>
                  <p:nvPr/>
                </p:nvSpPr>
                <p:spPr bwMode="auto">
                  <a:xfrm>
                    <a:off x="4208" y="2043"/>
                    <a:ext cx="317" cy="308"/>
                  </a:xfrm>
                  <a:custGeom>
                    <a:avLst/>
                    <a:gdLst>
                      <a:gd name="T0" fmla="*/ 48 w 317"/>
                      <a:gd name="T1" fmla="*/ 282 h 308"/>
                      <a:gd name="T2" fmla="*/ 39 w 317"/>
                      <a:gd name="T3" fmla="*/ 269 h 308"/>
                      <a:gd name="T4" fmla="*/ 28 w 317"/>
                      <a:gd name="T5" fmla="*/ 252 h 308"/>
                      <a:gd name="T6" fmla="*/ 22 w 317"/>
                      <a:gd name="T7" fmla="*/ 232 h 308"/>
                      <a:gd name="T8" fmla="*/ 16 w 317"/>
                      <a:gd name="T9" fmla="*/ 218 h 308"/>
                      <a:gd name="T10" fmla="*/ 11 w 317"/>
                      <a:gd name="T11" fmla="*/ 166 h 308"/>
                      <a:gd name="T12" fmla="*/ 0 w 317"/>
                      <a:gd name="T13" fmla="*/ 143 h 308"/>
                      <a:gd name="T14" fmla="*/ 2 w 317"/>
                      <a:gd name="T15" fmla="*/ 115 h 308"/>
                      <a:gd name="T16" fmla="*/ 27 w 317"/>
                      <a:gd name="T17" fmla="*/ 89 h 308"/>
                      <a:gd name="T18" fmla="*/ 41 w 317"/>
                      <a:gd name="T19" fmla="*/ 53 h 308"/>
                      <a:gd name="T20" fmla="*/ 57 w 317"/>
                      <a:gd name="T21" fmla="*/ 32 h 308"/>
                      <a:gd name="T22" fmla="*/ 83 w 317"/>
                      <a:gd name="T23" fmla="*/ 24 h 308"/>
                      <a:gd name="T24" fmla="*/ 121 w 317"/>
                      <a:gd name="T25" fmla="*/ 3 h 308"/>
                      <a:gd name="T26" fmla="*/ 146 w 317"/>
                      <a:gd name="T27" fmla="*/ 2 h 308"/>
                      <a:gd name="T28" fmla="*/ 170 w 317"/>
                      <a:gd name="T29" fmla="*/ 3 h 308"/>
                      <a:gd name="T30" fmla="*/ 205 w 317"/>
                      <a:gd name="T31" fmla="*/ 13 h 308"/>
                      <a:gd name="T32" fmla="*/ 237 w 317"/>
                      <a:gd name="T33" fmla="*/ 25 h 308"/>
                      <a:gd name="T34" fmla="*/ 260 w 317"/>
                      <a:gd name="T35" fmla="*/ 50 h 308"/>
                      <a:gd name="T36" fmla="*/ 271 w 317"/>
                      <a:gd name="T37" fmla="*/ 74 h 308"/>
                      <a:gd name="T38" fmla="*/ 285 w 317"/>
                      <a:gd name="T39" fmla="*/ 95 h 308"/>
                      <a:gd name="T40" fmla="*/ 304 w 317"/>
                      <a:gd name="T41" fmla="*/ 130 h 308"/>
                      <a:gd name="T42" fmla="*/ 316 w 317"/>
                      <a:gd name="T43" fmla="*/ 161 h 308"/>
                      <a:gd name="T44" fmla="*/ 309 w 317"/>
                      <a:gd name="T45" fmla="*/ 188 h 308"/>
                      <a:gd name="T46" fmla="*/ 303 w 317"/>
                      <a:gd name="T47" fmla="*/ 215 h 308"/>
                      <a:gd name="T48" fmla="*/ 283 w 317"/>
                      <a:gd name="T49" fmla="*/ 235 h 308"/>
                      <a:gd name="T50" fmla="*/ 250 w 317"/>
                      <a:gd name="T51" fmla="*/ 269 h 308"/>
                      <a:gd name="T52" fmla="*/ 238 w 317"/>
                      <a:gd name="T53" fmla="*/ 291 h 308"/>
                      <a:gd name="T54" fmla="*/ 206 w 317"/>
                      <a:gd name="T55" fmla="*/ 307 h 308"/>
                      <a:gd name="T56" fmla="*/ 231 w 317"/>
                      <a:gd name="T57" fmla="*/ 248 h 308"/>
                      <a:gd name="T58" fmla="*/ 243 w 317"/>
                      <a:gd name="T59" fmla="*/ 198 h 308"/>
                      <a:gd name="T60" fmla="*/ 239 w 317"/>
                      <a:gd name="T61" fmla="*/ 171 h 308"/>
                      <a:gd name="T62" fmla="*/ 237 w 317"/>
                      <a:gd name="T63" fmla="*/ 135 h 308"/>
                      <a:gd name="T64" fmla="*/ 207 w 317"/>
                      <a:gd name="T65" fmla="*/ 142 h 308"/>
                      <a:gd name="T66" fmla="*/ 175 w 317"/>
                      <a:gd name="T67" fmla="*/ 151 h 308"/>
                      <a:gd name="T68" fmla="*/ 130 w 317"/>
                      <a:gd name="T69" fmla="*/ 150 h 308"/>
                      <a:gd name="T70" fmla="*/ 109 w 317"/>
                      <a:gd name="T71" fmla="*/ 142 h 308"/>
                      <a:gd name="T72" fmla="*/ 85 w 317"/>
                      <a:gd name="T73" fmla="*/ 146 h 308"/>
                      <a:gd name="T74" fmla="*/ 78 w 317"/>
                      <a:gd name="T75" fmla="*/ 165 h 308"/>
                      <a:gd name="T76" fmla="*/ 64 w 317"/>
                      <a:gd name="T77" fmla="*/ 176 h 308"/>
                      <a:gd name="T78" fmla="*/ 56 w 317"/>
                      <a:gd name="T79" fmla="*/ 208 h 308"/>
                      <a:gd name="T80" fmla="*/ 46 w 317"/>
                      <a:gd name="T81" fmla="*/ 215 h 308"/>
                      <a:gd name="T82" fmla="*/ 36 w 317"/>
                      <a:gd name="T83" fmla="*/ 217 h 308"/>
                      <a:gd name="T84" fmla="*/ 32 w 317"/>
                      <a:gd name="T85" fmla="*/ 226 h 308"/>
                      <a:gd name="T86" fmla="*/ 38 w 317"/>
                      <a:gd name="T87" fmla="*/ 240 h 308"/>
                      <a:gd name="T88" fmla="*/ 54 w 317"/>
                      <a:gd name="T89" fmla="*/ 245 h 308"/>
                      <a:gd name="T90" fmla="*/ 60 w 317"/>
                      <a:gd name="T91" fmla="*/ 289 h 30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17" h="308">
                        <a:moveTo>
                          <a:pt x="60" y="289"/>
                        </a:moveTo>
                        <a:lnTo>
                          <a:pt x="48" y="282"/>
                        </a:lnTo>
                        <a:lnTo>
                          <a:pt x="41" y="275"/>
                        </a:lnTo>
                        <a:lnTo>
                          <a:pt x="39" y="269"/>
                        </a:lnTo>
                        <a:lnTo>
                          <a:pt x="36" y="255"/>
                        </a:lnTo>
                        <a:lnTo>
                          <a:pt x="28" y="252"/>
                        </a:lnTo>
                        <a:lnTo>
                          <a:pt x="25" y="239"/>
                        </a:lnTo>
                        <a:lnTo>
                          <a:pt x="22" y="232"/>
                        </a:lnTo>
                        <a:lnTo>
                          <a:pt x="20" y="229"/>
                        </a:lnTo>
                        <a:lnTo>
                          <a:pt x="16" y="218"/>
                        </a:lnTo>
                        <a:lnTo>
                          <a:pt x="4" y="199"/>
                        </a:lnTo>
                        <a:lnTo>
                          <a:pt x="11" y="166"/>
                        </a:lnTo>
                        <a:lnTo>
                          <a:pt x="4" y="162"/>
                        </a:lnTo>
                        <a:lnTo>
                          <a:pt x="0" y="143"/>
                        </a:lnTo>
                        <a:lnTo>
                          <a:pt x="1" y="130"/>
                        </a:lnTo>
                        <a:lnTo>
                          <a:pt x="2" y="115"/>
                        </a:lnTo>
                        <a:lnTo>
                          <a:pt x="9" y="99"/>
                        </a:lnTo>
                        <a:lnTo>
                          <a:pt x="27" y="89"/>
                        </a:lnTo>
                        <a:lnTo>
                          <a:pt x="25" y="73"/>
                        </a:lnTo>
                        <a:lnTo>
                          <a:pt x="41" y="53"/>
                        </a:lnTo>
                        <a:lnTo>
                          <a:pt x="49" y="45"/>
                        </a:lnTo>
                        <a:lnTo>
                          <a:pt x="57" y="32"/>
                        </a:lnTo>
                        <a:lnTo>
                          <a:pt x="69" y="24"/>
                        </a:lnTo>
                        <a:lnTo>
                          <a:pt x="83" y="24"/>
                        </a:lnTo>
                        <a:lnTo>
                          <a:pt x="104" y="5"/>
                        </a:lnTo>
                        <a:lnTo>
                          <a:pt x="121" y="3"/>
                        </a:lnTo>
                        <a:lnTo>
                          <a:pt x="134" y="0"/>
                        </a:lnTo>
                        <a:lnTo>
                          <a:pt x="146" y="2"/>
                        </a:lnTo>
                        <a:lnTo>
                          <a:pt x="157" y="3"/>
                        </a:lnTo>
                        <a:lnTo>
                          <a:pt x="170" y="3"/>
                        </a:lnTo>
                        <a:lnTo>
                          <a:pt x="187" y="5"/>
                        </a:lnTo>
                        <a:lnTo>
                          <a:pt x="205" y="13"/>
                        </a:lnTo>
                        <a:lnTo>
                          <a:pt x="215" y="19"/>
                        </a:lnTo>
                        <a:lnTo>
                          <a:pt x="237" y="25"/>
                        </a:lnTo>
                        <a:lnTo>
                          <a:pt x="252" y="40"/>
                        </a:lnTo>
                        <a:lnTo>
                          <a:pt x="260" y="50"/>
                        </a:lnTo>
                        <a:lnTo>
                          <a:pt x="268" y="62"/>
                        </a:lnTo>
                        <a:lnTo>
                          <a:pt x="271" y="74"/>
                        </a:lnTo>
                        <a:lnTo>
                          <a:pt x="277" y="85"/>
                        </a:lnTo>
                        <a:lnTo>
                          <a:pt x="285" y="95"/>
                        </a:lnTo>
                        <a:lnTo>
                          <a:pt x="296" y="107"/>
                        </a:lnTo>
                        <a:lnTo>
                          <a:pt x="304" y="130"/>
                        </a:lnTo>
                        <a:lnTo>
                          <a:pt x="310" y="149"/>
                        </a:lnTo>
                        <a:lnTo>
                          <a:pt x="316" y="161"/>
                        </a:lnTo>
                        <a:lnTo>
                          <a:pt x="314" y="170"/>
                        </a:lnTo>
                        <a:lnTo>
                          <a:pt x="309" y="188"/>
                        </a:lnTo>
                        <a:lnTo>
                          <a:pt x="302" y="199"/>
                        </a:lnTo>
                        <a:lnTo>
                          <a:pt x="303" y="215"/>
                        </a:lnTo>
                        <a:lnTo>
                          <a:pt x="299" y="225"/>
                        </a:lnTo>
                        <a:lnTo>
                          <a:pt x="283" y="235"/>
                        </a:lnTo>
                        <a:lnTo>
                          <a:pt x="278" y="246"/>
                        </a:lnTo>
                        <a:lnTo>
                          <a:pt x="250" y="269"/>
                        </a:lnTo>
                        <a:lnTo>
                          <a:pt x="250" y="279"/>
                        </a:lnTo>
                        <a:lnTo>
                          <a:pt x="238" y="291"/>
                        </a:lnTo>
                        <a:lnTo>
                          <a:pt x="217" y="302"/>
                        </a:lnTo>
                        <a:lnTo>
                          <a:pt x="206" y="307"/>
                        </a:lnTo>
                        <a:lnTo>
                          <a:pt x="219" y="279"/>
                        </a:lnTo>
                        <a:lnTo>
                          <a:pt x="231" y="248"/>
                        </a:lnTo>
                        <a:lnTo>
                          <a:pt x="238" y="224"/>
                        </a:lnTo>
                        <a:lnTo>
                          <a:pt x="243" y="198"/>
                        </a:lnTo>
                        <a:lnTo>
                          <a:pt x="243" y="185"/>
                        </a:lnTo>
                        <a:lnTo>
                          <a:pt x="239" y="171"/>
                        </a:lnTo>
                        <a:lnTo>
                          <a:pt x="241" y="144"/>
                        </a:lnTo>
                        <a:lnTo>
                          <a:pt x="237" y="135"/>
                        </a:lnTo>
                        <a:lnTo>
                          <a:pt x="231" y="129"/>
                        </a:lnTo>
                        <a:lnTo>
                          <a:pt x="207" y="142"/>
                        </a:lnTo>
                        <a:lnTo>
                          <a:pt x="194" y="149"/>
                        </a:lnTo>
                        <a:lnTo>
                          <a:pt x="175" y="151"/>
                        </a:lnTo>
                        <a:lnTo>
                          <a:pt x="149" y="151"/>
                        </a:lnTo>
                        <a:lnTo>
                          <a:pt x="130" y="150"/>
                        </a:lnTo>
                        <a:lnTo>
                          <a:pt x="119" y="147"/>
                        </a:lnTo>
                        <a:lnTo>
                          <a:pt x="109" y="142"/>
                        </a:lnTo>
                        <a:lnTo>
                          <a:pt x="97" y="142"/>
                        </a:lnTo>
                        <a:lnTo>
                          <a:pt x="85" y="146"/>
                        </a:lnTo>
                        <a:lnTo>
                          <a:pt x="80" y="154"/>
                        </a:lnTo>
                        <a:lnTo>
                          <a:pt x="78" y="165"/>
                        </a:lnTo>
                        <a:lnTo>
                          <a:pt x="72" y="175"/>
                        </a:lnTo>
                        <a:lnTo>
                          <a:pt x="64" y="176"/>
                        </a:lnTo>
                        <a:lnTo>
                          <a:pt x="58" y="188"/>
                        </a:lnTo>
                        <a:lnTo>
                          <a:pt x="56" y="208"/>
                        </a:lnTo>
                        <a:lnTo>
                          <a:pt x="52" y="212"/>
                        </a:lnTo>
                        <a:lnTo>
                          <a:pt x="46" y="215"/>
                        </a:lnTo>
                        <a:lnTo>
                          <a:pt x="41" y="215"/>
                        </a:lnTo>
                        <a:lnTo>
                          <a:pt x="36" y="217"/>
                        </a:lnTo>
                        <a:lnTo>
                          <a:pt x="34" y="221"/>
                        </a:lnTo>
                        <a:lnTo>
                          <a:pt x="32" y="226"/>
                        </a:lnTo>
                        <a:lnTo>
                          <a:pt x="34" y="234"/>
                        </a:lnTo>
                        <a:lnTo>
                          <a:pt x="38" y="240"/>
                        </a:lnTo>
                        <a:lnTo>
                          <a:pt x="45" y="245"/>
                        </a:lnTo>
                        <a:lnTo>
                          <a:pt x="54" y="245"/>
                        </a:lnTo>
                        <a:lnTo>
                          <a:pt x="57" y="271"/>
                        </a:lnTo>
                        <a:lnTo>
                          <a:pt x="60" y="289"/>
                        </a:lnTo>
                      </a:path>
                    </a:pathLst>
                  </a:custGeom>
                  <a:solidFill>
                    <a:srgbClr val="7F5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1240" name="Group 1065"/>
                  <p:cNvGrpSpPr>
                    <a:grpSpLocks/>
                  </p:cNvGrpSpPr>
                  <p:nvPr/>
                </p:nvGrpSpPr>
                <p:grpSpPr bwMode="auto">
                  <a:xfrm>
                    <a:off x="4218" y="2054"/>
                    <a:ext cx="297" cy="217"/>
                    <a:chOff x="4218" y="2054"/>
                    <a:chExt cx="297" cy="217"/>
                  </a:xfrm>
                </p:grpSpPr>
                <p:sp>
                  <p:nvSpPr>
                    <p:cNvPr id="51241" name="Freeform 1066"/>
                    <p:cNvSpPr>
                      <a:spLocks/>
                    </p:cNvSpPr>
                    <p:nvPr/>
                  </p:nvSpPr>
                  <p:spPr bwMode="auto">
                    <a:xfrm>
                      <a:off x="4218" y="2136"/>
                      <a:ext cx="126" cy="87"/>
                    </a:xfrm>
                    <a:custGeom>
                      <a:avLst/>
                      <a:gdLst>
                        <a:gd name="T0" fmla="*/ 4 w 126"/>
                        <a:gd name="T1" fmla="*/ 86 h 87"/>
                        <a:gd name="T2" fmla="*/ 26 w 126"/>
                        <a:gd name="T3" fmla="*/ 86 h 87"/>
                        <a:gd name="T4" fmla="*/ 62 w 126"/>
                        <a:gd name="T5" fmla="*/ 67 h 87"/>
                        <a:gd name="T6" fmla="*/ 36 w 126"/>
                        <a:gd name="T7" fmla="*/ 64 h 87"/>
                        <a:gd name="T8" fmla="*/ 16 w 126"/>
                        <a:gd name="T9" fmla="*/ 61 h 87"/>
                        <a:gd name="T10" fmla="*/ 7 w 126"/>
                        <a:gd name="T11" fmla="*/ 58 h 87"/>
                        <a:gd name="T12" fmla="*/ 0 w 126"/>
                        <a:gd name="T13" fmla="*/ 47 h 87"/>
                        <a:gd name="T14" fmla="*/ 1 w 126"/>
                        <a:gd name="T15" fmla="*/ 28 h 87"/>
                        <a:gd name="T16" fmla="*/ 16 w 126"/>
                        <a:gd name="T17" fmla="*/ 35 h 87"/>
                        <a:gd name="T18" fmla="*/ 27 w 126"/>
                        <a:gd name="T19" fmla="*/ 40 h 87"/>
                        <a:gd name="T20" fmla="*/ 44 w 126"/>
                        <a:gd name="T21" fmla="*/ 42 h 87"/>
                        <a:gd name="T22" fmla="*/ 57 w 126"/>
                        <a:gd name="T23" fmla="*/ 44 h 87"/>
                        <a:gd name="T24" fmla="*/ 75 w 126"/>
                        <a:gd name="T25" fmla="*/ 51 h 87"/>
                        <a:gd name="T26" fmla="*/ 62 w 126"/>
                        <a:gd name="T27" fmla="*/ 36 h 87"/>
                        <a:gd name="T28" fmla="*/ 52 w 126"/>
                        <a:gd name="T29" fmla="*/ 28 h 87"/>
                        <a:gd name="T30" fmla="*/ 37 w 126"/>
                        <a:gd name="T31" fmla="*/ 21 h 87"/>
                        <a:gd name="T32" fmla="*/ 39 w 126"/>
                        <a:gd name="T33" fmla="*/ 5 h 87"/>
                        <a:gd name="T34" fmla="*/ 37 w 126"/>
                        <a:gd name="T35" fmla="*/ 0 h 87"/>
                        <a:gd name="T36" fmla="*/ 57 w 126"/>
                        <a:gd name="T37" fmla="*/ 1 h 87"/>
                        <a:gd name="T38" fmla="*/ 57 w 126"/>
                        <a:gd name="T39" fmla="*/ 14 h 87"/>
                        <a:gd name="T40" fmla="*/ 60 w 126"/>
                        <a:gd name="T41" fmla="*/ 24 h 87"/>
                        <a:gd name="T42" fmla="*/ 66 w 126"/>
                        <a:gd name="T43" fmla="*/ 31 h 87"/>
                        <a:gd name="T44" fmla="*/ 77 w 126"/>
                        <a:gd name="T45" fmla="*/ 37 h 87"/>
                        <a:gd name="T46" fmla="*/ 95 w 126"/>
                        <a:gd name="T47" fmla="*/ 44 h 87"/>
                        <a:gd name="T48" fmla="*/ 116 w 126"/>
                        <a:gd name="T49" fmla="*/ 51 h 87"/>
                        <a:gd name="T50" fmla="*/ 125 w 126"/>
                        <a:gd name="T51" fmla="*/ 53 h 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6" h="87">
                          <a:moveTo>
                            <a:pt x="4" y="86"/>
                          </a:moveTo>
                          <a:lnTo>
                            <a:pt x="26" y="86"/>
                          </a:lnTo>
                          <a:lnTo>
                            <a:pt x="62" y="67"/>
                          </a:lnTo>
                          <a:lnTo>
                            <a:pt x="36" y="64"/>
                          </a:lnTo>
                          <a:lnTo>
                            <a:pt x="16" y="61"/>
                          </a:lnTo>
                          <a:lnTo>
                            <a:pt x="7" y="58"/>
                          </a:lnTo>
                          <a:lnTo>
                            <a:pt x="0" y="47"/>
                          </a:lnTo>
                          <a:lnTo>
                            <a:pt x="1" y="28"/>
                          </a:lnTo>
                          <a:lnTo>
                            <a:pt x="16" y="35"/>
                          </a:lnTo>
                          <a:lnTo>
                            <a:pt x="27" y="40"/>
                          </a:lnTo>
                          <a:lnTo>
                            <a:pt x="44" y="42"/>
                          </a:lnTo>
                          <a:lnTo>
                            <a:pt x="57" y="44"/>
                          </a:lnTo>
                          <a:lnTo>
                            <a:pt x="75" y="51"/>
                          </a:lnTo>
                          <a:lnTo>
                            <a:pt x="62" y="36"/>
                          </a:lnTo>
                          <a:lnTo>
                            <a:pt x="52" y="28"/>
                          </a:lnTo>
                          <a:lnTo>
                            <a:pt x="37" y="21"/>
                          </a:lnTo>
                          <a:lnTo>
                            <a:pt x="39" y="5"/>
                          </a:lnTo>
                          <a:lnTo>
                            <a:pt x="37" y="0"/>
                          </a:lnTo>
                          <a:lnTo>
                            <a:pt x="57" y="1"/>
                          </a:lnTo>
                          <a:lnTo>
                            <a:pt x="57" y="14"/>
                          </a:lnTo>
                          <a:lnTo>
                            <a:pt x="60" y="24"/>
                          </a:lnTo>
                          <a:lnTo>
                            <a:pt x="66" y="31"/>
                          </a:lnTo>
                          <a:lnTo>
                            <a:pt x="77" y="37"/>
                          </a:lnTo>
                          <a:lnTo>
                            <a:pt x="95" y="44"/>
                          </a:lnTo>
                          <a:lnTo>
                            <a:pt x="116" y="51"/>
                          </a:lnTo>
                          <a:lnTo>
                            <a:pt x="125" y="53"/>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2" name="Freeform 1067"/>
                    <p:cNvSpPr>
                      <a:spLocks/>
                    </p:cNvSpPr>
                    <p:nvPr/>
                  </p:nvSpPr>
                  <p:spPr bwMode="auto">
                    <a:xfrm>
                      <a:off x="4238" y="2097"/>
                      <a:ext cx="241" cy="72"/>
                    </a:xfrm>
                    <a:custGeom>
                      <a:avLst/>
                      <a:gdLst>
                        <a:gd name="T0" fmla="*/ 0 w 241"/>
                        <a:gd name="T1" fmla="*/ 32 h 72"/>
                        <a:gd name="T2" fmla="*/ 17 w 241"/>
                        <a:gd name="T3" fmla="*/ 27 h 72"/>
                        <a:gd name="T4" fmla="*/ 40 w 241"/>
                        <a:gd name="T5" fmla="*/ 29 h 72"/>
                        <a:gd name="T6" fmla="*/ 56 w 241"/>
                        <a:gd name="T7" fmla="*/ 26 h 72"/>
                        <a:gd name="T8" fmla="*/ 50 w 241"/>
                        <a:gd name="T9" fmla="*/ 41 h 72"/>
                        <a:gd name="T10" fmla="*/ 58 w 241"/>
                        <a:gd name="T11" fmla="*/ 53 h 72"/>
                        <a:gd name="T12" fmla="*/ 74 w 241"/>
                        <a:gd name="T13" fmla="*/ 41 h 72"/>
                        <a:gd name="T14" fmla="*/ 89 w 241"/>
                        <a:gd name="T15" fmla="*/ 26 h 72"/>
                        <a:gd name="T16" fmla="*/ 106 w 241"/>
                        <a:gd name="T17" fmla="*/ 15 h 72"/>
                        <a:gd name="T18" fmla="*/ 129 w 241"/>
                        <a:gd name="T19" fmla="*/ 3 h 72"/>
                        <a:gd name="T20" fmla="*/ 136 w 241"/>
                        <a:gd name="T21" fmla="*/ 0 h 72"/>
                        <a:gd name="T22" fmla="*/ 188 w 241"/>
                        <a:gd name="T23" fmla="*/ 14 h 72"/>
                        <a:gd name="T24" fmla="*/ 206 w 241"/>
                        <a:gd name="T25" fmla="*/ 36 h 72"/>
                        <a:gd name="T26" fmla="*/ 211 w 241"/>
                        <a:gd name="T27" fmla="*/ 42 h 72"/>
                        <a:gd name="T28" fmla="*/ 210 w 241"/>
                        <a:gd name="T29" fmla="*/ 69 h 72"/>
                        <a:gd name="T30" fmla="*/ 221 w 241"/>
                        <a:gd name="T31" fmla="*/ 71 h 72"/>
                        <a:gd name="T32" fmla="*/ 236 w 241"/>
                        <a:gd name="T33" fmla="*/ 53 h 72"/>
                        <a:gd name="T34" fmla="*/ 240 w 241"/>
                        <a:gd name="T35" fmla="*/ 39 h 72"/>
                        <a:gd name="T36" fmla="*/ 240 w 241"/>
                        <a:gd name="T37" fmla="*/ 23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1" h="72">
                          <a:moveTo>
                            <a:pt x="0" y="32"/>
                          </a:moveTo>
                          <a:lnTo>
                            <a:pt x="17" y="27"/>
                          </a:lnTo>
                          <a:lnTo>
                            <a:pt x="40" y="29"/>
                          </a:lnTo>
                          <a:lnTo>
                            <a:pt x="56" y="26"/>
                          </a:lnTo>
                          <a:lnTo>
                            <a:pt x="50" y="41"/>
                          </a:lnTo>
                          <a:lnTo>
                            <a:pt x="58" y="53"/>
                          </a:lnTo>
                          <a:lnTo>
                            <a:pt x="74" y="41"/>
                          </a:lnTo>
                          <a:lnTo>
                            <a:pt x="89" y="26"/>
                          </a:lnTo>
                          <a:lnTo>
                            <a:pt x="106" y="15"/>
                          </a:lnTo>
                          <a:lnTo>
                            <a:pt x="129" y="3"/>
                          </a:lnTo>
                          <a:lnTo>
                            <a:pt x="136" y="0"/>
                          </a:lnTo>
                          <a:lnTo>
                            <a:pt x="188" y="14"/>
                          </a:lnTo>
                          <a:lnTo>
                            <a:pt x="206" y="36"/>
                          </a:lnTo>
                          <a:lnTo>
                            <a:pt x="211" y="42"/>
                          </a:lnTo>
                          <a:lnTo>
                            <a:pt x="210" y="69"/>
                          </a:lnTo>
                          <a:lnTo>
                            <a:pt x="221" y="71"/>
                          </a:lnTo>
                          <a:lnTo>
                            <a:pt x="236" y="53"/>
                          </a:lnTo>
                          <a:lnTo>
                            <a:pt x="240" y="39"/>
                          </a:lnTo>
                          <a:lnTo>
                            <a:pt x="240" y="23"/>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3" name="Freeform 1068"/>
                    <p:cNvSpPr>
                      <a:spLocks/>
                    </p:cNvSpPr>
                    <p:nvPr/>
                  </p:nvSpPr>
                  <p:spPr bwMode="auto">
                    <a:xfrm>
                      <a:off x="4252" y="2054"/>
                      <a:ext cx="212" cy="89"/>
                    </a:xfrm>
                    <a:custGeom>
                      <a:avLst/>
                      <a:gdLst>
                        <a:gd name="T0" fmla="*/ 74 w 212"/>
                        <a:gd name="T1" fmla="*/ 59 h 89"/>
                        <a:gd name="T2" fmla="*/ 56 w 212"/>
                        <a:gd name="T3" fmla="*/ 52 h 89"/>
                        <a:gd name="T4" fmla="*/ 28 w 212"/>
                        <a:gd name="T5" fmla="*/ 52 h 89"/>
                        <a:gd name="T6" fmla="*/ 0 w 212"/>
                        <a:gd name="T7" fmla="*/ 57 h 89"/>
                        <a:gd name="T8" fmla="*/ 44 w 212"/>
                        <a:gd name="T9" fmla="*/ 40 h 89"/>
                        <a:gd name="T10" fmla="*/ 80 w 212"/>
                        <a:gd name="T11" fmla="*/ 39 h 89"/>
                        <a:gd name="T12" fmla="*/ 67 w 212"/>
                        <a:gd name="T13" fmla="*/ 30 h 89"/>
                        <a:gd name="T14" fmla="*/ 40 w 212"/>
                        <a:gd name="T15" fmla="*/ 23 h 89"/>
                        <a:gd name="T16" fmla="*/ 75 w 212"/>
                        <a:gd name="T17" fmla="*/ 21 h 89"/>
                        <a:gd name="T18" fmla="*/ 87 w 212"/>
                        <a:gd name="T19" fmla="*/ 28 h 89"/>
                        <a:gd name="T20" fmla="*/ 104 w 212"/>
                        <a:gd name="T21" fmla="*/ 36 h 89"/>
                        <a:gd name="T22" fmla="*/ 115 w 212"/>
                        <a:gd name="T23" fmla="*/ 25 h 89"/>
                        <a:gd name="T24" fmla="*/ 94 w 212"/>
                        <a:gd name="T25" fmla="*/ 4 h 89"/>
                        <a:gd name="T26" fmla="*/ 109 w 212"/>
                        <a:gd name="T27" fmla="*/ 0 h 89"/>
                        <a:gd name="T28" fmla="*/ 122 w 212"/>
                        <a:gd name="T29" fmla="*/ 0 h 89"/>
                        <a:gd name="T30" fmla="*/ 132 w 212"/>
                        <a:gd name="T31" fmla="*/ 29 h 89"/>
                        <a:gd name="T32" fmla="*/ 142 w 212"/>
                        <a:gd name="T33" fmla="*/ 18 h 89"/>
                        <a:gd name="T34" fmla="*/ 146 w 212"/>
                        <a:gd name="T35" fmla="*/ 8 h 89"/>
                        <a:gd name="T36" fmla="*/ 156 w 212"/>
                        <a:gd name="T37" fmla="*/ 19 h 89"/>
                        <a:gd name="T38" fmla="*/ 164 w 212"/>
                        <a:gd name="T39" fmla="*/ 32 h 89"/>
                        <a:gd name="T40" fmla="*/ 167 w 212"/>
                        <a:gd name="T41" fmla="*/ 37 h 89"/>
                        <a:gd name="T42" fmla="*/ 171 w 212"/>
                        <a:gd name="T43" fmla="*/ 44 h 89"/>
                        <a:gd name="T44" fmla="*/ 179 w 212"/>
                        <a:gd name="T45" fmla="*/ 47 h 89"/>
                        <a:gd name="T46" fmla="*/ 182 w 212"/>
                        <a:gd name="T47" fmla="*/ 25 h 89"/>
                        <a:gd name="T48" fmla="*/ 195 w 212"/>
                        <a:gd name="T49" fmla="*/ 30 h 89"/>
                        <a:gd name="T50" fmla="*/ 193 w 212"/>
                        <a:gd name="T51" fmla="*/ 48 h 89"/>
                        <a:gd name="T52" fmla="*/ 191 w 212"/>
                        <a:gd name="T53" fmla="*/ 56 h 89"/>
                        <a:gd name="T54" fmla="*/ 200 w 212"/>
                        <a:gd name="T55" fmla="*/ 66 h 89"/>
                        <a:gd name="T56" fmla="*/ 211 w 212"/>
                        <a:gd name="T57" fmla="*/ 88 h 8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2" h="89">
                          <a:moveTo>
                            <a:pt x="74" y="59"/>
                          </a:moveTo>
                          <a:lnTo>
                            <a:pt x="56" y="52"/>
                          </a:lnTo>
                          <a:lnTo>
                            <a:pt x="28" y="52"/>
                          </a:lnTo>
                          <a:lnTo>
                            <a:pt x="0" y="57"/>
                          </a:lnTo>
                          <a:lnTo>
                            <a:pt x="44" y="40"/>
                          </a:lnTo>
                          <a:lnTo>
                            <a:pt x="80" y="39"/>
                          </a:lnTo>
                          <a:lnTo>
                            <a:pt x="67" y="30"/>
                          </a:lnTo>
                          <a:lnTo>
                            <a:pt x="40" y="23"/>
                          </a:lnTo>
                          <a:lnTo>
                            <a:pt x="75" y="21"/>
                          </a:lnTo>
                          <a:lnTo>
                            <a:pt x="87" y="28"/>
                          </a:lnTo>
                          <a:lnTo>
                            <a:pt x="104" y="36"/>
                          </a:lnTo>
                          <a:lnTo>
                            <a:pt x="115" y="25"/>
                          </a:lnTo>
                          <a:lnTo>
                            <a:pt x="94" y="4"/>
                          </a:lnTo>
                          <a:lnTo>
                            <a:pt x="109" y="0"/>
                          </a:lnTo>
                          <a:lnTo>
                            <a:pt x="122" y="0"/>
                          </a:lnTo>
                          <a:lnTo>
                            <a:pt x="132" y="29"/>
                          </a:lnTo>
                          <a:lnTo>
                            <a:pt x="142" y="18"/>
                          </a:lnTo>
                          <a:lnTo>
                            <a:pt x="146" y="8"/>
                          </a:lnTo>
                          <a:lnTo>
                            <a:pt x="156" y="19"/>
                          </a:lnTo>
                          <a:lnTo>
                            <a:pt x="164" y="32"/>
                          </a:lnTo>
                          <a:lnTo>
                            <a:pt x="167" y="37"/>
                          </a:lnTo>
                          <a:lnTo>
                            <a:pt x="171" y="44"/>
                          </a:lnTo>
                          <a:lnTo>
                            <a:pt x="179" y="47"/>
                          </a:lnTo>
                          <a:lnTo>
                            <a:pt x="182" y="25"/>
                          </a:lnTo>
                          <a:lnTo>
                            <a:pt x="195" y="30"/>
                          </a:lnTo>
                          <a:lnTo>
                            <a:pt x="193" y="48"/>
                          </a:lnTo>
                          <a:lnTo>
                            <a:pt x="191" y="56"/>
                          </a:lnTo>
                          <a:lnTo>
                            <a:pt x="200" y="66"/>
                          </a:lnTo>
                          <a:lnTo>
                            <a:pt x="211" y="88"/>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44" name="Freeform 1069"/>
                    <p:cNvSpPr>
                      <a:spLocks/>
                    </p:cNvSpPr>
                    <p:nvPr/>
                  </p:nvSpPr>
                  <p:spPr bwMode="auto">
                    <a:xfrm>
                      <a:off x="4455" y="2137"/>
                      <a:ext cx="60" cy="134"/>
                    </a:xfrm>
                    <a:custGeom>
                      <a:avLst/>
                      <a:gdLst>
                        <a:gd name="T0" fmla="*/ 32 w 60"/>
                        <a:gd name="T1" fmla="*/ 0 h 134"/>
                        <a:gd name="T2" fmla="*/ 46 w 60"/>
                        <a:gd name="T3" fmla="*/ 31 h 134"/>
                        <a:gd name="T4" fmla="*/ 53 w 60"/>
                        <a:gd name="T5" fmla="*/ 48 h 134"/>
                        <a:gd name="T6" fmla="*/ 58 w 60"/>
                        <a:gd name="T7" fmla="*/ 64 h 134"/>
                        <a:gd name="T8" fmla="*/ 59 w 60"/>
                        <a:gd name="T9" fmla="*/ 76 h 134"/>
                        <a:gd name="T10" fmla="*/ 56 w 60"/>
                        <a:gd name="T11" fmla="*/ 91 h 134"/>
                        <a:gd name="T12" fmla="*/ 51 w 60"/>
                        <a:gd name="T13" fmla="*/ 98 h 134"/>
                        <a:gd name="T14" fmla="*/ 46 w 60"/>
                        <a:gd name="T15" fmla="*/ 77 h 134"/>
                        <a:gd name="T16" fmla="*/ 40 w 60"/>
                        <a:gd name="T17" fmla="*/ 60 h 134"/>
                        <a:gd name="T18" fmla="*/ 29 w 60"/>
                        <a:gd name="T19" fmla="*/ 39 h 134"/>
                        <a:gd name="T20" fmla="*/ 18 w 60"/>
                        <a:gd name="T21" fmla="*/ 23 h 134"/>
                        <a:gd name="T22" fmla="*/ 11 w 60"/>
                        <a:gd name="T23" fmla="*/ 58 h 134"/>
                        <a:gd name="T24" fmla="*/ 26 w 60"/>
                        <a:gd name="T25" fmla="*/ 78 h 134"/>
                        <a:gd name="T26" fmla="*/ 34 w 60"/>
                        <a:gd name="T27" fmla="*/ 88 h 134"/>
                        <a:gd name="T28" fmla="*/ 38 w 60"/>
                        <a:gd name="T29" fmla="*/ 133 h 134"/>
                        <a:gd name="T30" fmla="*/ 13 w 60"/>
                        <a:gd name="T31" fmla="*/ 122 h 134"/>
                        <a:gd name="T32" fmla="*/ 8 w 60"/>
                        <a:gd name="T33" fmla="*/ 105 h 134"/>
                        <a:gd name="T34" fmla="*/ 0 w 60"/>
                        <a:gd name="T35" fmla="*/ 84 h 1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 h="134">
                          <a:moveTo>
                            <a:pt x="32" y="0"/>
                          </a:moveTo>
                          <a:lnTo>
                            <a:pt x="46" y="31"/>
                          </a:lnTo>
                          <a:lnTo>
                            <a:pt x="53" y="48"/>
                          </a:lnTo>
                          <a:lnTo>
                            <a:pt x="58" y="64"/>
                          </a:lnTo>
                          <a:lnTo>
                            <a:pt x="59" y="76"/>
                          </a:lnTo>
                          <a:lnTo>
                            <a:pt x="56" y="91"/>
                          </a:lnTo>
                          <a:lnTo>
                            <a:pt x="51" y="98"/>
                          </a:lnTo>
                          <a:lnTo>
                            <a:pt x="46" y="77"/>
                          </a:lnTo>
                          <a:lnTo>
                            <a:pt x="40" y="60"/>
                          </a:lnTo>
                          <a:lnTo>
                            <a:pt x="29" y="39"/>
                          </a:lnTo>
                          <a:lnTo>
                            <a:pt x="18" y="23"/>
                          </a:lnTo>
                          <a:lnTo>
                            <a:pt x="11" y="58"/>
                          </a:lnTo>
                          <a:lnTo>
                            <a:pt x="26" y="78"/>
                          </a:lnTo>
                          <a:lnTo>
                            <a:pt x="34" y="88"/>
                          </a:lnTo>
                          <a:lnTo>
                            <a:pt x="38" y="133"/>
                          </a:lnTo>
                          <a:lnTo>
                            <a:pt x="13" y="122"/>
                          </a:lnTo>
                          <a:lnTo>
                            <a:pt x="8" y="105"/>
                          </a:lnTo>
                          <a:lnTo>
                            <a:pt x="0" y="84"/>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1238" name="Oval 1070"/>
                <p:cNvSpPr>
                  <a:spLocks noChangeArrowheads="1"/>
                </p:cNvSpPr>
                <p:nvPr/>
              </p:nvSpPr>
              <p:spPr bwMode="auto">
                <a:xfrm>
                  <a:off x="4253" y="2281"/>
                  <a:ext cx="11" cy="12"/>
                </a:xfrm>
                <a:prstGeom prst="ellipse">
                  <a:avLst/>
                </a:prstGeom>
                <a:solidFill>
                  <a:srgbClr val="FF5FBF"/>
                </a:solidFill>
                <a:ln w="12700">
                  <a:solidFill>
                    <a:srgbClr val="FF009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grpSp>
            <p:nvGrpSpPr>
              <p:cNvPr id="51221" name="Group 1071"/>
              <p:cNvGrpSpPr>
                <a:grpSpLocks/>
              </p:cNvGrpSpPr>
              <p:nvPr/>
            </p:nvGrpSpPr>
            <p:grpSpPr bwMode="auto">
              <a:xfrm>
                <a:off x="4040" y="2339"/>
                <a:ext cx="548" cy="674"/>
                <a:chOff x="4040" y="2339"/>
                <a:chExt cx="548" cy="674"/>
              </a:xfrm>
            </p:grpSpPr>
            <p:sp>
              <p:nvSpPr>
                <p:cNvPr id="51222" name="Freeform 1072"/>
                <p:cNvSpPr>
                  <a:spLocks/>
                </p:cNvSpPr>
                <p:nvPr/>
              </p:nvSpPr>
              <p:spPr bwMode="auto">
                <a:xfrm>
                  <a:off x="4298" y="2339"/>
                  <a:ext cx="51" cy="211"/>
                </a:xfrm>
                <a:custGeom>
                  <a:avLst/>
                  <a:gdLst>
                    <a:gd name="T0" fmla="*/ 50 w 51"/>
                    <a:gd name="T1" fmla="*/ 3 h 211"/>
                    <a:gd name="T2" fmla="*/ 10 w 51"/>
                    <a:gd name="T3" fmla="*/ 203 h 211"/>
                    <a:gd name="T4" fmla="*/ 0 w 51"/>
                    <a:gd name="T5" fmla="*/ 210 h 211"/>
                    <a:gd name="T6" fmla="*/ 42 w 51"/>
                    <a:gd name="T7" fmla="*/ 2 h 211"/>
                    <a:gd name="T8" fmla="*/ 44 w 51"/>
                    <a:gd name="T9" fmla="*/ 0 h 211"/>
                    <a:gd name="T10" fmla="*/ 48 w 51"/>
                    <a:gd name="T11" fmla="*/ 0 h 211"/>
                    <a:gd name="T12" fmla="*/ 50 w 51"/>
                    <a:gd name="T13" fmla="*/ 3 h 2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211">
                      <a:moveTo>
                        <a:pt x="50" y="3"/>
                      </a:moveTo>
                      <a:lnTo>
                        <a:pt x="10" y="203"/>
                      </a:lnTo>
                      <a:lnTo>
                        <a:pt x="0" y="210"/>
                      </a:lnTo>
                      <a:lnTo>
                        <a:pt x="42" y="2"/>
                      </a:lnTo>
                      <a:lnTo>
                        <a:pt x="44" y="0"/>
                      </a:lnTo>
                      <a:lnTo>
                        <a:pt x="48" y="0"/>
                      </a:lnTo>
                      <a:lnTo>
                        <a:pt x="50" y="3"/>
                      </a:lnTo>
                    </a:path>
                  </a:pathLst>
                </a:custGeom>
                <a:solidFill>
                  <a:srgbClr val="BF7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1223" name="Group 1073"/>
                <p:cNvGrpSpPr>
                  <a:grpSpLocks/>
                </p:cNvGrpSpPr>
                <p:nvPr/>
              </p:nvGrpSpPr>
              <p:grpSpPr bwMode="auto">
                <a:xfrm>
                  <a:off x="4040" y="2418"/>
                  <a:ext cx="548" cy="595"/>
                  <a:chOff x="4040" y="2418"/>
                  <a:chExt cx="548" cy="595"/>
                </a:xfrm>
              </p:grpSpPr>
              <p:sp>
                <p:nvSpPr>
                  <p:cNvPr id="51227" name="Freeform 1074"/>
                  <p:cNvSpPr>
                    <a:spLocks/>
                  </p:cNvSpPr>
                  <p:nvPr/>
                </p:nvSpPr>
                <p:spPr bwMode="auto">
                  <a:xfrm>
                    <a:off x="4040" y="2418"/>
                    <a:ext cx="548" cy="595"/>
                  </a:xfrm>
                  <a:custGeom>
                    <a:avLst/>
                    <a:gdLst>
                      <a:gd name="T0" fmla="*/ 189 w 548"/>
                      <a:gd name="T1" fmla="*/ 6 h 595"/>
                      <a:gd name="T2" fmla="*/ 163 w 548"/>
                      <a:gd name="T3" fmla="*/ 12 h 595"/>
                      <a:gd name="T4" fmla="*/ 134 w 548"/>
                      <a:gd name="T5" fmla="*/ 18 h 595"/>
                      <a:gd name="T6" fmla="*/ 113 w 548"/>
                      <a:gd name="T7" fmla="*/ 25 h 595"/>
                      <a:gd name="T8" fmla="*/ 96 w 548"/>
                      <a:gd name="T9" fmla="*/ 34 h 595"/>
                      <a:gd name="T10" fmla="*/ 81 w 548"/>
                      <a:gd name="T11" fmla="*/ 46 h 595"/>
                      <a:gd name="T12" fmla="*/ 67 w 548"/>
                      <a:gd name="T13" fmla="*/ 60 h 595"/>
                      <a:gd name="T14" fmla="*/ 46 w 548"/>
                      <a:gd name="T15" fmla="*/ 90 h 595"/>
                      <a:gd name="T16" fmla="*/ 0 w 548"/>
                      <a:gd name="T17" fmla="*/ 170 h 595"/>
                      <a:gd name="T18" fmla="*/ 13 w 548"/>
                      <a:gd name="T19" fmla="*/ 183 h 595"/>
                      <a:gd name="T20" fmla="*/ 134 w 548"/>
                      <a:gd name="T21" fmla="*/ 241 h 595"/>
                      <a:gd name="T22" fmla="*/ 130 w 548"/>
                      <a:gd name="T23" fmla="*/ 366 h 595"/>
                      <a:gd name="T24" fmla="*/ 119 w 548"/>
                      <a:gd name="T25" fmla="*/ 458 h 595"/>
                      <a:gd name="T26" fmla="*/ 88 w 548"/>
                      <a:gd name="T27" fmla="*/ 546 h 595"/>
                      <a:gd name="T28" fmla="*/ 515 w 548"/>
                      <a:gd name="T29" fmla="*/ 594 h 595"/>
                      <a:gd name="T30" fmla="*/ 447 w 548"/>
                      <a:gd name="T31" fmla="*/ 370 h 595"/>
                      <a:gd name="T32" fmla="*/ 469 w 548"/>
                      <a:gd name="T33" fmla="*/ 347 h 595"/>
                      <a:gd name="T34" fmla="*/ 481 w 548"/>
                      <a:gd name="T35" fmla="*/ 311 h 595"/>
                      <a:gd name="T36" fmla="*/ 482 w 548"/>
                      <a:gd name="T37" fmla="*/ 276 h 595"/>
                      <a:gd name="T38" fmla="*/ 485 w 548"/>
                      <a:gd name="T39" fmla="*/ 245 h 595"/>
                      <a:gd name="T40" fmla="*/ 507 w 548"/>
                      <a:gd name="T41" fmla="*/ 78 h 595"/>
                      <a:gd name="T42" fmla="*/ 492 w 548"/>
                      <a:gd name="T43" fmla="*/ 49 h 595"/>
                      <a:gd name="T44" fmla="*/ 465 w 548"/>
                      <a:gd name="T45" fmla="*/ 32 h 595"/>
                      <a:gd name="T46" fmla="*/ 385 w 548"/>
                      <a:gd name="T47" fmla="*/ 7 h 595"/>
                      <a:gd name="T48" fmla="*/ 370 w 548"/>
                      <a:gd name="T49" fmla="*/ 3 h 595"/>
                      <a:gd name="T50" fmla="*/ 356 w 548"/>
                      <a:gd name="T51" fmla="*/ 0 h 595"/>
                      <a:gd name="T52" fmla="*/ 360 w 548"/>
                      <a:gd name="T53" fmla="*/ 16 h 595"/>
                      <a:gd name="T54" fmla="*/ 370 w 548"/>
                      <a:gd name="T55" fmla="*/ 32 h 595"/>
                      <a:gd name="T56" fmla="*/ 380 w 548"/>
                      <a:gd name="T57" fmla="*/ 51 h 595"/>
                      <a:gd name="T58" fmla="*/ 386 w 548"/>
                      <a:gd name="T59" fmla="*/ 66 h 595"/>
                      <a:gd name="T60" fmla="*/ 387 w 548"/>
                      <a:gd name="T61" fmla="*/ 85 h 595"/>
                      <a:gd name="T62" fmla="*/ 381 w 548"/>
                      <a:gd name="T63" fmla="*/ 105 h 595"/>
                      <a:gd name="T64" fmla="*/ 368 w 548"/>
                      <a:gd name="T65" fmla="*/ 119 h 595"/>
                      <a:gd name="T66" fmla="*/ 347 w 548"/>
                      <a:gd name="T67" fmla="*/ 131 h 595"/>
                      <a:gd name="T68" fmla="*/ 325 w 548"/>
                      <a:gd name="T69" fmla="*/ 138 h 595"/>
                      <a:gd name="T70" fmla="*/ 299 w 548"/>
                      <a:gd name="T71" fmla="*/ 138 h 595"/>
                      <a:gd name="T72" fmla="*/ 276 w 548"/>
                      <a:gd name="T73" fmla="*/ 131 h 595"/>
                      <a:gd name="T74" fmla="*/ 247 w 548"/>
                      <a:gd name="T75" fmla="*/ 115 h 595"/>
                      <a:gd name="T76" fmla="*/ 228 w 548"/>
                      <a:gd name="T77" fmla="*/ 98 h 595"/>
                      <a:gd name="T78" fmla="*/ 218 w 548"/>
                      <a:gd name="T79" fmla="*/ 75 h 595"/>
                      <a:gd name="T80" fmla="*/ 209 w 548"/>
                      <a:gd name="T81" fmla="*/ 49 h 595"/>
                      <a:gd name="T82" fmla="*/ 200 w 548"/>
                      <a:gd name="T83" fmla="*/ 20 h 595"/>
                      <a:gd name="T84" fmla="*/ 199 w 548"/>
                      <a:gd name="T85" fmla="*/ 3 h 59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48" h="595">
                        <a:moveTo>
                          <a:pt x="199" y="3"/>
                        </a:moveTo>
                        <a:lnTo>
                          <a:pt x="189" y="6"/>
                        </a:lnTo>
                        <a:lnTo>
                          <a:pt x="176" y="9"/>
                        </a:lnTo>
                        <a:lnTo>
                          <a:pt x="163" y="12"/>
                        </a:lnTo>
                        <a:lnTo>
                          <a:pt x="148" y="15"/>
                        </a:lnTo>
                        <a:lnTo>
                          <a:pt x="134" y="18"/>
                        </a:lnTo>
                        <a:lnTo>
                          <a:pt x="122" y="22"/>
                        </a:lnTo>
                        <a:lnTo>
                          <a:pt x="113" y="25"/>
                        </a:lnTo>
                        <a:lnTo>
                          <a:pt x="105" y="29"/>
                        </a:lnTo>
                        <a:lnTo>
                          <a:pt x="96" y="34"/>
                        </a:lnTo>
                        <a:lnTo>
                          <a:pt x="88" y="40"/>
                        </a:lnTo>
                        <a:lnTo>
                          <a:pt x="81" y="46"/>
                        </a:lnTo>
                        <a:lnTo>
                          <a:pt x="74" y="52"/>
                        </a:lnTo>
                        <a:lnTo>
                          <a:pt x="67" y="60"/>
                        </a:lnTo>
                        <a:lnTo>
                          <a:pt x="59" y="70"/>
                        </a:lnTo>
                        <a:lnTo>
                          <a:pt x="46" y="90"/>
                        </a:lnTo>
                        <a:lnTo>
                          <a:pt x="26" y="126"/>
                        </a:lnTo>
                        <a:lnTo>
                          <a:pt x="0" y="170"/>
                        </a:lnTo>
                        <a:lnTo>
                          <a:pt x="3" y="176"/>
                        </a:lnTo>
                        <a:lnTo>
                          <a:pt x="13" y="183"/>
                        </a:lnTo>
                        <a:lnTo>
                          <a:pt x="130" y="227"/>
                        </a:lnTo>
                        <a:lnTo>
                          <a:pt x="134" y="241"/>
                        </a:lnTo>
                        <a:lnTo>
                          <a:pt x="135" y="294"/>
                        </a:lnTo>
                        <a:lnTo>
                          <a:pt x="130" y="366"/>
                        </a:lnTo>
                        <a:lnTo>
                          <a:pt x="125" y="422"/>
                        </a:lnTo>
                        <a:lnTo>
                          <a:pt x="119" y="458"/>
                        </a:lnTo>
                        <a:lnTo>
                          <a:pt x="107" y="506"/>
                        </a:lnTo>
                        <a:lnTo>
                          <a:pt x="88" y="546"/>
                        </a:lnTo>
                        <a:lnTo>
                          <a:pt x="62" y="594"/>
                        </a:lnTo>
                        <a:lnTo>
                          <a:pt x="515" y="594"/>
                        </a:lnTo>
                        <a:lnTo>
                          <a:pt x="467" y="473"/>
                        </a:lnTo>
                        <a:lnTo>
                          <a:pt x="447" y="370"/>
                        </a:lnTo>
                        <a:lnTo>
                          <a:pt x="457" y="360"/>
                        </a:lnTo>
                        <a:lnTo>
                          <a:pt x="469" y="347"/>
                        </a:lnTo>
                        <a:lnTo>
                          <a:pt x="477" y="331"/>
                        </a:lnTo>
                        <a:lnTo>
                          <a:pt x="481" y="311"/>
                        </a:lnTo>
                        <a:lnTo>
                          <a:pt x="482" y="293"/>
                        </a:lnTo>
                        <a:lnTo>
                          <a:pt x="482" y="276"/>
                        </a:lnTo>
                        <a:lnTo>
                          <a:pt x="483" y="263"/>
                        </a:lnTo>
                        <a:lnTo>
                          <a:pt x="485" y="245"/>
                        </a:lnTo>
                        <a:lnTo>
                          <a:pt x="547" y="193"/>
                        </a:lnTo>
                        <a:lnTo>
                          <a:pt x="507" y="78"/>
                        </a:lnTo>
                        <a:lnTo>
                          <a:pt x="501" y="61"/>
                        </a:lnTo>
                        <a:lnTo>
                          <a:pt x="492" y="49"/>
                        </a:lnTo>
                        <a:lnTo>
                          <a:pt x="480" y="39"/>
                        </a:lnTo>
                        <a:lnTo>
                          <a:pt x="465" y="32"/>
                        </a:lnTo>
                        <a:lnTo>
                          <a:pt x="397" y="11"/>
                        </a:lnTo>
                        <a:lnTo>
                          <a:pt x="385" y="7"/>
                        </a:lnTo>
                        <a:lnTo>
                          <a:pt x="377" y="4"/>
                        </a:lnTo>
                        <a:lnTo>
                          <a:pt x="370" y="3"/>
                        </a:lnTo>
                        <a:lnTo>
                          <a:pt x="363" y="1"/>
                        </a:lnTo>
                        <a:lnTo>
                          <a:pt x="356" y="0"/>
                        </a:lnTo>
                        <a:lnTo>
                          <a:pt x="356" y="10"/>
                        </a:lnTo>
                        <a:lnTo>
                          <a:pt x="360" y="16"/>
                        </a:lnTo>
                        <a:lnTo>
                          <a:pt x="364" y="24"/>
                        </a:lnTo>
                        <a:lnTo>
                          <a:pt x="370" y="32"/>
                        </a:lnTo>
                        <a:lnTo>
                          <a:pt x="375" y="40"/>
                        </a:lnTo>
                        <a:lnTo>
                          <a:pt x="380" y="51"/>
                        </a:lnTo>
                        <a:lnTo>
                          <a:pt x="383" y="59"/>
                        </a:lnTo>
                        <a:lnTo>
                          <a:pt x="386" y="66"/>
                        </a:lnTo>
                        <a:lnTo>
                          <a:pt x="387" y="75"/>
                        </a:lnTo>
                        <a:lnTo>
                          <a:pt x="387" y="85"/>
                        </a:lnTo>
                        <a:lnTo>
                          <a:pt x="385" y="95"/>
                        </a:lnTo>
                        <a:lnTo>
                          <a:pt x="381" y="105"/>
                        </a:lnTo>
                        <a:lnTo>
                          <a:pt x="376" y="113"/>
                        </a:lnTo>
                        <a:lnTo>
                          <a:pt x="368" y="119"/>
                        </a:lnTo>
                        <a:lnTo>
                          <a:pt x="358" y="126"/>
                        </a:lnTo>
                        <a:lnTo>
                          <a:pt x="347" y="131"/>
                        </a:lnTo>
                        <a:lnTo>
                          <a:pt x="336" y="135"/>
                        </a:lnTo>
                        <a:lnTo>
                          <a:pt x="325" y="138"/>
                        </a:lnTo>
                        <a:lnTo>
                          <a:pt x="314" y="140"/>
                        </a:lnTo>
                        <a:lnTo>
                          <a:pt x="299" y="138"/>
                        </a:lnTo>
                        <a:lnTo>
                          <a:pt x="288" y="135"/>
                        </a:lnTo>
                        <a:lnTo>
                          <a:pt x="276" y="131"/>
                        </a:lnTo>
                        <a:lnTo>
                          <a:pt x="262" y="124"/>
                        </a:lnTo>
                        <a:lnTo>
                          <a:pt x="247" y="115"/>
                        </a:lnTo>
                        <a:lnTo>
                          <a:pt x="238" y="109"/>
                        </a:lnTo>
                        <a:lnTo>
                          <a:pt x="228" y="98"/>
                        </a:lnTo>
                        <a:lnTo>
                          <a:pt x="224" y="87"/>
                        </a:lnTo>
                        <a:lnTo>
                          <a:pt x="218" y="75"/>
                        </a:lnTo>
                        <a:lnTo>
                          <a:pt x="213" y="63"/>
                        </a:lnTo>
                        <a:lnTo>
                          <a:pt x="209" y="49"/>
                        </a:lnTo>
                        <a:lnTo>
                          <a:pt x="206" y="36"/>
                        </a:lnTo>
                        <a:lnTo>
                          <a:pt x="200" y="20"/>
                        </a:lnTo>
                        <a:lnTo>
                          <a:pt x="198" y="9"/>
                        </a:lnTo>
                        <a:lnTo>
                          <a:pt x="199" y="3"/>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1228" name="Group 1075"/>
                  <p:cNvGrpSpPr>
                    <a:grpSpLocks/>
                  </p:cNvGrpSpPr>
                  <p:nvPr/>
                </p:nvGrpSpPr>
                <p:grpSpPr bwMode="auto">
                  <a:xfrm>
                    <a:off x="4059" y="2514"/>
                    <a:ext cx="296" cy="437"/>
                    <a:chOff x="4059" y="2514"/>
                    <a:chExt cx="296" cy="437"/>
                  </a:xfrm>
                </p:grpSpPr>
                <p:sp>
                  <p:nvSpPr>
                    <p:cNvPr id="51230" name="Freeform 1076"/>
                    <p:cNvSpPr>
                      <a:spLocks/>
                    </p:cNvSpPr>
                    <p:nvPr/>
                  </p:nvSpPr>
                  <p:spPr bwMode="auto">
                    <a:xfrm>
                      <a:off x="4059" y="2514"/>
                      <a:ext cx="296" cy="437"/>
                    </a:xfrm>
                    <a:custGeom>
                      <a:avLst/>
                      <a:gdLst>
                        <a:gd name="T0" fmla="*/ 3 w 296"/>
                        <a:gd name="T1" fmla="*/ 102 h 437"/>
                        <a:gd name="T2" fmla="*/ 0 w 296"/>
                        <a:gd name="T3" fmla="*/ 160 h 437"/>
                        <a:gd name="T4" fmla="*/ 5 w 296"/>
                        <a:gd name="T5" fmla="*/ 266 h 437"/>
                        <a:gd name="T6" fmla="*/ 0 w 296"/>
                        <a:gd name="T7" fmla="*/ 321 h 437"/>
                        <a:gd name="T8" fmla="*/ 7 w 296"/>
                        <a:gd name="T9" fmla="*/ 382 h 437"/>
                        <a:gd name="T10" fmla="*/ 28 w 296"/>
                        <a:gd name="T11" fmla="*/ 436 h 437"/>
                        <a:gd name="T12" fmla="*/ 83 w 296"/>
                        <a:gd name="T13" fmla="*/ 430 h 437"/>
                        <a:gd name="T14" fmla="*/ 147 w 296"/>
                        <a:gd name="T15" fmla="*/ 387 h 437"/>
                        <a:gd name="T16" fmla="*/ 251 w 296"/>
                        <a:gd name="T17" fmla="*/ 230 h 437"/>
                        <a:gd name="T18" fmla="*/ 272 w 296"/>
                        <a:gd name="T19" fmla="*/ 198 h 437"/>
                        <a:gd name="T20" fmla="*/ 279 w 296"/>
                        <a:gd name="T21" fmla="*/ 181 h 437"/>
                        <a:gd name="T22" fmla="*/ 289 w 296"/>
                        <a:gd name="T23" fmla="*/ 147 h 437"/>
                        <a:gd name="T24" fmla="*/ 289 w 296"/>
                        <a:gd name="T25" fmla="*/ 136 h 437"/>
                        <a:gd name="T26" fmla="*/ 282 w 296"/>
                        <a:gd name="T27" fmla="*/ 124 h 437"/>
                        <a:gd name="T28" fmla="*/ 272 w 296"/>
                        <a:gd name="T29" fmla="*/ 112 h 437"/>
                        <a:gd name="T30" fmla="*/ 267 w 296"/>
                        <a:gd name="T31" fmla="*/ 101 h 437"/>
                        <a:gd name="T32" fmla="*/ 267 w 296"/>
                        <a:gd name="T33" fmla="*/ 91 h 437"/>
                        <a:gd name="T34" fmla="*/ 279 w 296"/>
                        <a:gd name="T35" fmla="*/ 94 h 437"/>
                        <a:gd name="T36" fmla="*/ 285 w 296"/>
                        <a:gd name="T37" fmla="*/ 108 h 437"/>
                        <a:gd name="T38" fmla="*/ 290 w 296"/>
                        <a:gd name="T39" fmla="*/ 115 h 437"/>
                        <a:gd name="T40" fmla="*/ 295 w 296"/>
                        <a:gd name="T41" fmla="*/ 113 h 437"/>
                        <a:gd name="T42" fmla="*/ 294 w 296"/>
                        <a:gd name="T43" fmla="*/ 99 h 437"/>
                        <a:gd name="T44" fmla="*/ 291 w 296"/>
                        <a:gd name="T45" fmla="*/ 72 h 437"/>
                        <a:gd name="T46" fmla="*/ 287 w 296"/>
                        <a:gd name="T47" fmla="*/ 59 h 437"/>
                        <a:gd name="T48" fmla="*/ 279 w 296"/>
                        <a:gd name="T49" fmla="*/ 53 h 437"/>
                        <a:gd name="T50" fmla="*/ 271 w 296"/>
                        <a:gd name="T51" fmla="*/ 29 h 437"/>
                        <a:gd name="T52" fmla="*/ 267 w 296"/>
                        <a:gd name="T53" fmla="*/ 13 h 437"/>
                        <a:gd name="T54" fmla="*/ 263 w 296"/>
                        <a:gd name="T55" fmla="*/ 2 h 437"/>
                        <a:gd name="T56" fmla="*/ 254 w 296"/>
                        <a:gd name="T57" fmla="*/ 0 h 437"/>
                        <a:gd name="T58" fmla="*/ 216 w 296"/>
                        <a:gd name="T59" fmla="*/ 57 h 437"/>
                        <a:gd name="T60" fmla="*/ 205 w 296"/>
                        <a:gd name="T61" fmla="*/ 72 h 437"/>
                        <a:gd name="T62" fmla="*/ 203 w 296"/>
                        <a:gd name="T63" fmla="*/ 82 h 437"/>
                        <a:gd name="T64" fmla="*/ 216 w 296"/>
                        <a:gd name="T65" fmla="*/ 129 h 437"/>
                        <a:gd name="T66" fmla="*/ 229 w 296"/>
                        <a:gd name="T67" fmla="*/ 172 h 437"/>
                        <a:gd name="T68" fmla="*/ 114 w 296"/>
                        <a:gd name="T69" fmla="*/ 267 h 437"/>
                        <a:gd name="T70" fmla="*/ 114 w 296"/>
                        <a:gd name="T71" fmla="*/ 132 h 4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6" h="437">
                          <a:moveTo>
                            <a:pt x="10" y="75"/>
                          </a:moveTo>
                          <a:lnTo>
                            <a:pt x="3" y="102"/>
                          </a:lnTo>
                          <a:lnTo>
                            <a:pt x="1" y="122"/>
                          </a:lnTo>
                          <a:lnTo>
                            <a:pt x="0" y="160"/>
                          </a:lnTo>
                          <a:lnTo>
                            <a:pt x="5" y="207"/>
                          </a:lnTo>
                          <a:lnTo>
                            <a:pt x="5" y="266"/>
                          </a:lnTo>
                          <a:lnTo>
                            <a:pt x="2" y="295"/>
                          </a:lnTo>
                          <a:lnTo>
                            <a:pt x="0" y="321"/>
                          </a:lnTo>
                          <a:lnTo>
                            <a:pt x="1" y="353"/>
                          </a:lnTo>
                          <a:lnTo>
                            <a:pt x="7" y="382"/>
                          </a:lnTo>
                          <a:lnTo>
                            <a:pt x="14" y="412"/>
                          </a:lnTo>
                          <a:lnTo>
                            <a:pt x="28" y="436"/>
                          </a:lnTo>
                          <a:lnTo>
                            <a:pt x="57" y="433"/>
                          </a:lnTo>
                          <a:lnTo>
                            <a:pt x="83" y="430"/>
                          </a:lnTo>
                          <a:lnTo>
                            <a:pt x="118" y="419"/>
                          </a:lnTo>
                          <a:lnTo>
                            <a:pt x="147" y="387"/>
                          </a:lnTo>
                          <a:lnTo>
                            <a:pt x="166" y="360"/>
                          </a:lnTo>
                          <a:lnTo>
                            <a:pt x="251" y="230"/>
                          </a:lnTo>
                          <a:lnTo>
                            <a:pt x="269" y="205"/>
                          </a:lnTo>
                          <a:lnTo>
                            <a:pt x="272" y="198"/>
                          </a:lnTo>
                          <a:lnTo>
                            <a:pt x="275" y="189"/>
                          </a:lnTo>
                          <a:lnTo>
                            <a:pt x="279" y="181"/>
                          </a:lnTo>
                          <a:lnTo>
                            <a:pt x="281" y="172"/>
                          </a:lnTo>
                          <a:lnTo>
                            <a:pt x="289" y="147"/>
                          </a:lnTo>
                          <a:lnTo>
                            <a:pt x="290" y="142"/>
                          </a:lnTo>
                          <a:lnTo>
                            <a:pt x="289" y="136"/>
                          </a:lnTo>
                          <a:lnTo>
                            <a:pt x="286" y="130"/>
                          </a:lnTo>
                          <a:lnTo>
                            <a:pt x="282" y="124"/>
                          </a:lnTo>
                          <a:lnTo>
                            <a:pt x="278" y="118"/>
                          </a:lnTo>
                          <a:lnTo>
                            <a:pt x="272" y="112"/>
                          </a:lnTo>
                          <a:lnTo>
                            <a:pt x="271" y="106"/>
                          </a:lnTo>
                          <a:lnTo>
                            <a:pt x="267" y="101"/>
                          </a:lnTo>
                          <a:lnTo>
                            <a:pt x="258" y="95"/>
                          </a:lnTo>
                          <a:lnTo>
                            <a:pt x="267" y="91"/>
                          </a:lnTo>
                          <a:lnTo>
                            <a:pt x="275" y="89"/>
                          </a:lnTo>
                          <a:lnTo>
                            <a:pt x="279" y="94"/>
                          </a:lnTo>
                          <a:lnTo>
                            <a:pt x="283" y="102"/>
                          </a:lnTo>
                          <a:lnTo>
                            <a:pt x="285" y="108"/>
                          </a:lnTo>
                          <a:lnTo>
                            <a:pt x="287" y="112"/>
                          </a:lnTo>
                          <a:lnTo>
                            <a:pt x="290" y="115"/>
                          </a:lnTo>
                          <a:lnTo>
                            <a:pt x="294" y="117"/>
                          </a:lnTo>
                          <a:lnTo>
                            <a:pt x="295" y="113"/>
                          </a:lnTo>
                          <a:lnTo>
                            <a:pt x="295" y="107"/>
                          </a:lnTo>
                          <a:lnTo>
                            <a:pt x="294" y="99"/>
                          </a:lnTo>
                          <a:lnTo>
                            <a:pt x="293" y="86"/>
                          </a:lnTo>
                          <a:lnTo>
                            <a:pt x="291" y="72"/>
                          </a:lnTo>
                          <a:lnTo>
                            <a:pt x="288" y="69"/>
                          </a:lnTo>
                          <a:lnTo>
                            <a:pt x="287" y="59"/>
                          </a:lnTo>
                          <a:lnTo>
                            <a:pt x="286" y="55"/>
                          </a:lnTo>
                          <a:lnTo>
                            <a:pt x="279" y="53"/>
                          </a:lnTo>
                          <a:lnTo>
                            <a:pt x="275" y="39"/>
                          </a:lnTo>
                          <a:lnTo>
                            <a:pt x="271" y="29"/>
                          </a:lnTo>
                          <a:lnTo>
                            <a:pt x="268" y="20"/>
                          </a:lnTo>
                          <a:lnTo>
                            <a:pt x="267" y="13"/>
                          </a:lnTo>
                          <a:lnTo>
                            <a:pt x="266" y="7"/>
                          </a:lnTo>
                          <a:lnTo>
                            <a:pt x="263" y="2"/>
                          </a:lnTo>
                          <a:lnTo>
                            <a:pt x="258" y="0"/>
                          </a:lnTo>
                          <a:lnTo>
                            <a:pt x="254" y="0"/>
                          </a:lnTo>
                          <a:lnTo>
                            <a:pt x="250" y="18"/>
                          </a:lnTo>
                          <a:lnTo>
                            <a:pt x="216" y="57"/>
                          </a:lnTo>
                          <a:lnTo>
                            <a:pt x="209" y="67"/>
                          </a:lnTo>
                          <a:lnTo>
                            <a:pt x="205" y="72"/>
                          </a:lnTo>
                          <a:lnTo>
                            <a:pt x="203" y="77"/>
                          </a:lnTo>
                          <a:lnTo>
                            <a:pt x="203" y="82"/>
                          </a:lnTo>
                          <a:lnTo>
                            <a:pt x="209" y="99"/>
                          </a:lnTo>
                          <a:lnTo>
                            <a:pt x="216" y="129"/>
                          </a:lnTo>
                          <a:lnTo>
                            <a:pt x="224" y="146"/>
                          </a:lnTo>
                          <a:lnTo>
                            <a:pt x="229" y="172"/>
                          </a:lnTo>
                          <a:lnTo>
                            <a:pt x="179" y="212"/>
                          </a:lnTo>
                          <a:lnTo>
                            <a:pt x="114" y="267"/>
                          </a:lnTo>
                          <a:lnTo>
                            <a:pt x="117" y="202"/>
                          </a:lnTo>
                          <a:lnTo>
                            <a:pt x="114" y="132"/>
                          </a:lnTo>
                          <a:lnTo>
                            <a:pt x="10" y="75"/>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1" name="Freeform 1077"/>
                    <p:cNvSpPr>
                      <a:spLocks/>
                    </p:cNvSpPr>
                    <p:nvPr/>
                  </p:nvSpPr>
                  <p:spPr bwMode="auto">
                    <a:xfrm>
                      <a:off x="4296" y="2568"/>
                      <a:ext cx="43" cy="17"/>
                    </a:xfrm>
                    <a:custGeom>
                      <a:avLst/>
                      <a:gdLst>
                        <a:gd name="T0" fmla="*/ 0 w 43"/>
                        <a:gd name="T1" fmla="*/ 16 h 17"/>
                        <a:gd name="T2" fmla="*/ 27 w 43"/>
                        <a:gd name="T3" fmla="*/ 0 h 17"/>
                        <a:gd name="T4" fmla="*/ 42 w 43"/>
                        <a:gd name="T5" fmla="*/ 0 h 17"/>
                        <a:gd name="T6" fmla="*/ 0 60000 65536"/>
                        <a:gd name="T7" fmla="*/ 0 60000 65536"/>
                        <a:gd name="T8" fmla="*/ 0 60000 65536"/>
                      </a:gdLst>
                      <a:ahLst/>
                      <a:cxnLst>
                        <a:cxn ang="T6">
                          <a:pos x="T0" y="T1"/>
                        </a:cxn>
                        <a:cxn ang="T7">
                          <a:pos x="T2" y="T3"/>
                        </a:cxn>
                        <a:cxn ang="T8">
                          <a:pos x="T4" y="T5"/>
                        </a:cxn>
                      </a:cxnLst>
                      <a:rect l="0" t="0" r="r" b="b"/>
                      <a:pathLst>
                        <a:path w="43" h="17">
                          <a:moveTo>
                            <a:pt x="0" y="16"/>
                          </a:moveTo>
                          <a:lnTo>
                            <a:pt x="27" y="0"/>
                          </a:lnTo>
                          <a:lnTo>
                            <a:pt x="42"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2" name="Freeform 1078"/>
                    <p:cNvSpPr>
                      <a:spLocks/>
                    </p:cNvSpPr>
                    <p:nvPr/>
                  </p:nvSpPr>
                  <p:spPr bwMode="auto">
                    <a:xfrm>
                      <a:off x="4290" y="2586"/>
                      <a:ext cx="56" cy="17"/>
                    </a:xfrm>
                    <a:custGeom>
                      <a:avLst/>
                      <a:gdLst>
                        <a:gd name="T0" fmla="*/ 0 w 56"/>
                        <a:gd name="T1" fmla="*/ 16 h 17"/>
                        <a:gd name="T2" fmla="*/ 32 w 56"/>
                        <a:gd name="T3" fmla="*/ 4 h 17"/>
                        <a:gd name="T4" fmla="*/ 55 w 56"/>
                        <a:gd name="T5" fmla="*/ 0 h 17"/>
                        <a:gd name="T6" fmla="*/ 0 60000 65536"/>
                        <a:gd name="T7" fmla="*/ 0 60000 65536"/>
                        <a:gd name="T8" fmla="*/ 0 60000 65536"/>
                      </a:gdLst>
                      <a:ahLst/>
                      <a:cxnLst>
                        <a:cxn ang="T6">
                          <a:pos x="T0" y="T1"/>
                        </a:cxn>
                        <a:cxn ang="T7">
                          <a:pos x="T2" y="T3"/>
                        </a:cxn>
                        <a:cxn ang="T8">
                          <a:pos x="T4" y="T5"/>
                        </a:cxn>
                      </a:cxnLst>
                      <a:rect l="0" t="0" r="r" b="b"/>
                      <a:pathLst>
                        <a:path w="56" h="17">
                          <a:moveTo>
                            <a:pt x="0" y="16"/>
                          </a:moveTo>
                          <a:lnTo>
                            <a:pt x="32" y="4"/>
                          </a:lnTo>
                          <a:lnTo>
                            <a:pt x="55"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3" name="Freeform 1079"/>
                    <p:cNvSpPr>
                      <a:spLocks/>
                    </p:cNvSpPr>
                    <p:nvPr/>
                  </p:nvSpPr>
                  <p:spPr bwMode="auto">
                    <a:xfrm>
                      <a:off x="4295" y="2560"/>
                      <a:ext cx="25" cy="17"/>
                    </a:xfrm>
                    <a:custGeom>
                      <a:avLst/>
                      <a:gdLst>
                        <a:gd name="T0" fmla="*/ 0 w 25"/>
                        <a:gd name="T1" fmla="*/ 16 h 17"/>
                        <a:gd name="T2" fmla="*/ 20 w 25"/>
                        <a:gd name="T3" fmla="*/ 0 h 17"/>
                        <a:gd name="T4" fmla="*/ 24 w 25"/>
                        <a:gd name="T5" fmla="*/ 8 h 17"/>
                        <a:gd name="T6" fmla="*/ 0 60000 65536"/>
                        <a:gd name="T7" fmla="*/ 0 60000 65536"/>
                        <a:gd name="T8" fmla="*/ 0 60000 65536"/>
                      </a:gdLst>
                      <a:ahLst/>
                      <a:cxnLst>
                        <a:cxn ang="T6">
                          <a:pos x="T0" y="T1"/>
                        </a:cxn>
                        <a:cxn ang="T7">
                          <a:pos x="T2" y="T3"/>
                        </a:cxn>
                        <a:cxn ang="T8">
                          <a:pos x="T4" y="T5"/>
                        </a:cxn>
                      </a:cxnLst>
                      <a:rect l="0" t="0" r="r" b="b"/>
                      <a:pathLst>
                        <a:path w="25" h="17">
                          <a:moveTo>
                            <a:pt x="0" y="16"/>
                          </a:moveTo>
                          <a:lnTo>
                            <a:pt x="20" y="0"/>
                          </a:lnTo>
                          <a:lnTo>
                            <a:pt x="24" y="8"/>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34" name="Line 1080"/>
                    <p:cNvSpPr>
                      <a:spLocks noChangeShapeType="1"/>
                    </p:cNvSpPr>
                    <p:nvPr/>
                  </p:nvSpPr>
                  <p:spPr bwMode="auto">
                    <a:xfrm flipH="1" flipV="1">
                      <a:off x="4313" y="2531"/>
                      <a:ext cx="12" cy="5"/>
                    </a:xfrm>
                    <a:prstGeom prst="line">
                      <a:avLst/>
                    </a:prstGeom>
                    <a:noFill/>
                    <a:ln w="12700">
                      <a:solidFill>
                        <a:srgbClr val="BF3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229" name="Freeform 1081"/>
                  <p:cNvSpPr>
                    <a:spLocks/>
                  </p:cNvSpPr>
                  <p:nvPr/>
                </p:nvSpPr>
                <p:spPr bwMode="auto">
                  <a:xfrm>
                    <a:off x="4040" y="2565"/>
                    <a:ext cx="141" cy="87"/>
                  </a:xfrm>
                  <a:custGeom>
                    <a:avLst/>
                    <a:gdLst>
                      <a:gd name="T0" fmla="*/ 64 w 141"/>
                      <a:gd name="T1" fmla="*/ 32 h 87"/>
                      <a:gd name="T2" fmla="*/ 12 w 141"/>
                      <a:gd name="T3" fmla="*/ 0 h 87"/>
                      <a:gd name="T4" fmla="*/ 0 w 141"/>
                      <a:gd name="T5" fmla="*/ 23 h 87"/>
                      <a:gd name="T6" fmla="*/ 3 w 141"/>
                      <a:gd name="T7" fmla="*/ 29 h 87"/>
                      <a:gd name="T8" fmla="*/ 13 w 141"/>
                      <a:gd name="T9" fmla="*/ 36 h 87"/>
                      <a:gd name="T10" fmla="*/ 140 w 141"/>
                      <a:gd name="T11" fmla="*/ 86 h 87"/>
                      <a:gd name="T12" fmla="*/ 140 w 141"/>
                      <a:gd name="T13" fmla="*/ 74 h 87"/>
                      <a:gd name="T14" fmla="*/ 64 w 141"/>
                      <a:gd name="T15" fmla="*/ 32 h 8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1" h="87">
                        <a:moveTo>
                          <a:pt x="64" y="32"/>
                        </a:moveTo>
                        <a:lnTo>
                          <a:pt x="12" y="0"/>
                        </a:lnTo>
                        <a:lnTo>
                          <a:pt x="0" y="23"/>
                        </a:lnTo>
                        <a:lnTo>
                          <a:pt x="3" y="29"/>
                        </a:lnTo>
                        <a:lnTo>
                          <a:pt x="13" y="36"/>
                        </a:lnTo>
                        <a:lnTo>
                          <a:pt x="140" y="86"/>
                        </a:lnTo>
                        <a:lnTo>
                          <a:pt x="140" y="74"/>
                        </a:lnTo>
                        <a:lnTo>
                          <a:pt x="64" y="32"/>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1224" name="Group 1082"/>
                <p:cNvGrpSpPr>
                  <a:grpSpLocks/>
                </p:cNvGrpSpPr>
                <p:nvPr/>
              </p:nvGrpSpPr>
              <p:grpSpPr bwMode="auto">
                <a:xfrm>
                  <a:off x="4270" y="2470"/>
                  <a:ext cx="57" cy="102"/>
                  <a:chOff x="4270" y="2470"/>
                  <a:chExt cx="57" cy="102"/>
                </a:xfrm>
              </p:grpSpPr>
              <p:sp>
                <p:nvSpPr>
                  <p:cNvPr id="51225" name="Freeform 1083"/>
                  <p:cNvSpPr>
                    <a:spLocks/>
                  </p:cNvSpPr>
                  <p:nvPr/>
                </p:nvSpPr>
                <p:spPr bwMode="auto">
                  <a:xfrm>
                    <a:off x="4270" y="2472"/>
                    <a:ext cx="54" cy="100"/>
                  </a:xfrm>
                  <a:custGeom>
                    <a:avLst/>
                    <a:gdLst>
                      <a:gd name="T0" fmla="*/ 51 w 54"/>
                      <a:gd name="T1" fmla="*/ 0 h 100"/>
                      <a:gd name="T2" fmla="*/ 34 w 54"/>
                      <a:gd name="T3" fmla="*/ 6 h 100"/>
                      <a:gd name="T4" fmla="*/ 18 w 54"/>
                      <a:gd name="T5" fmla="*/ 14 h 100"/>
                      <a:gd name="T6" fmla="*/ 8 w 54"/>
                      <a:gd name="T7" fmla="*/ 31 h 100"/>
                      <a:gd name="T8" fmla="*/ 0 w 54"/>
                      <a:gd name="T9" fmla="*/ 43 h 100"/>
                      <a:gd name="T10" fmla="*/ 2 w 54"/>
                      <a:gd name="T11" fmla="*/ 56 h 100"/>
                      <a:gd name="T12" fmla="*/ 3 w 54"/>
                      <a:gd name="T13" fmla="*/ 82 h 100"/>
                      <a:gd name="T14" fmla="*/ 6 w 54"/>
                      <a:gd name="T15" fmla="*/ 99 h 100"/>
                      <a:gd name="T16" fmla="*/ 24 w 54"/>
                      <a:gd name="T17" fmla="*/ 80 h 100"/>
                      <a:gd name="T18" fmla="*/ 24 w 54"/>
                      <a:gd name="T19" fmla="*/ 64 h 100"/>
                      <a:gd name="T20" fmla="*/ 23 w 54"/>
                      <a:gd name="T21" fmla="*/ 56 h 100"/>
                      <a:gd name="T22" fmla="*/ 21 w 54"/>
                      <a:gd name="T23" fmla="*/ 51 h 100"/>
                      <a:gd name="T24" fmla="*/ 24 w 54"/>
                      <a:gd name="T25" fmla="*/ 49 h 100"/>
                      <a:gd name="T26" fmla="*/ 27 w 54"/>
                      <a:gd name="T27" fmla="*/ 45 h 100"/>
                      <a:gd name="T28" fmla="*/ 31 w 54"/>
                      <a:gd name="T29" fmla="*/ 38 h 100"/>
                      <a:gd name="T30" fmla="*/ 33 w 54"/>
                      <a:gd name="T31" fmla="*/ 31 h 100"/>
                      <a:gd name="T32" fmla="*/ 35 w 54"/>
                      <a:gd name="T33" fmla="*/ 25 h 100"/>
                      <a:gd name="T34" fmla="*/ 40 w 54"/>
                      <a:gd name="T35" fmla="*/ 24 h 100"/>
                      <a:gd name="T36" fmla="*/ 46 w 54"/>
                      <a:gd name="T37" fmla="*/ 21 h 100"/>
                      <a:gd name="T38" fmla="*/ 50 w 54"/>
                      <a:gd name="T39" fmla="*/ 18 h 100"/>
                      <a:gd name="T40" fmla="*/ 53 w 54"/>
                      <a:gd name="T41" fmla="*/ 12 h 100"/>
                      <a:gd name="T42" fmla="*/ 53 w 54"/>
                      <a:gd name="T43" fmla="*/ 5 h 100"/>
                      <a:gd name="T44" fmla="*/ 51 w 54"/>
                      <a:gd name="T45" fmla="*/ 0 h 1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4" h="100">
                        <a:moveTo>
                          <a:pt x="51" y="0"/>
                        </a:moveTo>
                        <a:lnTo>
                          <a:pt x="34" y="6"/>
                        </a:lnTo>
                        <a:lnTo>
                          <a:pt x="18" y="14"/>
                        </a:lnTo>
                        <a:lnTo>
                          <a:pt x="8" y="31"/>
                        </a:lnTo>
                        <a:lnTo>
                          <a:pt x="0" y="43"/>
                        </a:lnTo>
                        <a:lnTo>
                          <a:pt x="2" y="56"/>
                        </a:lnTo>
                        <a:lnTo>
                          <a:pt x="3" y="82"/>
                        </a:lnTo>
                        <a:lnTo>
                          <a:pt x="6" y="99"/>
                        </a:lnTo>
                        <a:lnTo>
                          <a:pt x="24" y="80"/>
                        </a:lnTo>
                        <a:lnTo>
                          <a:pt x="24" y="64"/>
                        </a:lnTo>
                        <a:lnTo>
                          <a:pt x="23" y="56"/>
                        </a:lnTo>
                        <a:lnTo>
                          <a:pt x="21" y="51"/>
                        </a:lnTo>
                        <a:lnTo>
                          <a:pt x="24" y="49"/>
                        </a:lnTo>
                        <a:lnTo>
                          <a:pt x="27" y="45"/>
                        </a:lnTo>
                        <a:lnTo>
                          <a:pt x="31" y="38"/>
                        </a:lnTo>
                        <a:lnTo>
                          <a:pt x="33" y="31"/>
                        </a:lnTo>
                        <a:lnTo>
                          <a:pt x="35" y="25"/>
                        </a:lnTo>
                        <a:lnTo>
                          <a:pt x="40" y="24"/>
                        </a:lnTo>
                        <a:lnTo>
                          <a:pt x="46" y="21"/>
                        </a:lnTo>
                        <a:lnTo>
                          <a:pt x="50" y="18"/>
                        </a:lnTo>
                        <a:lnTo>
                          <a:pt x="53" y="12"/>
                        </a:lnTo>
                        <a:lnTo>
                          <a:pt x="53" y="5"/>
                        </a:lnTo>
                        <a:lnTo>
                          <a:pt x="51" y="0"/>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6" name="Freeform 1084"/>
                  <p:cNvSpPr>
                    <a:spLocks/>
                  </p:cNvSpPr>
                  <p:nvPr/>
                </p:nvSpPr>
                <p:spPr bwMode="auto">
                  <a:xfrm>
                    <a:off x="4304" y="2470"/>
                    <a:ext cx="23" cy="17"/>
                  </a:xfrm>
                  <a:custGeom>
                    <a:avLst/>
                    <a:gdLst>
                      <a:gd name="T0" fmla="*/ 0 w 23"/>
                      <a:gd name="T1" fmla="*/ 12 h 17"/>
                      <a:gd name="T2" fmla="*/ 22 w 23"/>
                      <a:gd name="T3" fmla="*/ 0 h 17"/>
                      <a:gd name="T4" fmla="*/ 22 w 23"/>
                      <a:gd name="T5" fmla="*/ 4 h 17"/>
                      <a:gd name="T6" fmla="*/ 20 w 23"/>
                      <a:gd name="T7" fmla="*/ 9 h 17"/>
                      <a:gd name="T8" fmla="*/ 8 w 23"/>
                      <a:gd name="T9" fmla="*/ 16 h 17"/>
                      <a:gd name="T10" fmla="*/ 5 w 23"/>
                      <a:gd name="T11" fmla="*/ 16 h 17"/>
                      <a:gd name="T12" fmla="*/ 2 w 23"/>
                      <a:gd name="T13" fmla="*/ 16 h 17"/>
                      <a:gd name="T14" fmla="*/ 0 w 23"/>
                      <a:gd name="T15" fmla="*/ 12 h 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 h="17">
                        <a:moveTo>
                          <a:pt x="0" y="12"/>
                        </a:moveTo>
                        <a:lnTo>
                          <a:pt x="22" y="0"/>
                        </a:lnTo>
                        <a:lnTo>
                          <a:pt x="22" y="4"/>
                        </a:lnTo>
                        <a:lnTo>
                          <a:pt x="20" y="9"/>
                        </a:lnTo>
                        <a:lnTo>
                          <a:pt x="8" y="16"/>
                        </a:lnTo>
                        <a:lnTo>
                          <a:pt x="5" y="16"/>
                        </a:lnTo>
                        <a:lnTo>
                          <a:pt x="2" y="16"/>
                        </a:lnTo>
                        <a:lnTo>
                          <a:pt x="0" y="12"/>
                        </a:lnTo>
                      </a:path>
                    </a:pathLst>
                  </a:custGeom>
                  <a:solidFill>
                    <a:srgbClr val="FF001F"/>
                  </a:solidFill>
                  <a:ln w="12700" cap="rnd" cmpd="sng">
                    <a:solidFill>
                      <a:srgbClr val="FF001F"/>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51217" name="Freeform 1085"/>
            <p:cNvSpPr>
              <a:spLocks/>
            </p:cNvSpPr>
            <p:nvPr/>
          </p:nvSpPr>
          <p:spPr bwMode="auto">
            <a:xfrm>
              <a:off x="4318" y="2418"/>
              <a:ext cx="359" cy="430"/>
            </a:xfrm>
            <a:custGeom>
              <a:avLst/>
              <a:gdLst>
                <a:gd name="T0" fmla="*/ 139 w 359"/>
                <a:gd name="T1" fmla="*/ 0 h 430"/>
                <a:gd name="T2" fmla="*/ 347 w 359"/>
                <a:gd name="T3" fmla="*/ 41 h 430"/>
                <a:gd name="T4" fmla="*/ 332 w 359"/>
                <a:gd name="T5" fmla="*/ 47 h 430"/>
                <a:gd name="T6" fmla="*/ 358 w 359"/>
                <a:gd name="T7" fmla="*/ 59 h 430"/>
                <a:gd name="T8" fmla="*/ 240 w 359"/>
                <a:gd name="T9" fmla="*/ 429 h 430"/>
                <a:gd name="T10" fmla="*/ 89 w 359"/>
                <a:gd name="T11" fmla="*/ 411 h 430"/>
                <a:gd name="T12" fmla="*/ 0 w 359"/>
                <a:gd name="T13" fmla="*/ 363 h 430"/>
                <a:gd name="T14" fmla="*/ 139 w 359"/>
                <a:gd name="T15" fmla="*/ 0 h 4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9" h="430">
                  <a:moveTo>
                    <a:pt x="139" y="0"/>
                  </a:moveTo>
                  <a:lnTo>
                    <a:pt x="347" y="41"/>
                  </a:lnTo>
                  <a:lnTo>
                    <a:pt x="332" y="47"/>
                  </a:lnTo>
                  <a:lnTo>
                    <a:pt x="358" y="59"/>
                  </a:lnTo>
                  <a:lnTo>
                    <a:pt x="240" y="429"/>
                  </a:lnTo>
                  <a:lnTo>
                    <a:pt x="89" y="411"/>
                  </a:lnTo>
                  <a:lnTo>
                    <a:pt x="0" y="363"/>
                  </a:lnTo>
                  <a:lnTo>
                    <a:pt x="139" y="0"/>
                  </a:lnTo>
                </a:path>
              </a:pathLst>
            </a:custGeom>
            <a:solidFill>
              <a:srgbClr val="9FB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8" name="Freeform 1086"/>
            <p:cNvSpPr>
              <a:spLocks/>
            </p:cNvSpPr>
            <p:nvPr/>
          </p:nvSpPr>
          <p:spPr bwMode="auto">
            <a:xfrm>
              <a:off x="4264" y="2685"/>
              <a:ext cx="374" cy="210"/>
            </a:xfrm>
            <a:custGeom>
              <a:avLst/>
              <a:gdLst>
                <a:gd name="T0" fmla="*/ 344 w 374"/>
                <a:gd name="T1" fmla="*/ 15 h 210"/>
                <a:gd name="T2" fmla="*/ 356 w 374"/>
                <a:gd name="T3" fmla="*/ 84 h 210"/>
                <a:gd name="T4" fmla="*/ 367 w 374"/>
                <a:gd name="T5" fmla="*/ 143 h 210"/>
                <a:gd name="T6" fmla="*/ 373 w 374"/>
                <a:gd name="T7" fmla="*/ 176 h 210"/>
                <a:gd name="T8" fmla="*/ 366 w 374"/>
                <a:gd name="T9" fmla="*/ 195 h 210"/>
                <a:gd name="T10" fmla="*/ 311 w 374"/>
                <a:gd name="T11" fmla="*/ 207 h 210"/>
                <a:gd name="T12" fmla="*/ 198 w 374"/>
                <a:gd name="T13" fmla="*/ 200 h 210"/>
                <a:gd name="T14" fmla="*/ 140 w 374"/>
                <a:gd name="T15" fmla="*/ 209 h 210"/>
                <a:gd name="T16" fmla="*/ 95 w 374"/>
                <a:gd name="T17" fmla="*/ 203 h 210"/>
                <a:gd name="T18" fmla="*/ 37 w 374"/>
                <a:gd name="T19" fmla="*/ 198 h 210"/>
                <a:gd name="T20" fmla="*/ 22 w 374"/>
                <a:gd name="T21" fmla="*/ 174 h 210"/>
                <a:gd name="T22" fmla="*/ 10 w 374"/>
                <a:gd name="T23" fmla="*/ 153 h 210"/>
                <a:gd name="T24" fmla="*/ 2 w 374"/>
                <a:gd name="T25" fmla="*/ 126 h 210"/>
                <a:gd name="T26" fmla="*/ 1 w 374"/>
                <a:gd name="T27" fmla="*/ 110 h 210"/>
                <a:gd name="T28" fmla="*/ 9 w 374"/>
                <a:gd name="T29" fmla="*/ 104 h 210"/>
                <a:gd name="T30" fmla="*/ 19 w 374"/>
                <a:gd name="T31" fmla="*/ 113 h 210"/>
                <a:gd name="T32" fmla="*/ 41 w 374"/>
                <a:gd name="T33" fmla="*/ 123 h 210"/>
                <a:gd name="T34" fmla="*/ 29 w 374"/>
                <a:gd name="T35" fmla="*/ 108 h 210"/>
                <a:gd name="T36" fmla="*/ 46 w 374"/>
                <a:gd name="T37" fmla="*/ 99 h 210"/>
                <a:gd name="T38" fmla="*/ 79 w 374"/>
                <a:gd name="T39" fmla="*/ 96 h 210"/>
                <a:gd name="T40" fmla="*/ 109 w 374"/>
                <a:gd name="T41" fmla="*/ 96 h 210"/>
                <a:gd name="T42" fmla="*/ 81 w 374"/>
                <a:gd name="T43" fmla="*/ 92 h 210"/>
                <a:gd name="T44" fmla="*/ 63 w 374"/>
                <a:gd name="T45" fmla="*/ 92 h 210"/>
                <a:gd name="T46" fmla="*/ 49 w 374"/>
                <a:gd name="T47" fmla="*/ 84 h 210"/>
                <a:gd name="T48" fmla="*/ 67 w 374"/>
                <a:gd name="T49" fmla="*/ 74 h 210"/>
                <a:gd name="T50" fmla="*/ 114 w 374"/>
                <a:gd name="T51" fmla="*/ 70 h 210"/>
                <a:gd name="T52" fmla="*/ 142 w 374"/>
                <a:gd name="T53" fmla="*/ 79 h 210"/>
                <a:gd name="T54" fmla="*/ 159 w 374"/>
                <a:gd name="T55" fmla="*/ 103 h 210"/>
                <a:gd name="T56" fmla="*/ 191 w 374"/>
                <a:gd name="T57" fmla="*/ 120 h 210"/>
                <a:gd name="T58" fmla="*/ 238 w 374"/>
                <a:gd name="T59" fmla="*/ 122 h 210"/>
                <a:gd name="T60" fmla="*/ 293 w 374"/>
                <a:gd name="T61" fmla="*/ 110 h 210"/>
                <a:gd name="T62" fmla="*/ 318 w 374"/>
                <a:gd name="T63" fmla="*/ 49 h 21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74" h="210">
                  <a:moveTo>
                    <a:pt x="339" y="0"/>
                  </a:moveTo>
                  <a:lnTo>
                    <a:pt x="344" y="15"/>
                  </a:lnTo>
                  <a:lnTo>
                    <a:pt x="352" y="56"/>
                  </a:lnTo>
                  <a:lnTo>
                    <a:pt x="356" y="84"/>
                  </a:lnTo>
                  <a:lnTo>
                    <a:pt x="362" y="126"/>
                  </a:lnTo>
                  <a:lnTo>
                    <a:pt x="367" y="143"/>
                  </a:lnTo>
                  <a:lnTo>
                    <a:pt x="371" y="161"/>
                  </a:lnTo>
                  <a:lnTo>
                    <a:pt x="373" y="176"/>
                  </a:lnTo>
                  <a:lnTo>
                    <a:pt x="371" y="184"/>
                  </a:lnTo>
                  <a:lnTo>
                    <a:pt x="366" y="195"/>
                  </a:lnTo>
                  <a:lnTo>
                    <a:pt x="355" y="202"/>
                  </a:lnTo>
                  <a:lnTo>
                    <a:pt x="311" y="207"/>
                  </a:lnTo>
                  <a:lnTo>
                    <a:pt x="256" y="207"/>
                  </a:lnTo>
                  <a:lnTo>
                    <a:pt x="198" y="200"/>
                  </a:lnTo>
                  <a:lnTo>
                    <a:pt x="162" y="207"/>
                  </a:lnTo>
                  <a:lnTo>
                    <a:pt x="140" y="209"/>
                  </a:lnTo>
                  <a:lnTo>
                    <a:pt x="117" y="207"/>
                  </a:lnTo>
                  <a:lnTo>
                    <a:pt x="95" y="203"/>
                  </a:lnTo>
                  <a:lnTo>
                    <a:pt x="78" y="202"/>
                  </a:lnTo>
                  <a:lnTo>
                    <a:pt x="37" y="198"/>
                  </a:lnTo>
                  <a:lnTo>
                    <a:pt x="23" y="187"/>
                  </a:lnTo>
                  <a:lnTo>
                    <a:pt x="22" y="174"/>
                  </a:lnTo>
                  <a:lnTo>
                    <a:pt x="13" y="162"/>
                  </a:lnTo>
                  <a:lnTo>
                    <a:pt x="10" y="153"/>
                  </a:lnTo>
                  <a:lnTo>
                    <a:pt x="10" y="138"/>
                  </a:lnTo>
                  <a:lnTo>
                    <a:pt x="2" y="126"/>
                  </a:lnTo>
                  <a:lnTo>
                    <a:pt x="0" y="115"/>
                  </a:lnTo>
                  <a:lnTo>
                    <a:pt x="1" y="110"/>
                  </a:lnTo>
                  <a:lnTo>
                    <a:pt x="4" y="105"/>
                  </a:lnTo>
                  <a:lnTo>
                    <a:pt x="9" y="104"/>
                  </a:lnTo>
                  <a:lnTo>
                    <a:pt x="13" y="107"/>
                  </a:lnTo>
                  <a:lnTo>
                    <a:pt x="19" y="113"/>
                  </a:lnTo>
                  <a:lnTo>
                    <a:pt x="26" y="118"/>
                  </a:lnTo>
                  <a:lnTo>
                    <a:pt x="41" y="123"/>
                  </a:lnTo>
                  <a:lnTo>
                    <a:pt x="32" y="117"/>
                  </a:lnTo>
                  <a:lnTo>
                    <a:pt x="29" y="108"/>
                  </a:lnTo>
                  <a:lnTo>
                    <a:pt x="34" y="103"/>
                  </a:lnTo>
                  <a:lnTo>
                    <a:pt x="46" y="99"/>
                  </a:lnTo>
                  <a:lnTo>
                    <a:pt x="60" y="99"/>
                  </a:lnTo>
                  <a:lnTo>
                    <a:pt x="79" y="96"/>
                  </a:lnTo>
                  <a:lnTo>
                    <a:pt x="102" y="96"/>
                  </a:lnTo>
                  <a:lnTo>
                    <a:pt x="109" y="96"/>
                  </a:lnTo>
                  <a:lnTo>
                    <a:pt x="98" y="91"/>
                  </a:lnTo>
                  <a:lnTo>
                    <a:pt x="81" y="92"/>
                  </a:lnTo>
                  <a:lnTo>
                    <a:pt x="74" y="92"/>
                  </a:lnTo>
                  <a:lnTo>
                    <a:pt x="63" y="92"/>
                  </a:lnTo>
                  <a:lnTo>
                    <a:pt x="53" y="89"/>
                  </a:lnTo>
                  <a:lnTo>
                    <a:pt x="49" y="84"/>
                  </a:lnTo>
                  <a:lnTo>
                    <a:pt x="48" y="77"/>
                  </a:lnTo>
                  <a:lnTo>
                    <a:pt x="67" y="74"/>
                  </a:lnTo>
                  <a:lnTo>
                    <a:pt x="95" y="71"/>
                  </a:lnTo>
                  <a:lnTo>
                    <a:pt x="114" y="70"/>
                  </a:lnTo>
                  <a:lnTo>
                    <a:pt x="130" y="74"/>
                  </a:lnTo>
                  <a:lnTo>
                    <a:pt x="142" y="79"/>
                  </a:lnTo>
                  <a:lnTo>
                    <a:pt x="152" y="93"/>
                  </a:lnTo>
                  <a:lnTo>
                    <a:pt x="159" y="103"/>
                  </a:lnTo>
                  <a:lnTo>
                    <a:pt x="173" y="112"/>
                  </a:lnTo>
                  <a:lnTo>
                    <a:pt x="191" y="120"/>
                  </a:lnTo>
                  <a:lnTo>
                    <a:pt x="213" y="123"/>
                  </a:lnTo>
                  <a:lnTo>
                    <a:pt x="238" y="122"/>
                  </a:lnTo>
                  <a:lnTo>
                    <a:pt x="286" y="110"/>
                  </a:lnTo>
                  <a:lnTo>
                    <a:pt x="293" y="110"/>
                  </a:lnTo>
                  <a:lnTo>
                    <a:pt x="312" y="81"/>
                  </a:lnTo>
                  <a:lnTo>
                    <a:pt x="318" y="49"/>
                  </a:lnTo>
                  <a:lnTo>
                    <a:pt x="339" y="0"/>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1207" name="Rectangle 1087"/>
          <p:cNvSpPr>
            <a:spLocks noChangeArrowheads="1"/>
          </p:cNvSpPr>
          <p:nvPr/>
        </p:nvSpPr>
        <p:spPr bwMode="auto">
          <a:xfrm>
            <a:off x="8423275" y="4279900"/>
            <a:ext cx="26988" cy="25400"/>
          </a:xfrm>
          <a:prstGeom prst="rect">
            <a:avLst/>
          </a:prstGeom>
          <a:solidFill>
            <a:srgbClr val="FADB3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51208" name="Freeform 1088"/>
          <p:cNvSpPr>
            <a:spLocks/>
          </p:cNvSpPr>
          <p:nvPr/>
        </p:nvSpPr>
        <p:spPr bwMode="auto">
          <a:xfrm>
            <a:off x="8348664" y="3952875"/>
            <a:ext cx="33337" cy="84138"/>
          </a:xfrm>
          <a:custGeom>
            <a:avLst/>
            <a:gdLst>
              <a:gd name="T0" fmla="*/ 0 w 21"/>
              <a:gd name="T1" fmla="*/ 2147483646 h 53"/>
              <a:gd name="T2" fmla="*/ 2147483646 w 21"/>
              <a:gd name="T3" fmla="*/ 2147483646 h 53"/>
              <a:gd name="T4" fmla="*/ 2147483646 w 21"/>
              <a:gd name="T5" fmla="*/ 2147483646 h 53"/>
              <a:gd name="T6" fmla="*/ 2147483646 w 21"/>
              <a:gd name="T7" fmla="*/ 0 h 53"/>
              <a:gd name="T8" fmla="*/ 2147483646 w 21"/>
              <a:gd name="T9" fmla="*/ 2147483646 h 53"/>
              <a:gd name="T10" fmla="*/ 0 w 21"/>
              <a:gd name="T11" fmla="*/ 2147483646 h 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 h="53">
                <a:moveTo>
                  <a:pt x="0" y="52"/>
                </a:moveTo>
                <a:lnTo>
                  <a:pt x="10" y="7"/>
                </a:lnTo>
                <a:lnTo>
                  <a:pt x="13" y="3"/>
                </a:lnTo>
                <a:lnTo>
                  <a:pt x="20" y="0"/>
                </a:lnTo>
                <a:lnTo>
                  <a:pt x="11" y="44"/>
                </a:lnTo>
                <a:lnTo>
                  <a:pt x="0" y="52"/>
                </a:lnTo>
              </a:path>
            </a:pathLst>
          </a:custGeom>
          <a:solidFill>
            <a:srgbClr val="E56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9" name="Freeform 1089"/>
          <p:cNvSpPr>
            <a:spLocks/>
          </p:cNvSpPr>
          <p:nvPr/>
        </p:nvSpPr>
        <p:spPr bwMode="auto">
          <a:xfrm>
            <a:off x="7150100" y="4746625"/>
            <a:ext cx="26988" cy="26988"/>
          </a:xfrm>
          <a:custGeom>
            <a:avLst/>
            <a:gdLst>
              <a:gd name="T0" fmla="*/ 0 w 17"/>
              <a:gd name="T1" fmla="*/ 2147483646 h 17"/>
              <a:gd name="T2" fmla="*/ 2147483646 w 17"/>
              <a:gd name="T3" fmla="*/ 0 h 17"/>
              <a:gd name="T4" fmla="*/ 2147483646 w 17"/>
              <a:gd name="T5" fmla="*/ 2147483646 h 17"/>
              <a:gd name="T6" fmla="*/ 0 w 17"/>
              <a:gd name="T7" fmla="*/ 2147483646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16"/>
                </a:moveTo>
                <a:lnTo>
                  <a:pt x="14" y="0"/>
                </a:lnTo>
                <a:lnTo>
                  <a:pt x="16" y="14"/>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0" name="Freeform 1090"/>
          <p:cNvSpPr>
            <a:spLocks/>
          </p:cNvSpPr>
          <p:nvPr/>
        </p:nvSpPr>
        <p:spPr bwMode="auto">
          <a:xfrm>
            <a:off x="8615363" y="4451351"/>
            <a:ext cx="74612" cy="149225"/>
          </a:xfrm>
          <a:custGeom>
            <a:avLst/>
            <a:gdLst>
              <a:gd name="T0" fmla="*/ 2147483646 w 47"/>
              <a:gd name="T1" fmla="*/ 2147483646 h 94"/>
              <a:gd name="T2" fmla="*/ 2147483646 w 47"/>
              <a:gd name="T3" fmla="*/ 2147483646 h 94"/>
              <a:gd name="T4" fmla="*/ 2147483646 w 47"/>
              <a:gd name="T5" fmla="*/ 2147483646 h 94"/>
              <a:gd name="T6" fmla="*/ 2147483646 w 47"/>
              <a:gd name="T7" fmla="*/ 2147483646 h 94"/>
              <a:gd name="T8" fmla="*/ 2147483646 w 47"/>
              <a:gd name="T9" fmla="*/ 2147483646 h 94"/>
              <a:gd name="T10" fmla="*/ 2147483646 w 47"/>
              <a:gd name="T11" fmla="*/ 2147483646 h 94"/>
              <a:gd name="T12" fmla="*/ 2147483646 w 47"/>
              <a:gd name="T13" fmla="*/ 2147483646 h 94"/>
              <a:gd name="T14" fmla="*/ 2147483646 w 47"/>
              <a:gd name="T15" fmla="*/ 2147483646 h 94"/>
              <a:gd name="T16" fmla="*/ 0 w 47"/>
              <a:gd name="T17" fmla="*/ 2147483646 h 94"/>
              <a:gd name="T18" fmla="*/ 2147483646 w 47"/>
              <a:gd name="T19" fmla="*/ 2147483646 h 94"/>
              <a:gd name="T20" fmla="*/ 2147483646 w 47"/>
              <a:gd name="T21" fmla="*/ 2147483646 h 94"/>
              <a:gd name="T22" fmla="*/ 2147483646 w 47"/>
              <a:gd name="T23" fmla="*/ 2147483646 h 94"/>
              <a:gd name="T24" fmla="*/ 2147483646 w 47"/>
              <a:gd name="T25" fmla="*/ 2147483646 h 94"/>
              <a:gd name="T26" fmla="*/ 2147483646 w 47"/>
              <a:gd name="T27" fmla="*/ 2147483646 h 94"/>
              <a:gd name="T28" fmla="*/ 2147483646 w 47"/>
              <a:gd name="T29" fmla="*/ 2147483646 h 94"/>
              <a:gd name="T30" fmla="*/ 2147483646 w 47"/>
              <a:gd name="T31" fmla="*/ 2147483646 h 94"/>
              <a:gd name="T32" fmla="*/ 2147483646 w 47"/>
              <a:gd name="T33" fmla="*/ 2147483646 h 94"/>
              <a:gd name="T34" fmla="*/ 2147483646 w 47"/>
              <a:gd name="T35" fmla="*/ 2147483646 h 94"/>
              <a:gd name="T36" fmla="*/ 2147483646 w 47"/>
              <a:gd name="T37" fmla="*/ 2147483646 h 94"/>
              <a:gd name="T38" fmla="*/ 2147483646 w 47"/>
              <a:gd name="T39" fmla="*/ 2147483646 h 94"/>
              <a:gd name="T40" fmla="*/ 2147483646 w 47"/>
              <a:gd name="T41" fmla="*/ 2147483646 h 94"/>
              <a:gd name="T42" fmla="*/ 2147483646 w 47"/>
              <a:gd name="T43" fmla="*/ 2147483646 h 94"/>
              <a:gd name="T44" fmla="*/ 2147483646 w 47"/>
              <a:gd name="T45" fmla="*/ 2147483646 h 94"/>
              <a:gd name="T46" fmla="*/ 2147483646 w 47"/>
              <a:gd name="T47" fmla="*/ 2147483646 h 94"/>
              <a:gd name="T48" fmla="*/ 2147483646 w 47"/>
              <a:gd name="T49" fmla="*/ 2147483646 h 94"/>
              <a:gd name="T50" fmla="*/ 2147483646 w 47"/>
              <a:gd name="T51" fmla="*/ 2147483646 h 94"/>
              <a:gd name="T52" fmla="*/ 2147483646 w 47"/>
              <a:gd name="T53" fmla="*/ 2147483646 h 94"/>
              <a:gd name="T54" fmla="*/ 2147483646 w 47"/>
              <a:gd name="T55" fmla="*/ 2147483646 h 94"/>
              <a:gd name="T56" fmla="*/ 2147483646 w 47"/>
              <a:gd name="T57" fmla="*/ 0 h 94"/>
              <a:gd name="T58" fmla="*/ 2147483646 w 47"/>
              <a:gd name="T59" fmla="*/ 0 h 94"/>
              <a:gd name="T60" fmla="*/ 2147483646 w 47"/>
              <a:gd name="T61" fmla="*/ 2147483646 h 94"/>
              <a:gd name="T62" fmla="*/ 2147483646 w 47"/>
              <a:gd name="T63" fmla="*/ 2147483646 h 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7" h="94">
                <a:moveTo>
                  <a:pt x="14" y="5"/>
                </a:moveTo>
                <a:lnTo>
                  <a:pt x="17" y="14"/>
                </a:lnTo>
                <a:lnTo>
                  <a:pt x="20" y="25"/>
                </a:lnTo>
                <a:lnTo>
                  <a:pt x="21" y="35"/>
                </a:lnTo>
                <a:lnTo>
                  <a:pt x="21" y="44"/>
                </a:lnTo>
                <a:lnTo>
                  <a:pt x="18" y="58"/>
                </a:lnTo>
                <a:lnTo>
                  <a:pt x="14" y="66"/>
                </a:lnTo>
                <a:lnTo>
                  <a:pt x="7" y="76"/>
                </a:lnTo>
                <a:lnTo>
                  <a:pt x="0" y="83"/>
                </a:lnTo>
                <a:lnTo>
                  <a:pt x="4" y="88"/>
                </a:lnTo>
                <a:lnTo>
                  <a:pt x="8" y="90"/>
                </a:lnTo>
                <a:lnTo>
                  <a:pt x="11" y="90"/>
                </a:lnTo>
                <a:lnTo>
                  <a:pt x="15" y="90"/>
                </a:lnTo>
                <a:lnTo>
                  <a:pt x="18" y="88"/>
                </a:lnTo>
                <a:lnTo>
                  <a:pt x="22" y="88"/>
                </a:lnTo>
                <a:lnTo>
                  <a:pt x="27" y="88"/>
                </a:lnTo>
                <a:lnTo>
                  <a:pt x="29" y="89"/>
                </a:lnTo>
                <a:lnTo>
                  <a:pt x="31" y="91"/>
                </a:lnTo>
                <a:lnTo>
                  <a:pt x="35" y="93"/>
                </a:lnTo>
                <a:lnTo>
                  <a:pt x="40" y="91"/>
                </a:lnTo>
                <a:lnTo>
                  <a:pt x="43" y="83"/>
                </a:lnTo>
                <a:lnTo>
                  <a:pt x="45" y="69"/>
                </a:lnTo>
                <a:lnTo>
                  <a:pt x="46" y="54"/>
                </a:lnTo>
                <a:lnTo>
                  <a:pt x="46" y="37"/>
                </a:lnTo>
                <a:lnTo>
                  <a:pt x="44" y="25"/>
                </a:lnTo>
                <a:lnTo>
                  <a:pt x="39" y="10"/>
                </a:lnTo>
                <a:lnTo>
                  <a:pt x="37" y="5"/>
                </a:lnTo>
                <a:lnTo>
                  <a:pt x="34" y="2"/>
                </a:lnTo>
                <a:lnTo>
                  <a:pt x="29" y="0"/>
                </a:lnTo>
                <a:lnTo>
                  <a:pt x="24" y="0"/>
                </a:lnTo>
                <a:lnTo>
                  <a:pt x="18" y="2"/>
                </a:lnTo>
                <a:lnTo>
                  <a:pt x="14" y="5"/>
                </a:lnTo>
              </a:path>
            </a:pathLst>
          </a:custGeom>
          <a:solidFill>
            <a:srgbClr val="7F5F3F"/>
          </a:solidFill>
          <a:ln w="12700" cap="rnd" cmpd="sng">
            <a:solidFill>
              <a:srgbClr val="3F1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1" name="Rectangle 1091"/>
          <p:cNvSpPr>
            <a:spLocks noChangeArrowheads="1"/>
          </p:cNvSpPr>
          <p:nvPr/>
        </p:nvSpPr>
        <p:spPr bwMode="auto">
          <a:xfrm>
            <a:off x="6413501" y="4608514"/>
            <a:ext cx="1584325"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lang="en-US" altLang="en-US" sz="1600" dirty="0">
                <a:solidFill>
                  <a:srgbClr val="FF0000"/>
                </a:solidFill>
                <a:latin typeface="Arial" panose="020B0604020202020204" pitchFamily="34" charset="0"/>
              </a:rPr>
              <a:t>Professor Clark</a:t>
            </a:r>
          </a:p>
        </p:txBody>
      </p:sp>
      <p:sp>
        <p:nvSpPr>
          <p:cNvPr id="51212" name="Rectangle 1092"/>
          <p:cNvSpPr>
            <a:spLocks noChangeArrowheads="1"/>
          </p:cNvSpPr>
          <p:nvPr/>
        </p:nvSpPr>
        <p:spPr bwMode="white">
          <a:xfrm>
            <a:off x="6534150" y="3349626"/>
            <a:ext cx="1000274"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ct val="30000"/>
              </a:spcAft>
            </a:pPr>
            <a:r>
              <a:rPr lang="en-US" altLang="en-US" sz="1400" b="1">
                <a:solidFill>
                  <a:schemeClr val="folHlink"/>
                </a:solidFill>
                <a:latin typeface="Arial" panose="020B0604020202020204" pitchFamily="34" charset="0"/>
              </a:rPr>
              <a:t>a + b = 10</a:t>
            </a:r>
          </a:p>
        </p:txBody>
      </p:sp>
      <p:sp>
        <p:nvSpPr>
          <p:cNvPr id="51213" name="Rectangle 1095"/>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Representing Classes</a:t>
            </a:r>
          </a:p>
        </p:txBody>
      </p:sp>
      <p:sp>
        <p:nvSpPr>
          <p:cNvPr id="51214" name="Rectangle 1096"/>
          <p:cNvSpPr>
            <a:spLocks noGrp="1" noChangeArrowheads="1"/>
          </p:cNvSpPr>
          <p:nvPr>
            <p:ph idx="1"/>
          </p:nvPr>
        </p:nvSpPr>
        <p:spPr>
          <a:xfrm>
            <a:off x="1625370" y="1803084"/>
            <a:ext cx="6088841" cy="1160779"/>
          </a:xfrm>
        </p:spPr>
        <p:txBody>
          <a:bodyPr/>
          <a:lstStyle/>
          <a:p>
            <a:pPr eaLnBrk="1" hangingPunct="1"/>
            <a:r>
              <a:rPr lang="en-US" altLang="en-US" dirty="0" smtClean="0"/>
              <a:t>A class is represented using a compartmented rectangle</a:t>
            </a:r>
          </a:p>
        </p:txBody>
      </p:sp>
    </p:spTree>
    <p:extLst>
      <p:ext uri="{BB962C8B-B14F-4D97-AF65-F5344CB8AC3E}">
        <p14:creationId xmlns:p14="http://schemas.microsoft.com/office/powerpoint/2010/main" val="253293086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2"/>
          <p:cNvGrpSpPr>
            <a:grpSpLocks/>
          </p:cNvGrpSpPr>
          <p:nvPr/>
        </p:nvGrpSpPr>
        <p:grpSpPr bwMode="auto">
          <a:xfrm>
            <a:off x="3276600" y="4038600"/>
            <a:ext cx="4084638" cy="2008188"/>
            <a:chOff x="1104" y="2544"/>
            <a:chExt cx="2573" cy="1265"/>
          </a:xfrm>
        </p:grpSpPr>
        <p:sp>
          <p:nvSpPr>
            <p:cNvPr id="53253" name="Rectangle 3"/>
            <p:cNvSpPr>
              <a:spLocks noChangeArrowheads="1"/>
            </p:cNvSpPr>
            <p:nvPr/>
          </p:nvSpPr>
          <p:spPr bwMode="auto">
            <a:xfrm>
              <a:off x="2621" y="2592"/>
              <a:ext cx="7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Professor</a:t>
              </a:r>
            </a:p>
          </p:txBody>
        </p:sp>
        <p:grpSp>
          <p:nvGrpSpPr>
            <p:cNvPr id="53254" name="Group 4"/>
            <p:cNvGrpSpPr>
              <a:grpSpLocks/>
            </p:cNvGrpSpPr>
            <p:nvPr/>
          </p:nvGrpSpPr>
          <p:grpSpPr bwMode="auto">
            <a:xfrm>
              <a:off x="2544" y="2594"/>
              <a:ext cx="1133" cy="1193"/>
              <a:chOff x="768" y="2737"/>
              <a:chExt cx="708" cy="1054"/>
            </a:xfrm>
          </p:grpSpPr>
          <p:sp>
            <p:nvSpPr>
              <p:cNvPr id="53267" name="Rectangle 5"/>
              <p:cNvSpPr>
                <a:spLocks noChangeArrowheads="1"/>
              </p:cNvSpPr>
              <p:nvPr/>
            </p:nvSpPr>
            <p:spPr bwMode="auto">
              <a:xfrm>
                <a:off x="772" y="2737"/>
                <a:ext cx="700" cy="105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53268" name="Line 6"/>
              <p:cNvSpPr>
                <a:spLocks noChangeShapeType="1"/>
              </p:cNvSpPr>
              <p:nvPr/>
            </p:nvSpPr>
            <p:spPr bwMode="auto">
              <a:xfrm>
                <a:off x="768" y="2886"/>
                <a:ext cx="70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9" name="Line 7"/>
              <p:cNvSpPr>
                <a:spLocks noChangeShapeType="1"/>
              </p:cNvSpPr>
              <p:nvPr/>
            </p:nvSpPr>
            <p:spPr bwMode="auto">
              <a:xfrm>
                <a:off x="768" y="3195"/>
                <a:ext cx="70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255" name="Rectangle 8"/>
            <p:cNvSpPr>
              <a:spLocks noChangeArrowheads="1"/>
            </p:cNvSpPr>
            <p:nvPr/>
          </p:nvSpPr>
          <p:spPr bwMode="auto">
            <a:xfrm>
              <a:off x="2629" y="2739"/>
              <a:ext cx="4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name</a:t>
              </a:r>
            </a:p>
          </p:txBody>
        </p:sp>
        <p:sp>
          <p:nvSpPr>
            <p:cNvPr id="53256" name="Rectangle 9"/>
            <p:cNvSpPr>
              <a:spLocks noChangeArrowheads="1"/>
            </p:cNvSpPr>
            <p:nvPr/>
          </p:nvSpPr>
          <p:spPr bwMode="auto">
            <a:xfrm>
              <a:off x="2629" y="2880"/>
              <a:ext cx="5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empID</a:t>
              </a:r>
            </a:p>
          </p:txBody>
        </p:sp>
        <p:sp>
          <p:nvSpPr>
            <p:cNvPr id="53257" name="Rectangle 10"/>
            <p:cNvSpPr>
              <a:spLocks noChangeArrowheads="1"/>
            </p:cNvSpPr>
            <p:nvPr/>
          </p:nvSpPr>
          <p:spPr bwMode="auto">
            <a:xfrm>
              <a:off x="2629" y="3158"/>
              <a:ext cx="6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create( )</a:t>
              </a:r>
            </a:p>
          </p:txBody>
        </p:sp>
        <p:sp>
          <p:nvSpPr>
            <p:cNvPr id="53258" name="Rectangle 11"/>
            <p:cNvSpPr>
              <a:spLocks noChangeArrowheads="1"/>
            </p:cNvSpPr>
            <p:nvPr/>
          </p:nvSpPr>
          <p:spPr bwMode="auto">
            <a:xfrm>
              <a:off x="2629" y="3300"/>
              <a:ext cx="5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save( )</a:t>
              </a:r>
            </a:p>
          </p:txBody>
        </p:sp>
        <p:sp>
          <p:nvSpPr>
            <p:cNvPr id="53259" name="Rectangle 12"/>
            <p:cNvSpPr>
              <a:spLocks noChangeArrowheads="1"/>
            </p:cNvSpPr>
            <p:nvPr/>
          </p:nvSpPr>
          <p:spPr bwMode="auto">
            <a:xfrm>
              <a:off x="2629" y="3438"/>
              <a:ext cx="6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delete( )</a:t>
              </a:r>
            </a:p>
          </p:txBody>
        </p:sp>
        <p:sp>
          <p:nvSpPr>
            <p:cNvPr id="53260" name="Rectangle 13"/>
            <p:cNvSpPr>
              <a:spLocks noChangeArrowheads="1"/>
            </p:cNvSpPr>
            <p:nvPr/>
          </p:nvSpPr>
          <p:spPr bwMode="auto">
            <a:xfrm>
              <a:off x="2629" y="3578"/>
              <a:ext cx="7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Helvetica" panose="020B0604020202020204" pitchFamily="34" charset="0"/>
                </a:rPr>
                <a:t>change( )</a:t>
              </a:r>
            </a:p>
          </p:txBody>
        </p:sp>
        <p:sp>
          <p:nvSpPr>
            <p:cNvPr id="53261" name="Text Box 14"/>
            <p:cNvSpPr txBox="1">
              <a:spLocks noChangeArrowheads="1"/>
            </p:cNvSpPr>
            <p:nvPr/>
          </p:nvSpPr>
          <p:spPr bwMode="auto">
            <a:xfrm>
              <a:off x="1104" y="2544"/>
              <a:ext cx="1056"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solidFill>
                    <a:schemeClr val="accent2"/>
                  </a:solidFill>
                </a:rPr>
                <a:t>Class Name</a:t>
              </a:r>
            </a:p>
          </p:txBody>
        </p:sp>
        <p:sp>
          <p:nvSpPr>
            <p:cNvPr id="53262" name="Line 15"/>
            <p:cNvSpPr>
              <a:spLocks noChangeShapeType="1"/>
            </p:cNvSpPr>
            <p:nvPr/>
          </p:nvSpPr>
          <p:spPr bwMode="auto">
            <a:xfrm flipV="1">
              <a:off x="1920" y="2688"/>
              <a:ext cx="624"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53263" name="Text Box 16"/>
            <p:cNvSpPr txBox="1">
              <a:spLocks noChangeArrowheads="1"/>
            </p:cNvSpPr>
            <p:nvPr/>
          </p:nvSpPr>
          <p:spPr bwMode="auto">
            <a:xfrm>
              <a:off x="1152" y="2832"/>
              <a:ext cx="1056"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solidFill>
                    <a:schemeClr val="accent2"/>
                  </a:solidFill>
                </a:rPr>
                <a:t>Attributes</a:t>
              </a:r>
            </a:p>
          </p:txBody>
        </p:sp>
        <p:sp>
          <p:nvSpPr>
            <p:cNvPr id="53264" name="Line 17"/>
            <p:cNvSpPr>
              <a:spLocks noChangeShapeType="1"/>
            </p:cNvSpPr>
            <p:nvPr/>
          </p:nvSpPr>
          <p:spPr bwMode="auto">
            <a:xfrm flipV="1">
              <a:off x="1968" y="2976"/>
              <a:ext cx="576"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53265" name="Text Box 18"/>
            <p:cNvSpPr txBox="1">
              <a:spLocks noChangeArrowheads="1"/>
            </p:cNvSpPr>
            <p:nvPr/>
          </p:nvSpPr>
          <p:spPr bwMode="auto">
            <a:xfrm>
              <a:off x="1152" y="3120"/>
              <a:ext cx="1056"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solidFill>
                    <a:schemeClr val="accent2"/>
                  </a:solidFill>
                </a:rPr>
                <a:t>Operations</a:t>
              </a:r>
            </a:p>
          </p:txBody>
        </p:sp>
        <p:sp>
          <p:nvSpPr>
            <p:cNvPr id="53266" name="Line 19"/>
            <p:cNvSpPr>
              <a:spLocks noChangeShapeType="1"/>
            </p:cNvSpPr>
            <p:nvPr/>
          </p:nvSpPr>
          <p:spPr bwMode="auto">
            <a:xfrm flipV="1">
              <a:off x="1968" y="3264"/>
              <a:ext cx="576"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sp>
        <p:nvSpPr>
          <p:cNvPr id="53251" name="Rectangle 20"/>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Class Compartments</a:t>
            </a:r>
          </a:p>
        </p:txBody>
      </p:sp>
      <p:sp>
        <p:nvSpPr>
          <p:cNvPr id="53252" name="Rectangle 21"/>
          <p:cNvSpPr>
            <a:spLocks noGrp="1" noChangeArrowheads="1"/>
          </p:cNvSpPr>
          <p:nvPr>
            <p:ph idx="1"/>
          </p:nvPr>
        </p:nvSpPr>
        <p:spPr/>
        <p:txBody>
          <a:bodyPr/>
          <a:lstStyle/>
          <a:p>
            <a:pPr eaLnBrk="1" hangingPunct="1"/>
            <a:r>
              <a:rPr lang="en-US" altLang="en-US" smtClean="0"/>
              <a:t>A class is comprised of three sections</a:t>
            </a:r>
          </a:p>
          <a:p>
            <a:pPr lvl="1" eaLnBrk="1" hangingPunct="1"/>
            <a:r>
              <a:rPr lang="en-US" altLang="en-US" smtClean="0"/>
              <a:t>The first section contains the class name</a:t>
            </a:r>
          </a:p>
          <a:p>
            <a:pPr lvl="1" eaLnBrk="1" hangingPunct="1"/>
            <a:r>
              <a:rPr lang="en-US" altLang="en-US" smtClean="0"/>
              <a:t>The second section shows the structure (attributes)</a:t>
            </a:r>
          </a:p>
          <a:p>
            <a:pPr lvl="1" eaLnBrk="1" hangingPunct="1"/>
            <a:r>
              <a:rPr lang="en-US" altLang="en-US" smtClean="0"/>
              <a:t>The third section shows the behavior (operations)</a:t>
            </a:r>
          </a:p>
          <a:p>
            <a:pPr eaLnBrk="1" hangingPunct="1"/>
            <a:endParaRPr lang="en-US" altLang="en-US" smtClean="0"/>
          </a:p>
        </p:txBody>
      </p:sp>
    </p:spTree>
    <p:extLst>
      <p:ext uri="{BB962C8B-B14F-4D97-AF65-F5344CB8AC3E}">
        <p14:creationId xmlns:p14="http://schemas.microsoft.com/office/powerpoint/2010/main" val="2424159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dirty="0" smtClean="0"/>
              <a:t>Objectives: Introduction to Object Oriented Concepts</a:t>
            </a:r>
          </a:p>
        </p:txBody>
      </p:sp>
      <p:sp>
        <p:nvSpPr>
          <p:cNvPr id="18435" name="Rectangle 5"/>
          <p:cNvSpPr>
            <a:spLocks noGrp="1" noChangeArrowheads="1"/>
          </p:cNvSpPr>
          <p:nvPr>
            <p:ph idx="1"/>
          </p:nvPr>
        </p:nvSpPr>
        <p:spPr/>
        <p:txBody>
          <a:bodyPr/>
          <a:lstStyle/>
          <a:p>
            <a:pPr eaLnBrk="1" hangingPunct="1"/>
            <a:r>
              <a:rPr lang="en-US" altLang="en-US" smtClean="0"/>
              <a:t>Understand the basic principles of object orientation </a:t>
            </a:r>
          </a:p>
          <a:p>
            <a:pPr eaLnBrk="1" hangingPunct="1"/>
            <a:r>
              <a:rPr lang="en-US" altLang="en-US" smtClean="0"/>
              <a:t>Understand the basic concepts and terms of object orientation and the associated UML notation</a:t>
            </a:r>
          </a:p>
          <a:p>
            <a:pPr eaLnBrk="1" hangingPunct="1"/>
            <a:r>
              <a:rPr lang="en-US" altLang="en-US" smtClean="0"/>
              <a:t>Appreciate the strengths of object orientation </a:t>
            </a:r>
          </a:p>
          <a:p>
            <a:pPr eaLnBrk="1" hangingPunct="1"/>
            <a:r>
              <a:rPr lang="en-US" altLang="en-US" smtClean="0"/>
              <a:t>Understand some basic UML modeling mechanisms</a:t>
            </a:r>
          </a:p>
        </p:txBody>
      </p:sp>
    </p:spTree>
    <p:extLst>
      <p:ext uri="{BB962C8B-B14F-4D97-AF65-F5344CB8AC3E}">
        <p14:creationId xmlns:p14="http://schemas.microsoft.com/office/powerpoint/2010/main" val="3205180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pic>
        <p:nvPicPr>
          <p:cNvPr id="55299" name="Picture 102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1" y="3328988"/>
            <a:ext cx="1819275" cy="102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0" name="Picture 102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1" y="4837114"/>
            <a:ext cx="2601913" cy="81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1" name="Picture 102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7325" y="2757488"/>
            <a:ext cx="1314450" cy="159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2" name="Picture 103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48613" y="2778125"/>
            <a:ext cx="1795462" cy="186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3" name="Picture 103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64213" y="3348038"/>
            <a:ext cx="1255712"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4" name="Picture 1032"/>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18238" y="5040314"/>
            <a:ext cx="7667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305" name="Rectangle 1035"/>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Classes of Objects</a:t>
            </a:r>
          </a:p>
        </p:txBody>
      </p:sp>
      <p:sp>
        <p:nvSpPr>
          <p:cNvPr id="55306" name="Rectangle 1036"/>
          <p:cNvSpPr>
            <a:spLocks noGrp="1" noChangeArrowheads="1"/>
          </p:cNvSpPr>
          <p:nvPr>
            <p:ph idx="1"/>
          </p:nvPr>
        </p:nvSpPr>
        <p:spPr/>
        <p:txBody>
          <a:bodyPr/>
          <a:lstStyle/>
          <a:p>
            <a:pPr eaLnBrk="1" hangingPunct="1"/>
            <a:r>
              <a:rPr lang="en-US" altLang="en-US" smtClean="0"/>
              <a:t>How many classes do you see?</a:t>
            </a:r>
          </a:p>
        </p:txBody>
      </p:sp>
    </p:spTree>
    <p:extLst>
      <p:ext uri="{BB962C8B-B14F-4D97-AF65-F5344CB8AC3E}">
        <p14:creationId xmlns:p14="http://schemas.microsoft.com/office/powerpoint/2010/main" val="310536599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57347" name="Rectangle 3"/>
          <p:cNvSpPr>
            <a:spLocks noChangeArrowheads="1"/>
          </p:cNvSpPr>
          <p:nvPr/>
        </p:nvSpPr>
        <p:spPr bwMode="auto">
          <a:xfrm>
            <a:off x="3733800" y="3581400"/>
            <a:ext cx="112530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dirty="0">
                <a:solidFill>
                  <a:srgbClr val="FF0000"/>
                </a:solidFill>
                <a:latin typeface="Helvetica" panose="020B0604020202020204" pitchFamily="34" charset="0"/>
              </a:rPr>
              <a:t>Objects</a:t>
            </a:r>
          </a:p>
        </p:txBody>
      </p:sp>
      <p:sp>
        <p:nvSpPr>
          <p:cNvPr id="57348" name="Line 4"/>
          <p:cNvSpPr>
            <a:spLocks noChangeShapeType="1"/>
          </p:cNvSpPr>
          <p:nvPr/>
        </p:nvSpPr>
        <p:spPr bwMode="auto">
          <a:xfrm flipV="1">
            <a:off x="6796088" y="4708525"/>
            <a:ext cx="1160462" cy="14288"/>
          </a:xfrm>
          <a:prstGeom prst="line">
            <a:avLst/>
          </a:prstGeom>
          <a:noFill/>
          <a:ln w="76200">
            <a:solidFill>
              <a:srgbClr val="FF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9" name="Rectangle 5"/>
          <p:cNvSpPr>
            <a:spLocks noChangeArrowheads="1"/>
          </p:cNvSpPr>
          <p:nvPr/>
        </p:nvSpPr>
        <p:spPr bwMode="auto">
          <a:xfrm>
            <a:off x="8763000" y="3581401"/>
            <a:ext cx="793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solidFill>
                  <a:srgbClr val="FF0000"/>
                </a:solidFill>
                <a:latin typeface="Helvetica" panose="020B0604020202020204" pitchFamily="34" charset="0"/>
              </a:rPr>
              <a:t>Class</a:t>
            </a:r>
          </a:p>
        </p:txBody>
      </p:sp>
      <p:grpSp>
        <p:nvGrpSpPr>
          <p:cNvPr id="57350" name="Group 6"/>
          <p:cNvGrpSpPr>
            <a:grpSpLocks/>
          </p:cNvGrpSpPr>
          <p:nvPr/>
        </p:nvGrpSpPr>
        <p:grpSpPr bwMode="auto">
          <a:xfrm>
            <a:off x="1903414" y="4070350"/>
            <a:ext cx="1646237" cy="1371600"/>
            <a:chOff x="230" y="2229"/>
            <a:chExt cx="1037" cy="864"/>
          </a:xfrm>
        </p:grpSpPr>
        <p:sp>
          <p:nvSpPr>
            <p:cNvPr id="57523" name="Rectangle 7"/>
            <p:cNvSpPr>
              <a:spLocks noChangeArrowheads="1"/>
            </p:cNvSpPr>
            <p:nvPr/>
          </p:nvSpPr>
          <p:spPr bwMode="auto">
            <a:xfrm>
              <a:off x="369" y="2229"/>
              <a:ext cx="553" cy="304"/>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nvGrpSpPr>
            <p:cNvPr id="57524" name="Group 8"/>
            <p:cNvGrpSpPr>
              <a:grpSpLocks/>
            </p:cNvGrpSpPr>
            <p:nvPr/>
          </p:nvGrpSpPr>
          <p:grpSpPr bwMode="auto">
            <a:xfrm>
              <a:off x="590" y="2447"/>
              <a:ext cx="171" cy="163"/>
              <a:chOff x="590" y="2447"/>
              <a:chExt cx="171" cy="163"/>
            </a:xfrm>
          </p:grpSpPr>
          <p:sp>
            <p:nvSpPr>
              <p:cNvPr id="57602" name="Freeform 9"/>
              <p:cNvSpPr>
                <a:spLocks/>
              </p:cNvSpPr>
              <p:nvPr/>
            </p:nvSpPr>
            <p:spPr bwMode="auto">
              <a:xfrm>
                <a:off x="636" y="2452"/>
                <a:ext cx="125" cy="157"/>
              </a:xfrm>
              <a:custGeom>
                <a:avLst/>
                <a:gdLst>
                  <a:gd name="T0" fmla="*/ 0 w 125"/>
                  <a:gd name="T1" fmla="*/ 115 h 157"/>
                  <a:gd name="T2" fmla="*/ 5 w 125"/>
                  <a:gd name="T3" fmla="*/ 107 h 157"/>
                  <a:gd name="T4" fmla="*/ 4 w 125"/>
                  <a:gd name="T5" fmla="*/ 95 h 157"/>
                  <a:gd name="T6" fmla="*/ 1 w 125"/>
                  <a:gd name="T7" fmla="*/ 69 h 157"/>
                  <a:gd name="T8" fmla="*/ 5 w 125"/>
                  <a:gd name="T9" fmla="*/ 41 h 157"/>
                  <a:gd name="T10" fmla="*/ 13 w 125"/>
                  <a:gd name="T11" fmla="*/ 20 h 157"/>
                  <a:gd name="T12" fmla="*/ 26 w 125"/>
                  <a:gd name="T13" fmla="*/ 8 h 157"/>
                  <a:gd name="T14" fmla="*/ 46 w 125"/>
                  <a:gd name="T15" fmla="*/ 2 h 157"/>
                  <a:gd name="T16" fmla="*/ 69 w 125"/>
                  <a:gd name="T17" fmla="*/ 0 h 157"/>
                  <a:gd name="T18" fmla="*/ 87 w 125"/>
                  <a:gd name="T19" fmla="*/ 2 h 157"/>
                  <a:gd name="T20" fmla="*/ 106 w 125"/>
                  <a:gd name="T21" fmla="*/ 14 h 157"/>
                  <a:gd name="T22" fmla="*/ 114 w 125"/>
                  <a:gd name="T23" fmla="*/ 29 h 157"/>
                  <a:gd name="T24" fmla="*/ 121 w 125"/>
                  <a:gd name="T25" fmla="*/ 48 h 157"/>
                  <a:gd name="T26" fmla="*/ 124 w 125"/>
                  <a:gd name="T27" fmla="*/ 75 h 157"/>
                  <a:gd name="T28" fmla="*/ 120 w 125"/>
                  <a:gd name="T29" fmla="*/ 81 h 157"/>
                  <a:gd name="T30" fmla="*/ 122 w 125"/>
                  <a:gd name="T31" fmla="*/ 89 h 157"/>
                  <a:gd name="T32" fmla="*/ 121 w 125"/>
                  <a:gd name="T33" fmla="*/ 103 h 157"/>
                  <a:gd name="T34" fmla="*/ 117 w 125"/>
                  <a:gd name="T35" fmla="*/ 118 h 157"/>
                  <a:gd name="T36" fmla="*/ 98 w 125"/>
                  <a:gd name="T37" fmla="*/ 143 h 157"/>
                  <a:gd name="T38" fmla="*/ 84 w 125"/>
                  <a:gd name="T39" fmla="*/ 148 h 157"/>
                  <a:gd name="T40" fmla="*/ 68 w 125"/>
                  <a:gd name="T41" fmla="*/ 153 h 157"/>
                  <a:gd name="T42" fmla="*/ 54 w 125"/>
                  <a:gd name="T43" fmla="*/ 156 h 157"/>
                  <a:gd name="T44" fmla="*/ 0 w 125"/>
                  <a:gd name="T45" fmla="*/ 115 h 15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5" h="157">
                    <a:moveTo>
                      <a:pt x="0" y="115"/>
                    </a:moveTo>
                    <a:lnTo>
                      <a:pt x="5" y="107"/>
                    </a:lnTo>
                    <a:lnTo>
                      <a:pt x="4" y="95"/>
                    </a:lnTo>
                    <a:lnTo>
                      <a:pt x="1" y="69"/>
                    </a:lnTo>
                    <a:lnTo>
                      <a:pt x="5" y="41"/>
                    </a:lnTo>
                    <a:lnTo>
                      <a:pt x="13" y="20"/>
                    </a:lnTo>
                    <a:lnTo>
                      <a:pt x="26" y="8"/>
                    </a:lnTo>
                    <a:lnTo>
                      <a:pt x="46" y="2"/>
                    </a:lnTo>
                    <a:lnTo>
                      <a:pt x="69" y="0"/>
                    </a:lnTo>
                    <a:lnTo>
                      <a:pt x="87" y="2"/>
                    </a:lnTo>
                    <a:lnTo>
                      <a:pt x="106" y="14"/>
                    </a:lnTo>
                    <a:lnTo>
                      <a:pt x="114" y="29"/>
                    </a:lnTo>
                    <a:lnTo>
                      <a:pt x="121" y="48"/>
                    </a:lnTo>
                    <a:lnTo>
                      <a:pt x="124" y="75"/>
                    </a:lnTo>
                    <a:lnTo>
                      <a:pt x="120" y="81"/>
                    </a:lnTo>
                    <a:lnTo>
                      <a:pt x="122" y="89"/>
                    </a:lnTo>
                    <a:lnTo>
                      <a:pt x="121" y="103"/>
                    </a:lnTo>
                    <a:lnTo>
                      <a:pt x="117" y="118"/>
                    </a:lnTo>
                    <a:lnTo>
                      <a:pt x="98" y="143"/>
                    </a:lnTo>
                    <a:lnTo>
                      <a:pt x="84" y="148"/>
                    </a:lnTo>
                    <a:lnTo>
                      <a:pt x="68" y="153"/>
                    </a:lnTo>
                    <a:lnTo>
                      <a:pt x="54" y="156"/>
                    </a:lnTo>
                    <a:lnTo>
                      <a:pt x="0" y="115"/>
                    </a:lnTo>
                  </a:path>
                </a:pathLst>
              </a:custGeom>
              <a:solidFill>
                <a:srgbClr val="B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603" name="Freeform 10"/>
              <p:cNvSpPr>
                <a:spLocks/>
              </p:cNvSpPr>
              <p:nvPr/>
            </p:nvSpPr>
            <p:spPr bwMode="auto">
              <a:xfrm>
                <a:off x="630" y="2447"/>
                <a:ext cx="123" cy="128"/>
              </a:xfrm>
              <a:custGeom>
                <a:avLst/>
                <a:gdLst>
                  <a:gd name="T0" fmla="*/ 6 w 123"/>
                  <a:gd name="T1" fmla="*/ 110 h 128"/>
                  <a:gd name="T2" fmla="*/ 1 w 123"/>
                  <a:gd name="T3" fmla="*/ 79 h 128"/>
                  <a:gd name="T4" fmla="*/ 0 w 123"/>
                  <a:gd name="T5" fmla="*/ 62 h 128"/>
                  <a:gd name="T6" fmla="*/ 4 w 123"/>
                  <a:gd name="T7" fmla="*/ 38 h 128"/>
                  <a:gd name="T8" fmla="*/ 11 w 123"/>
                  <a:gd name="T9" fmla="*/ 19 h 128"/>
                  <a:gd name="T10" fmla="*/ 26 w 123"/>
                  <a:gd name="T11" fmla="*/ 5 h 128"/>
                  <a:gd name="T12" fmla="*/ 44 w 123"/>
                  <a:gd name="T13" fmla="*/ 1 h 128"/>
                  <a:gd name="T14" fmla="*/ 68 w 123"/>
                  <a:gd name="T15" fmla="*/ 0 h 128"/>
                  <a:gd name="T16" fmla="*/ 81 w 123"/>
                  <a:gd name="T17" fmla="*/ 2 h 128"/>
                  <a:gd name="T18" fmla="*/ 94 w 123"/>
                  <a:gd name="T19" fmla="*/ 6 h 128"/>
                  <a:gd name="T20" fmla="*/ 105 w 123"/>
                  <a:gd name="T21" fmla="*/ 12 h 128"/>
                  <a:gd name="T22" fmla="*/ 116 w 123"/>
                  <a:gd name="T23" fmla="*/ 20 h 128"/>
                  <a:gd name="T24" fmla="*/ 119 w 123"/>
                  <a:gd name="T25" fmla="*/ 27 h 128"/>
                  <a:gd name="T26" fmla="*/ 107 w 123"/>
                  <a:gd name="T27" fmla="*/ 20 h 128"/>
                  <a:gd name="T28" fmla="*/ 95 w 123"/>
                  <a:gd name="T29" fmla="*/ 19 h 128"/>
                  <a:gd name="T30" fmla="*/ 91 w 123"/>
                  <a:gd name="T31" fmla="*/ 19 h 128"/>
                  <a:gd name="T32" fmla="*/ 101 w 123"/>
                  <a:gd name="T33" fmla="*/ 26 h 128"/>
                  <a:gd name="T34" fmla="*/ 107 w 123"/>
                  <a:gd name="T35" fmla="*/ 34 h 128"/>
                  <a:gd name="T36" fmla="*/ 110 w 123"/>
                  <a:gd name="T37" fmla="*/ 42 h 128"/>
                  <a:gd name="T38" fmla="*/ 115 w 123"/>
                  <a:gd name="T39" fmla="*/ 48 h 128"/>
                  <a:gd name="T40" fmla="*/ 120 w 123"/>
                  <a:gd name="T41" fmla="*/ 55 h 128"/>
                  <a:gd name="T42" fmla="*/ 121 w 123"/>
                  <a:gd name="T43" fmla="*/ 62 h 128"/>
                  <a:gd name="T44" fmla="*/ 122 w 123"/>
                  <a:gd name="T45" fmla="*/ 70 h 128"/>
                  <a:gd name="T46" fmla="*/ 117 w 123"/>
                  <a:gd name="T47" fmla="*/ 86 h 128"/>
                  <a:gd name="T48" fmla="*/ 112 w 123"/>
                  <a:gd name="T49" fmla="*/ 96 h 128"/>
                  <a:gd name="T50" fmla="*/ 106 w 123"/>
                  <a:gd name="T51" fmla="*/ 93 h 128"/>
                  <a:gd name="T52" fmla="*/ 108 w 123"/>
                  <a:gd name="T53" fmla="*/ 89 h 128"/>
                  <a:gd name="T54" fmla="*/ 108 w 123"/>
                  <a:gd name="T55" fmla="*/ 83 h 128"/>
                  <a:gd name="T56" fmla="*/ 104 w 123"/>
                  <a:gd name="T57" fmla="*/ 78 h 128"/>
                  <a:gd name="T58" fmla="*/ 95 w 123"/>
                  <a:gd name="T59" fmla="*/ 81 h 128"/>
                  <a:gd name="T60" fmla="*/ 82 w 123"/>
                  <a:gd name="T61" fmla="*/ 88 h 128"/>
                  <a:gd name="T62" fmla="*/ 78 w 123"/>
                  <a:gd name="T63" fmla="*/ 103 h 128"/>
                  <a:gd name="T64" fmla="*/ 75 w 123"/>
                  <a:gd name="T65" fmla="*/ 109 h 128"/>
                  <a:gd name="T66" fmla="*/ 78 w 123"/>
                  <a:gd name="T67" fmla="*/ 114 h 128"/>
                  <a:gd name="T68" fmla="*/ 82 w 123"/>
                  <a:gd name="T69" fmla="*/ 116 h 128"/>
                  <a:gd name="T70" fmla="*/ 62 w 123"/>
                  <a:gd name="T71" fmla="*/ 123 h 128"/>
                  <a:gd name="T72" fmla="*/ 46 w 123"/>
                  <a:gd name="T73" fmla="*/ 125 h 128"/>
                  <a:gd name="T74" fmla="*/ 33 w 123"/>
                  <a:gd name="T75" fmla="*/ 127 h 128"/>
                  <a:gd name="T76" fmla="*/ 18 w 123"/>
                  <a:gd name="T77" fmla="*/ 118 h 128"/>
                  <a:gd name="T78" fmla="*/ 6 w 123"/>
                  <a:gd name="T79" fmla="*/ 110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3" h="128">
                    <a:moveTo>
                      <a:pt x="6" y="110"/>
                    </a:moveTo>
                    <a:lnTo>
                      <a:pt x="1" y="79"/>
                    </a:lnTo>
                    <a:lnTo>
                      <a:pt x="0" y="62"/>
                    </a:lnTo>
                    <a:lnTo>
                      <a:pt x="4" y="38"/>
                    </a:lnTo>
                    <a:lnTo>
                      <a:pt x="11" y="19"/>
                    </a:lnTo>
                    <a:lnTo>
                      <a:pt x="26" y="5"/>
                    </a:lnTo>
                    <a:lnTo>
                      <a:pt x="44" y="1"/>
                    </a:lnTo>
                    <a:lnTo>
                      <a:pt x="68" y="0"/>
                    </a:lnTo>
                    <a:lnTo>
                      <a:pt x="81" y="2"/>
                    </a:lnTo>
                    <a:lnTo>
                      <a:pt x="94" y="6"/>
                    </a:lnTo>
                    <a:lnTo>
                      <a:pt x="105" y="12"/>
                    </a:lnTo>
                    <a:lnTo>
                      <a:pt x="116" y="20"/>
                    </a:lnTo>
                    <a:lnTo>
                      <a:pt x="119" y="27"/>
                    </a:lnTo>
                    <a:lnTo>
                      <a:pt x="107" y="20"/>
                    </a:lnTo>
                    <a:lnTo>
                      <a:pt x="95" y="19"/>
                    </a:lnTo>
                    <a:lnTo>
                      <a:pt x="91" y="19"/>
                    </a:lnTo>
                    <a:lnTo>
                      <a:pt x="101" y="26"/>
                    </a:lnTo>
                    <a:lnTo>
                      <a:pt x="107" y="34"/>
                    </a:lnTo>
                    <a:lnTo>
                      <a:pt x="110" y="42"/>
                    </a:lnTo>
                    <a:lnTo>
                      <a:pt x="115" y="48"/>
                    </a:lnTo>
                    <a:lnTo>
                      <a:pt x="120" y="55"/>
                    </a:lnTo>
                    <a:lnTo>
                      <a:pt x="121" y="62"/>
                    </a:lnTo>
                    <a:lnTo>
                      <a:pt x="122" y="70"/>
                    </a:lnTo>
                    <a:lnTo>
                      <a:pt x="117" y="86"/>
                    </a:lnTo>
                    <a:lnTo>
                      <a:pt x="112" y="96"/>
                    </a:lnTo>
                    <a:lnTo>
                      <a:pt x="106" y="93"/>
                    </a:lnTo>
                    <a:lnTo>
                      <a:pt x="108" y="89"/>
                    </a:lnTo>
                    <a:lnTo>
                      <a:pt x="108" y="83"/>
                    </a:lnTo>
                    <a:lnTo>
                      <a:pt x="104" y="78"/>
                    </a:lnTo>
                    <a:lnTo>
                      <a:pt x="95" y="81"/>
                    </a:lnTo>
                    <a:lnTo>
                      <a:pt x="82" y="88"/>
                    </a:lnTo>
                    <a:lnTo>
                      <a:pt x="78" y="103"/>
                    </a:lnTo>
                    <a:lnTo>
                      <a:pt x="75" y="109"/>
                    </a:lnTo>
                    <a:lnTo>
                      <a:pt x="78" y="114"/>
                    </a:lnTo>
                    <a:lnTo>
                      <a:pt x="82" y="116"/>
                    </a:lnTo>
                    <a:lnTo>
                      <a:pt x="62" y="123"/>
                    </a:lnTo>
                    <a:lnTo>
                      <a:pt x="46" y="125"/>
                    </a:lnTo>
                    <a:lnTo>
                      <a:pt x="33" y="127"/>
                    </a:lnTo>
                    <a:lnTo>
                      <a:pt x="18" y="118"/>
                    </a:lnTo>
                    <a:lnTo>
                      <a:pt x="6" y="11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604" name="Freeform 11"/>
              <p:cNvSpPr>
                <a:spLocks/>
              </p:cNvSpPr>
              <p:nvPr/>
            </p:nvSpPr>
            <p:spPr bwMode="auto">
              <a:xfrm>
                <a:off x="590" y="2563"/>
                <a:ext cx="102" cy="47"/>
              </a:xfrm>
              <a:custGeom>
                <a:avLst/>
                <a:gdLst>
                  <a:gd name="T0" fmla="*/ 0 w 102"/>
                  <a:gd name="T1" fmla="*/ 32 h 47"/>
                  <a:gd name="T2" fmla="*/ 23 w 102"/>
                  <a:gd name="T3" fmla="*/ 21 h 47"/>
                  <a:gd name="T4" fmla="*/ 42 w 102"/>
                  <a:gd name="T5" fmla="*/ 0 h 47"/>
                  <a:gd name="T6" fmla="*/ 101 w 102"/>
                  <a:gd name="T7" fmla="*/ 46 h 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 h="47">
                    <a:moveTo>
                      <a:pt x="0" y="32"/>
                    </a:moveTo>
                    <a:lnTo>
                      <a:pt x="23" y="21"/>
                    </a:lnTo>
                    <a:lnTo>
                      <a:pt x="42" y="0"/>
                    </a:lnTo>
                    <a:lnTo>
                      <a:pt x="101" y="4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525" name="Group 12"/>
            <p:cNvGrpSpPr>
              <a:grpSpLocks/>
            </p:cNvGrpSpPr>
            <p:nvPr/>
          </p:nvGrpSpPr>
          <p:grpSpPr bwMode="auto">
            <a:xfrm>
              <a:off x="832" y="2232"/>
              <a:ext cx="298" cy="582"/>
              <a:chOff x="832" y="2232"/>
              <a:chExt cx="298" cy="582"/>
            </a:xfrm>
          </p:grpSpPr>
          <p:sp>
            <p:nvSpPr>
              <p:cNvPr id="57550" name="Freeform 13"/>
              <p:cNvSpPr>
                <a:spLocks/>
              </p:cNvSpPr>
              <p:nvPr/>
            </p:nvSpPr>
            <p:spPr bwMode="auto">
              <a:xfrm>
                <a:off x="854" y="2670"/>
                <a:ext cx="218" cy="144"/>
              </a:xfrm>
              <a:custGeom>
                <a:avLst/>
                <a:gdLst>
                  <a:gd name="T0" fmla="*/ 18 w 218"/>
                  <a:gd name="T1" fmla="*/ 0 h 144"/>
                  <a:gd name="T2" fmla="*/ 0 w 218"/>
                  <a:gd name="T3" fmla="*/ 143 h 144"/>
                  <a:gd name="T4" fmla="*/ 217 w 218"/>
                  <a:gd name="T5" fmla="*/ 143 h 144"/>
                  <a:gd name="T6" fmla="*/ 209 w 218"/>
                  <a:gd name="T7" fmla="*/ 2 h 144"/>
                  <a:gd name="T8" fmla="*/ 18 w 218"/>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8" h="144">
                    <a:moveTo>
                      <a:pt x="18" y="0"/>
                    </a:moveTo>
                    <a:lnTo>
                      <a:pt x="0" y="143"/>
                    </a:lnTo>
                    <a:lnTo>
                      <a:pt x="217" y="143"/>
                    </a:lnTo>
                    <a:lnTo>
                      <a:pt x="209" y="2"/>
                    </a:lnTo>
                    <a:lnTo>
                      <a:pt x="18" y="0"/>
                    </a:lnTo>
                  </a:path>
                </a:pathLst>
              </a:custGeom>
              <a:solidFill>
                <a:srgbClr val="00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551" name="Group 14"/>
              <p:cNvGrpSpPr>
                <a:grpSpLocks/>
              </p:cNvGrpSpPr>
              <p:nvPr/>
            </p:nvGrpSpPr>
            <p:grpSpPr bwMode="auto">
              <a:xfrm>
                <a:off x="832" y="2232"/>
                <a:ext cx="256" cy="452"/>
                <a:chOff x="832" y="2232"/>
                <a:chExt cx="256" cy="452"/>
              </a:xfrm>
            </p:grpSpPr>
            <p:grpSp>
              <p:nvGrpSpPr>
                <p:cNvPr id="57554" name="Group 15"/>
                <p:cNvGrpSpPr>
                  <a:grpSpLocks/>
                </p:cNvGrpSpPr>
                <p:nvPr/>
              </p:nvGrpSpPr>
              <p:grpSpPr bwMode="auto">
                <a:xfrm>
                  <a:off x="923" y="2372"/>
                  <a:ext cx="96" cy="110"/>
                  <a:chOff x="923" y="2372"/>
                  <a:chExt cx="96" cy="110"/>
                </a:xfrm>
              </p:grpSpPr>
              <p:sp>
                <p:nvSpPr>
                  <p:cNvPr id="57599" name="Freeform 16"/>
                  <p:cNvSpPr>
                    <a:spLocks/>
                  </p:cNvSpPr>
                  <p:nvPr/>
                </p:nvSpPr>
                <p:spPr bwMode="auto">
                  <a:xfrm>
                    <a:off x="923" y="2372"/>
                    <a:ext cx="96" cy="110"/>
                  </a:xfrm>
                  <a:custGeom>
                    <a:avLst/>
                    <a:gdLst>
                      <a:gd name="T0" fmla="*/ 18 w 96"/>
                      <a:gd name="T1" fmla="*/ 0 h 110"/>
                      <a:gd name="T2" fmla="*/ 12 w 96"/>
                      <a:gd name="T3" fmla="*/ 29 h 110"/>
                      <a:gd name="T4" fmla="*/ 10 w 96"/>
                      <a:gd name="T5" fmla="*/ 32 h 110"/>
                      <a:gd name="T6" fmla="*/ 5 w 96"/>
                      <a:gd name="T7" fmla="*/ 35 h 110"/>
                      <a:gd name="T8" fmla="*/ 0 w 96"/>
                      <a:gd name="T9" fmla="*/ 37 h 110"/>
                      <a:gd name="T10" fmla="*/ 6 w 96"/>
                      <a:gd name="T11" fmla="*/ 65 h 110"/>
                      <a:gd name="T12" fmla="*/ 8 w 96"/>
                      <a:gd name="T13" fmla="*/ 79 h 110"/>
                      <a:gd name="T14" fmla="*/ 11 w 96"/>
                      <a:gd name="T15" fmla="*/ 87 h 110"/>
                      <a:gd name="T16" fmla="*/ 14 w 96"/>
                      <a:gd name="T17" fmla="*/ 94 h 110"/>
                      <a:gd name="T18" fmla="*/ 21 w 96"/>
                      <a:gd name="T19" fmla="*/ 99 h 110"/>
                      <a:gd name="T20" fmla="*/ 33 w 96"/>
                      <a:gd name="T21" fmla="*/ 104 h 110"/>
                      <a:gd name="T22" fmla="*/ 46 w 96"/>
                      <a:gd name="T23" fmla="*/ 108 h 110"/>
                      <a:gd name="T24" fmla="*/ 56 w 96"/>
                      <a:gd name="T25" fmla="*/ 109 h 110"/>
                      <a:gd name="T26" fmla="*/ 65 w 96"/>
                      <a:gd name="T27" fmla="*/ 108 h 110"/>
                      <a:gd name="T28" fmla="*/ 76 w 96"/>
                      <a:gd name="T29" fmla="*/ 105 h 110"/>
                      <a:gd name="T30" fmla="*/ 83 w 96"/>
                      <a:gd name="T31" fmla="*/ 101 h 110"/>
                      <a:gd name="T32" fmla="*/ 93 w 96"/>
                      <a:gd name="T33" fmla="*/ 87 h 110"/>
                      <a:gd name="T34" fmla="*/ 95 w 96"/>
                      <a:gd name="T35" fmla="*/ 76 h 110"/>
                      <a:gd name="T36" fmla="*/ 94 w 96"/>
                      <a:gd name="T37" fmla="*/ 59 h 110"/>
                      <a:gd name="T38" fmla="*/ 90 w 96"/>
                      <a:gd name="T39" fmla="*/ 53 h 110"/>
                      <a:gd name="T40" fmla="*/ 79 w 96"/>
                      <a:gd name="T41" fmla="*/ 42 h 110"/>
                      <a:gd name="T42" fmla="*/ 76 w 96"/>
                      <a:gd name="T43" fmla="*/ 38 h 110"/>
                      <a:gd name="T44" fmla="*/ 75 w 96"/>
                      <a:gd name="T45" fmla="*/ 22 h 110"/>
                      <a:gd name="T46" fmla="*/ 77 w 96"/>
                      <a:gd name="T47" fmla="*/ 12 h 110"/>
                      <a:gd name="T48" fmla="*/ 18 w 96"/>
                      <a:gd name="T49" fmla="*/ 0 h 1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6" h="110">
                        <a:moveTo>
                          <a:pt x="18" y="0"/>
                        </a:moveTo>
                        <a:lnTo>
                          <a:pt x="12" y="29"/>
                        </a:lnTo>
                        <a:lnTo>
                          <a:pt x="10" y="32"/>
                        </a:lnTo>
                        <a:lnTo>
                          <a:pt x="5" y="35"/>
                        </a:lnTo>
                        <a:lnTo>
                          <a:pt x="0" y="37"/>
                        </a:lnTo>
                        <a:lnTo>
                          <a:pt x="6" y="65"/>
                        </a:lnTo>
                        <a:lnTo>
                          <a:pt x="8" y="79"/>
                        </a:lnTo>
                        <a:lnTo>
                          <a:pt x="11" y="87"/>
                        </a:lnTo>
                        <a:lnTo>
                          <a:pt x="14" y="94"/>
                        </a:lnTo>
                        <a:lnTo>
                          <a:pt x="21" y="99"/>
                        </a:lnTo>
                        <a:lnTo>
                          <a:pt x="33" y="104"/>
                        </a:lnTo>
                        <a:lnTo>
                          <a:pt x="46" y="108"/>
                        </a:lnTo>
                        <a:lnTo>
                          <a:pt x="56" y="109"/>
                        </a:lnTo>
                        <a:lnTo>
                          <a:pt x="65" y="108"/>
                        </a:lnTo>
                        <a:lnTo>
                          <a:pt x="76" y="105"/>
                        </a:lnTo>
                        <a:lnTo>
                          <a:pt x="83" y="101"/>
                        </a:lnTo>
                        <a:lnTo>
                          <a:pt x="93" y="87"/>
                        </a:lnTo>
                        <a:lnTo>
                          <a:pt x="95" y="76"/>
                        </a:lnTo>
                        <a:lnTo>
                          <a:pt x="94" y="59"/>
                        </a:lnTo>
                        <a:lnTo>
                          <a:pt x="90" y="53"/>
                        </a:lnTo>
                        <a:lnTo>
                          <a:pt x="79" y="42"/>
                        </a:lnTo>
                        <a:lnTo>
                          <a:pt x="76" y="38"/>
                        </a:lnTo>
                        <a:lnTo>
                          <a:pt x="75" y="22"/>
                        </a:lnTo>
                        <a:lnTo>
                          <a:pt x="77" y="12"/>
                        </a:lnTo>
                        <a:lnTo>
                          <a:pt x="18" y="0"/>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600" name="Freeform 17"/>
                  <p:cNvSpPr>
                    <a:spLocks/>
                  </p:cNvSpPr>
                  <p:nvPr/>
                </p:nvSpPr>
                <p:spPr bwMode="auto">
                  <a:xfrm>
                    <a:off x="923" y="2372"/>
                    <a:ext cx="78" cy="95"/>
                  </a:xfrm>
                  <a:custGeom>
                    <a:avLst/>
                    <a:gdLst>
                      <a:gd name="T0" fmla="*/ 18 w 78"/>
                      <a:gd name="T1" fmla="*/ 0 h 95"/>
                      <a:gd name="T2" fmla="*/ 13 w 78"/>
                      <a:gd name="T3" fmla="*/ 29 h 95"/>
                      <a:gd name="T4" fmla="*/ 10 w 78"/>
                      <a:gd name="T5" fmla="*/ 32 h 95"/>
                      <a:gd name="T6" fmla="*/ 5 w 78"/>
                      <a:gd name="T7" fmla="*/ 35 h 95"/>
                      <a:gd name="T8" fmla="*/ 0 w 78"/>
                      <a:gd name="T9" fmla="*/ 37 h 95"/>
                      <a:gd name="T10" fmla="*/ 6 w 78"/>
                      <a:gd name="T11" fmla="*/ 65 h 95"/>
                      <a:gd name="T12" fmla="*/ 9 w 78"/>
                      <a:gd name="T13" fmla="*/ 79 h 95"/>
                      <a:gd name="T14" fmla="*/ 11 w 78"/>
                      <a:gd name="T15" fmla="*/ 87 h 95"/>
                      <a:gd name="T16" fmla="*/ 15 w 78"/>
                      <a:gd name="T17" fmla="*/ 94 h 95"/>
                      <a:gd name="T18" fmla="*/ 15 w 78"/>
                      <a:gd name="T19" fmla="*/ 88 h 95"/>
                      <a:gd name="T20" fmla="*/ 15 w 78"/>
                      <a:gd name="T21" fmla="*/ 83 h 95"/>
                      <a:gd name="T22" fmla="*/ 17 w 78"/>
                      <a:gd name="T23" fmla="*/ 77 h 95"/>
                      <a:gd name="T24" fmla="*/ 18 w 78"/>
                      <a:gd name="T25" fmla="*/ 74 h 95"/>
                      <a:gd name="T26" fmla="*/ 19 w 78"/>
                      <a:gd name="T27" fmla="*/ 67 h 95"/>
                      <a:gd name="T28" fmla="*/ 20 w 78"/>
                      <a:gd name="T29" fmla="*/ 61 h 95"/>
                      <a:gd name="T30" fmla="*/ 22 w 78"/>
                      <a:gd name="T31" fmla="*/ 53 h 95"/>
                      <a:gd name="T32" fmla="*/ 25 w 78"/>
                      <a:gd name="T33" fmla="*/ 48 h 95"/>
                      <a:gd name="T34" fmla="*/ 30 w 78"/>
                      <a:gd name="T35" fmla="*/ 43 h 95"/>
                      <a:gd name="T36" fmla="*/ 35 w 78"/>
                      <a:gd name="T37" fmla="*/ 39 h 95"/>
                      <a:gd name="T38" fmla="*/ 40 w 78"/>
                      <a:gd name="T39" fmla="*/ 34 h 95"/>
                      <a:gd name="T40" fmla="*/ 48 w 78"/>
                      <a:gd name="T41" fmla="*/ 30 h 95"/>
                      <a:gd name="T42" fmla="*/ 77 w 78"/>
                      <a:gd name="T43" fmla="*/ 12 h 95"/>
                      <a:gd name="T44" fmla="*/ 18 w 78"/>
                      <a:gd name="T45" fmla="*/ 0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8" h="95">
                        <a:moveTo>
                          <a:pt x="18" y="0"/>
                        </a:moveTo>
                        <a:lnTo>
                          <a:pt x="13" y="29"/>
                        </a:lnTo>
                        <a:lnTo>
                          <a:pt x="10" y="32"/>
                        </a:lnTo>
                        <a:lnTo>
                          <a:pt x="5" y="35"/>
                        </a:lnTo>
                        <a:lnTo>
                          <a:pt x="0" y="37"/>
                        </a:lnTo>
                        <a:lnTo>
                          <a:pt x="6" y="65"/>
                        </a:lnTo>
                        <a:lnTo>
                          <a:pt x="9" y="79"/>
                        </a:lnTo>
                        <a:lnTo>
                          <a:pt x="11" y="87"/>
                        </a:lnTo>
                        <a:lnTo>
                          <a:pt x="15" y="94"/>
                        </a:lnTo>
                        <a:lnTo>
                          <a:pt x="15" y="88"/>
                        </a:lnTo>
                        <a:lnTo>
                          <a:pt x="15" y="83"/>
                        </a:lnTo>
                        <a:lnTo>
                          <a:pt x="17" y="77"/>
                        </a:lnTo>
                        <a:lnTo>
                          <a:pt x="18" y="74"/>
                        </a:lnTo>
                        <a:lnTo>
                          <a:pt x="19" y="67"/>
                        </a:lnTo>
                        <a:lnTo>
                          <a:pt x="20" y="61"/>
                        </a:lnTo>
                        <a:lnTo>
                          <a:pt x="22" y="53"/>
                        </a:lnTo>
                        <a:lnTo>
                          <a:pt x="25" y="48"/>
                        </a:lnTo>
                        <a:lnTo>
                          <a:pt x="30" y="43"/>
                        </a:lnTo>
                        <a:lnTo>
                          <a:pt x="35" y="39"/>
                        </a:lnTo>
                        <a:lnTo>
                          <a:pt x="40" y="34"/>
                        </a:lnTo>
                        <a:lnTo>
                          <a:pt x="48" y="30"/>
                        </a:lnTo>
                        <a:lnTo>
                          <a:pt x="77" y="12"/>
                        </a:lnTo>
                        <a:lnTo>
                          <a:pt x="18" y="0"/>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601" name="Freeform 18"/>
                  <p:cNvSpPr>
                    <a:spLocks/>
                  </p:cNvSpPr>
                  <p:nvPr/>
                </p:nvSpPr>
                <p:spPr bwMode="auto">
                  <a:xfrm>
                    <a:off x="923" y="2372"/>
                    <a:ext cx="78" cy="80"/>
                  </a:xfrm>
                  <a:custGeom>
                    <a:avLst/>
                    <a:gdLst>
                      <a:gd name="T0" fmla="*/ 18 w 78"/>
                      <a:gd name="T1" fmla="*/ 0 h 80"/>
                      <a:gd name="T2" fmla="*/ 12 w 78"/>
                      <a:gd name="T3" fmla="*/ 29 h 80"/>
                      <a:gd name="T4" fmla="*/ 10 w 78"/>
                      <a:gd name="T5" fmla="*/ 32 h 80"/>
                      <a:gd name="T6" fmla="*/ 5 w 78"/>
                      <a:gd name="T7" fmla="*/ 35 h 80"/>
                      <a:gd name="T8" fmla="*/ 0 w 78"/>
                      <a:gd name="T9" fmla="*/ 37 h 80"/>
                      <a:gd name="T10" fmla="*/ 6 w 78"/>
                      <a:gd name="T11" fmla="*/ 65 h 80"/>
                      <a:gd name="T12" fmla="*/ 8 w 78"/>
                      <a:gd name="T13" fmla="*/ 79 h 80"/>
                      <a:gd name="T14" fmla="*/ 9 w 78"/>
                      <a:gd name="T15" fmla="*/ 71 h 80"/>
                      <a:gd name="T16" fmla="*/ 10 w 78"/>
                      <a:gd name="T17" fmla="*/ 64 h 80"/>
                      <a:gd name="T18" fmla="*/ 12 w 78"/>
                      <a:gd name="T19" fmla="*/ 58 h 80"/>
                      <a:gd name="T20" fmla="*/ 12 w 78"/>
                      <a:gd name="T21" fmla="*/ 52 h 80"/>
                      <a:gd name="T22" fmla="*/ 14 w 78"/>
                      <a:gd name="T23" fmla="*/ 47 h 80"/>
                      <a:gd name="T24" fmla="*/ 18 w 78"/>
                      <a:gd name="T25" fmla="*/ 42 h 80"/>
                      <a:gd name="T26" fmla="*/ 22 w 78"/>
                      <a:gd name="T27" fmla="*/ 40 h 80"/>
                      <a:gd name="T28" fmla="*/ 27 w 78"/>
                      <a:gd name="T29" fmla="*/ 37 h 80"/>
                      <a:gd name="T30" fmla="*/ 32 w 78"/>
                      <a:gd name="T31" fmla="*/ 35 h 80"/>
                      <a:gd name="T32" fmla="*/ 39 w 78"/>
                      <a:gd name="T33" fmla="*/ 31 h 80"/>
                      <a:gd name="T34" fmla="*/ 46 w 78"/>
                      <a:gd name="T35" fmla="*/ 28 h 80"/>
                      <a:gd name="T36" fmla="*/ 77 w 78"/>
                      <a:gd name="T37" fmla="*/ 12 h 80"/>
                      <a:gd name="T38" fmla="*/ 18 w 78"/>
                      <a:gd name="T39" fmla="*/ 0 h 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8" h="80">
                        <a:moveTo>
                          <a:pt x="18" y="0"/>
                        </a:moveTo>
                        <a:lnTo>
                          <a:pt x="12" y="29"/>
                        </a:lnTo>
                        <a:lnTo>
                          <a:pt x="10" y="32"/>
                        </a:lnTo>
                        <a:lnTo>
                          <a:pt x="5" y="35"/>
                        </a:lnTo>
                        <a:lnTo>
                          <a:pt x="0" y="37"/>
                        </a:lnTo>
                        <a:lnTo>
                          <a:pt x="6" y="65"/>
                        </a:lnTo>
                        <a:lnTo>
                          <a:pt x="8" y="79"/>
                        </a:lnTo>
                        <a:lnTo>
                          <a:pt x="9" y="71"/>
                        </a:lnTo>
                        <a:lnTo>
                          <a:pt x="10" y="64"/>
                        </a:lnTo>
                        <a:lnTo>
                          <a:pt x="12" y="58"/>
                        </a:lnTo>
                        <a:lnTo>
                          <a:pt x="12" y="52"/>
                        </a:lnTo>
                        <a:lnTo>
                          <a:pt x="14" y="47"/>
                        </a:lnTo>
                        <a:lnTo>
                          <a:pt x="18" y="42"/>
                        </a:lnTo>
                        <a:lnTo>
                          <a:pt x="22" y="40"/>
                        </a:lnTo>
                        <a:lnTo>
                          <a:pt x="27" y="37"/>
                        </a:lnTo>
                        <a:lnTo>
                          <a:pt x="32" y="35"/>
                        </a:lnTo>
                        <a:lnTo>
                          <a:pt x="39" y="31"/>
                        </a:lnTo>
                        <a:lnTo>
                          <a:pt x="46" y="28"/>
                        </a:lnTo>
                        <a:lnTo>
                          <a:pt x="77" y="12"/>
                        </a:lnTo>
                        <a:lnTo>
                          <a:pt x="18" y="0"/>
                        </a:lnTo>
                      </a:path>
                    </a:pathLst>
                  </a:custGeom>
                  <a:solidFill>
                    <a:srgbClr val="FF9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555" name="Group 19"/>
                <p:cNvGrpSpPr>
                  <a:grpSpLocks/>
                </p:cNvGrpSpPr>
                <p:nvPr/>
              </p:nvGrpSpPr>
              <p:grpSpPr bwMode="auto">
                <a:xfrm>
                  <a:off x="911" y="2232"/>
                  <a:ext cx="148" cy="168"/>
                  <a:chOff x="911" y="2232"/>
                  <a:chExt cx="148" cy="168"/>
                </a:xfrm>
              </p:grpSpPr>
              <p:grpSp>
                <p:nvGrpSpPr>
                  <p:cNvPr id="57570" name="Group 20"/>
                  <p:cNvGrpSpPr>
                    <a:grpSpLocks/>
                  </p:cNvGrpSpPr>
                  <p:nvPr/>
                </p:nvGrpSpPr>
                <p:grpSpPr bwMode="auto">
                  <a:xfrm>
                    <a:off x="920" y="2258"/>
                    <a:ext cx="108" cy="142"/>
                    <a:chOff x="920" y="2258"/>
                    <a:chExt cx="108" cy="142"/>
                  </a:xfrm>
                </p:grpSpPr>
                <p:grpSp>
                  <p:nvGrpSpPr>
                    <p:cNvPr id="57594" name="Group 21"/>
                    <p:cNvGrpSpPr>
                      <a:grpSpLocks/>
                    </p:cNvGrpSpPr>
                    <p:nvPr/>
                  </p:nvGrpSpPr>
                  <p:grpSpPr bwMode="auto">
                    <a:xfrm>
                      <a:off x="920" y="2258"/>
                      <a:ext cx="108" cy="142"/>
                      <a:chOff x="920" y="2258"/>
                      <a:chExt cx="108" cy="142"/>
                    </a:xfrm>
                  </p:grpSpPr>
                  <p:sp>
                    <p:nvSpPr>
                      <p:cNvPr id="57596" name="Freeform 22"/>
                      <p:cNvSpPr>
                        <a:spLocks/>
                      </p:cNvSpPr>
                      <p:nvPr/>
                    </p:nvSpPr>
                    <p:spPr bwMode="auto">
                      <a:xfrm>
                        <a:off x="942" y="2376"/>
                        <a:ext cx="57" cy="24"/>
                      </a:xfrm>
                      <a:custGeom>
                        <a:avLst/>
                        <a:gdLst>
                          <a:gd name="T0" fmla="*/ 0 w 57"/>
                          <a:gd name="T1" fmla="*/ 0 h 24"/>
                          <a:gd name="T2" fmla="*/ 1 w 57"/>
                          <a:gd name="T3" fmla="*/ 3 h 24"/>
                          <a:gd name="T4" fmla="*/ 2 w 57"/>
                          <a:gd name="T5" fmla="*/ 6 h 24"/>
                          <a:gd name="T6" fmla="*/ 4 w 57"/>
                          <a:gd name="T7" fmla="*/ 9 h 24"/>
                          <a:gd name="T8" fmla="*/ 7 w 57"/>
                          <a:gd name="T9" fmla="*/ 13 h 24"/>
                          <a:gd name="T10" fmla="*/ 11 w 57"/>
                          <a:gd name="T11" fmla="*/ 15 h 24"/>
                          <a:gd name="T12" fmla="*/ 14 w 57"/>
                          <a:gd name="T13" fmla="*/ 17 h 24"/>
                          <a:gd name="T14" fmla="*/ 19 w 57"/>
                          <a:gd name="T15" fmla="*/ 20 h 24"/>
                          <a:gd name="T16" fmla="*/ 23 w 57"/>
                          <a:gd name="T17" fmla="*/ 21 h 24"/>
                          <a:gd name="T18" fmla="*/ 29 w 57"/>
                          <a:gd name="T19" fmla="*/ 22 h 24"/>
                          <a:gd name="T20" fmla="*/ 34 w 57"/>
                          <a:gd name="T21" fmla="*/ 23 h 24"/>
                          <a:gd name="T22" fmla="*/ 41 w 57"/>
                          <a:gd name="T23" fmla="*/ 22 h 24"/>
                          <a:gd name="T24" fmla="*/ 45 w 57"/>
                          <a:gd name="T25" fmla="*/ 21 h 24"/>
                          <a:gd name="T26" fmla="*/ 48 w 57"/>
                          <a:gd name="T27" fmla="*/ 20 h 24"/>
                          <a:gd name="T28" fmla="*/ 52 w 57"/>
                          <a:gd name="T29" fmla="*/ 17 h 24"/>
                          <a:gd name="T30" fmla="*/ 56 w 57"/>
                          <a:gd name="T31" fmla="*/ 13 h 24"/>
                          <a:gd name="T32" fmla="*/ 0 w 57"/>
                          <a:gd name="T33" fmla="*/ 0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7" h="24">
                            <a:moveTo>
                              <a:pt x="0" y="0"/>
                            </a:moveTo>
                            <a:lnTo>
                              <a:pt x="1" y="3"/>
                            </a:lnTo>
                            <a:lnTo>
                              <a:pt x="2" y="6"/>
                            </a:lnTo>
                            <a:lnTo>
                              <a:pt x="4" y="9"/>
                            </a:lnTo>
                            <a:lnTo>
                              <a:pt x="7" y="13"/>
                            </a:lnTo>
                            <a:lnTo>
                              <a:pt x="11" y="15"/>
                            </a:lnTo>
                            <a:lnTo>
                              <a:pt x="14" y="17"/>
                            </a:lnTo>
                            <a:lnTo>
                              <a:pt x="19" y="20"/>
                            </a:lnTo>
                            <a:lnTo>
                              <a:pt x="23" y="21"/>
                            </a:lnTo>
                            <a:lnTo>
                              <a:pt x="29" y="22"/>
                            </a:lnTo>
                            <a:lnTo>
                              <a:pt x="34" y="23"/>
                            </a:lnTo>
                            <a:lnTo>
                              <a:pt x="41" y="22"/>
                            </a:lnTo>
                            <a:lnTo>
                              <a:pt x="45" y="21"/>
                            </a:lnTo>
                            <a:lnTo>
                              <a:pt x="48" y="20"/>
                            </a:lnTo>
                            <a:lnTo>
                              <a:pt x="52" y="17"/>
                            </a:lnTo>
                            <a:lnTo>
                              <a:pt x="56" y="13"/>
                            </a:lnTo>
                            <a:lnTo>
                              <a:pt x="0" y="0"/>
                            </a:lnTo>
                          </a:path>
                        </a:pathLst>
                      </a:custGeom>
                      <a:solidFill>
                        <a:srgbClr val="7F3F00"/>
                      </a:solidFill>
                      <a:ln w="12700" cap="rnd" cmpd="sng">
                        <a:solidFill>
                          <a:srgbClr val="7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97" name="Freeform 23"/>
                      <p:cNvSpPr>
                        <a:spLocks/>
                      </p:cNvSpPr>
                      <p:nvPr/>
                    </p:nvSpPr>
                    <p:spPr bwMode="auto">
                      <a:xfrm>
                        <a:off x="920" y="2258"/>
                        <a:ext cx="108" cy="142"/>
                      </a:xfrm>
                      <a:custGeom>
                        <a:avLst/>
                        <a:gdLst>
                          <a:gd name="T0" fmla="*/ 80 w 108"/>
                          <a:gd name="T1" fmla="*/ 129 h 142"/>
                          <a:gd name="T2" fmla="*/ 82 w 108"/>
                          <a:gd name="T3" fmla="*/ 125 h 142"/>
                          <a:gd name="T4" fmla="*/ 85 w 108"/>
                          <a:gd name="T5" fmla="*/ 120 h 142"/>
                          <a:gd name="T6" fmla="*/ 90 w 108"/>
                          <a:gd name="T7" fmla="*/ 109 h 142"/>
                          <a:gd name="T8" fmla="*/ 98 w 108"/>
                          <a:gd name="T9" fmla="*/ 90 h 142"/>
                          <a:gd name="T10" fmla="*/ 102 w 108"/>
                          <a:gd name="T11" fmla="*/ 75 h 142"/>
                          <a:gd name="T12" fmla="*/ 104 w 108"/>
                          <a:gd name="T13" fmla="*/ 62 h 142"/>
                          <a:gd name="T14" fmla="*/ 107 w 108"/>
                          <a:gd name="T15" fmla="*/ 43 h 142"/>
                          <a:gd name="T16" fmla="*/ 106 w 108"/>
                          <a:gd name="T17" fmla="*/ 26 h 142"/>
                          <a:gd name="T18" fmla="*/ 103 w 108"/>
                          <a:gd name="T19" fmla="*/ 16 h 142"/>
                          <a:gd name="T20" fmla="*/ 95 w 108"/>
                          <a:gd name="T21" fmla="*/ 9 h 142"/>
                          <a:gd name="T22" fmla="*/ 83 w 108"/>
                          <a:gd name="T23" fmla="*/ 3 h 142"/>
                          <a:gd name="T24" fmla="*/ 72 w 108"/>
                          <a:gd name="T25" fmla="*/ 1 h 142"/>
                          <a:gd name="T26" fmla="*/ 61 w 108"/>
                          <a:gd name="T27" fmla="*/ 0 h 142"/>
                          <a:gd name="T28" fmla="*/ 50 w 108"/>
                          <a:gd name="T29" fmla="*/ 1 h 142"/>
                          <a:gd name="T30" fmla="*/ 40 w 108"/>
                          <a:gd name="T31" fmla="*/ 2 h 142"/>
                          <a:gd name="T32" fmla="*/ 32 w 108"/>
                          <a:gd name="T33" fmla="*/ 5 h 142"/>
                          <a:gd name="T34" fmla="*/ 25 w 108"/>
                          <a:gd name="T35" fmla="*/ 10 h 142"/>
                          <a:gd name="T36" fmla="*/ 19 w 108"/>
                          <a:gd name="T37" fmla="*/ 17 h 142"/>
                          <a:gd name="T38" fmla="*/ 14 w 108"/>
                          <a:gd name="T39" fmla="*/ 26 h 142"/>
                          <a:gd name="T40" fmla="*/ 11 w 108"/>
                          <a:gd name="T41" fmla="*/ 35 h 142"/>
                          <a:gd name="T42" fmla="*/ 8 w 108"/>
                          <a:gd name="T43" fmla="*/ 44 h 142"/>
                          <a:gd name="T44" fmla="*/ 7 w 108"/>
                          <a:gd name="T45" fmla="*/ 55 h 142"/>
                          <a:gd name="T46" fmla="*/ 7 w 108"/>
                          <a:gd name="T47" fmla="*/ 61 h 142"/>
                          <a:gd name="T48" fmla="*/ 7 w 108"/>
                          <a:gd name="T49" fmla="*/ 66 h 142"/>
                          <a:gd name="T50" fmla="*/ 3 w 108"/>
                          <a:gd name="T51" fmla="*/ 67 h 142"/>
                          <a:gd name="T52" fmla="*/ 1 w 108"/>
                          <a:gd name="T53" fmla="*/ 69 h 142"/>
                          <a:gd name="T54" fmla="*/ 0 w 108"/>
                          <a:gd name="T55" fmla="*/ 72 h 142"/>
                          <a:gd name="T56" fmla="*/ 3 w 108"/>
                          <a:gd name="T57" fmla="*/ 78 h 142"/>
                          <a:gd name="T58" fmla="*/ 5 w 108"/>
                          <a:gd name="T59" fmla="*/ 81 h 142"/>
                          <a:gd name="T60" fmla="*/ 8 w 108"/>
                          <a:gd name="T61" fmla="*/ 85 h 142"/>
                          <a:gd name="T62" fmla="*/ 12 w 108"/>
                          <a:gd name="T63" fmla="*/ 88 h 142"/>
                          <a:gd name="T64" fmla="*/ 17 w 108"/>
                          <a:gd name="T65" fmla="*/ 88 h 142"/>
                          <a:gd name="T66" fmla="*/ 15 w 108"/>
                          <a:gd name="T67" fmla="*/ 95 h 142"/>
                          <a:gd name="T68" fmla="*/ 17 w 108"/>
                          <a:gd name="T69" fmla="*/ 104 h 142"/>
                          <a:gd name="T70" fmla="*/ 19 w 108"/>
                          <a:gd name="T71" fmla="*/ 112 h 142"/>
                          <a:gd name="T72" fmla="*/ 21 w 108"/>
                          <a:gd name="T73" fmla="*/ 117 h 142"/>
                          <a:gd name="T74" fmla="*/ 23 w 108"/>
                          <a:gd name="T75" fmla="*/ 122 h 142"/>
                          <a:gd name="T76" fmla="*/ 25 w 108"/>
                          <a:gd name="T77" fmla="*/ 125 h 142"/>
                          <a:gd name="T78" fmla="*/ 28 w 108"/>
                          <a:gd name="T79" fmla="*/ 128 h 142"/>
                          <a:gd name="T80" fmla="*/ 31 w 108"/>
                          <a:gd name="T81" fmla="*/ 132 h 142"/>
                          <a:gd name="T82" fmla="*/ 35 w 108"/>
                          <a:gd name="T83" fmla="*/ 135 h 142"/>
                          <a:gd name="T84" fmla="*/ 39 w 108"/>
                          <a:gd name="T85" fmla="*/ 137 h 142"/>
                          <a:gd name="T86" fmla="*/ 42 w 108"/>
                          <a:gd name="T87" fmla="*/ 138 h 142"/>
                          <a:gd name="T88" fmla="*/ 46 w 108"/>
                          <a:gd name="T89" fmla="*/ 139 h 142"/>
                          <a:gd name="T90" fmla="*/ 50 w 108"/>
                          <a:gd name="T91" fmla="*/ 140 h 142"/>
                          <a:gd name="T92" fmla="*/ 54 w 108"/>
                          <a:gd name="T93" fmla="*/ 140 h 142"/>
                          <a:gd name="T94" fmla="*/ 59 w 108"/>
                          <a:gd name="T95" fmla="*/ 141 h 142"/>
                          <a:gd name="T96" fmla="*/ 64 w 108"/>
                          <a:gd name="T97" fmla="*/ 140 h 142"/>
                          <a:gd name="T98" fmla="*/ 69 w 108"/>
                          <a:gd name="T99" fmla="*/ 139 h 142"/>
                          <a:gd name="T100" fmla="*/ 72 w 108"/>
                          <a:gd name="T101" fmla="*/ 137 h 142"/>
                          <a:gd name="T102" fmla="*/ 76 w 108"/>
                          <a:gd name="T103" fmla="*/ 133 h 142"/>
                          <a:gd name="T104" fmla="*/ 80 w 108"/>
                          <a:gd name="T105" fmla="*/ 129 h 1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08" h="142">
                            <a:moveTo>
                              <a:pt x="80" y="129"/>
                            </a:moveTo>
                            <a:lnTo>
                              <a:pt x="82" y="125"/>
                            </a:lnTo>
                            <a:lnTo>
                              <a:pt x="85" y="120"/>
                            </a:lnTo>
                            <a:lnTo>
                              <a:pt x="90" y="109"/>
                            </a:lnTo>
                            <a:lnTo>
                              <a:pt x="98" y="90"/>
                            </a:lnTo>
                            <a:lnTo>
                              <a:pt x="102" y="75"/>
                            </a:lnTo>
                            <a:lnTo>
                              <a:pt x="104" y="62"/>
                            </a:lnTo>
                            <a:lnTo>
                              <a:pt x="107" y="43"/>
                            </a:lnTo>
                            <a:lnTo>
                              <a:pt x="106" y="26"/>
                            </a:lnTo>
                            <a:lnTo>
                              <a:pt x="103" y="16"/>
                            </a:lnTo>
                            <a:lnTo>
                              <a:pt x="95" y="9"/>
                            </a:lnTo>
                            <a:lnTo>
                              <a:pt x="83" y="3"/>
                            </a:lnTo>
                            <a:lnTo>
                              <a:pt x="72" y="1"/>
                            </a:lnTo>
                            <a:lnTo>
                              <a:pt x="61" y="0"/>
                            </a:lnTo>
                            <a:lnTo>
                              <a:pt x="50" y="1"/>
                            </a:lnTo>
                            <a:lnTo>
                              <a:pt x="40" y="2"/>
                            </a:lnTo>
                            <a:lnTo>
                              <a:pt x="32" y="5"/>
                            </a:lnTo>
                            <a:lnTo>
                              <a:pt x="25" y="10"/>
                            </a:lnTo>
                            <a:lnTo>
                              <a:pt x="19" y="17"/>
                            </a:lnTo>
                            <a:lnTo>
                              <a:pt x="14" y="26"/>
                            </a:lnTo>
                            <a:lnTo>
                              <a:pt x="11" y="35"/>
                            </a:lnTo>
                            <a:lnTo>
                              <a:pt x="8" y="44"/>
                            </a:lnTo>
                            <a:lnTo>
                              <a:pt x="7" y="55"/>
                            </a:lnTo>
                            <a:lnTo>
                              <a:pt x="7" y="61"/>
                            </a:lnTo>
                            <a:lnTo>
                              <a:pt x="7" y="66"/>
                            </a:lnTo>
                            <a:lnTo>
                              <a:pt x="3" y="67"/>
                            </a:lnTo>
                            <a:lnTo>
                              <a:pt x="1" y="69"/>
                            </a:lnTo>
                            <a:lnTo>
                              <a:pt x="0" y="72"/>
                            </a:lnTo>
                            <a:lnTo>
                              <a:pt x="3" y="78"/>
                            </a:lnTo>
                            <a:lnTo>
                              <a:pt x="5" y="81"/>
                            </a:lnTo>
                            <a:lnTo>
                              <a:pt x="8" y="85"/>
                            </a:lnTo>
                            <a:lnTo>
                              <a:pt x="12" y="88"/>
                            </a:lnTo>
                            <a:lnTo>
                              <a:pt x="17" y="88"/>
                            </a:lnTo>
                            <a:lnTo>
                              <a:pt x="15" y="95"/>
                            </a:lnTo>
                            <a:lnTo>
                              <a:pt x="17" y="104"/>
                            </a:lnTo>
                            <a:lnTo>
                              <a:pt x="19" y="112"/>
                            </a:lnTo>
                            <a:lnTo>
                              <a:pt x="21" y="117"/>
                            </a:lnTo>
                            <a:lnTo>
                              <a:pt x="23" y="122"/>
                            </a:lnTo>
                            <a:lnTo>
                              <a:pt x="25" y="125"/>
                            </a:lnTo>
                            <a:lnTo>
                              <a:pt x="28" y="128"/>
                            </a:lnTo>
                            <a:lnTo>
                              <a:pt x="31" y="132"/>
                            </a:lnTo>
                            <a:lnTo>
                              <a:pt x="35" y="135"/>
                            </a:lnTo>
                            <a:lnTo>
                              <a:pt x="39" y="137"/>
                            </a:lnTo>
                            <a:lnTo>
                              <a:pt x="42" y="138"/>
                            </a:lnTo>
                            <a:lnTo>
                              <a:pt x="46" y="139"/>
                            </a:lnTo>
                            <a:lnTo>
                              <a:pt x="50" y="140"/>
                            </a:lnTo>
                            <a:lnTo>
                              <a:pt x="54" y="140"/>
                            </a:lnTo>
                            <a:lnTo>
                              <a:pt x="59" y="141"/>
                            </a:lnTo>
                            <a:lnTo>
                              <a:pt x="64" y="140"/>
                            </a:lnTo>
                            <a:lnTo>
                              <a:pt x="69" y="139"/>
                            </a:lnTo>
                            <a:lnTo>
                              <a:pt x="72" y="137"/>
                            </a:lnTo>
                            <a:lnTo>
                              <a:pt x="76" y="133"/>
                            </a:lnTo>
                            <a:lnTo>
                              <a:pt x="80" y="129"/>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98" name="Freeform 24"/>
                      <p:cNvSpPr>
                        <a:spLocks/>
                      </p:cNvSpPr>
                      <p:nvPr/>
                    </p:nvSpPr>
                    <p:spPr bwMode="auto">
                      <a:xfrm>
                        <a:off x="966" y="2348"/>
                        <a:ext cx="53" cy="52"/>
                      </a:xfrm>
                      <a:custGeom>
                        <a:avLst/>
                        <a:gdLst>
                          <a:gd name="T0" fmla="*/ 34 w 53"/>
                          <a:gd name="T1" fmla="*/ 39 h 52"/>
                          <a:gd name="T2" fmla="*/ 36 w 53"/>
                          <a:gd name="T3" fmla="*/ 35 h 52"/>
                          <a:gd name="T4" fmla="*/ 39 w 53"/>
                          <a:gd name="T5" fmla="*/ 31 h 52"/>
                          <a:gd name="T6" fmla="*/ 44 w 53"/>
                          <a:gd name="T7" fmla="*/ 19 h 52"/>
                          <a:gd name="T8" fmla="*/ 52 w 53"/>
                          <a:gd name="T9" fmla="*/ 0 h 52"/>
                          <a:gd name="T10" fmla="*/ 47 w 53"/>
                          <a:gd name="T11" fmla="*/ 8 h 52"/>
                          <a:gd name="T12" fmla="*/ 41 w 53"/>
                          <a:gd name="T13" fmla="*/ 16 h 52"/>
                          <a:gd name="T14" fmla="*/ 39 w 53"/>
                          <a:gd name="T15" fmla="*/ 21 h 52"/>
                          <a:gd name="T16" fmla="*/ 38 w 53"/>
                          <a:gd name="T17" fmla="*/ 26 h 52"/>
                          <a:gd name="T18" fmla="*/ 35 w 53"/>
                          <a:gd name="T19" fmla="*/ 31 h 52"/>
                          <a:gd name="T20" fmla="*/ 32 w 53"/>
                          <a:gd name="T21" fmla="*/ 37 h 52"/>
                          <a:gd name="T22" fmla="*/ 29 w 53"/>
                          <a:gd name="T23" fmla="*/ 40 h 52"/>
                          <a:gd name="T24" fmla="*/ 26 w 53"/>
                          <a:gd name="T25" fmla="*/ 42 h 52"/>
                          <a:gd name="T26" fmla="*/ 23 w 53"/>
                          <a:gd name="T27" fmla="*/ 44 h 52"/>
                          <a:gd name="T28" fmla="*/ 18 w 53"/>
                          <a:gd name="T29" fmla="*/ 43 h 52"/>
                          <a:gd name="T30" fmla="*/ 17 w 53"/>
                          <a:gd name="T31" fmla="*/ 40 h 52"/>
                          <a:gd name="T32" fmla="*/ 13 w 53"/>
                          <a:gd name="T33" fmla="*/ 36 h 52"/>
                          <a:gd name="T34" fmla="*/ 14 w 53"/>
                          <a:gd name="T35" fmla="*/ 42 h 52"/>
                          <a:gd name="T36" fmla="*/ 12 w 53"/>
                          <a:gd name="T37" fmla="*/ 46 h 52"/>
                          <a:gd name="T38" fmla="*/ 9 w 53"/>
                          <a:gd name="T39" fmla="*/ 48 h 52"/>
                          <a:gd name="T40" fmla="*/ 0 w 53"/>
                          <a:gd name="T41" fmla="*/ 49 h 52"/>
                          <a:gd name="T42" fmla="*/ 4 w 53"/>
                          <a:gd name="T43" fmla="*/ 50 h 52"/>
                          <a:gd name="T44" fmla="*/ 8 w 53"/>
                          <a:gd name="T45" fmla="*/ 51 h 52"/>
                          <a:gd name="T46" fmla="*/ 13 w 53"/>
                          <a:gd name="T47" fmla="*/ 51 h 52"/>
                          <a:gd name="T48" fmla="*/ 18 w 53"/>
                          <a:gd name="T49" fmla="*/ 50 h 52"/>
                          <a:gd name="T50" fmla="*/ 23 w 53"/>
                          <a:gd name="T51" fmla="*/ 49 h 52"/>
                          <a:gd name="T52" fmla="*/ 26 w 53"/>
                          <a:gd name="T53" fmla="*/ 47 h 52"/>
                          <a:gd name="T54" fmla="*/ 30 w 53"/>
                          <a:gd name="T55" fmla="*/ 43 h 52"/>
                          <a:gd name="T56" fmla="*/ 34 w 53"/>
                          <a:gd name="T57" fmla="*/ 39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3" h="52">
                            <a:moveTo>
                              <a:pt x="34" y="39"/>
                            </a:moveTo>
                            <a:lnTo>
                              <a:pt x="36" y="35"/>
                            </a:lnTo>
                            <a:lnTo>
                              <a:pt x="39" y="31"/>
                            </a:lnTo>
                            <a:lnTo>
                              <a:pt x="44" y="19"/>
                            </a:lnTo>
                            <a:lnTo>
                              <a:pt x="52" y="0"/>
                            </a:lnTo>
                            <a:lnTo>
                              <a:pt x="47" y="8"/>
                            </a:lnTo>
                            <a:lnTo>
                              <a:pt x="41" y="16"/>
                            </a:lnTo>
                            <a:lnTo>
                              <a:pt x="39" y="21"/>
                            </a:lnTo>
                            <a:lnTo>
                              <a:pt x="38" y="26"/>
                            </a:lnTo>
                            <a:lnTo>
                              <a:pt x="35" y="31"/>
                            </a:lnTo>
                            <a:lnTo>
                              <a:pt x="32" y="37"/>
                            </a:lnTo>
                            <a:lnTo>
                              <a:pt x="29" y="40"/>
                            </a:lnTo>
                            <a:lnTo>
                              <a:pt x="26" y="42"/>
                            </a:lnTo>
                            <a:lnTo>
                              <a:pt x="23" y="44"/>
                            </a:lnTo>
                            <a:lnTo>
                              <a:pt x="18" y="43"/>
                            </a:lnTo>
                            <a:lnTo>
                              <a:pt x="17" y="40"/>
                            </a:lnTo>
                            <a:lnTo>
                              <a:pt x="13" y="36"/>
                            </a:lnTo>
                            <a:lnTo>
                              <a:pt x="14" y="42"/>
                            </a:lnTo>
                            <a:lnTo>
                              <a:pt x="12" y="46"/>
                            </a:lnTo>
                            <a:lnTo>
                              <a:pt x="9" y="48"/>
                            </a:lnTo>
                            <a:lnTo>
                              <a:pt x="0" y="49"/>
                            </a:lnTo>
                            <a:lnTo>
                              <a:pt x="4" y="50"/>
                            </a:lnTo>
                            <a:lnTo>
                              <a:pt x="8" y="51"/>
                            </a:lnTo>
                            <a:lnTo>
                              <a:pt x="13" y="51"/>
                            </a:lnTo>
                            <a:lnTo>
                              <a:pt x="18" y="50"/>
                            </a:lnTo>
                            <a:lnTo>
                              <a:pt x="23" y="49"/>
                            </a:lnTo>
                            <a:lnTo>
                              <a:pt x="26" y="47"/>
                            </a:lnTo>
                            <a:lnTo>
                              <a:pt x="30" y="43"/>
                            </a:lnTo>
                            <a:lnTo>
                              <a:pt x="34" y="39"/>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7595" name="Freeform 25"/>
                    <p:cNvSpPr>
                      <a:spLocks/>
                    </p:cNvSpPr>
                    <p:nvPr/>
                  </p:nvSpPr>
                  <p:spPr bwMode="auto">
                    <a:xfrm>
                      <a:off x="921" y="2328"/>
                      <a:ext cx="23" cy="49"/>
                    </a:xfrm>
                    <a:custGeom>
                      <a:avLst/>
                      <a:gdLst>
                        <a:gd name="T0" fmla="*/ 20 w 23"/>
                        <a:gd name="T1" fmla="*/ 39 h 49"/>
                        <a:gd name="T2" fmla="*/ 19 w 23"/>
                        <a:gd name="T3" fmla="*/ 36 h 49"/>
                        <a:gd name="T4" fmla="*/ 19 w 23"/>
                        <a:gd name="T5" fmla="*/ 32 h 49"/>
                        <a:gd name="T6" fmla="*/ 20 w 23"/>
                        <a:gd name="T7" fmla="*/ 29 h 49"/>
                        <a:gd name="T8" fmla="*/ 20 w 23"/>
                        <a:gd name="T9" fmla="*/ 26 h 49"/>
                        <a:gd name="T10" fmla="*/ 21 w 23"/>
                        <a:gd name="T11" fmla="*/ 22 h 49"/>
                        <a:gd name="T12" fmla="*/ 21 w 23"/>
                        <a:gd name="T13" fmla="*/ 19 h 49"/>
                        <a:gd name="T14" fmla="*/ 21 w 23"/>
                        <a:gd name="T15" fmla="*/ 16 h 49"/>
                        <a:gd name="T16" fmla="*/ 22 w 23"/>
                        <a:gd name="T17" fmla="*/ 12 h 49"/>
                        <a:gd name="T18" fmla="*/ 21 w 23"/>
                        <a:gd name="T19" fmla="*/ 11 h 49"/>
                        <a:gd name="T20" fmla="*/ 19 w 23"/>
                        <a:gd name="T21" fmla="*/ 9 h 49"/>
                        <a:gd name="T22" fmla="*/ 17 w 23"/>
                        <a:gd name="T23" fmla="*/ 6 h 49"/>
                        <a:gd name="T24" fmla="*/ 17 w 23"/>
                        <a:gd name="T25" fmla="*/ 5 h 49"/>
                        <a:gd name="T26" fmla="*/ 16 w 23"/>
                        <a:gd name="T27" fmla="*/ 3 h 49"/>
                        <a:gd name="T28" fmla="*/ 14 w 23"/>
                        <a:gd name="T29" fmla="*/ 1 h 49"/>
                        <a:gd name="T30" fmla="*/ 12 w 23"/>
                        <a:gd name="T31" fmla="*/ 2 h 49"/>
                        <a:gd name="T32" fmla="*/ 0 w 23"/>
                        <a:gd name="T33" fmla="*/ 0 h 49"/>
                        <a:gd name="T34" fmla="*/ 0 w 23"/>
                        <a:gd name="T35" fmla="*/ 2 h 49"/>
                        <a:gd name="T36" fmla="*/ 2 w 23"/>
                        <a:gd name="T37" fmla="*/ 9 h 49"/>
                        <a:gd name="T38" fmla="*/ 5 w 23"/>
                        <a:gd name="T39" fmla="*/ 12 h 49"/>
                        <a:gd name="T40" fmla="*/ 7 w 23"/>
                        <a:gd name="T41" fmla="*/ 16 h 49"/>
                        <a:gd name="T42" fmla="*/ 11 w 23"/>
                        <a:gd name="T43" fmla="*/ 18 h 49"/>
                        <a:gd name="T44" fmla="*/ 16 w 23"/>
                        <a:gd name="T45" fmla="*/ 18 h 49"/>
                        <a:gd name="T46" fmla="*/ 15 w 23"/>
                        <a:gd name="T47" fmla="*/ 26 h 49"/>
                        <a:gd name="T48" fmla="*/ 16 w 23"/>
                        <a:gd name="T49" fmla="*/ 34 h 49"/>
                        <a:gd name="T50" fmla="*/ 19 w 23"/>
                        <a:gd name="T51" fmla="*/ 42 h 49"/>
                        <a:gd name="T52" fmla="*/ 20 w 23"/>
                        <a:gd name="T53" fmla="*/ 48 h 49"/>
                        <a:gd name="T54" fmla="*/ 20 w 23"/>
                        <a:gd name="T55" fmla="*/ 39 h 4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 h="49">
                          <a:moveTo>
                            <a:pt x="20" y="39"/>
                          </a:moveTo>
                          <a:lnTo>
                            <a:pt x="19" y="36"/>
                          </a:lnTo>
                          <a:lnTo>
                            <a:pt x="19" y="32"/>
                          </a:lnTo>
                          <a:lnTo>
                            <a:pt x="20" y="29"/>
                          </a:lnTo>
                          <a:lnTo>
                            <a:pt x="20" y="26"/>
                          </a:lnTo>
                          <a:lnTo>
                            <a:pt x="21" y="22"/>
                          </a:lnTo>
                          <a:lnTo>
                            <a:pt x="21" y="19"/>
                          </a:lnTo>
                          <a:lnTo>
                            <a:pt x="21" y="16"/>
                          </a:lnTo>
                          <a:lnTo>
                            <a:pt x="22" y="12"/>
                          </a:lnTo>
                          <a:lnTo>
                            <a:pt x="21" y="11"/>
                          </a:lnTo>
                          <a:lnTo>
                            <a:pt x="19" y="9"/>
                          </a:lnTo>
                          <a:lnTo>
                            <a:pt x="17" y="6"/>
                          </a:lnTo>
                          <a:lnTo>
                            <a:pt x="17" y="5"/>
                          </a:lnTo>
                          <a:lnTo>
                            <a:pt x="16" y="3"/>
                          </a:lnTo>
                          <a:lnTo>
                            <a:pt x="14" y="1"/>
                          </a:lnTo>
                          <a:lnTo>
                            <a:pt x="12" y="2"/>
                          </a:lnTo>
                          <a:lnTo>
                            <a:pt x="0" y="0"/>
                          </a:lnTo>
                          <a:lnTo>
                            <a:pt x="0" y="2"/>
                          </a:lnTo>
                          <a:lnTo>
                            <a:pt x="2" y="9"/>
                          </a:lnTo>
                          <a:lnTo>
                            <a:pt x="5" y="12"/>
                          </a:lnTo>
                          <a:lnTo>
                            <a:pt x="7" y="16"/>
                          </a:lnTo>
                          <a:lnTo>
                            <a:pt x="11" y="18"/>
                          </a:lnTo>
                          <a:lnTo>
                            <a:pt x="16" y="18"/>
                          </a:lnTo>
                          <a:lnTo>
                            <a:pt x="15" y="26"/>
                          </a:lnTo>
                          <a:lnTo>
                            <a:pt x="16" y="34"/>
                          </a:lnTo>
                          <a:lnTo>
                            <a:pt x="19" y="42"/>
                          </a:lnTo>
                          <a:lnTo>
                            <a:pt x="20" y="48"/>
                          </a:lnTo>
                          <a:lnTo>
                            <a:pt x="20" y="39"/>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571" name="Group 26"/>
                  <p:cNvGrpSpPr>
                    <a:grpSpLocks/>
                  </p:cNvGrpSpPr>
                  <p:nvPr/>
                </p:nvGrpSpPr>
                <p:grpSpPr bwMode="auto">
                  <a:xfrm>
                    <a:off x="946" y="2304"/>
                    <a:ext cx="67" cy="82"/>
                    <a:chOff x="946" y="2304"/>
                    <a:chExt cx="67" cy="82"/>
                  </a:xfrm>
                </p:grpSpPr>
                <p:grpSp>
                  <p:nvGrpSpPr>
                    <p:cNvPr id="57580" name="Group 27"/>
                    <p:cNvGrpSpPr>
                      <a:grpSpLocks/>
                    </p:cNvGrpSpPr>
                    <p:nvPr/>
                  </p:nvGrpSpPr>
                  <p:grpSpPr bwMode="auto">
                    <a:xfrm>
                      <a:off x="961" y="2363"/>
                      <a:ext cx="28" cy="23"/>
                      <a:chOff x="961" y="2363"/>
                      <a:chExt cx="28" cy="23"/>
                    </a:xfrm>
                  </p:grpSpPr>
                  <p:sp>
                    <p:nvSpPr>
                      <p:cNvPr id="57591" name="Oval 28"/>
                      <p:cNvSpPr>
                        <a:spLocks noChangeArrowheads="1"/>
                      </p:cNvSpPr>
                      <p:nvPr/>
                    </p:nvSpPr>
                    <p:spPr bwMode="auto">
                      <a:xfrm>
                        <a:off x="964" y="2368"/>
                        <a:ext cx="19" cy="6"/>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57592" name="Freeform 29"/>
                      <p:cNvSpPr>
                        <a:spLocks/>
                      </p:cNvSpPr>
                      <p:nvPr/>
                    </p:nvSpPr>
                    <p:spPr bwMode="auto">
                      <a:xfrm>
                        <a:off x="961" y="2363"/>
                        <a:ext cx="28" cy="17"/>
                      </a:xfrm>
                      <a:custGeom>
                        <a:avLst/>
                        <a:gdLst>
                          <a:gd name="T0" fmla="*/ 0 w 28"/>
                          <a:gd name="T1" fmla="*/ 9 h 17"/>
                          <a:gd name="T2" fmla="*/ 2 w 28"/>
                          <a:gd name="T3" fmla="*/ 6 h 17"/>
                          <a:gd name="T4" fmla="*/ 4 w 28"/>
                          <a:gd name="T5" fmla="*/ 4 h 17"/>
                          <a:gd name="T6" fmla="*/ 6 w 28"/>
                          <a:gd name="T7" fmla="*/ 3 h 17"/>
                          <a:gd name="T8" fmla="*/ 8 w 28"/>
                          <a:gd name="T9" fmla="*/ 1 h 17"/>
                          <a:gd name="T10" fmla="*/ 10 w 28"/>
                          <a:gd name="T11" fmla="*/ 0 h 17"/>
                          <a:gd name="T12" fmla="*/ 12 w 28"/>
                          <a:gd name="T13" fmla="*/ 1 h 17"/>
                          <a:gd name="T14" fmla="*/ 14 w 28"/>
                          <a:gd name="T15" fmla="*/ 3 h 17"/>
                          <a:gd name="T16" fmla="*/ 16 w 28"/>
                          <a:gd name="T17" fmla="*/ 3 h 17"/>
                          <a:gd name="T18" fmla="*/ 17 w 28"/>
                          <a:gd name="T19" fmla="*/ 3 h 17"/>
                          <a:gd name="T20" fmla="*/ 20 w 28"/>
                          <a:gd name="T21" fmla="*/ 3 h 17"/>
                          <a:gd name="T22" fmla="*/ 22 w 28"/>
                          <a:gd name="T23" fmla="*/ 4 h 17"/>
                          <a:gd name="T24" fmla="*/ 23 w 28"/>
                          <a:gd name="T25" fmla="*/ 8 h 17"/>
                          <a:gd name="T26" fmla="*/ 24 w 28"/>
                          <a:gd name="T27" fmla="*/ 11 h 17"/>
                          <a:gd name="T28" fmla="*/ 25 w 28"/>
                          <a:gd name="T29" fmla="*/ 12 h 17"/>
                          <a:gd name="T30" fmla="*/ 27 w 28"/>
                          <a:gd name="T31" fmla="*/ 16 h 17"/>
                          <a:gd name="T32" fmla="*/ 19 w 28"/>
                          <a:gd name="T33" fmla="*/ 14 h 17"/>
                          <a:gd name="T34" fmla="*/ 17 w 28"/>
                          <a:gd name="T35" fmla="*/ 12 h 17"/>
                          <a:gd name="T36" fmla="*/ 15 w 28"/>
                          <a:gd name="T37" fmla="*/ 11 h 17"/>
                          <a:gd name="T38" fmla="*/ 13 w 28"/>
                          <a:gd name="T39" fmla="*/ 11 h 17"/>
                          <a:gd name="T40" fmla="*/ 11 w 28"/>
                          <a:gd name="T41" fmla="*/ 11 h 17"/>
                          <a:gd name="T42" fmla="*/ 9 w 28"/>
                          <a:gd name="T43" fmla="*/ 11 h 17"/>
                          <a:gd name="T44" fmla="*/ 6 w 28"/>
                          <a:gd name="T45" fmla="*/ 11 h 17"/>
                          <a:gd name="T46" fmla="*/ 4 w 28"/>
                          <a:gd name="T47" fmla="*/ 11 h 17"/>
                          <a:gd name="T48" fmla="*/ 0 w 28"/>
                          <a:gd name="T49" fmla="*/ 9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8" h="17">
                            <a:moveTo>
                              <a:pt x="0" y="9"/>
                            </a:moveTo>
                            <a:lnTo>
                              <a:pt x="2" y="6"/>
                            </a:lnTo>
                            <a:lnTo>
                              <a:pt x="4" y="4"/>
                            </a:lnTo>
                            <a:lnTo>
                              <a:pt x="6" y="3"/>
                            </a:lnTo>
                            <a:lnTo>
                              <a:pt x="8" y="1"/>
                            </a:lnTo>
                            <a:lnTo>
                              <a:pt x="10" y="0"/>
                            </a:lnTo>
                            <a:lnTo>
                              <a:pt x="12" y="1"/>
                            </a:lnTo>
                            <a:lnTo>
                              <a:pt x="14" y="3"/>
                            </a:lnTo>
                            <a:lnTo>
                              <a:pt x="16" y="3"/>
                            </a:lnTo>
                            <a:lnTo>
                              <a:pt x="17" y="3"/>
                            </a:lnTo>
                            <a:lnTo>
                              <a:pt x="20" y="3"/>
                            </a:lnTo>
                            <a:lnTo>
                              <a:pt x="22" y="4"/>
                            </a:lnTo>
                            <a:lnTo>
                              <a:pt x="23" y="8"/>
                            </a:lnTo>
                            <a:lnTo>
                              <a:pt x="24" y="11"/>
                            </a:lnTo>
                            <a:lnTo>
                              <a:pt x="25" y="12"/>
                            </a:lnTo>
                            <a:lnTo>
                              <a:pt x="27" y="16"/>
                            </a:lnTo>
                            <a:lnTo>
                              <a:pt x="19" y="14"/>
                            </a:lnTo>
                            <a:lnTo>
                              <a:pt x="17" y="12"/>
                            </a:lnTo>
                            <a:lnTo>
                              <a:pt x="15" y="11"/>
                            </a:lnTo>
                            <a:lnTo>
                              <a:pt x="13" y="11"/>
                            </a:lnTo>
                            <a:lnTo>
                              <a:pt x="11" y="11"/>
                            </a:lnTo>
                            <a:lnTo>
                              <a:pt x="9" y="11"/>
                            </a:lnTo>
                            <a:lnTo>
                              <a:pt x="6" y="11"/>
                            </a:lnTo>
                            <a:lnTo>
                              <a:pt x="4" y="11"/>
                            </a:lnTo>
                            <a:lnTo>
                              <a:pt x="0" y="9"/>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93" name="Freeform 30"/>
                      <p:cNvSpPr>
                        <a:spLocks/>
                      </p:cNvSpPr>
                      <p:nvPr/>
                    </p:nvSpPr>
                    <p:spPr bwMode="auto">
                      <a:xfrm>
                        <a:off x="961" y="2369"/>
                        <a:ext cx="27" cy="17"/>
                      </a:xfrm>
                      <a:custGeom>
                        <a:avLst/>
                        <a:gdLst>
                          <a:gd name="T0" fmla="*/ 0 w 27"/>
                          <a:gd name="T1" fmla="*/ 0 h 17"/>
                          <a:gd name="T2" fmla="*/ 3 w 27"/>
                          <a:gd name="T3" fmla="*/ 0 h 17"/>
                          <a:gd name="T4" fmla="*/ 5 w 27"/>
                          <a:gd name="T5" fmla="*/ 1 h 17"/>
                          <a:gd name="T6" fmla="*/ 7 w 27"/>
                          <a:gd name="T7" fmla="*/ 1 h 17"/>
                          <a:gd name="T8" fmla="*/ 9 w 27"/>
                          <a:gd name="T9" fmla="*/ 1 h 17"/>
                          <a:gd name="T10" fmla="*/ 11 w 27"/>
                          <a:gd name="T11" fmla="*/ 3 h 17"/>
                          <a:gd name="T12" fmla="*/ 12 w 27"/>
                          <a:gd name="T13" fmla="*/ 3 h 17"/>
                          <a:gd name="T14" fmla="*/ 14 w 27"/>
                          <a:gd name="T15" fmla="*/ 3 h 17"/>
                          <a:gd name="T16" fmla="*/ 16 w 27"/>
                          <a:gd name="T17" fmla="*/ 3 h 17"/>
                          <a:gd name="T18" fmla="*/ 19 w 27"/>
                          <a:gd name="T19" fmla="*/ 5 h 17"/>
                          <a:gd name="T20" fmla="*/ 21 w 27"/>
                          <a:gd name="T21" fmla="*/ 5 h 17"/>
                          <a:gd name="T22" fmla="*/ 24 w 27"/>
                          <a:gd name="T23" fmla="*/ 5 h 17"/>
                          <a:gd name="T24" fmla="*/ 26 w 27"/>
                          <a:gd name="T25" fmla="*/ 7 h 17"/>
                          <a:gd name="T26" fmla="*/ 25 w 27"/>
                          <a:gd name="T27" fmla="*/ 10 h 17"/>
                          <a:gd name="T28" fmla="*/ 21 w 27"/>
                          <a:gd name="T29" fmla="*/ 14 h 17"/>
                          <a:gd name="T30" fmla="*/ 19 w 27"/>
                          <a:gd name="T31" fmla="*/ 16 h 17"/>
                          <a:gd name="T32" fmla="*/ 16 w 27"/>
                          <a:gd name="T33" fmla="*/ 16 h 17"/>
                          <a:gd name="T34" fmla="*/ 14 w 27"/>
                          <a:gd name="T35" fmla="*/ 16 h 17"/>
                          <a:gd name="T36" fmla="*/ 12 w 27"/>
                          <a:gd name="T37" fmla="*/ 16 h 17"/>
                          <a:gd name="T38" fmla="*/ 9 w 27"/>
                          <a:gd name="T39" fmla="*/ 16 h 17"/>
                          <a:gd name="T40" fmla="*/ 7 w 27"/>
                          <a:gd name="T41" fmla="*/ 12 h 17"/>
                          <a:gd name="T42" fmla="*/ 5 w 27"/>
                          <a:gd name="T43" fmla="*/ 10 h 17"/>
                          <a:gd name="T44" fmla="*/ 3 w 27"/>
                          <a:gd name="T45" fmla="*/ 5 h 17"/>
                          <a:gd name="T46" fmla="*/ 2 w 27"/>
                          <a:gd name="T47" fmla="*/ 3 h 17"/>
                          <a:gd name="T48" fmla="*/ 0 w 27"/>
                          <a:gd name="T49" fmla="*/ 0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7" h="17">
                            <a:moveTo>
                              <a:pt x="0" y="0"/>
                            </a:moveTo>
                            <a:lnTo>
                              <a:pt x="3" y="0"/>
                            </a:lnTo>
                            <a:lnTo>
                              <a:pt x="5" y="1"/>
                            </a:lnTo>
                            <a:lnTo>
                              <a:pt x="7" y="1"/>
                            </a:lnTo>
                            <a:lnTo>
                              <a:pt x="9" y="1"/>
                            </a:lnTo>
                            <a:lnTo>
                              <a:pt x="11" y="3"/>
                            </a:lnTo>
                            <a:lnTo>
                              <a:pt x="12" y="3"/>
                            </a:lnTo>
                            <a:lnTo>
                              <a:pt x="14" y="3"/>
                            </a:lnTo>
                            <a:lnTo>
                              <a:pt x="16" y="3"/>
                            </a:lnTo>
                            <a:lnTo>
                              <a:pt x="19" y="5"/>
                            </a:lnTo>
                            <a:lnTo>
                              <a:pt x="21" y="5"/>
                            </a:lnTo>
                            <a:lnTo>
                              <a:pt x="24" y="5"/>
                            </a:lnTo>
                            <a:lnTo>
                              <a:pt x="26" y="7"/>
                            </a:lnTo>
                            <a:lnTo>
                              <a:pt x="25" y="10"/>
                            </a:lnTo>
                            <a:lnTo>
                              <a:pt x="21" y="14"/>
                            </a:lnTo>
                            <a:lnTo>
                              <a:pt x="19" y="16"/>
                            </a:lnTo>
                            <a:lnTo>
                              <a:pt x="16" y="16"/>
                            </a:lnTo>
                            <a:lnTo>
                              <a:pt x="14" y="16"/>
                            </a:lnTo>
                            <a:lnTo>
                              <a:pt x="12" y="16"/>
                            </a:lnTo>
                            <a:lnTo>
                              <a:pt x="9" y="16"/>
                            </a:lnTo>
                            <a:lnTo>
                              <a:pt x="7" y="12"/>
                            </a:lnTo>
                            <a:lnTo>
                              <a:pt x="5" y="10"/>
                            </a:lnTo>
                            <a:lnTo>
                              <a:pt x="3" y="5"/>
                            </a:lnTo>
                            <a:lnTo>
                              <a:pt x="2" y="3"/>
                            </a:lnTo>
                            <a:lnTo>
                              <a:pt x="0" y="0"/>
                            </a:lnTo>
                          </a:path>
                        </a:pathLst>
                      </a:custGeom>
                      <a:solidFill>
                        <a:srgbClr val="FF00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581" name="Group 31"/>
                    <p:cNvGrpSpPr>
                      <a:grpSpLocks/>
                    </p:cNvGrpSpPr>
                    <p:nvPr/>
                  </p:nvGrpSpPr>
                  <p:grpSpPr bwMode="auto">
                    <a:xfrm>
                      <a:off x="946" y="2304"/>
                      <a:ext cx="67" cy="41"/>
                      <a:chOff x="946" y="2304"/>
                      <a:chExt cx="67" cy="41"/>
                    </a:xfrm>
                  </p:grpSpPr>
                  <p:grpSp>
                    <p:nvGrpSpPr>
                      <p:cNvPr id="57583" name="Group 32"/>
                      <p:cNvGrpSpPr>
                        <a:grpSpLocks/>
                      </p:cNvGrpSpPr>
                      <p:nvPr/>
                    </p:nvGrpSpPr>
                    <p:grpSpPr bwMode="auto">
                      <a:xfrm>
                        <a:off x="946" y="2304"/>
                        <a:ext cx="28" cy="32"/>
                        <a:chOff x="946" y="2304"/>
                        <a:chExt cx="28" cy="32"/>
                      </a:xfrm>
                    </p:grpSpPr>
                    <p:sp>
                      <p:nvSpPr>
                        <p:cNvPr id="57588" name="Freeform 33"/>
                        <p:cNvSpPr>
                          <a:spLocks/>
                        </p:cNvSpPr>
                        <p:nvPr/>
                      </p:nvSpPr>
                      <p:spPr bwMode="auto">
                        <a:xfrm>
                          <a:off x="948" y="2304"/>
                          <a:ext cx="26" cy="17"/>
                        </a:xfrm>
                        <a:custGeom>
                          <a:avLst/>
                          <a:gdLst>
                            <a:gd name="T0" fmla="*/ 1 w 26"/>
                            <a:gd name="T1" fmla="*/ 3 h 17"/>
                            <a:gd name="T2" fmla="*/ 7 w 26"/>
                            <a:gd name="T3" fmla="*/ 1 h 17"/>
                            <a:gd name="T4" fmla="*/ 10 w 26"/>
                            <a:gd name="T5" fmla="*/ 0 h 17"/>
                            <a:gd name="T6" fmla="*/ 12 w 26"/>
                            <a:gd name="T7" fmla="*/ 0 h 17"/>
                            <a:gd name="T8" fmla="*/ 16 w 26"/>
                            <a:gd name="T9" fmla="*/ 1 h 17"/>
                            <a:gd name="T10" fmla="*/ 19 w 26"/>
                            <a:gd name="T11" fmla="*/ 3 h 17"/>
                            <a:gd name="T12" fmla="*/ 21 w 26"/>
                            <a:gd name="T13" fmla="*/ 5 h 17"/>
                            <a:gd name="T14" fmla="*/ 23 w 26"/>
                            <a:gd name="T15" fmla="*/ 9 h 17"/>
                            <a:gd name="T16" fmla="*/ 25 w 26"/>
                            <a:gd name="T17" fmla="*/ 12 h 17"/>
                            <a:gd name="T18" fmla="*/ 25 w 26"/>
                            <a:gd name="T19" fmla="*/ 16 h 17"/>
                            <a:gd name="T20" fmla="*/ 21 w 26"/>
                            <a:gd name="T21" fmla="*/ 12 h 17"/>
                            <a:gd name="T22" fmla="*/ 18 w 26"/>
                            <a:gd name="T23" fmla="*/ 8 h 17"/>
                            <a:gd name="T24" fmla="*/ 16 w 26"/>
                            <a:gd name="T25" fmla="*/ 5 h 17"/>
                            <a:gd name="T26" fmla="*/ 13 w 26"/>
                            <a:gd name="T27" fmla="*/ 3 h 17"/>
                            <a:gd name="T28" fmla="*/ 9 w 26"/>
                            <a:gd name="T29" fmla="*/ 2 h 17"/>
                            <a:gd name="T30" fmla="*/ 6 w 26"/>
                            <a:gd name="T31" fmla="*/ 3 h 17"/>
                            <a:gd name="T32" fmla="*/ 0 w 26"/>
                            <a:gd name="T33" fmla="*/ 5 h 17"/>
                            <a:gd name="T34" fmla="*/ 1 w 26"/>
                            <a:gd name="T35" fmla="*/ 3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 h="17">
                              <a:moveTo>
                                <a:pt x="1" y="3"/>
                              </a:moveTo>
                              <a:lnTo>
                                <a:pt x="7" y="1"/>
                              </a:lnTo>
                              <a:lnTo>
                                <a:pt x="10" y="0"/>
                              </a:lnTo>
                              <a:lnTo>
                                <a:pt x="12" y="0"/>
                              </a:lnTo>
                              <a:lnTo>
                                <a:pt x="16" y="1"/>
                              </a:lnTo>
                              <a:lnTo>
                                <a:pt x="19" y="3"/>
                              </a:lnTo>
                              <a:lnTo>
                                <a:pt x="21" y="5"/>
                              </a:lnTo>
                              <a:lnTo>
                                <a:pt x="23" y="9"/>
                              </a:lnTo>
                              <a:lnTo>
                                <a:pt x="25" y="12"/>
                              </a:lnTo>
                              <a:lnTo>
                                <a:pt x="25" y="16"/>
                              </a:lnTo>
                              <a:lnTo>
                                <a:pt x="21" y="12"/>
                              </a:lnTo>
                              <a:lnTo>
                                <a:pt x="18" y="8"/>
                              </a:lnTo>
                              <a:lnTo>
                                <a:pt x="16" y="5"/>
                              </a:lnTo>
                              <a:lnTo>
                                <a:pt x="13" y="3"/>
                              </a:lnTo>
                              <a:lnTo>
                                <a:pt x="9" y="2"/>
                              </a:lnTo>
                              <a:lnTo>
                                <a:pt x="6" y="3"/>
                              </a:lnTo>
                              <a:lnTo>
                                <a:pt x="0" y="5"/>
                              </a:lnTo>
                              <a:lnTo>
                                <a:pt x="1" y="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89" name="Freeform 34"/>
                        <p:cNvSpPr>
                          <a:spLocks/>
                        </p:cNvSpPr>
                        <p:nvPr/>
                      </p:nvSpPr>
                      <p:spPr bwMode="auto">
                        <a:xfrm>
                          <a:off x="946" y="2313"/>
                          <a:ext cx="25" cy="17"/>
                        </a:xfrm>
                        <a:custGeom>
                          <a:avLst/>
                          <a:gdLst>
                            <a:gd name="T0" fmla="*/ 0 w 25"/>
                            <a:gd name="T1" fmla="*/ 4 h 17"/>
                            <a:gd name="T2" fmla="*/ 4 w 25"/>
                            <a:gd name="T3" fmla="*/ 4 h 17"/>
                            <a:gd name="T4" fmla="*/ 6 w 25"/>
                            <a:gd name="T5" fmla="*/ 3 h 17"/>
                            <a:gd name="T6" fmla="*/ 8 w 25"/>
                            <a:gd name="T7" fmla="*/ 1 h 17"/>
                            <a:gd name="T8" fmla="*/ 11 w 25"/>
                            <a:gd name="T9" fmla="*/ 0 h 17"/>
                            <a:gd name="T10" fmla="*/ 14 w 25"/>
                            <a:gd name="T11" fmla="*/ 0 h 17"/>
                            <a:gd name="T12" fmla="*/ 17 w 25"/>
                            <a:gd name="T13" fmla="*/ 1 h 17"/>
                            <a:gd name="T14" fmla="*/ 19 w 25"/>
                            <a:gd name="T15" fmla="*/ 3 h 17"/>
                            <a:gd name="T16" fmla="*/ 21 w 25"/>
                            <a:gd name="T17" fmla="*/ 6 h 17"/>
                            <a:gd name="T18" fmla="*/ 23 w 25"/>
                            <a:gd name="T19" fmla="*/ 9 h 17"/>
                            <a:gd name="T20" fmla="*/ 24 w 25"/>
                            <a:gd name="T21" fmla="*/ 12 h 17"/>
                            <a:gd name="T22" fmla="*/ 24 w 25"/>
                            <a:gd name="T23" fmla="*/ 14 h 17"/>
                            <a:gd name="T24" fmla="*/ 22 w 25"/>
                            <a:gd name="T25" fmla="*/ 16 h 17"/>
                            <a:gd name="T26" fmla="*/ 20 w 25"/>
                            <a:gd name="T27" fmla="*/ 9 h 17"/>
                            <a:gd name="T28" fmla="*/ 18 w 25"/>
                            <a:gd name="T29" fmla="*/ 8 h 17"/>
                            <a:gd name="T30" fmla="*/ 17 w 25"/>
                            <a:gd name="T31" fmla="*/ 11 h 17"/>
                            <a:gd name="T32" fmla="*/ 15 w 25"/>
                            <a:gd name="T33" fmla="*/ 12 h 17"/>
                            <a:gd name="T34" fmla="*/ 13 w 25"/>
                            <a:gd name="T35" fmla="*/ 12 h 17"/>
                            <a:gd name="T36" fmla="*/ 11 w 25"/>
                            <a:gd name="T37" fmla="*/ 11 h 17"/>
                            <a:gd name="T38" fmla="*/ 10 w 25"/>
                            <a:gd name="T39" fmla="*/ 9 h 17"/>
                            <a:gd name="T40" fmla="*/ 10 w 25"/>
                            <a:gd name="T41" fmla="*/ 6 h 17"/>
                            <a:gd name="T42" fmla="*/ 7 w 25"/>
                            <a:gd name="T43" fmla="*/ 8 h 17"/>
                            <a:gd name="T44" fmla="*/ 4 w 25"/>
                            <a:gd name="T45" fmla="*/ 8 h 17"/>
                            <a:gd name="T46" fmla="*/ 2 w 25"/>
                            <a:gd name="T47" fmla="*/ 8 h 17"/>
                            <a:gd name="T48" fmla="*/ 0 w 25"/>
                            <a:gd name="T49" fmla="*/ 4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 h="17">
                              <a:moveTo>
                                <a:pt x="0" y="4"/>
                              </a:moveTo>
                              <a:lnTo>
                                <a:pt x="4" y="4"/>
                              </a:lnTo>
                              <a:lnTo>
                                <a:pt x="6" y="3"/>
                              </a:lnTo>
                              <a:lnTo>
                                <a:pt x="8" y="1"/>
                              </a:lnTo>
                              <a:lnTo>
                                <a:pt x="11" y="0"/>
                              </a:lnTo>
                              <a:lnTo>
                                <a:pt x="14" y="0"/>
                              </a:lnTo>
                              <a:lnTo>
                                <a:pt x="17" y="1"/>
                              </a:lnTo>
                              <a:lnTo>
                                <a:pt x="19" y="3"/>
                              </a:lnTo>
                              <a:lnTo>
                                <a:pt x="21" y="6"/>
                              </a:lnTo>
                              <a:lnTo>
                                <a:pt x="23" y="9"/>
                              </a:lnTo>
                              <a:lnTo>
                                <a:pt x="24" y="12"/>
                              </a:lnTo>
                              <a:lnTo>
                                <a:pt x="24" y="14"/>
                              </a:lnTo>
                              <a:lnTo>
                                <a:pt x="22" y="16"/>
                              </a:lnTo>
                              <a:lnTo>
                                <a:pt x="20" y="9"/>
                              </a:lnTo>
                              <a:lnTo>
                                <a:pt x="18" y="8"/>
                              </a:lnTo>
                              <a:lnTo>
                                <a:pt x="17" y="11"/>
                              </a:lnTo>
                              <a:lnTo>
                                <a:pt x="15" y="12"/>
                              </a:lnTo>
                              <a:lnTo>
                                <a:pt x="13" y="12"/>
                              </a:lnTo>
                              <a:lnTo>
                                <a:pt x="11" y="11"/>
                              </a:lnTo>
                              <a:lnTo>
                                <a:pt x="10" y="9"/>
                              </a:lnTo>
                              <a:lnTo>
                                <a:pt x="10" y="6"/>
                              </a:lnTo>
                              <a:lnTo>
                                <a:pt x="7" y="8"/>
                              </a:lnTo>
                              <a:lnTo>
                                <a:pt x="4" y="8"/>
                              </a:lnTo>
                              <a:lnTo>
                                <a:pt x="2" y="8"/>
                              </a:lnTo>
                              <a:lnTo>
                                <a:pt x="0" y="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90" name="Freeform 35"/>
                        <p:cNvSpPr>
                          <a:spLocks/>
                        </p:cNvSpPr>
                        <p:nvPr/>
                      </p:nvSpPr>
                      <p:spPr bwMode="auto">
                        <a:xfrm>
                          <a:off x="951" y="2319"/>
                          <a:ext cx="17" cy="17"/>
                        </a:xfrm>
                        <a:custGeom>
                          <a:avLst/>
                          <a:gdLst>
                            <a:gd name="T0" fmla="*/ 0 w 17"/>
                            <a:gd name="T1" fmla="*/ 0 h 17"/>
                            <a:gd name="T2" fmla="*/ 2 w 17"/>
                            <a:gd name="T3" fmla="*/ 4 h 17"/>
                            <a:gd name="T4" fmla="*/ 5 w 17"/>
                            <a:gd name="T5" fmla="*/ 8 h 17"/>
                            <a:gd name="T6" fmla="*/ 7 w 17"/>
                            <a:gd name="T7" fmla="*/ 12 h 17"/>
                            <a:gd name="T8" fmla="*/ 10 w 17"/>
                            <a:gd name="T9" fmla="*/ 12 h 17"/>
                            <a:gd name="T10" fmla="*/ 13 w 17"/>
                            <a:gd name="T11" fmla="*/ 12 h 17"/>
                            <a:gd name="T12" fmla="*/ 16 w 17"/>
                            <a:gd name="T13" fmla="*/ 12 h 17"/>
                            <a:gd name="T14" fmla="*/ 13 w 17"/>
                            <a:gd name="T15" fmla="*/ 16 h 17"/>
                            <a:gd name="T16" fmla="*/ 11 w 17"/>
                            <a:gd name="T17" fmla="*/ 16 h 17"/>
                            <a:gd name="T18" fmla="*/ 8 w 17"/>
                            <a:gd name="T19" fmla="*/ 16 h 17"/>
                            <a:gd name="T20" fmla="*/ 4 w 17"/>
                            <a:gd name="T21" fmla="*/ 8 h 17"/>
                            <a:gd name="T22" fmla="*/ 0 w 17"/>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 h="17">
                              <a:moveTo>
                                <a:pt x="0" y="0"/>
                              </a:moveTo>
                              <a:lnTo>
                                <a:pt x="2" y="4"/>
                              </a:lnTo>
                              <a:lnTo>
                                <a:pt x="5" y="8"/>
                              </a:lnTo>
                              <a:lnTo>
                                <a:pt x="7" y="12"/>
                              </a:lnTo>
                              <a:lnTo>
                                <a:pt x="10" y="12"/>
                              </a:lnTo>
                              <a:lnTo>
                                <a:pt x="13" y="12"/>
                              </a:lnTo>
                              <a:lnTo>
                                <a:pt x="16" y="12"/>
                              </a:lnTo>
                              <a:lnTo>
                                <a:pt x="13" y="16"/>
                              </a:lnTo>
                              <a:lnTo>
                                <a:pt x="11" y="16"/>
                              </a:lnTo>
                              <a:lnTo>
                                <a:pt x="8" y="16"/>
                              </a:lnTo>
                              <a:lnTo>
                                <a:pt x="4" y="8"/>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584" name="Group 36"/>
                      <p:cNvGrpSpPr>
                        <a:grpSpLocks/>
                      </p:cNvGrpSpPr>
                      <p:nvPr/>
                    </p:nvGrpSpPr>
                    <p:grpSpPr bwMode="auto">
                      <a:xfrm>
                        <a:off x="986" y="2314"/>
                        <a:ext cx="27" cy="31"/>
                        <a:chOff x="986" y="2314"/>
                        <a:chExt cx="27" cy="31"/>
                      </a:xfrm>
                    </p:grpSpPr>
                    <p:sp>
                      <p:nvSpPr>
                        <p:cNvPr id="57585" name="Freeform 37"/>
                        <p:cNvSpPr>
                          <a:spLocks/>
                        </p:cNvSpPr>
                        <p:nvPr/>
                      </p:nvSpPr>
                      <p:spPr bwMode="auto">
                        <a:xfrm>
                          <a:off x="986" y="2314"/>
                          <a:ext cx="27" cy="17"/>
                        </a:xfrm>
                        <a:custGeom>
                          <a:avLst/>
                          <a:gdLst>
                            <a:gd name="T0" fmla="*/ 1 w 27"/>
                            <a:gd name="T1" fmla="*/ 16 h 17"/>
                            <a:gd name="T2" fmla="*/ 0 w 27"/>
                            <a:gd name="T3" fmla="*/ 13 h 17"/>
                            <a:gd name="T4" fmla="*/ 2 w 27"/>
                            <a:gd name="T5" fmla="*/ 8 h 17"/>
                            <a:gd name="T6" fmla="*/ 4 w 27"/>
                            <a:gd name="T7" fmla="*/ 4 h 17"/>
                            <a:gd name="T8" fmla="*/ 6 w 27"/>
                            <a:gd name="T9" fmla="*/ 2 h 17"/>
                            <a:gd name="T10" fmla="*/ 10 w 27"/>
                            <a:gd name="T11" fmla="*/ 1 h 17"/>
                            <a:gd name="T12" fmla="*/ 14 w 27"/>
                            <a:gd name="T13" fmla="*/ 0 h 17"/>
                            <a:gd name="T14" fmla="*/ 19 w 27"/>
                            <a:gd name="T15" fmla="*/ 0 h 17"/>
                            <a:gd name="T16" fmla="*/ 22 w 27"/>
                            <a:gd name="T17" fmla="*/ 0 h 17"/>
                            <a:gd name="T18" fmla="*/ 25 w 27"/>
                            <a:gd name="T19" fmla="*/ 1 h 17"/>
                            <a:gd name="T20" fmla="*/ 26 w 27"/>
                            <a:gd name="T21" fmla="*/ 3 h 17"/>
                            <a:gd name="T22" fmla="*/ 25 w 27"/>
                            <a:gd name="T23" fmla="*/ 2 h 17"/>
                            <a:gd name="T24" fmla="*/ 21 w 27"/>
                            <a:gd name="T25" fmla="*/ 1 h 17"/>
                            <a:gd name="T26" fmla="*/ 17 w 27"/>
                            <a:gd name="T27" fmla="*/ 1 h 17"/>
                            <a:gd name="T28" fmla="*/ 13 w 27"/>
                            <a:gd name="T29" fmla="*/ 2 h 17"/>
                            <a:gd name="T30" fmla="*/ 10 w 27"/>
                            <a:gd name="T31" fmla="*/ 4 h 17"/>
                            <a:gd name="T32" fmla="*/ 8 w 27"/>
                            <a:gd name="T33" fmla="*/ 6 h 17"/>
                            <a:gd name="T34" fmla="*/ 6 w 27"/>
                            <a:gd name="T35" fmla="*/ 7 h 17"/>
                            <a:gd name="T36" fmla="*/ 4 w 27"/>
                            <a:gd name="T37" fmla="*/ 9 h 17"/>
                            <a:gd name="T38" fmla="*/ 3 w 27"/>
                            <a:gd name="T39" fmla="*/ 13 h 17"/>
                            <a:gd name="T40" fmla="*/ 1 w 27"/>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7" h="17">
                              <a:moveTo>
                                <a:pt x="1" y="16"/>
                              </a:moveTo>
                              <a:lnTo>
                                <a:pt x="0" y="13"/>
                              </a:lnTo>
                              <a:lnTo>
                                <a:pt x="2" y="8"/>
                              </a:lnTo>
                              <a:lnTo>
                                <a:pt x="4" y="4"/>
                              </a:lnTo>
                              <a:lnTo>
                                <a:pt x="6" y="2"/>
                              </a:lnTo>
                              <a:lnTo>
                                <a:pt x="10" y="1"/>
                              </a:lnTo>
                              <a:lnTo>
                                <a:pt x="14" y="0"/>
                              </a:lnTo>
                              <a:lnTo>
                                <a:pt x="19" y="0"/>
                              </a:lnTo>
                              <a:lnTo>
                                <a:pt x="22" y="0"/>
                              </a:lnTo>
                              <a:lnTo>
                                <a:pt x="25" y="1"/>
                              </a:lnTo>
                              <a:lnTo>
                                <a:pt x="26" y="3"/>
                              </a:lnTo>
                              <a:lnTo>
                                <a:pt x="25" y="2"/>
                              </a:lnTo>
                              <a:lnTo>
                                <a:pt x="21" y="1"/>
                              </a:lnTo>
                              <a:lnTo>
                                <a:pt x="17" y="1"/>
                              </a:lnTo>
                              <a:lnTo>
                                <a:pt x="13" y="2"/>
                              </a:lnTo>
                              <a:lnTo>
                                <a:pt x="10" y="4"/>
                              </a:lnTo>
                              <a:lnTo>
                                <a:pt x="8" y="6"/>
                              </a:lnTo>
                              <a:lnTo>
                                <a:pt x="6" y="7"/>
                              </a:lnTo>
                              <a:lnTo>
                                <a:pt x="4" y="9"/>
                              </a:lnTo>
                              <a:lnTo>
                                <a:pt x="3" y="13"/>
                              </a:lnTo>
                              <a:lnTo>
                                <a:pt x="1"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86" name="Freeform 38"/>
                        <p:cNvSpPr>
                          <a:spLocks/>
                        </p:cNvSpPr>
                        <p:nvPr/>
                      </p:nvSpPr>
                      <p:spPr bwMode="auto">
                        <a:xfrm>
                          <a:off x="992" y="2321"/>
                          <a:ext cx="21" cy="17"/>
                        </a:xfrm>
                        <a:custGeom>
                          <a:avLst/>
                          <a:gdLst>
                            <a:gd name="T0" fmla="*/ 0 w 21"/>
                            <a:gd name="T1" fmla="*/ 8 h 17"/>
                            <a:gd name="T2" fmla="*/ 0 w 21"/>
                            <a:gd name="T3" fmla="*/ 5 h 17"/>
                            <a:gd name="T4" fmla="*/ 3 w 21"/>
                            <a:gd name="T5" fmla="*/ 2 h 17"/>
                            <a:gd name="T6" fmla="*/ 5 w 21"/>
                            <a:gd name="T7" fmla="*/ 1 h 17"/>
                            <a:gd name="T8" fmla="*/ 9 w 21"/>
                            <a:gd name="T9" fmla="*/ 0 h 17"/>
                            <a:gd name="T10" fmla="*/ 12 w 21"/>
                            <a:gd name="T11" fmla="*/ 1 h 17"/>
                            <a:gd name="T12" fmla="*/ 15 w 21"/>
                            <a:gd name="T13" fmla="*/ 2 h 17"/>
                            <a:gd name="T14" fmla="*/ 18 w 21"/>
                            <a:gd name="T15" fmla="*/ 2 h 17"/>
                            <a:gd name="T16" fmla="*/ 16 w 21"/>
                            <a:gd name="T17" fmla="*/ 4 h 17"/>
                            <a:gd name="T18" fmla="*/ 18 w 21"/>
                            <a:gd name="T19" fmla="*/ 6 h 17"/>
                            <a:gd name="T20" fmla="*/ 19 w 21"/>
                            <a:gd name="T21" fmla="*/ 9 h 17"/>
                            <a:gd name="T22" fmla="*/ 19 w 21"/>
                            <a:gd name="T23" fmla="*/ 12 h 17"/>
                            <a:gd name="T24" fmla="*/ 20 w 21"/>
                            <a:gd name="T25" fmla="*/ 13 h 17"/>
                            <a:gd name="T26" fmla="*/ 19 w 21"/>
                            <a:gd name="T27" fmla="*/ 16 h 17"/>
                            <a:gd name="T28" fmla="*/ 17 w 21"/>
                            <a:gd name="T29" fmla="*/ 14 h 17"/>
                            <a:gd name="T30" fmla="*/ 16 w 21"/>
                            <a:gd name="T31" fmla="*/ 10 h 17"/>
                            <a:gd name="T32" fmla="*/ 15 w 21"/>
                            <a:gd name="T33" fmla="*/ 9 h 17"/>
                            <a:gd name="T34" fmla="*/ 13 w 21"/>
                            <a:gd name="T35" fmla="*/ 9 h 17"/>
                            <a:gd name="T36" fmla="*/ 12 w 21"/>
                            <a:gd name="T37" fmla="*/ 10 h 17"/>
                            <a:gd name="T38" fmla="*/ 10 w 21"/>
                            <a:gd name="T39" fmla="*/ 10 h 17"/>
                            <a:gd name="T40" fmla="*/ 8 w 21"/>
                            <a:gd name="T41" fmla="*/ 10 h 17"/>
                            <a:gd name="T42" fmla="*/ 6 w 21"/>
                            <a:gd name="T43" fmla="*/ 9 h 17"/>
                            <a:gd name="T44" fmla="*/ 5 w 21"/>
                            <a:gd name="T45" fmla="*/ 8 h 17"/>
                            <a:gd name="T46" fmla="*/ 5 w 21"/>
                            <a:gd name="T47" fmla="*/ 5 h 17"/>
                            <a:gd name="T48" fmla="*/ 2 w 21"/>
                            <a:gd name="T49" fmla="*/ 6 h 17"/>
                            <a:gd name="T50" fmla="*/ 0 w 21"/>
                            <a:gd name="T51" fmla="*/ 8 h 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1" h="17">
                              <a:moveTo>
                                <a:pt x="0" y="8"/>
                              </a:moveTo>
                              <a:lnTo>
                                <a:pt x="0" y="5"/>
                              </a:lnTo>
                              <a:lnTo>
                                <a:pt x="3" y="2"/>
                              </a:lnTo>
                              <a:lnTo>
                                <a:pt x="5" y="1"/>
                              </a:lnTo>
                              <a:lnTo>
                                <a:pt x="9" y="0"/>
                              </a:lnTo>
                              <a:lnTo>
                                <a:pt x="12" y="1"/>
                              </a:lnTo>
                              <a:lnTo>
                                <a:pt x="15" y="2"/>
                              </a:lnTo>
                              <a:lnTo>
                                <a:pt x="18" y="2"/>
                              </a:lnTo>
                              <a:lnTo>
                                <a:pt x="16" y="4"/>
                              </a:lnTo>
                              <a:lnTo>
                                <a:pt x="18" y="6"/>
                              </a:lnTo>
                              <a:lnTo>
                                <a:pt x="19" y="9"/>
                              </a:lnTo>
                              <a:lnTo>
                                <a:pt x="19" y="12"/>
                              </a:lnTo>
                              <a:lnTo>
                                <a:pt x="20" y="13"/>
                              </a:lnTo>
                              <a:lnTo>
                                <a:pt x="19" y="16"/>
                              </a:lnTo>
                              <a:lnTo>
                                <a:pt x="17" y="14"/>
                              </a:lnTo>
                              <a:lnTo>
                                <a:pt x="16" y="10"/>
                              </a:lnTo>
                              <a:lnTo>
                                <a:pt x="15" y="9"/>
                              </a:lnTo>
                              <a:lnTo>
                                <a:pt x="13" y="9"/>
                              </a:lnTo>
                              <a:lnTo>
                                <a:pt x="12" y="10"/>
                              </a:lnTo>
                              <a:lnTo>
                                <a:pt x="10" y="10"/>
                              </a:lnTo>
                              <a:lnTo>
                                <a:pt x="8" y="10"/>
                              </a:lnTo>
                              <a:lnTo>
                                <a:pt x="6" y="9"/>
                              </a:lnTo>
                              <a:lnTo>
                                <a:pt x="5" y="8"/>
                              </a:lnTo>
                              <a:lnTo>
                                <a:pt x="5" y="5"/>
                              </a:lnTo>
                              <a:lnTo>
                                <a:pt x="2" y="6"/>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87" name="Freeform 39"/>
                        <p:cNvSpPr>
                          <a:spLocks/>
                        </p:cNvSpPr>
                        <p:nvPr/>
                      </p:nvSpPr>
                      <p:spPr bwMode="auto">
                        <a:xfrm>
                          <a:off x="990" y="2328"/>
                          <a:ext cx="17" cy="17"/>
                        </a:xfrm>
                        <a:custGeom>
                          <a:avLst/>
                          <a:gdLst>
                            <a:gd name="T0" fmla="*/ 16 w 17"/>
                            <a:gd name="T1" fmla="*/ 0 h 17"/>
                            <a:gd name="T2" fmla="*/ 0 w 17"/>
                            <a:gd name="T3" fmla="*/ 8 h 17"/>
                            <a:gd name="T4" fmla="*/ 0 w 17"/>
                            <a:gd name="T5" fmla="*/ 16 h 17"/>
                            <a:gd name="T6" fmla="*/ 8 w 17"/>
                            <a:gd name="T7" fmla="*/ 16 h 17"/>
                            <a:gd name="T8" fmla="*/ 8 w 17"/>
                            <a:gd name="T9" fmla="*/ 0 h 17"/>
                            <a:gd name="T10" fmla="*/ 16 w 17"/>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7">
                              <a:moveTo>
                                <a:pt x="16" y="0"/>
                              </a:moveTo>
                              <a:lnTo>
                                <a:pt x="0" y="8"/>
                              </a:lnTo>
                              <a:lnTo>
                                <a:pt x="0" y="16"/>
                              </a:lnTo>
                              <a:lnTo>
                                <a:pt x="8" y="16"/>
                              </a:lnTo>
                              <a:lnTo>
                                <a:pt x="8" y="0"/>
                              </a:lnTo>
                              <a:lnTo>
                                <a:pt x="1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7582" name="Freeform 40"/>
                    <p:cNvSpPr>
                      <a:spLocks/>
                    </p:cNvSpPr>
                    <p:nvPr/>
                  </p:nvSpPr>
                  <p:spPr bwMode="auto">
                    <a:xfrm>
                      <a:off x="968" y="2342"/>
                      <a:ext cx="20" cy="17"/>
                    </a:xfrm>
                    <a:custGeom>
                      <a:avLst/>
                      <a:gdLst>
                        <a:gd name="T0" fmla="*/ 5 w 20"/>
                        <a:gd name="T1" fmla="*/ 0 h 17"/>
                        <a:gd name="T2" fmla="*/ 3 w 20"/>
                        <a:gd name="T3" fmla="*/ 1 h 17"/>
                        <a:gd name="T4" fmla="*/ 1 w 20"/>
                        <a:gd name="T5" fmla="*/ 1 h 17"/>
                        <a:gd name="T6" fmla="*/ 0 w 20"/>
                        <a:gd name="T7" fmla="*/ 4 h 17"/>
                        <a:gd name="T8" fmla="*/ 0 w 20"/>
                        <a:gd name="T9" fmla="*/ 7 h 17"/>
                        <a:gd name="T10" fmla="*/ 0 w 20"/>
                        <a:gd name="T11" fmla="*/ 10 h 17"/>
                        <a:gd name="T12" fmla="*/ 3 w 20"/>
                        <a:gd name="T13" fmla="*/ 10 h 17"/>
                        <a:gd name="T14" fmla="*/ 5 w 20"/>
                        <a:gd name="T15" fmla="*/ 11 h 17"/>
                        <a:gd name="T16" fmla="*/ 7 w 20"/>
                        <a:gd name="T17" fmla="*/ 13 h 17"/>
                        <a:gd name="T18" fmla="*/ 9 w 20"/>
                        <a:gd name="T19" fmla="*/ 16 h 17"/>
                        <a:gd name="T20" fmla="*/ 12 w 20"/>
                        <a:gd name="T21" fmla="*/ 14 h 17"/>
                        <a:gd name="T22" fmla="*/ 14 w 20"/>
                        <a:gd name="T23" fmla="*/ 13 h 17"/>
                        <a:gd name="T24" fmla="*/ 17 w 20"/>
                        <a:gd name="T25" fmla="*/ 11 h 17"/>
                        <a:gd name="T26" fmla="*/ 19 w 20"/>
                        <a:gd name="T27" fmla="*/ 11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 h="17">
                          <a:moveTo>
                            <a:pt x="5" y="0"/>
                          </a:moveTo>
                          <a:lnTo>
                            <a:pt x="3" y="1"/>
                          </a:lnTo>
                          <a:lnTo>
                            <a:pt x="1" y="1"/>
                          </a:lnTo>
                          <a:lnTo>
                            <a:pt x="0" y="4"/>
                          </a:lnTo>
                          <a:lnTo>
                            <a:pt x="0" y="7"/>
                          </a:lnTo>
                          <a:lnTo>
                            <a:pt x="0" y="10"/>
                          </a:lnTo>
                          <a:lnTo>
                            <a:pt x="3" y="10"/>
                          </a:lnTo>
                          <a:lnTo>
                            <a:pt x="5" y="11"/>
                          </a:lnTo>
                          <a:lnTo>
                            <a:pt x="7" y="13"/>
                          </a:lnTo>
                          <a:lnTo>
                            <a:pt x="9" y="16"/>
                          </a:lnTo>
                          <a:lnTo>
                            <a:pt x="12" y="14"/>
                          </a:lnTo>
                          <a:lnTo>
                            <a:pt x="14" y="13"/>
                          </a:lnTo>
                          <a:lnTo>
                            <a:pt x="17" y="11"/>
                          </a:lnTo>
                          <a:lnTo>
                            <a:pt x="19" y="11"/>
                          </a:lnTo>
                        </a:path>
                      </a:pathLst>
                    </a:custGeom>
                    <a:noFill/>
                    <a:ln w="12700" cap="rnd" cmpd="sng">
                      <a:solidFill>
                        <a:srgbClr val="FF7F3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572" name="Group 41"/>
                  <p:cNvGrpSpPr>
                    <a:grpSpLocks/>
                  </p:cNvGrpSpPr>
                  <p:nvPr/>
                </p:nvGrpSpPr>
                <p:grpSpPr bwMode="auto">
                  <a:xfrm>
                    <a:off x="911" y="2232"/>
                    <a:ext cx="148" cy="144"/>
                    <a:chOff x="911" y="2232"/>
                    <a:chExt cx="148" cy="144"/>
                  </a:xfrm>
                </p:grpSpPr>
                <p:sp>
                  <p:nvSpPr>
                    <p:cNvPr id="57574" name="Freeform 42"/>
                    <p:cNvSpPr>
                      <a:spLocks/>
                    </p:cNvSpPr>
                    <p:nvPr/>
                  </p:nvSpPr>
                  <p:spPr bwMode="auto">
                    <a:xfrm>
                      <a:off x="911" y="2232"/>
                      <a:ext cx="148" cy="144"/>
                    </a:xfrm>
                    <a:custGeom>
                      <a:avLst/>
                      <a:gdLst>
                        <a:gd name="T0" fmla="*/ 22 w 148"/>
                        <a:gd name="T1" fmla="*/ 131 h 144"/>
                        <a:gd name="T2" fmla="*/ 18 w 148"/>
                        <a:gd name="T3" fmla="*/ 125 h 144"/>
                        <a:gd name="T4" fmla="*/ 13 w 148"/>
                        <a:gd name="T5" fmla="*/ 117 h 144"/>
                        <a:gd name="T6" fmla="*/ 10 w 148"/>
                        <a:gd name="T7" fmla="*/ 108 h 144"/>
                        <a:gd name="T8" fmla="*/ 7 w 148"/>
                        <a:gd name="T9" fmla="*/ 101 h 144"/>
                        <a:gd name="T10" fmla="*/ 5 w 148"/>
                        <a:gd name="T11" fmla="*/ 77 h 144"/>
                        <a:gd name="T12" fmla="*/ 0 w 148"/>
                        <a:gd name="T13" fmla="*/ 66 h 144"/>
                        <a:gd name="T14" fmla="*/ 0 w 148"/>
                        <a:gd name="T15" fmla="*/ 53 h 144"/>
                        <a:gd name="T16" fmla="*/ 12 w 148"/>
                        <a:gd name="T17" fmla="*/ 41 h 144"/>
                        <a:gd name="T18" fmla="*/ 19 w 148"/>
                        <a:gd name="T19" fmla="*/ 24 h 144"/>
                        <a:gd name="T20" fmla="*/ 26 w 148"/>
                        <a:gd name="T21" fmla="*/ 15 h 144"/>
                        <a:gd name="T22" fmla="*/ 38 w 148"/>
                        <a:gd name="T23" fmla="*/ 11 h 144"/>
                        <a:gd name="T24" fmla="*/ 56 w 148"/>
                        <a:gd name="T25" fmla="*/ 1 h 144"/>
                        <a:gd name="T26" fmla="*/ 68 w 148"/>
                        <a:gd name="T27" fmla="*/ 0 h 144"/>
                        <a:gd name="T28" fmla="*/ 79 w 148"/>
                        <a:gd name="T29" fmla="*/ 1 h 144"/>
                        <a:gd name="T30" fmla="*/ 95 w 148"/>
                        <a:gd name="T31" fmla="*/ 6 h 144"/>
                        <a:gd name="T32" fmla="*/ 110 w 148"/>
                        <a:gd name="T33" fmla="*/ 12 h 144"/>
                        <a:gd name="T34" fmla="*/ 121 w 148"/>
                        <a:gd name="T35" fmla="*/ 23 h 144"/>
                        <a:gd name="T36" fmla="*/ 126 w 148"/>
                        <a:gd name="T37" fmla="*/ 34 h 144"/>
                        <a:gd name="T38" fmla="*/ 132 w 148"/>
                        <a:gd name="T39" fmla="*/ 44 h 144"/>
                        <a:gd name="T40" fmla="*/ 141 w 148"/>
                        <a:gd name="T41" fmla="*/ 60 h 144"/>
                        <a:gd name="T42" fmla="*/ 147 w 148"/>
                        <a:gd name="T43" fmla="*/ 75 h 144"/>
                        <a:gd name="T44" fmla="*/ 143 w 148"/>
                        <a:gd name="T45" fmla="*/ 87 h 144"/>
                        <a:gd name="T46" fmla="*/ 141 w 148"/>
                        <a:gd name="T47" fmla="*/ 100 h 144"/>
                        <a:gd name="T48" fmla="*/ 131 w 148"/>
                        <a:gd name="T49" fmla="*/ 109 h 144"/>
                        <a:gd name="T50" fmla="*/ 116 w 148"/>
                        <a:gd name="T51" fmla="*/ 125 h 144"/>
                        <a:gd name="T52" fmla="*/ 110 w 148"/>
                        <a:gd name="T53" fmla="*/ 135 h 144"/>
                        <a:gd name="T54" fmla="*/ 96 w 148"/>
                        <a:gd name="T55" fmla="*/ 143 h 144"/>
                        <a:gd name="T56" fmla="*/ 107 w 148"/>
                        <a:gd name="T57" fmla="*/ 115 h 144"/>
                        <a:gd name="T58" fmla="*/ 113 w 148"/>
                        <a:gd name="T59" fmla="*/ 92 h 144"/>
                        <a:gd name="T60" fmla="*/ 111 w 148"/>
                        <a:gd name="T61" fmla="*/ 79 h 144"/>
                        <a:gd name="T62" fmla="*/ 110 w 148"/>
                        <a:gd name="T63" fmla="*/ 63 h 144"/>
                        <a:gd name="T64" fmla="*/ 96 w 148"/>
                        <a:gd name="T65" fmla="*/ 66 h 144"/>
                        <a:gd name="T66" fmla="*/ 81 w 148"/>
                        <a:gd name="T67" fmla="*/ 70 h 144"/>
                        <a:gd name="T68" fmla="*/ 60 w 148"/>
                        <a:gd name="T69" fmla="*/ 69 h 144"/>
                        <a:gd name="T70" fmla="*/ 51 w 148"/>
                        <a:gd name="T71" fmla="*/ 66 h 144"/>
                        <a:gd name="T72" fmla="*/ 39 w 148"/>
                        <a:gd name="T73" fmla="*/ 68 h 144"/>
                        <a:gd name="T74" fmla="*/ 36 w 148"/>
                        <a:gd name="T75" fmla="*/ 76 h 144"/>
                        <a:gd name="T76" fmla="*/ 30 w 148"/>
                        <a:gd name="T77" fmla="*/ 82 h 144"/>
                        <a:gd name="T78" fmla="*/ 26 w 148"/>
                        <a:gd name="T79" fmla="*/ 96 h 144"/>
                        <a:gd name="T80" fmla="*/ 21 w 148"/>
                        <a:gd name="T81" fmla="*/ 100 h 144"/>
                        <a:gd name="T82" fmla="*/ 16 w 148"/>
                        <a:gd name="T83" fmla="*/ 101 h 144"/>
                        <a:gd name="T84" fmla="*/ 15 w 148"/>
                        <a:gd name="T85" fmla="*/ 105 h 144"/>
                        <a:gd name="T86" fmla="*/ 17 w 148"/>
                        <a:gd name="T87" fmla="*/ 111 h 144"/>
                        <a:gd name="T88" fmla="*/ 25 w 148"/>
                        <a:gd name="T89" fmla="*/ 114 h 144"/>
                        <a:gd name="T90" fmla="*/ 28 w 148"/>
                        <a:gd name="T91" fmla="*/ 134 h 14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48" h="144">
                          <a:moveTo>
                            <a:pt x="28" y="134"/>
                          </a:moveTo>
                          <a:lnTo>
                            <a:pt x="22" y="131"/>
                          </a:lnTo>
                          <a:lnTo>
                            <a:pt x="19" y="128"/>
                          </a:lnTo>
                          <a:lnTo>
                            <a:pt x="18" y="125"/>
                          </a:lnTo>
                          <a:lnTo>
                            <a:pt x="16" y="118"/>
                          </a:lnTo>
                          <a:lnTo>
                            <a:pt x="13" y="117"/>
                          </a:lnTo>
                          <a:lnTo>
                            <a:pt x="12" y="111"/>
                          </a:lnTo>
                          <a:lnTo>
                            <a:pt x="10" y="108"/>
                          </a:lnTo>
                          <a:lnTo>
                            <a:pt x="9" y="106"/>
                          </a:lnTo>
                          <a:lnTo>
                            <a:pt x="7" y="101"/>
                          </a:lnTo>
                          <a:lnTo>
                            <a:pt x="2" y="92"/>
                          </a:lnTo>
                          <a:lnTo>
                            <a:pt x="5" y="77"/>
                          </a:lnTo>
                          <a:lnTo>
                            <a:pt x="2" y="75"/>
                          </a:lnTo>
                          <a:lnTo>
                            <a:pt x="0" y="66"/>
                          </a:lnTo>
                          <a:lnTo>
                            <a:pt x="0" y="60"/>
                          </a:lnTo>
                          <a:lnTo>
                            <a:pt x="0" y="53"/>
                          </a:lnTo>
                          <a:lnTo>
                            <a:pt x="4" y="46"/>
                          </a:lnTo>
                          <a:lnTo>
                            <a:pt x="12" y="41"/>
                          </a:lnTo>
                          <a:lnTo>
                            <a:pt x="12" y="34"/>
                          </a:lnTo>
                          <a:lnTo>
                            <a:pt x="19" y="24"/>
                          </a:lnTo>
                          <a:lnTo>
                            <a:pt x="22" y="21"/>
                          </a:lnTo>
                          <a:lnTo>
                            <a:pt x="26" y="15"/>
                          </a:lnTo>
                          <a:lnTo>
                            <a:pt x="32" y="11"/>
                          </a:lnTo>
                          <a:lnTo>
                            <a:pt x="38" y="11"/>
                          </a:lnTo>
                          <a:lnTo>
                            <a:pt x="48" y="2"/>
                          </a:lnTo>
                          <a:lnTo>
                            <a:pt x="56" y="1"/>
                          </a:lnTo>
                          <a:lnTo>
                            <a:pt x="62" y="0"/>
                          </a:lnTo>
                          <a:lnTo>
                            <a:pt x="68" y="0"/>
                          </a:lnTo>
                          <a:lnTo>
                            <a:pt x="73" y="1"/>
                          </a:lnTo>
                          <a:lnTo>
                            <a:pt x="79" y="1"/>
                          </a:lnTo>
                          <a:lnTo>
                            <a:pt x="87" y="2"/>
                          </a:lnTo>
                          <a:lnTo>
                            <a:pt x="95" y="6"/>
                          </a:lnTo>
                          <a:lnTo>
                            <a:pt x="100" y="9"/>
                          </a:lnTo>
                          <a:lnTo>
                            <a:pt x="110" y="12"/>
                          </a:lnTo>
                          <a:lnTo>
                            <a:pt x="117" y="18"/>
                          </a:lnTo>
                          <a:lnTo>
                            <a:pt x="121" y="23"/>
                          </a:lnTo>
                          <a:lnTo>
                            <a:pt x="124" y="29"/>
                          </a:lnTo>
                          <a:lnTo>
                            <a:pt x="126" y="34"/>
                          </a:lnTo>
                          <a:lnTo>
                            <a:pt x="129" y="39"/>
                          </a:lnTo>
                          <a:lnTo>
                            <a:pt x="132" y="44"/>
                          </a:lnTo>
                          <a:lnTo>
                            <a:pt x="138" y="50"/>
                          </a:lnTo>
                          <a:lnTo>
                            <a:pt x="141" y="60"/>
                          </a:lnTo>
                          <a:lnTo>
                            <a:pt x="144" y="69"/>
                          </a:lnTo>
                          <a:lnTo>
                            <a:pt x="147" y="75"/>
                          </a:lnTo>
                          <a:lnTo>
                            <a:pt x="146" y="79"/>
                          </a:lnTo>
                          <a:lnTo>
                            <a:pt x="143" y="87"/>
                          </a:lnTo>
                          <a:lnTo>
                            <a:pt x="140" y="92"/>
                          </a:lnTo>
                          <a:lnTo>
                            <a:pt x="141" y="100"/>
                          </a:lnTo>
                          <a:lnTo>
                            <a:pt x="139" y="104"/>
                          </a:lnTo>
                          <a:lnTo>
                            <a:pt x="131" y="109"/>
                          </a:lnTo>
                          <a:lnTo>
                            <a:pt x="129" y="114"/>
                          </a:lnTo>
                          <a:lnTo>
                            <a:pt x="116" y="125"/>
                          </a:lnTo>
                          <a:lnTo>
                            <a:pt x="116" y="129"/>
                          </a:lnTo>
                          <a:lnTo>
                            <a:pt x="110" y="135"/>
                          </a:lnTo>
                          <a:lnTo>
                            <a:pt x="101" y="140"/>
                          </a:lnTo>
                          <a:lnTo>
                            <a:pt x="96" y="143"/>
                          </a:lnTo>
                          <a:lnTo>
                            <a:pt x="102" y="129"/>
                          </a:lnTo>
                          <a:lnTo>
                            <a:pt x="107" y="115"/>
                          </a:lnTo>
                          <a:lnTo>
                            <a:pt x="110" y="104"/>
                          </a:lnTo>
                          <a:lnTo>
                            <a:pt x="113" y="92"/>
                          </a:lnTo>
                          <a:lnTo>
                            <a:pt x="113" y="86"/>
                          </a:lnTo>
                          <a:lnTo>
                            <a:pt x="111" y="79"/>
                          </a:lnTo>
                          <a:lnTo>
                            <a:pt x="112" y="67"/>
                          </a:lnTo>
                          <a:lnTo>
                            <a:pt x="110" y="63"/>
                          </a:lnTo>
                          <a:lnTo>
                            <a:pt x="107" y="60"/>
                          </a:lnTo>
                          <a:lnTo>
                            <a:pt x="96" y="66"/>
                          </a:lnTo>
                          <a:lnTo>
                            <a:pt x="90" y="69"/>
                          </a:lnTo>
                          <a:lnTo>
                            <a:pt x="81" y="70"/>
                          </a:lnTo>
                          <a:lnTo>
                            <a:pt x="69" y="70"/>
                          </a:lnTo>
                          <a:lnTo>
                            <a:pt x="60" y="69"/>
                          </a:lnTo>
                          <a:lnTo>
                            <a:pt x="55" y="68"/>
                          </a:lnTo>
                          <a:lnTo>
                            <a:pt x="51" y="66"/>
                          </a:lnTo>
                          <a:lnTo>
                            <a:pt x="45" y="66"/>
                          </a:lnTo>
                          <a:lnTo>
                            <a:pt x="39" y="68"/>
                          </a:lnTo>
                          <a:lnTo>
                            <a:pt x="37" y="71"/>
                          </a:lnTo>
                          <a:lnTo>
                            <a:pt x="36" y="76"/>
                          </a:lnTo>
                          <a:lnTo>
                            <a:pt x="33" y="81"/>
                          </a:lnTo>
                          <a:lnTo>
                            <a:pt x="30" y="82"/>
                          </a:lnTo>
                          <a:lnTo>
                            <a:pt x="27" y="87"/>
                          </a:lnTo>
                          <a:lnTo>
                            <a:pt x="26" y="96"/>
                          </a:lnTo>
                          <a:lnTo>
                            <a:pt x="24" y="98"/>
                          </a:lnTo>
                          <a:lnTo>
                            <a:pt x="21" y="100"/>
                          </a:lnTo>
                          <a:lnTo>
                            <a:pt x="19" y="100"/>
                          </a:lnTo>
                          <a:lnTo>
                            <a:pt x="16" y="101"/>
                          </a:lnTo>
                          <a:lnTo>
                            <a:pt x="15" y="103"/>
                          </a:lnTo>
                          <a:lnTo>
                            <a:pt x="15" y="105"/>
                          </a:lnTo>
                          <a:lnTo>
                            <a:pt x="15" y="108"/>
                          </a:lnTo>
                          <a:lnTo>
                            <a:pt x="17" y="111"/>
                          </a:lnTo>
                          <a:lnTo>
                            <a:pt x="21" y="114"/>
                          </a:lnTo>
                          <a:lnTo>
                            <a:pt x="25" y="114"/>
                          </a:lnTo>
                          <a:lnTo>
                            <a:pt x="26" y="126"/>
                          </a:lnTo>
                          <a:lnTo>
                            <a:pt x="28" y="134"/>
                          </a:lnTo>
                        </a:path>
                      </a:pathLst>
                    </a:custGeom>
                    <a:solidFill>
                      <a:srgbClr val="7F5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575" name="Group 43"/>
                    <p:cNvGrpSpPr>
                      <a:grpSpLocks/>
                    </p:cNvGrpSpPr>
                    <p:nvPr/>
                  </p:nvGrpSpPr>
                  <p:grpSpPr bwMode="auto">
                    <a:xfrm>
                      <a:off x="915" y="2237"/>
                      <a:ext cx="139" cy="101"/>
                      <a:chOff x="915" y="2237"/>
                      <a:chExt cx="139" cy="101"/>
                    </a:xfrm>
                  </p:grpSpPr>
                  <p:sp>
                    <p:nvSpPr>
                      <p:cNvPr id="57576" name="Freeform 44"/>
                      <p:cNvSpPr>
                        <a:spLocks/>
                      </p:cNvSpPr>
                      <p:nvPr/>
                    </p:nvSpPr>
                    <p:spPr bwMode="auto">
                      <a:xfrm>
                        <a:off x="915" y="2275"/>
                        <a:ext cx="59" cy="41"/>
                      </a:xfrm>
                      <a:custGeom>
                        <a:avLst/>
                        <a:gdLst>
                          <a:gd name="T0" fmla="*/ 2 w 59"/>
                          <a:gd name="T1" fmla="*/ 40 h 41"/>
                          <a:gd name="T2" fmla="*/ 13 w 59"/>
                          <a:gd name="T3" fmla="*/ 40 h 41"/>
                          <a:gd name="T4" fmla="*/ 29 w 59"/>
                          <a:gd name="T5" fmla="*/ 31 h 41"/>
                          <a:gd name="T6" fmla="*/ 17 w 59"/>
                          <a:gd name="T7" fmla="*/ 30 h 41"/>
                          <a:gd name="T8" fmla="*/ 8 w 59"/>
                          <a:gd name="T9" fmla="*/ 29 h 41"/>
                          <a:gd name="T10" fmla="*/ 4 w 59"/>
                          <a:gd name="T11" fmla="*/ 27 h 41"/>
                          <a:gd name="T12" fmla="*/ 0 w 59"/>
                          <a:gd name="T13" fmla="*/ 22 h 41"/>
                          <a:gd name="T14" fmla="*/ 1 w 59"/>
                          <a:gd name="T15" fmla="*/ 13 h 41"/>
                          <a:gd name="T16" fmla="*/ 8 w 59"/>
                          <a:gd name="T17" fmla="*/ 16 h 41"/>
                          <a:gd name="T18" fmla="*/ 13 w 59"/>
                          <a:gd name="T19" fmla="*/ 19 h 41"/>
                          <a:gd name="T20" fmla="*/ 21 w 59"/>
                          <a:gd name="T21" fmla="*/ 20 h 41"/>
                          <a:gd name="T22" fmla="*/ 27 w 59"/>
                          <a:gd name="T23" fmla="*/ 20 h 41"/>
                          <a:gd name="T24" fmla="*/ 35 w 59"/>
                          <a:gd name="T25" fmla="*/ 24 h 41"/>
                          <a:gd name="T26" fmla="*/ 29 w 59"/>
                          <a:gd name="T27" fmla="*/ 17 h 41"/>
                          <a:gd name="T28" fmla="*/ 24 w 59"/>
                          <a:gd name="T29" fmla="*/ 13 h 41"/>
                          <a:gd name="T30" fmla="*/ 18 w 59"/>
                          <a:gd name="T31" fmla="*/ 10 h 41"/>
                          <a:gd name="T32" fmla="*/ 19 w 59"/>
                          <a:gd name="T33" fmla="*/ 2 h 41"/>
                          <a:gd name="T34" fmla="*/ 18 w 59"/>
                          <a:gd name="T35" fmla="*/ 0 h 41"/>
                          <a:gd name="T36" fmla="*/ 27 w 59"/>
                          <a:gd name="T37" fmla="*/ 0 h 41"/>
                          <a:gd name="T38" fmla="*/ 27 w 59"/>
                          <a:gd name="T39" fmla="*/ 6 h 41"/>
                          <a:gd name="T40" fmla="*/ 28 w 59"/>
                          <a:gd name="T41" fmla="*/ 11 h 41"/>
                          <a:gd name="T42" fmla="*/ 31 w 59"/>
                          <a:gd name="T43" fmla="*/ 15 h 41"/>
                          <a:gd name="T44" fmla="*/ 36 w 59"/>
                          <a:gd name="T45" fmla="*/ 17 h 41"/>
                          <a:gd name="T46" fmla="*/ 44 w 59"/>
                          <a:gd name="T47" fmla="*/ 20 h 41"/>
                          <a:gd name="T48" fmla="*/ 54 w 59"/>
                          <a:gd name="T49" fmla="*/ 24 h 41"/>
                          <a:gd name="T50" fmla="*/ 58 w 59"/>
                          <a:gd name="T51" fmla="*/ 25 h 4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9" h="41">
                            <a:moveTo>
                              <a:pt x="2" y="40"/>
                            </a:moveTo>
                            <a:lnTo>
                              <a:pt x="13" y="40"/>
                            </a:lnTo>
                            <a:lnTo>
                              <a:pt x="29" y="31"/>
                            </a:lnTo>
                            <a:lnTo>
                              <a:pt x="17" y="30"/>
                            </a:lnTo>
                            <a:lnTo>
                              <a:pt x="8" y="29"/>
                            </a:lnTo>
                            <a:lnTo>
                              <a:pt x="4" y="27"/>
                            </a:lnTo>
                            <a:lnTo>
                              <a:pt x="0" y="22"/>
                            </a:lnTo>
                            <a:lnTo>
                              <a:pt x="1" y="13"/>
                            </a:lnTo>
                            <a:lnTo>
                              <a:pt x="8" y="16"/>
                            </a:lnTo>
                            <a:lnTo>
                              <a:pt x="13" y="19"/>
                            </a:lnTo>
                            <a:lnTo>
                              <a:pt x="21" y="20"/>
                            </a:lnTo>
                            <a:lnTo>
                              <a:pt x="27" y="20"/>
                            </a:lnTo>
                            <a:lnTo>
                              <a:pt x="35" y="24"/>
                            </a:lnTo>
                            <a:lnTo>
                              <a:pt x="29" y="17"/>
                            </a:lnTo>
                            <a:lnTo>
                              <a:pt x="24" y="13"/>
                            </a:lnTo>
                            <a:lnTo>
                              <a:pt x="18" y="10"/>
                            </a:lnTo>
                            <a:lnTo>
                              <a:pt x="19" y="2"/>
                            </a:lnTo>
                            <a:lnTo>
                              <a:pt x="18" y="0"/>
                            </a:lnTo>
                            <a:lnTo>
                              <a:pt x="27" y="0"/>
                            </a:lnTo>
                            <a:lnTo>
                              <a:pt x="27" y="6"/>
                            </a:lnTo>
                            <a:lnTo>
                              <a:pt x="28" y="11"/>
                            </a:lnTo>
                            <a:lnTo>
                              <a:pt x="31" y="15"/>
                            </a:lnTo>
                            <a:lnTo>
                              <a:pt x="36" y="17"/>
                            </a:lnTo>
                            <a:lnTo>
                              <a:pt x="44" y="20"/>
                            </a:lnTo>
                            <a:lnTo>
                              <a:pt x="54" y="24"/>
                            </a:lnTo>
                            <a:lnTo>
                              <a:pt x="58" y="25"/>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77" name="Freeform 45"/>
                      <p:cNvSpPr>
                        <a:spLocks/>
                      </p:cNvSpPr>
                      <p:nvPr/>
                    </p:nvSpPr>
                    <p:spPr bwMode="auto">
                      <a:xfrm>
                        <a:off x="925" y="2257"/>
                        <a:ext cx="113" cy="34"/>
                      </a:xfrm>
                      <a:custGeom>
                        <a:avLst/>
                        <a:gdLst>
                          <a:gd name="T0" fmla="*/ 0 w 113"/>
                          <a:gd name="T1" fmla="*/ 15 h 34"/>
                          <a:gd name="T2" fmla="*/ 7 w 113"/>
                          <a:gd name="T3" fmla="*/ 13 h 34"/>
                          <a:gd name="T4" fmla="*/ 18 w 113"/>
                          <a:gd name="T5" fmla="*/ 13 h 34"/>
                          <a:gd name="T6" fmla="*/ 26 w 113"/>
                          <a:gd name="T7" fmla="*/ 12 h 34"/>
                          <a:gd name="T8" fmla="*/ 23 w 113"/>
                          <a:gd name="T9" fmla="*/ 19 h 34"/>
                          <a:gd name="T10" fmla="*/ 27 w 113"/>
                          <a:gd name="T11" fmla="*/ 25 h 34"/>
                          <a:gd name="T12" fmla="*/ 34 w 113"/>
                          <a:gd name="T13" fmla="*/ 19 h 34"/>
                          <a:gd name="T14" fmla="*/ 41 w 113"/>
                          <a:gd name="T15" fmla="*/ 12 h 34"/>
                          <a:gd name="T16" fmla="*/ 49 w 113"/>
                          <a:gd name="T17" fmla="*/ 7 h 34"/>
                          <a:gd name="T18" fmla="*/ 60 w 113"/>
                          <a:gd name="T19" fmla="*/ 1 h 34"/>
                          <a:gd name="T20" fmla="*/ 63 w 113"/>
                          <a:gd name="T21" fmla="*/ 0 h 34"/>
                          <a:gd name="T22" fmla="*/ 87 w 113"/>
                          <a:gd name="T23" fmla="*/ 6 h 34"/>
                          <a:gd name="T24" fmla="*/ 95 w 113"/>
                          <a:gd name="T25" fmla="*/ 17 h 34"/>
                          <a:gd name="T26" fmla="*/ 98 w 113"/>
                          <a:gd name="T27" fmla="*/ 20 h 34"/>
                          <a:gd name="T28" fmla="*/ 98 w 113"/>
                          <a:gd name="T29" fmla="*/ 32 h 34"/>
                          <a:gd name="T30" fmla="*/ 103 w 113"/>
                          <a:gd name="T31" fmla="*/ 33 h 34"/>
                          <a:gd name="T32" fmla="*/ 110 w 113"/>
                          <a:gd name="T33" fmla="*/ 24 h 34"/>
                          <a:gd name="T34" fmla="*/ 112 w 113"/>
                          <a:gd name="T35" fmla="*/ 18 h 34"/>
                          <a:gd name="T36" fmla="*/ 111 w 113"/>
                          <a:gd name="T37" fmla="*/ 11 h 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3" h="34">
                            <a:moveTo>
                              <a:pt x="0" y="15"/>
                            </a:moveTo>
                            <a:lnTo>
                              <a:pt x="7" y="13"/>
                            </a:lnTo>
                            <a:lnTo>
                              <a:pt x="18" y="13"/>
                            </a:lnTo>
                            <a:lnTo>
                              <a:pt x="26" y="12"/>
                            </a:lnTo>
                            <a:lnTo>
                              <a:pt x="23" y="19"/>
                            </a:lnTo>
                            <a:lnTo>
                              <a:pt x="27" y="25"/>
                            </a:lnTo>
                            <a:lnTo>
                              <a:pt x="34" y="19"/>
                            </a:lnTo>
                            <a:lnTo>
                              <a:pt x="41" y="12"/>
                            </a:lnTo>
                            <a:lnTo>
                              <a:pt x="49" y="7"/>
                            </a:lnTo>
                            <a:lnTo>
                              <a:pt x="60" y="1"/>
                            </a:lnTo>
                            <a:lnTo>
                              <a:pt x="63" y="0"/>
                            </a:lnTo>
                            <a:lnTo>
                              <a:pt x="87" y="6"/>
                            </a:lnTo>
                            <a:lnTo>
                              <a:pt x="95" y="17"/>
                            </a:lnTo>
                            <a:lnTo>
                              <a:pt x="98" y="20"/>
                            </a:lnTo>
                            <a:lnTo>
                              <a:pt x="98" y="32"/>
                            </a:lnTo>
                            <a:lnTo>
                              <a:pt x="103" y="33"/>
                            </a:lnTo>
                            <a:lnTo>
                              <a:pt x="110" y="24"/>
                            </a:lnTo>
                            <a:lnTo>
                              <a:pt x="112" y="18"/>
                            </a:lnTo>
                            <a:lnTo>
                              <a:pt x="111" y="11"/>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78" name="Freeform 46"/>
                      <p:cNvSpPr>
                        <a:spLocks/>
                      </p:cNvSpPr>
                      <p:nvPr/>
                    </p:nvSpPr>
                    <p:spPr bwMode="auto">
                      <a:xfrm>
                        <a:off x="931" y="2237"/>
                        <a:ext cx="99" cy="42"/>
                      </a:xfrm>
                      <a:custGeom>
                        <a:avLst/>
                        <a:gdLst>
                          <a:gd name="T0" fmla="*/ 34 w 99"/>
                          <a:gd name="T1" fmla="*/ 28 h 42"/>
                          <a:gd name="T2" fmla="*/ 26 w 99"/>
                          <a:gd name="T3" fmla="*/ 24 h 42"/>
                          <a:gd name="T4" fmla="*/ 13 w 99"/>
                          <a:gd name="T5" fmla="*/ 24 h 42"/>
                          <a:gd name="T6" fmla="*/ 0 w 99"/>
                          <a:gd name="T7" fmla="*/ 26 h 42"/>
                          <a:gd name="T8" fmla="*/ 21 w 99"/>
                          <a:gd name="T9" fmla="*/ 19 h 42"/>
                          <a:gd name="T10" fmla="*/ 37 w 99"/>
                          <a:gd name="T11" fmla="*/ 18 h 42"/>
                          <a:gd name="T12" fmla="*/ 31 w 99"/>
                          <a:gd name="T13" fmla="*/ 14 h 42"/>
                          <a:gd name="T14" fmla="*/ 19 w 99"/>
                          <a:gd name="T15" fmla="*/ 11 h 42"/>
                          <a:gd name="T16" fmla="*/ 35 w 99"/>
                          <a:gd name="T17" fmla="*/ 10 h 42"/>
                          <a:gd name="T18" fmla="*/ 41 w 99"/>
                          <a:gd name="T19" fmla="*/ 13 h 42"/>
                          <a:gd name="T20" fmla="*/ 49 w 99"/>
                          <a:gd name="T21" fmla="*/ 16 h 42"/>
                          <a:gd name="T22" fmla="*/ 54 w 99"/>
                          <a:gd name="T23" fmla="*/ 12 h 42"/>
                          <a:gd name="T24" fmla="*/ 44 w 99"/>
                          <a:gd name="T25" fmla="*/ 2 h 42"/>
                          <a:gd name="T26" fmla="*/ 51 w 99"/>
                          <a:gd name="T27" fmla="*/ 0 h 42"/>
                          <a:gd name="T28" fmla="*/ 57 w 99"/>
                          <a:gd name="T29" fmla="*/ 0 h 42"/>
                          <a:gd name="T30" fmla="*/ 62 w 99"/>
                          <a:gd name="T31" fmla="*/ 13 h 42"/>
                          <a:gd name="T32" fmla="*/ 66 w 99"/>
                          <a:gd name="T33" fmla="*/ 8 h 42"/>
                          <a:gd name="T34" fmla="*/ 68 w 99"/>
                          <a:gd name="T35" fmla="*/ 4 h 42"/>
                          <a:gd name="T36" fmla="*/ 73 w 99"/>
                          <a:gd name="T37" fmla="*/ 9 h 42"/>
                          <a:gd name="T38" fmla="*/ 76 w 99"/>
                          <a:gd name="T39" fmla="*/ 15 h 42"/>
                          <a:gd name="T40" fmla="*/ 78 w 99"/>
                          <a:gd name="T41" fmla="*/ 17 h 42"/>
                          <a:gd name="T42" fmla="*/ 80 w 99"/>
                          <a:gd name="T43" fmla="*/ 21 h 42"/>
                          <a:gd name="T44" fmla="*/ 83 w 99"/>
                          <a:gd name="T45" fmla="*/ 22 h 42"/>
                          <a:gd name="T46" fmla="*/ 85 w 99"/>
                          <a:gd name="T47" fmla="*/ 12 h 42"/>
                          <a:gd name="T48" fmla="*/ 91 w 99"/>
                          <a:gd name="T49" fmla="*/ 14 h 42"/>
                          <a:gd name="T50" fmla="*/ 90 w 99"/>
                          <a:gd name="T51" fmla="*/ 22 h 42"/>
                          <a:gd name="T52" fmla="*/ 89 w 99"/>
                          <a:gd name="T53" fmla="*/ 26 h 42"/>
                          <a:gd name="T54" fmla="*/ 93 w 99"/>
                          <a:gd name="T55" fmla="*/ 31 h 42"/>
                          <a:gd name="T56" fmla="*/ 98 w 99"/>
                          <a:gd name="T57" fmla="*/ 41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9" h="42">
                            <a:moveTo>
                              <a:pt x="34" y="28"/>
                            </a:moveTo>
                            <a:lnTo>
                              <a:pt x="26" y="24"/>
                            </a:lnTo>
                            <a:lnTo>
                              <a:pt x="13" y="24"/>
                            </a:lnTo>
                            <a:lnTo>
                              <a:pt x="0" y="26"/>
                            </a:lnTo>
                            <a:lnTo>
                              <a:pt x="21" y="19"/>
                            </a:lnTo>
                            <a:lnTo>
                              <a:pt x="37" y="18"/>
                            </a:lnTo>
                            <a:lnTo>
                              <a:pt x="31" y="14"/>
                            </a:lnTo>
                            <a:lnTo>
                              <a:pt x="19" y="11"/>
                            </a:lnTo>
                            <a:lnTo>
                              <a:pt x="35" y="10"/>
                            </a:lnTo>
                            <a:lnTo>
                              <a:pt x="41" y="13"/>
                            </a:lnTo>
                            <a:lnTo>
                              <a:pt x="49" y="16"/>
                            </a:lnTo>
                            <a:lnTo>
                              <a:pt x="54" y="12"/>
                            </a:lnTo>
                            <a:lnTo>
                              <a:pt x="44" y="2"/>
                            </a:lnTo>
                            <a:lnTo>
                              <a:pt x="51" y="0"/>
                            </a:lnTo>
                            <a:lnTo>
                              <a:pt x="57" y="0"/>
                            </a:lnTo>
                            <a:lnTo>
                              <a:pt x="62" y="13"/>
                            </a:lnTo>
                            <a:lnTo>
                              <a:pt x="66" y="8"/>
                            </a:lnTo>
                            <a:lnTo>
                              <a:pt x="68" y="4"/>
                            </a:lnTo>
                            <a:lnTo>
                              <a:pt x="73" y="9"/>
                            </a:lnTo>
                            <a:lnTo>
                              <a:pt x="76" y="15"/>
                            </a:lnTo>
                            <a:lnTo>
                              <a:pt x="78" y="17"/>
                            </a:lnTo>
                            <a:lnTo>
                              <a:pt x="80" y="21"/>
                            </a:lnTo>
                            <a:lnTo>
                              <a:pt x="83" y="22"/>
                            </a:lnTo>
                            <a:lnTo>
                              <a:pt x="85" y="12"/>
                            </a:lnTo>
                            <a:lnTo>
                              <a:pt x="91" y="14"/>
                            </a:lnTo>
                            <a:lnTo>
                              <a:pt x="90" y="22"/>
                            </a:lnTo>
                            <a:lnTo>
                              <a:pt x="89" y="26"/>
                            </a:lnTo>
                            <a:lnTo>
                              <a:pt x="93" y="31"/>
                            </a:lnTo>
                            <a:lnTo>
                              <a:pt x="98" y="41"/>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79" name="Freeform 47"/>
                      <p:cNvSpPr>
                        <a:spLocks/>
                      </p:cNvSpPr>
                      <p:nvPr/>
                    </p:nvSpPr>
                    <p:spPr bwMode="auto">
                      <a:xfrm>
                        <a:off x="1026" y="2275"/>
                        <a:ext cx="28" cy="63"/>
                      </a:xfrm>
                      <a:custGeom>
                        <a:avLst/>
                        <a:gdLst>
                          <a:gd name="T0" fmla="*/ 14 w 28"/>
                          <a:gd name="T1" fmla="*/ 0 h 63"/>
                          <a:gd name="T2" fmla="*/ 21 w 28"/>
                          <a:gd name="T3" fmla="*/ 15 h 63"/>
                          <a:gd name="T4" fmla="*/ 24 w 28"/>
                          <a:gd name="T5" fmla="*/ 23 h 63"/>
                          <a:gd name="T6" fmla="*/ 27 w 28"/>
                          <a:gd name="T7" fmla="*/ 30 h 63"/>
                          <a:gd name="T8" fmla="*/ 27 w 28"/>
                          <a:gd name="T9" fmla="*/ 36 h 63"/>
                          <a:gd name="T10" fmla="*/ 26 w 28"/>
                          <a:gd name="T11" fmla="*/ 43 h 63"/>
                          <a:gd name="T12" fmla="*/ 23 w 28"/>
                          <a:gd name="T13" fmla="*/ 46 h 63"/>
                          <a:gd name="T14" fmla="*/ 21 w 28"/>
                          <a:gd name="T15" fmla="*/ 36 h 63"/>
                          <a:gd name="T16" fmla="*/ 18 w 28"/>
                          <a:gd name="T17" fmla="*/ 28 h 63"/>
                          <a:gd name="T18" fmla="*/ 13 w 28"/>
                          <a:gd name="T19" fmla="*/ 19 h 63"/>
                          <a:gd name="T20" fmla="*/ 8 w 28"/>
                          <a:gd name="T21" fmla="*/ 11 h 63"/>
                          <a:gd name="T22" fmla="*/ 5 w 28"/>
                          <a:gd name="T23" fmla="*/ 27 h 63"/>
                          <a:gd name="T24" fmla="*/ 12 w 28"/>
                          <a:gd name="T25" fmla="*/ 37 h 63"/>
                          <a:gd name="T26" fmla="*/ 15 w 28"/>
                          <a:gd name="T27" fmla="*/ 41 h 63"/>
                          <a:gd name="T28" fmla="*/ 18 w 28"/>
                          <a:gd name="T29" fmla="*/ 62 h 63"/>
                          <a:gd name="T30" fmla="*/ 6 w 28"/>
                          <a:gd name="T31" fmla="*/ 57 h 63"/>
                          <a:gd name="T32" fmla="*/ 3 w 28"/>
                          <a:gd name="T33" fmla="*/ 49 h 63"/>
                          <a:gd name="T34" fmla="*/ 0 w 28"/>
                          <a:gd name="T35" fmla="*/ 4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 h="63">
                            <a:moveTo>
                              <a:pt x="14" y="0"/>
                            </a:moveTo>
                            <a:lnTo>
                              <a:pt x="21" y="15"/>
                            </a:lnTo>
                            <a:lnTo>
                              <a:pt x="24" y="23"/>
                            </a:lnTo>
                            <a:lnTo>
                              <a:pt x="27" y="30"/>
                            </a:lnTo>
                            <a:lnTo>
                              <a:pt x="27" y="36"/>
                            </a:lnTo>
                            <a:lnTo>
                              <a:pt x="26" y="43"/>
                            </a:lnTo>
                            <a:lnTo>
                              <a:pt x="23" y="46"/>
                            </a:lnTo>
                            <a:lnTo>
                              <a:pt x="21" y="36"/>
                            </a:lnTo>
                            <a:lnTo>
                              <a:pt x="18" y="28"/>
                            </a:lnTo>
                            <a:lnTo>
                              <a:pt x="13" y="19"/>
                            </a:lnTo>
                            <a:lnTo>
                              <a:pt x="8" y="11"/>
                            </a:lnTo>
                            <a:lnTo>
                              <a:pt x="5" y="27"/>
                            </a:lnTo>
                            <a:lnTo>
                              <a:pt x="12" y="37"/>
                            </a:lnTo>
                            <a:lnTo>
                              <a:pt x="15" y="41"/>
                            </a:lnTo>
                            <a:lnTo>
                              <a:pt x="18" y="62"/>
                            </a:lnTo>
                            <a:lnTo>
                              <a:pt x="6" y="57"/>
                            </a:lnTo>
                            <a:lnTo>
                              <a:pt x="3" y="49"/>
                            </a:lnTo>
                            <a:lnTo>
                              <a:pt x="0" y="40"/>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7573" name="Oval 48"/>
                  <p:cNvSpPr>
                    <a:spLocks noChangeArrowheads="1"/>
                  </p:cNvSpPr>
                  <p:nvPr/>
                </p:nvSpPr>
                <p:spPr bwMode="auto">
                  <a:xfrm>
                    <a:off x="934" y="2345"/>
                    <a:ext cx="0" cy="1"/>
                  </a:xfrm>
                  <a:prstGeom prst="ellipse">
                    <a:avLst/>
                  </a:prstGeom>
                  <a:solidFill>
                    <a:srgbClr val="FF5FBF"/>
                  </a:solidFill>
                  <a:ln w="12700">
                    <a:solidFill>
                      <a:srgbClr val="FF009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grpSp>
              <p:nvGrpSpPr>
                <p:cNvPr id="57556" name="Group 49"/>
                <p:cNvGrpSpPr>
                  <a:grpSpLocks/>
                </p:cNvGrpSpPr>
                <p:nvPr/>
              </p:nvGrpSpPr>
              <p:grpSpPr bwMode="auto">
                <a:xfrm>
                  <a:off x="832" y="2370"/>
                  <a:ext cx="256" cy="314"/>
                  <a:chOff x="832" y="2370"/>
                  <a:chExt cx="256" cy="314"/>
                </a:xfrm>
              </p:grpSpPr>
              <p:sp>
                <p:nvSpPr>
                  <p:cNvPr id="57557" name="Freeform 50"/>
                  <p:cNvSpPr>
                    <a:spLocks/>
                  </p:cNvSpPr>
                  <p:nvPr/>
                </p:nvSpPr>
                <p:spPr bwMode="auto">
                  <a:xfrm>
                    <a:off x="952" y="2370"/>
                    <a:ext cx="25" cy="98"/>
                  </a:xfrm>
                  <a:custGeom>
                    <a:avLst/>
                    <a:gdLst>
                      <a:gd name="T0" fmla="*/ 24 w 25"/>
                      <a:gd name="T1" fmla="*/ 1 h 98"/>
                      <a:gd name="T2" fmla="*/ 5 w 25"/>
                      <a:gd name="T3" fmla="*/ 94 h 98"/>
                      <a:gd name="T4" fmla="*/ 0 w 25"/>
                      <a:gd name="T5" fmla="*/ 97 h 98"/>
                      <a:gd name="T6" fmla="*/ 20 w 25"/>
                      <a:gd name="T7" fmla="*/ 0 h 98"/>
                      <a:gd name="T8" fmla="*/ 21 w 25"/>
                      <a:gd name="T9" fmla="*/ 0 h 98"/>
                      <a:gd name="T10" fmla="*/ 23 w 25"/>
                      <a:gd name="T11" fmla="*/ 0 h 98"/>
                      <a:gd name="T12" fmla="*/ 24 w 25"/>
                      <a:gd name="T13" fmla="*/ 1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98">
                        <a:moveTo>
                          <a:pt x="24" y="1"/>
                        </a:moveTo>
                        <a:lnTo>
                          <a:pt x="5" y="94"/>
                        </a:lnTo>
                        <a:lnTo>
                          <a:pt x="0" y="97"/>
                        </a:lnTo>
                        <a:lnTo>
                          <a:pt x="20" y="0"/>
                        </a:lnTo>
                        <a:lnTo>
                          <a:pt x="21" y="0"/>
                        </a:lnTo>
                        <a:lnTo>
                          <a:pt x="23" y="0"/>
                        </a:lnTo>
                        <a:lnTo>
                          <a:pt x="24" y="1"/>
                        </a:lnTo>
                      </a:path>
                    </a:pathLst>
                  </a:custGeom>
                  <a:solidFill>
                    <a:srgbClr val="BF7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558" name="Group 51"/>
                  <p:cNvGrpSpPr>
                    <a:grpSpLocks/>
                  </p:cNvGrpSpPr>
                  <p:nvPr/>
                </p:nvGrpSpPr>
                <p:grpSpPr bwMode="auto">
                  <a:xfrm>
                    <a:off x="832" y="2406"/>
                    <a:ext cx="256" cy="278"/>
                    <a:chOff x="832" y="2406"/>
                    <a:chExt cx="256" cy="278"/>
                  </a:xfrm>
                </p:grpSpPr>
                <p:sp>
                  <p:nvSpPr>
                    <p:cNvPr id="57562" name="Freeform 52"/>
                    <p:cNvSpPr>
                      <a:spLocks/>
                    </p:cNvSpPr>
                    <p:nvPr/>
                  </p:nvSpPr>
                  <p:spPr bwMode="auto">
                    <a:xfrm>
                      <a:off x="832" y="2406"/>
                      <a:ext cx="256" cy="278"/>
                    </a:xfrm>
                    <a:custGeom>
                      <a:avLst/>
                      <a:gdLst>
                        <a:gd name="T0" fmla="*/ 89 w 256"/>
                        <a:gd name="T1" fmla="*/ 3 h 278"/>
                        <a:gd name="T2" fmla="*/ 76 w 256"/>
                        <a:gd name="T3" fmla="*/ 6 h 278"/>
                        <a:gd name="T4" fmla="*/ 63 w 256"/>
                        <a:gd name="T5" fmla="*/ 9 h 278"/>
                        <a:gd name="T6" fmla="*/ 53 w 256"/>
                        <a:gd name="T7" fmla="*/ 12 h 278"/>
                        <a:gd name="T8" fmla="*/ 45 w 256"/>
                        <a:gd name="T9" fmla="*/ 16 h 278"/>
                        <a:gd name="T10" fmla="*/ 38 w 256"/>
                        <a:gd name="T11" fmla="*/ 21 h 278"/>
                        <a:gd name="T12" fmla="*/ 31 w 256"/>
                        <a:gd name="T13" fmla="*/ 28 h 278"/>
                        <a:gd name="T14" fmla="*/ 22 w 256"/>
                        <a:gd name="T15" fmla="*/ 42 h 278"/>
                        <a:gd name="T16" fmla="*/ 0 w 256"/>
                        <a:gd name="T17" fmla="*/ 79 h 278"/>
                        <a:gd name="T18" fmla="*/ 6 w 256"/>
                        <a:gd name="T19" fmla="*/ 85 h 278"/>
                        <a:gd name="T20" fmla="*/ 63 w 256"/>
                        <a:gd name="T21" fmla="*/ 112 h 278"/>
                        <a:gd name="T22" fmla="*/ 61 w 256"/>
                        <a:gd name="T23" fmla="*/ 171 h 278"/>
                        <a:gd name="T24" fmla="*/ 56 w 256"/>
                        <a:gd name="T25" fmla="*/ 213 h 278"/>
                        <a:gd name="T26" fmla="*/ 41 w 256"/>
                        <a:gd name="T27" fmla="*/ 254 h 278"/>
                        <a:gd name="T28" fmla="*/ 240 w 256"/>
                        <a:gd name="T29" fmla="*/ 277 h 278"/>
                        <a:gd name="T30" fmla="*/ 208 w 256"/>
                        <a:gd name="T31" fmla="*/ 172 h 278"/>
                        <a:gd name="T32" fmla="*/ 219 w 256"/>
                        <a:gd name="T33" fmla="*/ 162 h 278"/>
                        <a:gd name="T34" fmla="*/ 224 w 256"/>
                        <a:gd name="T35" fmla="*/ 145 h 278"/>
                        <a:gd name="T36" fmla="*/ 225 w 256"/>
                        <a:gd name="T37" fmla="*/ 129 h 278"/>
                        <a:gd name="T38" fmla="*/ 226 w 256"/>
                        <a:gd name="T39" fmla="*/ 114 h 278"/>
                        <a:gd name="T40" fmla="*/ 237 w 256"/>
                        <a:gd name="T41" fmla="*/ 36 h 278"/>
                        <a:gd name="T42" fmla="*/ 229 w 256"/>
                        <a:gd name="T43" fmla="*/ 23 h 278"/>
                        <a:gd name="T44" fmla="*/ 217 w 256"/>
                        <a:gd name="T45" fmla="*/ 15 h 278"/>
                        <a:gd name="T46" fmla="*/ 180 w 256"/>
                        <a:gd name="T47" fmla="*/ 4 h 278"/>
                        <a:gd name="T48" fmla="*/ 173 w 256"/>
                        <a:gd name="T49" fmla="*/ 1 h 278"/>
                        <a:gd name="T50" fmla="*/ 166 w 256"/>
                        <a:gd name="T51" fmla="*/ 0 h 278"/>
                        <a:gd name="T52" fmla="*/ 168 w 256"/>
                        <a:gd name="T53" fmla="*/ 8 h 278"/>
                        <a:gd name="T54" fmla="*/ 173 w 256"/>
                        <a:gd name="T55" fmla="*/ 15 h 278"/>
                        <a:gd name="T56" fmla="*/ 178 w 256"/>
                        <a:gd name="T57" fmla="*/ 24 h 278"/>
                        <a:gd name="T58" fmla="*/ 180 w 256"/>
                        <a:gd name="T59" fmla="*/ 31 h 278"/>
                        <a:gd name="T60" fmla="*/ 181 w 256"/>
                        <a:gd name="T61" fmla="*/ 40 h 278"/>
                        <a:gd name="T62" fmla="*/ 178 w 256"/>
                        <a:gd name="T63" fmla="*/ 49 h 278"/>
                        <a:gd name="T64" fmla="*/ 172 w 256"/>
                        <a:gd name="T65" fmla="*/ 56 h 278"/>
                        <a:gd name="T66" fmla="*/ 162 w 256"/>
                        <a:gd name="T67" fmla="*/ 61 h 278"/>
                        <a:gd name="T68" fmla="*/ 152 w 256"/>
                        <a:gd name="T69" fmla="*/ 64 h 278"/>
                        <a:gd name="T70" fmla="*/ 140 w 256"/>
                        <a:gd name="T71" fmla="*/ 64 h 278"/>
                        <a:gd name="T72" fmla="*/ 129 w 256"/>
                        <a:gd name="T73" fmla="*/ 61 h 278"/>
                        <a:gd name="T74" fmla="*/ 115 w 256"/>
                        <a:gd name="T75" fmla="*/ 54 h 278"/>
                        <a:gd name="T76" fmla="*/ 106 w 256"/>
                        <a:gd name="T77" fmla="*/ 46 h 278"/>
                        <a:gd name="T78" fmla="*/ 102 w 256"/>
                        <a:gd name="T79" fmla="*/ 35 h 278"/>
                        <a:gd name="T80" fmla="*/ 98 w 256"/>
                        <a:gd name="T81" fmla="*/ 23 h 278"/>
                        <a:gd name="T82" fmla="*/ 94 w 256"/>
                        <a:gd name="T83" fmla="*/ 10 h 278"/>
                        <a:gd name="T84" fmla="*/ 93 w 256"/>
                        <a:gd name="T85" fmla="*/ 1 h 2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56" h="278">
                          <a:moveTo>
                            <a:pt x="93" y="1"/>
                          </a:moveTo>
                          <a:lnTo>
                            <a:pt x="89" y="3"/>
                          </a:lnTo>
                          <a:lnTo>
                            <a:pt x="82" y="4"/>
                          </a:lnTo>
                          <a:lnTo>
                            <a:pt x="76" y="6"/>
                          </a:lnTo>
                          <a:lnTo>
                            <a:pt x="69" y="7"/>
                          </a:lnTo>
                          <a:lnTo>
                            <a:pt x="63" y="9"/>
                          </a:lnTo>
                          <a:lnTo>
                            <a:pt x="57" y="10"/>
                          </a:lnTo>
                          <a:lnTo>
                            <a:pt x="53" y="12"/>
                          </a:lnTo>
                          <a:lnTo>
                            <a:pt x="49" y="14"/>
                          </a:lnTo>
                          <a:lnTo>
                            <a:pt x="45" y="16"/>
                          </a:lnTo>
                          <a:lnTo>
                            <a:pt x="41" y="19"/>
                          </a:lnTo>
                          <a:lnTo>
                            <a:pt x="38" y="21"/>
                          </a:lnTo>
                          <a:lnTo>
                            <a:pt x="35" y="24"/>
                          </a:lnTo>
                          <a:lnTo>
                            <a:pt x="31" y="28"/>
                          </a:lnTo>
                          <a:lnTo>
                            <a:pt x="28" y="33"/>
                          </a:lnTo>
                          <a:lnTo>
                            <a:pt x="22" y="42"/>
                          </a:lnTo>
                          <a:lnTo>
                            <a:pt x="12" y="59"/>
                          </a:lnTo>
                          <a:lnTo>
                            <a:pt x="0" y="79"/>
                          </a:lnTo>
                          <a:lnTo>
                            <a:pt x="2" y="82"/>
                          </a:lnTo>
                          <a:lnTo>
                            <a:pt x="6" y="85"/>
                          </a:lnTo>
                          <a:lnTo>
                            <a:pt x="61" y="106"/>
                          </a:lnTo>
                          <a:lnTo>
                            <a:pt x="63" y="112"/>
                          </a:lnTo>
                          <a:lnTo>
                            <a:pt x="63" y="137"/>
                          </a:lnTo>
                          <a:lnTo>
                            <a:pt x="61" y="171"/>
                          </a:lnTo>
                          <a:lnTo>
                            <a:pt x="58" y="196"/>
                          </a:lnTo>
                          <a:lnTo>
                            <a:pt x="56" y="213"/>
                          </a:lnTo>
                          <a:lnTo>
                            <a:pt x="50" y="236"/>
                          </a:lnTo>
                          <a:lnTo>
                            <a:pt x="41" y="254"/>
                          </a:lnTo>
                          <a:lnTo>
                            <a:pt x="29" y="277"/>
                          </a:lnTo>
                          <a:lnTo>
                            <a:pt x="240" y="277"/>
                          </a:lnTo>
                          <a:lnTo>
                            <a:pt x="218" y="220"/>
                          </a:lnTo>
                          <a:lnTo>
                            <a:pt x="208" y="172"/>
                          </a:lnTo>
                          <a:lnTo>
                            <a:pt x="213" y="168"/>
                          </a:lnTo>
                          <a:lnTo>
                            <a:pt x="219" y="162"/>
                          </a:lnTo>
                          <a:lnTo>
                            <a:pt x="222" y="154"/>
                          </a:lnTo>
                          <a:lnTo>
                            <a:pt x="224" y="145"/>
                          </a:lnTo>
                          <a:lnTo>
                            <a:pt x="225" y="137"/>
                          </a:lnTo>
                          <a:lnTo>
                            <a:pt x="225" y="129"/>
                          </a:lnTo>
                          <a:lnTo>
                            <a:pt x="225" y="122"/>
                          </a:lnTo>
                          <a:lnTo>
                            <a:pt x="226" y="114"/>
                          </a:lnTo>
                          <a:lnTo>
                            <a:pt x="255" y="90"/>
                          </a:lnTo>
                          <a:lnTo>
                            <a:pt x="237" y="36"/>
                          </a:lnTo>
                          <a:lnTo>
                            <a:pt x="234" y="29"/>
                          </a:lnTo>
                          <a:lnTo>
                            <a:pt x="229" y="23"/>
                          </a:lnTo>
                          <a:lnTo>
                            <a:pt x="224" y="18"/>
                          </a:lnTo>
                          <a:lnTo>
                            <a:pt x="217" y="15"/>
                          </a:lnTo>
                          <a:lnTo>
                            <a:pt x="185" y="6"/>
                          </a:lnTo>
                          <a:lnTo>
                            <a:pt x="180" y="4"/>
                          </a:lnTo>
                          <a:lnTo>
                            <a:pt x="176" y="2"/>
                          </a:lnTo>
                          <a:lnTo>
                            <a:pt x="173" y="1"/>
                          </a:lnTo>
                          <a:lnTo>
                            <a:pt x="169" y="1"/>
                          </a:lnTo>
                          <a:lnTo>
                            <a:pt x="166" y="0"/>
                          </a:lnTo>
                          <a:lnTo>
                            <a:pt x="166" y="5"/>
                          </a:lnTo>
                          <a:lnTo>
                            <a:pt x="168" y="8"/>
                          </a:lnTo>
                          <a:lnTo>
                            <a:pt x="170" y="11"/>
                          </a:lnTo>
                          <a:lnTo>
                            <a:pt x="173" y="15"/>
                          </a:lnTo>
                          <a:lnTo>
                            <a:pt x="175" y="19"/>
                          </a:lnTo>
                          <a:lnTo>
                            <a:pt x="178" y="24"/>
                          </a:lnTo>
                          <a:lnTo>
                            <a:pt x="179" y="28"/>
                          </a:lnTo>
                          <a:lnTo>
                            <a:pt x="180" y="31"/>
                          </a:lnTo>
                          <a:lnTo>
                            <a:pt x="181" y="35"/>
                          </a:lnTo>
                          <a:lnTo>
                            <a:pt x="181" y="40"/>
                          </a:lnTo>
                          <a:lnTo>
                            <a:pt x="179" y="44"/>
                          </a:lnTo>
                          <a:lnTo>
                            <a:pt x="178" y="49"/>
                          </a:lnTo>
                          <a:lnTo>
                            <a:pt x="175" y="53"/>
                          </a:lnTo>
                          <a:lnTo>
                            <a:pt x="172" y="56"/>
                          </a:lnTo>
                          <a:lnTo>
                            <a:pt x="167" y="59"/>
                          </a:lnTo>
                          <a:lnTo>
                            <a:pt x="162" y="61"/>
                          </a:lnTo>
                          <a:lnTo>
                            <a:pt x="157" y="63"/>
                          </a:lnTo>
                          <a:lnTo>
                            <a:pt x="152" y="64"/>
                          </a:lnTo>
                          <a:lnTo>
                            <a:pt x="147" y="65"/>
                          </a:lnTo>
                          <a:lnTo>
                            <a:pt x="140" y="64"/>
                          </a:lnTo>
                          <a:lnTo>
                            <a:pt x="134" y="63"/>
                          </a:lnTo>
                          <a:lnTo>
                            <a:pt x="129" y="61"/>
                          </a:lnTo>
                          <a:lnTo>
                            <a:pt x="123" y="58"/>
                          </a:lnTo>
                          <a:lnTo>
                            <a:pt x="115" y="54"/>
                          </a:lnTo>
                          <a:lnTo>
                            <a:pt x="111" y="51"/>
                          </a:lnTo>
                          <a:lnTo>
                            <a:pt x="106" y="46"/>
                          </a:lnTo>
                          <a:lnTo>
                            <a:pt x="105" y="40"/>
                          </a:lnTo>
                          <a:lnTo>
                            <a:pt x="102" y="35"/>
                          </a:lnTo>
                          <a:lnTo>
                            <a:pt x="100" y="29"/>
                          </a:lnTo>
                          <a:lnTo>
                            <a:pt x="98" y="23"/>
                          </a:lnTo>
                          <a:lnTo>
                            <a:pt x="96" y="17"/>
                          </a:lnTo>
                          <a:lnTo>
                            <a:pt x="94" y="10"/>
                          </a:lnTo>
                          <a:lnTo>
                            <a:pt x="93" y="4"/>
                          </a:lnTo>
                          <a:lnTo>
                            <a:pt x="93" y="1"/>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563" name="Group 53"/>
                    <p:cNvGrpSpPr>
                      <a:grpSpLocks/>
                    </p:cNvGrpSpPr>
                    <p:nvPr/>
                  </p:nvGrpSpPr>
                  <p:grpSpPr bwMode="auto">
                    <a:xfrm>
                      <a:off x="841" y="2451"/>
                      <a:ext cx="139" cy="204"/>
                      <a:chOff x="841" y="2451"/>
                      <a:chExt cx="139" cy="204"/>
                    </a:xfrm>
                  </p:grpSpPr>
                  <p:sp>
                    <p:nvSpPr>
                      <p:cNvPr id="57565" name="Freeform 54"/>
                      <p:cNvSpPr>
                        <a:spLocks/>
                      </p:cNvSpPr>
                      <p:nvPr/>
                    </p:nvSpPr>
                    <p:spPr bwMode="auto">
                      <a:xfrm>
                        <a:off x="841" y="2451"/>
                        <a:ext cx="139" cy="204"/>
                      </a:xfrm>
                      <a:custGeom>
                        <a:avLst/>
                        <a:gdLst>
                          <a:gd name="T0" fmla="*/ 1 w 139"/>
                          <a:gd name="T1" fmla="*/ 47 h 204"/>
                          <a:gd name="T2" fmla="*/ 0 w 139"/>
                          <a:gd name="T3" fmla="*/ 74 h 204"/>
                          <a:gd name="T4" fmla="*/ 3 w 139"/>
                          <a:gd name="T5" fmla="*/ 123 h 204"/>
                          <a:gd name="T6" fmla="*/ 0 w 139"/>
                          <a:gd name="T7" fmla="*/ 149 h 204"/>
                          <a:gd name="T8" fmla="*/ 3 w 139"/>
                          <a:gd name="T9" fmla="*/ 178 h 204"/>
                          <a:gd name="T10" fmla="*/ 13 w 139"/>
                          <a:gd name="T11" fmla="*/ 203 h 204"/>
                          <a:gd name="T12" fmla="*/ 39 w 139"/>
                          <a:gd name="T13" fmla="*/ 200 h 204"/>
                          <a:gd name="T14" fmla="*/ 69 w 139"/>
                          <a:gd name="T15" fmla="*/ 180 h 204"/>
                          <a:gd name="T16" fmla="*/ 117 w 139"/>
                          <a:gd name="T17" fmla="*/ 107 h 204"/>
                          <a:gd name="T18" fmla="*/ 127 w 139"/>
                          <a:gd name="T19" fmla="*/ 92 h 204"/>
                          <a:gd name="T20" fmla="*/ 130 w 139"/>
                          <a:gd name="T21" fmla="*/ 84 h 204"/>
                          <a:gd name="T22" fmla="*/ 135 w 139"/>
                          <a:gd name="T23" fmla="*/ 68 h 204"/>
                          <a:gd name="T24" fmla="*/ 135 w 139"/>
                          <a:gd name="T25" fmla="*/ 63 h 204"/>
                          <a:gd name="T26" fmla="*/ 132 w 139"/>
                          <a:gd name="T27" fmla="*/ 58 h 204"/>
                          <a:gd name="T28" fmla="*/ 127 w 139"/>
                          <a:gd name="T29" fmla="*/ 52 h 204"/>
                          <a:gd name="T30" fmla="*/ 124 w 139"/>
                          <a:gd name="T31" fmla="*/ 47 h 204"/>
                          <a:gd name="T32" fmla="*/ 125 w 139"/>
                          <a:gd name="T33" fmla="*/ 42 h 204"/>
                          <a:gd name="T34" fmla="*/ 130 w 139"/>
                          <a:gd name="T35" fmla="*/ 44 h 204"/>
                          <a:gd name="T36" fmla="*/ 133 w 139"/>
                          <a:gd name="T37" fmla="*/ 50 h 204"/>
                          <a:gd name="T38" fmla="*/ 135 w 139"/>
                          <a:gd name="T39" fmla="*/ 53 h 204"/>
                          <a:gd name="T40" fmla="*/ 138 w 139"/>
                          <a:gd name="T41" fmla="*/ 52 h 204"/>
                          <a:gd name="T42" fmla="*/ 137 w 139"/>
                          <a:gd name="T43" fmla="*/ 46 h 204"/>
                          <a:gd name="T44" fmla="*/ 136 w 139"/>
                          <a:gd name="T45" fmla="*/ 33 h 204"/>
                          <a:gd name="T46" fmla="*/ 134 w 139"/>
                          <a:gd name="T47" fmla="*/ 27 h 204"/>
                          <a:gd name="T48" fmla="*/ 130 w 139"/>
                          <a:gd name="T49" fmla="*/ 24 h 204"/>
                          <a:gd name="T50" fmla="*/ 127 w 139"/>
                          <a:gd name="T51" fmla="*/ 13 h 204"/>
                          <a:gd name="T52" fmla="*/ 124 w 139"/>
                          <a:gd name="T53" fmla="*/ 6 h 204"/>
                          <a:gd name="T54" fmla="*/ 123 w 139"/>
                          <a:gd name="T55" fmla="*/ 1 h 204"/>
                          <a:gd name="T56" fmla="*/ 118 w 139"/>
                          <a:gd name="T57" fmla="*/ 0 h 204"/>
                          <a:gd name="T58" fmla="*/ 101 w 139"/>
                          <a:gd name="T59" fmla="*/ 26 h 204"/>
                          <a:gd name="T60" fmla="*/ 96 w 139"/>
                          <a:gd name="T61" fmla="*/ 33 h 204"/>
                          <a:gd name="T62" fmla="*/ 95 w 139"/>
                          <a:gd name="T63" fmla="*/ 38 h 204"/>
                          <a:gd name="T64" fmla="*/ 101 w 139"/>
                          <a:gd name="T65" fmla="*/ 60 h 204"/>
                          <a:gd name="T66" fmla="*/ 107 w 139"/>
                          <a:gd name="T67" fmla="*/ 80 h 204"/>
                          <a:gd name="T68" fmla="*/ 53 w 139"/>
                          <a:gd name="T69" fmla="*/ 124 h 204"/>
                          <a:gd name="T70" fmla="*/ 53 w 139"/>
                          <a:gd name="T71" fmla="*/ 61 h 2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39" h="204">
                            <a:moveTo>
                              <a:pt x="5" y="35"/>
                            </a:moveTo>
                            <a:lnTo>
                              <a:pt x="1" y="47"/>
                            </a:lnTo>
                            <a:lnTo>
                              <a:pt x="1" y="57"/>
                            </a:lnTo>
                            <a:lnTo>
                              <a:pt x="0" y="74"/>
                            </a:lnTo>
                            <a:lnTo>
                              <a:pt x="3" y="96"/>
                            </a:lnTo>
                            <a:lnTo>
                              <a:pt x="3" y="123"/>
                            </a:lnTo>
                            <a:lnTo>
                              <a:pt x="1" y="137"/>
                            </a:lnTo>
                            <a:lnTo>
                              <a:pt x="0" y="149"/>
                            </a:lnTo>
                            <a:lnTo>
                              <a:pt x="1" y="164"/>
                            </a:lnTo>
                            <a:lnTo>
                              <a:pt x="3" y="178"/>
                            </a:lnTo>
                            <a:lnTo>
                              <a:pt x="7" y="191"/>
                            </a:lnTo>
                            <a:lnTo>
                              <a:pt x="13" y="203"/>
                            </a:lnTo>
                            <a:lnTo>
                              <a:pt x="27" y="201"/>
                            </a:lnTo>
                            <a:lnTo>
                              <a:pt x="39" y="200"/>
                            </a:lnTo>
                            <a:lnTo>
                              <a:pt x="55" y="195"/>
                            </a:lnTo>
                            <a:lnTo>
                              <a:pt x="69" y="180"/>
                            </a:lnTo>
                            <a:lnTo>
                              <a:pt x="78" y="167"/>
                            </a:lnTo>
                            <a:lnTo>
                              <a:pt x="117" y="107"/>
                            </a:lnTo>
                            <a:lnTo>
                              <a:pt x="125" y="95"/>
                            </a:lnTo>
                            <a:lnTo>
                              <a:pt x="127" y="92"/>
                            </a:lnTo>
                            <a:lnTo>
                              <a:pt x="128" y="88"/>
                            </a:lnTo>
                            <a:lnTo>
                              <a:pt x="130" y="84"/>
                            </a:lnTo>
                            <a:lnTo>
                              <a:pt x="131" y="80"/>
                            </a:lnTo>
                            <a:lnTo>
                              <a:pt x="135" y="68"/>
                            </a:lnTo>
                            <a:lnTo>
                              <a:pt x="135" y="66"/>
                            </a:lnTo>
                            <a:lnTo>
                              <a:pt x="135" y="63"/>
                            </a:lnTo>
                            <a:lnTo>
                              <a:pt x="133" y="60"/>
                            </a:lnTo>
                            <a:lnTo>
                              <a:pt x="132" y="58"/>
                            </a:lnTo>
                            <a:lnTo>
                              <a:pt x="130" y="55"/>
                            </a:lnTo>
                            <a:lnTo>
                              <a:pt x="127" y="52"/>
                            </a:lnTo>
                            <a:lnTo>
                              <a:pt x="126" y="49"/>
                            </a:lnTo>
                            <a:lnTo>
                              <a:pt x="124" y="47"/>
                            </a:lnTo>
                            <a:lnTo>
                              <a:pt x="121" y="44"/>
                            </a:lnTo>
                            <a:lnTo>
                              <a:pt x="125" y="42"/>
                            </a:lnTo>
                            <a:lnTo>
                              <a:pt x="128" y="41"/>
                            </a:lnTo>
                            <a:lnTo>
                              <a:pt x="130" y="44"/>
                            </a:lnTo>
                            <a:lnTo>
                              <a:pt x="132" y="47"/>
                            </a:lnTo>
                            <a:lnTo>
                              <a:pt x="133" y="50"/>
                            </a:lnTo>
                            <a:lnTo>
                              <a:pt x="134" y="52"/>
                            </a:lnTo>
                            <a:lnTo>
                              <a:pt x="135" y="53"/>
                            </a:lnTo>
                            <a:lnTo>
                              <a:pt x="137" y="54"/>
                            </a:lnTo>
                            <a:lnTo>
                              <a:pt x="138" y="52"/>
                            </a:lnTo>
                            <a:lnTo>
                              <a:pt x="138" y="50"/>
                            </a:lnTo>
                            <a:lnTo>
                              <a:pt x="137" y="46"/>
                            </a:lnTo>
                            <a:lnTo>
                              <a:pt x="136" y="40"/>
                            </a:lnTo>
                            <a:lnTo>
                              <a:pt x="136" y="33"/>
                            </a:lnTo>
                            <a:lnTo>
                              <a:pt x="134" y="32"/>
                            </a:lnTo>
                            <a:lnTo>
                              <a:pt x="134" y="27"/>
                            </a:lnTo>
                            <a:lnTo>
                              <a:pt x="134" y="26"/>
                            </a:lnTo>
                            <a:lnTo>
                              <a:pt x="130" y="24"/>
                            </a:lnTo>
                            <a:lnTo>
                              <a:pt x="128" y="18"/>
                            </a:lnTo>
                            <a:lnTo>
                              <a:pt x="127" y="13"/>
                            </a:lnTo>
                            <a:lnTo>
                              <a:pt x="125" y="9"/>
                            </a:lnTo>
                            <a:lnTo>
                              <a:pt x="124" y="6"/>
                            </a:lnTo>
                            <a:lnTo>
                              <a:pt x="124" y="3"/>
                            </a:lnTo>
                            <a:lnTo>
                              <a:pt x="123" y="1"/>
                            </a:lnTo>
                            <a:lnTo>
                              <a:pt x="121" y="0"/>
                            </a:lnTo>
                            <a:lnTo>
                              <a:pt x="118" y="0"/>
                            </a:lnTo>
                            <a:lnTo>
                              <a:pt x="117" y="8"/>
                            </a:lnTo>
                            <a:lnTo>
                              <a:pt x="101" y="26"/>
                            </a:lnTo>
                            <a:lnTo>
                              <a:pt x="97" y="31"/>
                            </a:lnTo>
                            <a:lnTo>
                              <a:pt x="96" y="33"/>
                            </a:lnTo>
                            <a:lnTo>
                              <a:pt x="95" y="36"/>
                            </a:lnTo>
                            <a:lnTo>
                              <a:pt x="95" y="38"/>
                            </a:lnTo>
                            <a:lnTo>
                              <a:pt x="97" y="46"/>
                            </a:lnTo>
                            <a:lnTo>
                              <a:pt x="101" y="60"/>
                            </a:lnTo>
                            <a:lnTo>
                              <a:pt x="104" y="68"/>
                            </a:lnTo>
                            <a:lnTo>
                              <a:pt x="107" y="80"/>
                            </a:lnTo>
                            <a:lnTo>
                              <a:pt x="83" y="99"/>
                            </a:lnTo>
                            <a:lnTo>
                              <a:pt x="53" y="124"/>
                            </a:lnTo>
                            <a:lnTo>
                              <a:pt x="55" y="94"/>
                            </a:lnTo>
                            <a:lnTo>
                              <a:pt x="53" y="61"/>
                            </a:lnTo>
                            <a:lnTo>
                              <a:pt x="5" y="35"/>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66" name="Freeform 55"/>
                      <p:cNvSpPr>
                        <a:spLocks/>
                      </p:cNvSpPr>
                      <p:nvPr/>
                    </p:nvSpPr>
                    <p:spPr bwMode="auto">
                      <a:xfrm>
                        <a:off x="952" y="2476"/>
                        <a:ext cx="20" cy="17"/>
                      </a:xfrm>
                      <a:custGeom>
                        <a:avLst/>
                        <a:gdLst>
                          <a:gd name="T0" fmla="*/ 0 w 20"/>
                          <a:gd name="T1" fmla="*/ 16 h 17"/>
                          <a:gd name="T2" fmla="*/ 12 w 20"/>
                          <a:gd name="T3" fmla="*/ 0 h 17"/>
                          <a:gd name="T4" fmla="*/ 19 w 20"/>
                          <a:gd name="T5" fmla="*/ 0 h 17"/>
                          <a:gd name="T6" fmla="*/ 0 60000 65536"/>
                          <a:gd name="T7" fmla="*/ 0 60000 65536"/>
                          <a:gd name="T8" fmla="*/ 0 60000 65536"/>
                        </a:gdLst>
                        <a:ahLst/>
                        <a:cxnLst>
                          <a:cxn ang="T6">
                            <a:pos x="T0" y="T1"/>
                          </a:cxn>
                          <a:cxn ang="T7">
                            <a:pos x="T2" y="T3"/>
                          </a:cxn>
                          <a:cxn ang="T8">
                            <a:pos x="T4" y="T5"/>
                          </a:cxn>
                        </a:cxnLst>
                        <a:rect l="0" t="0" r="r" b="b"/>
                        <a:pathLst>
                          <a:path w="20" h="17">
                            <a:moveTo>
                              <a:pt x="0" y="16"/>
                            </a:moveTo>
                            <a:lnTo>
                              <a:pt x="12" y="0"/>
                            </a:lnTo>
                            <a:lnTo>
                              <a:pt x="19"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67" name="Freeform 56"/>
                      <p:cNvSpPr>
                        <a:spLocks/>
                      </p:cNvSpPr>
                      <p:nvPr/>
                    </p:nvSpPr>
                    <p:spPr bwMode="auto">
                      <a:xfrm>
                        <a:off x="949" y="2484"/>
                        <a:ext cx="27" cy="17"/>
                      </a:xfrm>
                      <a:custGeom>
                        <a:avLst/>
                        <a:gdLst>
                          <a:gd name="T0" fmla="*/ 0 w 27"/>
                          <a:gd name="T1" fmla="*/ 16 h 17"/>
                          <a:gd name="T2" fmla="*/ 15 w 27"/>
                          <a:gd name="T3" fmla="*/ 5 h 17"/>
                          <a:gd name="T4" fmla="*/ 26 w 27"/>
                          <a:gd name="T5" fmla="*/ 0 h 17"/>
                          <a:gd name="T6" fmla="*/ 0 60000 65536"/>
                          <a:gd name="T7" fmla="*/ 0 60000 65536"/>
                          <a:gd name="T8" fmla="*/ 0 60000 65536"/>
                        </a:gdLst>
                        <a:ahLst/>
                        <a:cxnLst>
                          <a:cxn ang="T6">
                            <a:pos x="T0" y="T1"/>
                          </a:cxn>
                          <a:cxn ang="T7">
                            <a:pos x="T2" y="T3"/>
                          </a:cxn>
                          <a:cxn ang="T8">
                            <a:pos x="T4" y="T5"/>
                          </a:cxn>
                        </a:cxnLst>
                        <a:rect l="0" t="0" r="r" b="b"/>
                        <a:pathLst>
                          <a:path w="27" h="17">
                            <a:moveTo>
                              <a:pt x="0" y="16"/>
                            </a:moveTo>
                            <a:lnTo>
                              <a:pt x="15" y="5"/>
                            </a:lnTo>
                            <a:lnTo>
                              <a:pt x="26"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68" name="Freeform 57"/>
                      <p:cNvSpPr>
                        <a:spLocks/>
                      </p:cNvSpPr>
                      <p:nvPr/>
                    </p:nvSpPr>
                    <p:spPr bwMode="auto">
                      <a:xfrm>
                        <a:off x="951" y="2472"/>
                        <a:ext cx="17" cy="17"/>
                      </a:xfrm>
                      <a:custGeom>
                        <a:avLst/>
                        <a:gdLst>
                          <a:gd name="T0" fmla="*/ 0 w 17"/>
                          <a:gd name="T1" fmla="*/ 16 h 17"/>
                          <a:gd name="T2" fmla="*/ 14 w 17"/>
                          <a:gd name="T3" fmla="*/ 0 h 17"/>
                          <a:gd name="T4" fmla="*/ 16 w 17"/>
                          <a:gd name="T5" fmla="*/ 8 h 17"/>
                          <a:gd name="T6" fmla="*/ 0 60000 65536"/>
                          <a:gd name="T7" fmla="*/ 0 60000 65536"/>
                          <a:gd name="T8" fmla="*/ 0 60000 65536"/>
                        </a:gdLst>
                        <a:ahLst/>
                        <a:cxnLst>
                          <a:cxn ang="T6">
                            <a:pos x="T0" y="T1"/>
                          </a:cxn>
                          <a:cxn ang="T7">
                            <a:pos x="T2" y="T3"/>
                          </a:cxn>
                          <a:cxn ang="T8">
                            <a:pos x="T4" y="T5"/>
                          </a:cxn>
                        </a:cxnLst>
                        <a:rect l="0" t="0" r="r" b="b"/>
                        <a:pathLst>
                          <a:path w="17" h="17">
                            <a:moveTo>
                              <a:pt x="0" y="16"/>
                            </a:moveTo>
                            <a:lnTo>
                              <a:pt x="14" y="0"/>
                            </a:lnTo>
                            <a:lnTo>
                              <a:pt x="16" y="8"/>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69" name="Line 58"/>
                      <p:cNvSpPr>
                        <a:spLocks noChangeShapeType="1"/>
                      </p:cNvSpPr>
                      <p:nvPr/>
                    </p:nvSpPr>
                    <p:spPr bwMode="auto">
                      <a:xfrm flipH="1" flipV="1">
                        <a:off x="960" y="2459"/>
                        <a:ext cx="5" cy="2"/>
                      </a:xfrm>
                      <a:prstGeom prst="line">
                        <a:avLst/>
                      </a:prstGeom>
                      <a:noFill/>
                      <a:ln w="12700">
                        <a:solidFill>
                          <a:srgbClr val="BF3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7564" name="Freeform 59"/>
                    <p:cNvSpPr>
                      <a:spLocks/>
                    </p:cNvSpPr>
                    <p:nvPr/>
                  </p:nvSpPr>
                  <p:spPr bwMode="auto">
                    <a:xfrm>
                      <a:off x="832" y="2474"/>
                      <a:ext cx="66" cy="42"/>
                    </a:xfrm>
                    <a:custGeom>
                      <a:avLst/>
                      <a:gdLst>
                        <a:gd name="T0" fmla="*/ 30 w 66"/>
                        <a:gd name="T1" fmla="*/ 15 h 42"/>
                        <a:gd name="T2" fmla="*/ 6 w 66"/>
                        <a:gd name="T3" fmla="*/ 0 h 42"/>
                        <a:gd name="T4" fmla="*/ 0 w 66"/>
                        <a:gd name="T5" fmla="*/ 11 h 42"/>
                        <a:gd name="T6" fmla="*/ 2 w 66"/>
                        <a:gd name="T7" fmla="*/ 14 h 42"/>
                        <a:gd name="T8" fmla="*/ 6 w 66"/>
                        <a:gd name="T9" fmla="*/ 17 h 42"/>
                        <a:gd name="T10" fmla="*/ 65 w 66"/>
                        <a:gd name="T11" fmla="*/ 41 h 42"/>
                        <a:gd name="T12" fmla="*/ 65 w 66"/>
                        <a:gd name="T13" fmla="*/ 35 h 42"/>
                        <a:gd name="T14" fmla="*/ 30 w 66"/>
                        <a:gd name="T15" fmla="*/ 15 h 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 h="42">
                          <a:moveTo>
                            <a:pt x="30" y="15"/>
                          </a:moveTo>
                          <a:lnTo>
                            <a:pt x="6" y="0"/>
                          </a:lnTo>
                          <a:lnTo>
                            <a:pt x="0" y="11"/>
                          </a:lnTo>
                          <a:lnTo>
                            <a:pt x="2" y="14"/>
                          </a:lnTo>
                          <a:lnTo>
                            <a:pt x="6" y="17"/>
                          </a:lnTo>
                          <a:lnTo>
                            <a:pt x="65" y="41"/>
                          </a:lnTo>
                          <a:lnTo>
                            <a:pt x="65" y="35"/>
                          </a:lnTo>
                          <a:lnTo>
                            <a:pt x="30" y="15"/>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559" name="Group 60"/>
                  <p:cNvGrpSpPr>
                    <a:grpSpLocks/>
                  </p:cNvGrpSpPr>
                  <p:nvPr/>
                </p:nvGrpSpPr>
                <p:grpSpPr bwMode="auto">
                  <a:xfrm>
                    <a:off x="939" y="2430"/>
                    <a:ext cx="33" cy="48"/>
                    <a:chOff x="939" y="2430"/>
                    <a:chExt cx="33" cy="48"/>
                  </a:xfrm>
                </p:grpSpPr>
                <p:sp>
                  <p:nvSpPr>
                    <p:cNvPr id="57560" name="Freeform 61"/>
                    <p:cNvSpPr>
                      <a:spLocks/>
                    </p:cNvSpPr>
                    <p:nvPr/>
                  </p:nvSpPr>
                  <p:spPr bwMode="auto">
                    <a:xfrm>
                      <a:off x="939" y="2431"/>
                      <a:ext cx="26" cy="47"/>
                    </a:xfrm>
                    <a:custGeom>
                      <a:avLst/>
                      <a:gdLst>
                        <a:gd name="T0" fmla="*/ 24 w 26"/>
                        <a:gd name="T1" fmla="*/ 0 h 47"/>
                        <a:gd name="T2" fmla="*/ 16 w 26"/>
                        <a:gd name="T3" fmla="*/ 3 h 47"/>
                        <a:gd name="T4" fmla="*/ 9 w 26"/>
                        <a:gd name="T5" fmla="*/ 7 h 47"/>
                        <a:gd name="T6" fmla="*/ 4 w 26"/>
                        <a:gd name="T7" fmla="*/ 15 h 47"/>
                        <a:gd name="T8" fmla="*/ 0 w 26"/>
                        <a:gd name="T9" fmla="*/ 20 h 47"/>
                        <a:gd name="T10" fmla="*/ 1 w 26"/>
                        <a:gd name="T11" fmla="*/ 27 h 47"/>
                        <a:gd name="T12" fmla="*/ 2 w 26"/>
                        <a:gd name="T13" fmla="*/ 39 h 47"/>
                        <a:gd name="T14" fmla="*/ 3 w 26"/>
                        <a:gd name="T15" fmla="*/ 46 h 47"/>
                        <a:gd name="T16" fmla="*/ 12 w 26"/>
                        <a:gd name="T17" fmla="*/ 38 h 47"/>
                        <a:gd name="T18" fmla="*/ 12 w 26"/>
                        <a:gd name="T19" fmla="*/ 30 h 47"/>
                        <a:gd name="T20" fmla="*/ 11 w 26"/>
                        <a:gd name="T21" fmla="*/ 27 h 47"/>
                        <a:gd name="T22" fmla="*/ 10 w 26"/>
                        <a:gd name="T23" fmla="*/ 24 h 47"/>
                        <a:gd name="T24" fmla="*/ 12 w 26"/>
                        <a:gd name="T25" fmla="*/ 23 h 47"/>
                        <a:gd name="T26" fmla="*/ 13 w 26"/>
                        <a:gd name="T27" fmla="*/ 21 h 47"/>
                        <a:gd name="T28" fmla="*/ 15 w 26"/>
                        <a:gd name="T29" fmla="*/ 18 h 47"/>
                        <a:gd name="T30" fmla="*/ 16 w 26"/>
                        <a:gd name="T31" fmla="*/ 15 h 47"/>
                        <a:gd name="T32" fmla="*/ 17 w 26"/>
                        <a:gd name="T33" fmla="*/ 12 h 47"/>
                        <a:gd name="T34" fmla="*/ 19 w 26"/>
                        <a:gd name="T35" fmla="*/ 11 h 47"/>
                        <a:gd name="T36" fmla="*/ 22 w 26"/>
                        <a:gd name="T37" fmla="*/ 10 h 47"/>
                        <a:gd name="T38" fmla="*/ 24 w 26"/>
                        <a:gd name="T39" fmla="*/ 8 h 47"/>
                        <a:gd name="T40" fmla="*/ 25 w 26"/>
                        <a:gd name="T41" fmla="*/ 6 h 47"/>
                        <a:gd name="T42" fmla="*/ 25 w 26"/>
                        <a:gd name="T43" fmla="*/ 3 h 47"/>
                        <a:gd name="T44" fmla="*/ 24 w 26"/>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6" h="47">
                          <a:moveTo>
                            <a:pt x="24" y="0"/>
                          </a:moveTo>
                          <a:lnTo>
                            <a:pt x="16" y="3"/>
                          </a:lnTo>
                          <a:lnTo>
                            <a:pt x="9" y="7"/>
                          </a:lnTo>
                          <a:lnTo>
                            <a:pt x="4" y="15"/>
                          </a:lnTo>
                          <a:lnTo>
                            <a:pt x="0" y="20"/>
                          </a:lnTo>
                          <a:lnTo>
                            <a:pt x="1" y="27"/>
                          </a:lnTo>
                          <a:lnTo>
                            <a:pt x="2" y="39"/>
                          </a:lnTo>
                          <a:lnTo>
                            <a:pt x="3" y="46"/>
                          </a:lnTo>
                          <a:lnTo>
                            <a:pt x="12" y="38"/>
                          </a:lnTo>
                          <a:lnTo>
                            <a:pt x="12" y="30"/>
                          </a:lnTo>
                          <a:lnTo>
                            <a:pt x="11" y="27"/>
                          </a:lnTo>
                          <a:lnTo>
                            <a:pt x="10" y="24"/>
                          </a:lnTo>
                          <a:lnTo>
                            <a:pt x="12" y="23"/>
                          </a:lnTo>
                          <a:lnTo>
                            <a:pt x="13" y="21"/>
                          </a:lnTo>
                          <a:lnTo>
                            <a:pt x="15" y="18"/>
                          </a:lnTo>
                          <a:lnTo>
                            <a:pt x="16" y="15"/>
                          </a:lnTo>
                          <a:lnTo>
                            <a:pt x="17" y="12"/>
                          </a:lnTo>
                          <a:lnTo>
                            <a:pt x="19" y="11"/>
                          </a:lnTo>
                          <a:lnTo>
                            <a:pt x="22" y="10"/>
                          </a:lnTo>
                          <a:lnTo>
                            <a:pt x="24" y="8"/>
                          </a:lnTo>
                          <a:lnTo>
                            <a:pt x="25" y="6"/>
                          </a:lnTo>
                          <a:lnTo>
                            <a:pt x="25" y="3"/>
                          </a:lnTo>
                          <a:lnTo>
                            <a:pt x="24" y="0"/>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61" name="Freeform 62"/>
                    <p:cNvSpPr>
                      <a:spLocks/>
                    </p:cNvSpPr>
                    <p:nvPr/>
                  </p:nvSpPr>
                  <p:spPr bwMode="auto">
                    <a:xfrm>
                      <a:off x="955" y="2430"/>
                      <a:ext cx="17" cy="17"/>
                    </a:xfrm>
                    <a:custGeom>
                      <a:avLst/>
                      <a:gdLst>
                        <a:gd name="T0" fmla="*/ 0 w 17"/>
                        <a:gd name="T1" fmla="*/ 12 h 17"/>
                        <a:gd name="T2" fmla="*/ 14 w 17"/>
                        <a:gd name="T3" fmla="*/ 0 h 17"/>
                        <a:gd name="T4" fmla="*/ 16 w 17"/>
                        <a:gd name="T5" fmla="*/ 6 h 17"/>
                        <a:gd name="T6" fmla="*/ 14 w 17"/>
                        <a:gd name="T7" fmla="*/ 9 h 17"/>
                        <a:gd name="T8" fmla="*/ 5 w 17"/>
                        <a:gd name="T9" fmla="*/ 16 h 17"/>
                        <a:gd name="T10" fmla="*/ 4 w 17"/>
                        <a:gd name="T11" fmla="*/ 16 h 17"/>
                        <a:gd name="T12" fmla="*/ 1 w 17"/>
                        <a:gd name="T13" fmla="*/ 16 h 17"/>
                        <a:gd name="T14" fmla="*/ 0 w 17"/>
                        <a:gd name="T15" fmla="*/ 12 h 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 h="17">
                          <a:moveTo>
                            <a:pt x="0" y="12"/>
                          </a:moveTo>
                          <a:lnTo>
                            <a:pt x="14" y="0"/>
                          </a:lnTo>
                          <a:lnTo>
                            <a:pt x="16" y="6"/>
                          </a:lnTo>
                          <a:lnTo>
                            <a:pt x="14" y="9"/>
                          </a:lnTo>
                          <a:lnTo>
                            <a:pt x="5" y="16"/>
                          </a:lnTo>
                          <a:lnTo>
                            <a:pt x="4" y="16"/>
                          </a:lnTo>
                          <a:lnTo>
                            <a:pt x="1" y="16"/>
                          </a:lnTo>
                          <a:lnTo>
                            <a:pt x="0" y="12"/>
                          </a:lnTo>
                        </a:path>
                      </a:pathLst>
                    </a:custGeom>
                    <a:solidFill>
                      <a:srgbClr val="FF001F"/>
                    </a:solidFill>
                    <a:ln w="12700" cap="rnd" cmpd="sng">
                      <a:solidFill>
                        <a:srgbClr val="FF001F"/>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57552" name="Freeform 63"/>
              <p:cNvSpPr>
                <a:spLocks/>
              </p:cNvSpPr>
              <p:nvPr/>
            </p:nvSpPr>
            <p:spPr bwMode="auto">
              <a:xfrm>
                <a:off x="962" y="2406"/>
                <a:ext cx="168" cy="201"/>
              </a:xfrm>
              <a:custGeom>
                <a:avLst/>
                <a:gdLst>
                  <a:gd name="T0" fmla="*/ 65 w 168"/>
                  <a:gd name="T1" fmla="*/ 0 h 201"/>
                  <a:gd name="T2" fmla="*/ 162 w 168"/>
                  <a:gd name="T3" fmla="*/ 20 h 201"/>
                  <a:gd name="T4" fmla="*/ 154 w 168"/>
                  <a:gd name="T5" fmla="*/ 22 h 201"/>
                  <a:gd name="T6" fmla="*/ 167 w 168"/>
                  <a:gd name="T7" fmla="*/ 28 h 201"/>
                  <a:gd name="T8" fmla="*/ 111 w 168"/>
                  <a:gd name="T9" fmla="*/ 200 h 201"/>
                  <a:gd name="T10" fmla="*/ 41 w 168"/>
                  <a:gd name="T11" fmla="*/ 192 h 201"/>
                  <a:gd name="T12" fmla="*/ 0 w 168"/>
                  <a:gd name="T13" fmla="*/ 169 h 201"/>
                  <a:gd name="T14" fmla="*/ 65 w 168"/>
                  <a:gd name="T15" fmla="*/ 0 h 20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8" h="201">
                    <a:moveTo>
                      <a:pt x="65" y="0"/>
                    </a:moveTo>
                    <a:lnTo>
                      <a:pt x="162" y="20"/>
                    </a:lnTo>
                    <a:lnTo>
                      <a:pt x="154" y="22"/>
                    </a:lnTo>
                    <a:lnTo>
                      <a:pt x="167" y="28"/>
                    </a:lnTo>
                    <a:lnTo>
                      <a:pt x="111" y="200"/>
                    </a:lnTo>
                    <a:lnTo>
                      <a:pt x="41" y="192"/>
                    </a:lnTo>
                    <a:lnTo>
                      <a:pt x="0" y="169"/>
                    </a:lnTo>
                    <a:lnTo>
                      <a:pt x="65" y="0"/>
                    </a:lnTo>
                  </a:path>
                </a:pathLst>
              </a:custGeom>
              <a:solidFill>
                <a:srgbClr val="9FB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53" name="Freeform 64"/>
              <p:cNvSpPr>
                <a:spLocks/>
              </p:cNvSpPr>
              <p:nvPr/>
            </p:nvSpPr>
            <p:spPr bwMode="auto">
              <a:xfrm>
                <a:off x="937" y="2530"/>
                <a:ext cx="174" cy="99"/>
              </a:xfrm>
              <a:custGeom>
                <a:avLst/>
                <a:gdLst>
                  <a:gd name="T0" fmla="*/ 160 w 174"/>
                  <a:gd name="T1" fmla="*/ 7 h 99"/>
                  <a:gd name="T2" fmla="*/ 165 w 174"/>
                  <a:gd name="T3" fmla="*/ 40 h 99"/>
                  <a:gd name="T4" fmla="*/ 171 w 174"/>
                  <a:gd name="T5" fmla="*/ 67 h 99"/>
                  <a:gd name="T6" fmla="*/ 173 w 174"/>
                  <a:gd name="T7" fmla="*/ 82 h 99"/>
                  <a:gd name="T8" fmla="*/ 170 w 174"/>
                  <a:gd name="T9" fmla="*/ 91 h 99"/>
                  <a:gd name="T10" fmla="*/ 144 w 174"/>
                  <a:gd name="T11" fmla="*/ 97 h 99"/>
                  <a:gd name="T12" fmla="*/ 92 w 174"/>
                  <a:gd name="T13" fmla="*/ 94 h 99"/>
                  <a:gd name="T14" fmla="*/ 65 w 174"/>
                  <a:gd name="T15" fmla="*/ 98 h 99"/>
                  <a:gd name="T16" fmla="*/ 44 w 174"/>
                  <a:gd name="T17" fmla="*/ 95 h 99"/>
                  <a:gd name="T18" fmla="*/ 17 w 174"/>
                  <a:gd name="T19" fmla="*/ 93 h 99"/>
                  <a:gd name="T20" fmla="*/ 10 w 174"/>
                  <a:gd name="T21" fmla="*/ 81 h 99"/>
                  <a:gd name="T22" fmla="*/ 4 w 174"/>
                  <a:gd name="T23" fmla="*/ 72 h 99"/>
                  <a:gd name="T24" fmla="*/ 1 w 174"/>
                  <a:gd name="T25" fmla="*/ 59 h 99"/>
                  <a:gd name="T26" fmla="*/ 0 w 174"/>
                  <a:gd name="T27" fmla="*/ 51 h 99"/>
                  <a:gd name="T28" fmla="*/ 4 w 174"/>
                  <a:gd name="T29" fmla="*/ 49 h 99"/>
                  <a:gd name="T30" fmla="*/ 8 w 174"/>
                  <a:gd name="T31" fmla="*/ 53 h 99"/>
                  <a:gd name="T32" fmla="*/ 19 w 174"/>
                  <a:gd name="T33" fmla="*/ 58 h 99"/>
                  <a:gd name="T34" fmla="*/ 13 w 174"/>
                  <a:gd name="T35" fmla="*/ 51 h 99"/>
                  <a:gd name="T36" fmla="*/ 21 w 174"/>
                  <a:gd name="T37" fmla="*/ 47 h 99"/>
                  <a:gd name="T38" fmla="*/ 37 w 174"/>
                  <a:gd name="T39" fmla="*/ 45 h 99"/>
                  <a:gd name="T40" fmla="*/ 50 w 174"/>
                  <a:gd name="T41" fmla="*/ 45 h 99"/>
                  <a:gd name="T42" fmla="*/ 38 w 174"/>
                  <a:gd name="T43" fmla="*/ 43 h 99"/>
                  <a:gd name="T44" fmla="*/ 29 w 174"/>
                  <a:gd name="T45" fmla="*/ 43 h 99"/>
                  <a:gd name="T46" fmla="*/ 23 w 174"/>
                  <a:gd name="T47" fmla="*/ 40 h 99"/>
                  <a:gd name="T48" fmla="*/ 31 w 174"/>
                  <a:gd name="T49" fmla="*/ 35 h 99"/>
                  <a:gd name="T50" fmla="*/ 53 w 174"/>
                  <a:gd name="T51" fmla="*/ 33 h 99"/>
                  <a:gd name="T52" fmla="*/ 66 w 174"/>
                  <a:gd name="T53" fmla="*/ 37 h 99"/>
                  <a:gd name="T54" fmla="*/ 74 w 174"/>
                  <a:gd name="T55" fmla="*/ 48 h 99"/>
                  <a:gd name="T56" fmla="*/ 88 w 174"/>
                  <a:gd name="T57" fmla="*/ 56 h 99"/>
                  <a:gd name="T58" fmla="*/ 110 w 174"/>
                  <a:gd name="T59" fmla="*/ 57 h 99"/>
                  <a:gd name="T60" fmla="*/ 136 w 174"/>
                  <a:gd name="T61" fmla="*/ 51 h 99"/>
                  <a:gd name="T62" fmla="*/ 148 w 174"/>
                  <a:gd name="T63" fmla="*/ 23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4" h="99">
                    <a:moveTo>
                      <a:pt x="157" y="0"/>
                    </a:moveTo>
                    <a:lnTo>
                      <a:pt x="160" y="7"/>
                    </a:lnTo>
                    <a:lnTo>
                      <a:pt x="163" y="26"/>
                    </a:lnTo>
                    <a:lnTo>
                      <a:pt x="165" y="40"/>
                    </a:lnTo>
                    <a:lnTo>
                      <a:pt x="168" y="59"/>
                    </a:lnTo>
                    <a:lnTo>
                      <a:pt x="171" y="67"/>
                    </a:lnTo>
                    <a:lnTo>
                      <a:pt x="173" y="75"/>
                    </a:lnTo>
                    <a:lnTo>
                      <a:pt x="173" y="82"/>
                    </a:lnTo>
                    <a:lnTo>
                      <a:pt x="173" y="86"/>
                    </a:lnTo>
                    <a:lnTo>
                      <a:pt x="170" y="91"/>
                    </a:lnTo>
                    <a:lnTo>
                      <a:pt x="165" y="94"/>
                    </a:lnTo>
                    <a:lnTo>
                      <a:pt x="144" y="97"/>
                    </a:lnTo>
                    <a:lnTo>
                      <a:pt x="119" y="97"/>
                    </a:lnTo>
                    <a:lnTo>
                      <a:pt x="92" y="94"/>
                    </a:lnTo>
                    <a:lnTo>
                      <a:pt x="75" y="97"/>
                    </a:lnTo>
                    <a:lnTo>
                      <a:pt x="65" y="98"/>
                    </a:lnTo>
                    <a:lnTo>
                      <a:pt x="54" y="97"/>
                    </a:lnTo>
                    <a:lnTo>
                      <a:pt x="44" y="95"/>
                    </a:lnTo>
                    <a:lnTo>
                      <a:pt x="36" y="94"/>
                    </a:lnTo>
                    <a:lnTo>
                      <a:pt x="17" y="93"/>
                    </a:lnTo>
                    <a:lnTo>
                      <a:pt x="10" y="87"/>
                    </a:lnTo>
                    <a:lnTo>
                      <a:pt x="10" y="81"/>
                    </a:lnTo>
                    <a:lnTo>
                      <a:pt x="6" y="76"/>
                    </a:lnTo>
                    <a:lnTo>
                      <a:pt x="4" y="72"/>
                    </a:lnTo>
                    <a:lnTo>
                      <a:pt x="4" y="65"/>
                    </a:lnTo>
                    <a:lnTo>
                      <a:pt x="1" y="59"/>
                    </a:lnTo>
                    <a:lnTo>
                      <a:pt x="0" y="54"/>
                    </a:lnTo>
                    <a:lnTo>
                      <a:pt x="0" y="51"/>
                    </a:lnTo>
                    <a:lnTo>
                      <a:pt x="2" y="49"/>
                    </a:lnTo>
                    <a:lnTo>
                      <a:pt x="4" y="49"/>
                    </a:lnTo>
                    <a:lnTo>
                      <a:pt x="6" y="50"/>
                    </a:lnTo>
                    <a:lnTo>
                      <a:pt x="8" y="53"/>
                    </a:lnTo>
                    <a:lnTo>
                      <a:pt x="12" y="55"/>
                    </a:lnTo>
                    <a:lnTo>
                      <a:pt x="19" y="58"/>
                    </a:lnTo>
                    <a:lnTo>
                      <a:pt x="15" y="55"/>
                    </a:lnTo>
                    <a:lnTo>
                      <a:pt x="13" y="51"/>
                    </a:lnTo>
                    <a:lnTo>
                      <a:pt x="16" y="48"/>
                    </a:lnTo>
                    <a:lnTo>
                      <a:pt x="21" y="47"/>
                    </a:lnTo>
                    <a:lnTo>
                      <a:pt x="28" y="47"/>
                    </a:lnTo>
                    <a:lnTo>
                      <a:pt x="37" y="45"/>
                    </a:lnTo>
                    <a:lnTo>
                      <a:pt x="47" y="45"/>
                    </a:lnTo>
                    <a:lnTo>
                      <a:pt x="50" y="45"/>
                    </a:lnTo>
                    <a:lnTo>
                      <a:pt x="45" y="43"/>
                    </a:lnTo>
                    <a:lnTo>
                      <a:pt x="38" y="43"/>
                    </a:lnTo>
                    <a:lnTo>
                      <a:pt x="34" y="43"/>
                    </a:lnTo>
                    <a:lnTo>
                      <a:pt x="29" y="43"/>
                    </a:lnTo>
                    <a:lnTo>
                      <a:pt x="24" y="42"/>
                    </a:lnTo>
                    <a:lnTo>
                      <a:pt x="23" y="40"/>
                    </a:lnTo>
                    <a:lnTo>
                      <a:pt x="22" y="36"/>
                    </a:lnTo>
                    <a:lnTo>
                      <a:pt x="31" y="35"/>
                    </a:lnTo>
                    <a:lnTo>
                      <a:pt x="44" y="34"/>
                    </a:lnTo>
                    <a:lnTo>
                      <a:pt x="53" y="33"/>
                    </a:lnTo>
                    <a:lnTo>
                      <a:pt x="60" y="35"/>
                    </a:lnTo>
                    <a:lnTo>
                      <a:pt x="66" y="37"/>
                    </a:lnTo>
                    <a:lnTo>
                      <a:pt x="70" y="44"/>
                    </a:lnTo>
                    <a:lnTo>
                      <a:pt x="74" y="48"/>
                    </a:lnTo>
                    <a:lnTo>
                      <a:pt x="80" y="53"/>
                    </a:lnTo>
                    <a:lnTo>
                      <a:pt x="88" y="56"/>
                    </a:lnTo>
                    <a:lnTo>
                      <a:pt x="99" y="58"/>
                    </a:lnTo>
                    <a:lnTo>
                      <a:pt x="110" y="57"/>
                    </a:lnTo>
                    <a:lnTo>
                      <a:pt x="133" y="51"/>
                    </a:lnTo>
                    <a:lnTo>
                      <a:pt x="136" y="51"/>
                    </a:lnTo>
                    <a:lnTo>
                      <a:pt x="145" y="38"/>
                    </a:lnTo>
                    <a:lnTo>
                      <a:pt x="148" y="23"/>
                    </a:lnTo>
                    <a:lnTo>
                      <a:pt x="157" y="0"/>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526" name="Group 65"/>
            <p:cNvGrpSpPr>
              <a:grpSpLocks/>
            </p:cNvGrpSpPr>
            <p:nvPr/>
          </p:nvGrpSpPr>
          <p:grpSpPr bwMode="auto">
            <a:xfrm>
              <a:off x="440" y="2549"/>
              <a:ext cx="193" cy="219"/>
              <a:chOff x="440" y="2549"/>
              <a:chExt cx="193" cy="219"/>
            </a:xfrm>
          </p:grpSpPr>
          <p:sp>
            <p:nvSpPr>
              <p:cNvPr id="57543" name="Freeform 66"/>
              <p:cNvSpPr>
                <a:spLocks/>
              </p:cNvSpPr>
              <p:nvPr/>
            </p:nvSpPr>
            <p:spPr bwMode="auto">
              <a:xfrm>
                <a:off x="463" y="2577"/>
                <a:ext cx="149" cy="174"/>
              </a:xfrm>
              <a:custGeom>
                <a:avLst/>
                <a:gdLst>
                  <a:gd name="T0" fmla="*/ 0 w 149"/>
                  <a:gd name="T1" fmla="*/ 128 h 174"/>
                  <a:gd name="T2" fmla="*/ 3 w 149"/>
                  <a:gd name="T3" fmla="*/ 119 h 174"/>
                  <a:gd name="T4" fmla="*/ 0 w 149"/>
                  <a:gd name="T5" fmla="*/ 98 h 174"/>
                  <a:gd name="T6" fmla="*/ 0 w 149"/>
                  <a:gd name="T7" fmla="*/ 84 h 174"/>
                  <a:gd name="T8" fmla="*/ 3 w 149"/>
                  <a:gd name="T9" fmla="*/ 62 h 174"/>
                  <a:gd name="T10" fmla="*/ 8 w 149"/>
                  <a:gd name="T11" fmla="*/ 46 h 174"/>
                  <a:gd name="T12" fmla="*/ 15 w 149"/>
                  <a:gd name="T13" fmla="*/ 33 h 174"/>
                  <a:gd name="T14" fmla="*/ 24 w 149"/>
                  <a:gd name="T15" fmla="*/ 20 h 174"/>
                  <a:gd name="T16" fmla="*/ 38 w 149"/>
                  <a:gd name="T17" fmla="*/ 10 h 174"/>
                  <a:gd name="T18" fmla="*/ 55 w 149"/>
                  <a:gd name="T19" fmla="*/ 3 h 174"/>
                  <a:gd name="T20" fmla="*/ 77 w 149"/>
                  <a:gd name="T21" fmla="*/ 0 h 174"/>
                  <a:gd name="T22" fmla="*/ 103 w 149"/>
                  <a:gd name="T23" fmla="*/ 7 h 174"/>
                  <a:gd name="T24" fmla="*/ 127 w 149"/>
                  <a:gd name="T25" fmla="*/ 21 h 174"/>
                  <a:gd name="T26" fmla="*/ 140 w 149"/>
                  <a:gd name="T27" fmla="*/ 33 h 174"/>
                  <a:gd name="T28" fmla="*/ 148 w 149"/>
                  <a:gd name="T29" fmla="*/ 50 h 174"/>
                  <a:gd name="T30" fmla="*/ 148 w 149"/>
                  <a:gd name="T31" fmla="*/ 67 h 174"/>
                  <a:gd name="T32" fmla="*/ 144 w 149"/>
                  <a:gd name="T33" fmla="*/ 84 h 174"/>
                  <a:gd name="T34" fmla="*/ 135 w 149"/>
                  <a:gd name="T35" fmla="*/ 104 h 174"/>
                  <a:gd name="T36" fmla="*/ 134 w 149"/>
                  <a:gd name="T37" fmla="*/ 117 h 174"/>
                  <a:gd name="T38" fmla="*/ 133 w 149"/>
                  <a:gd name="T39" fmla="*/ 123 h 174"/>
                  <a:gd name="T40" fmla="*/ 131 w 149"/>
                  <a:gd name="T41" fmla="*/ 128 h 174"/>
                  <a:gd name="T42" fmla="*/ 119 w 149"/>
                  <a:gd name="T43" fmla="*/ 146 h 174"/>
                  <a:gd name="T44" fmla="*/ 113 w 149"/>
                  <a:gd name="T45" fmla="*/ 153 h 174"/>
                  <a:gd name="T46" fmla="*/ 107 w 149"/>
                  <a:gd name="T47" fmla="*/ 161 h 174"/>
                  <a:gd name="T48" fmla="*/ 104 w 149"/>
                  <a:gd name="T49" fmla="*/ 164 h 174"/>
                  <a:gd name="T50" fmla="*/ 102 w 149"/>
                  <a:gd name="T51" fmla="*/ 166 h 174"/>
                  <a:gd name="T52" fmla="*/ 100 w 149"/>
                  <a:gd name="T53" fmla="*/ 167 h 174"/>
                  <a:gd name="T54" fmla="*/ 96 w 149"/>
                  <a:gd name="T55" fmla="*/ 167 h 174"/>
                  <a:gd name="T56" fmla="*/ 90 w 149"/>
                  <a:gd name="T57" fmla="*/ 166 h 174"/>
                  <a:gd name="T58" fmla="*/ 87 w 149"/>
                  <a:gd name="T59" fmla="*/ 165 h 174"/>
                  <a:gd name="T60" fmla="*/ 83 w 149"/>
                  <a:gd name="T61" fmla="*/ 165 h 174"/>
                  <a:gd name="T62" fmla="*/ 73 w 149"/>
                  <a:gd name="T63" fmla="*/ 173 h 174"/>
                  <a:gd name="T64" fmla="*/ 0 w 149"/>
                  <a:gd name="T65" fmla="*/ 128 h 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9" h="174">
                    <a:moveTo>
                      <a:pt x="0" y="128"/>
                    </a:moveTo>
                    <a:lnTo>
                      <a:pt x="3" y="119"/>
                    </a:lnTo>
                    <a:lnTo>
                      <a:pt x="0" y="98"/>
                    </a:lnTo>
                    <a:lnTo>
                      <a:pt x="0" y="84"/>
                    </a:lnTo>
                    <a:lnTo>
                      <a:pt x="3" y="62"/>
                    </a:lnTo>
                    <a:lnTo>
                      <a:pt x="8" y="46"/>
                    </a:lnTo>
                    <a:lnTo>
                      <a:pt x="15" y="33"/>
                    </a:lnTo>
                    <a:lnTo>
                      <a:pt x="24" y="20"/>
                    </a:lnTo>
                    <a:lnTo>
                      <a:pt x="38" y="10"/>
                    </a:lnTo>
                    <a:lnTo>
                      <a:pt x="55" y="3"/>
                    </a:lnTo>
                    <a:lnTo>
                      <a:pt x="77" y="0"/>
                    </a:lnTo>
                    <a:lnTo>
                      <a:pt x="103" y="7"/>
                    </a:lnTo>
                    <a:lnTo>
                      <a:pt x="127" y="21"/>
                    </a:lnTo>
                    <a:lnTo>
                      <a:pt x="140" y="33"/>
                    </a:lnTo>
                    <a:lnTo>
                      <a:pt x="148" y="50"/>
                    </a:lnTo>
                    <a:lnTo>
                      <a:pt x="148" y="67"/>
                    </a:lnTo>
                    <a:lnTo>
                      <a:pt x="144" y="84"/>
                    </a:lnTo>
                    <a:lnTo>
                      <a:pt x="135" y="104"/>
                    </a:lnTo>
                    <a:lnTo>
                      <a:pt x="134" y="117"/>
                    </a:lnTo>
                    <a:lnTo>
                      <a:pt x="133" y="123"/>
                    </a:lnTo>
                    <a:lnTo>
                      <a:pt x="131" y="128"/>
                    </a:lnTo>
                    <a:lnTo>
                      <a:pt x="119" y="146"/>
                    </a:lnTo>
                    <a:lnTo>
                      <a:pt x="113" y="153"/>
                    </a:lnTo>
                    <a:lnTo>
                      <a:pt x="107" y="161"/>
                    </a:lnTo>
                    <a:lnTo>
                      <a:pt x="104" y="164"/>
                    </a:lnTo>
                    <a:lnTo>
                      <a:pt x="102" y="166"/>
                    </a:lnTo>
                    <a:lnTo>
                      <a:pt x="100" y="167"/>
                    </a:lnTo>
                    <a:lnTo>
                      <a:pt x="96" y="167"/>
                    </a:lnTo>
                    <a:lnTo>
                      <a:pt x="90" y="166"/>
                    </a:lnTo>
                    <a:lnTo>
                      <a:pt x="87" y="165"/>
                    </a:lnTo>
                    <a:lnTo>
                      <a:pt x="83" y="165"/>
                    </a:lnTo>
                    <a:lnTo>
                      <a:pt x="73" y="173"/>
                    </a:lnTo>
                    <a:lnTo>
                      <a:pt x="0" y="128"/>
                    </a:lnTo>
                  </a:path>
                </a:pathLst>
              </a:custGeom>
              <a:solidFill>
                <a:srgbClr val="FFB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44" name="Oval 67"/>
              <p:cNvSpPr>
                <a:spLocks noChangeArrowheads="1"/>
              </p:cNvSpPr>
              <p:nvPr/>
            </p:nvSpPr>
            <p:spPr bwMode="auto">
              <a:xfrm>
                <a:off x="549" y="2715"/>
                <a:ext cx="15" cy="18"/>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57545" name="Freeform 68"/>
              <p:cNvSpPr>
                <a:spLocks/>
              </p:cNvSpPr>
              <p:nvPr/>
            </p:nvSpPr>
            <p:spPr bwMode="auto">
              <a:xfrm>
                <a:off x="544" y="2690"/>
                <a:ext cx="19" cy="34"/>
              </a:xfrm>
              <a:custGeom>
                <a:avLst/>
                <a:gdLst>
                  <a:gd name="T0" fmla="*/ 1 w 19"/>
                  <a:gd name="T1" fmla="*/ 0 h 34"/>
                  <a:gd name="T2" fmla="*/ 0 w 19"/>
                  <a:gd name="T3" fmla="*/ 5 h 34"/>
                  <a:gd name="T4" fmla="*/ 0 w 19"/>
                  <a:gd name="T5" fmla="*/ 11 h 34"/>
                  <a:gd name="T6" fmla="*/ 4 w 19"/>
                  <a:gd name="T7" fmla="*/ 22 h 34"/>
                  <a:gd name="T8" fmla="*/ 8 w 19"/>
                  <a:gd name="T9" fmla="*/ 32 h 34"/>
                  <a:gd name="T10" fmla="*/ 14 w 19"/>
                  <a:gd name="T11" fmla="*/ 33 h 34"/>
                  <a:gd name="T12" fmla="*/ 18 w 19"/>
                  <a:gd name="T13" fmla="*/ 32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4">
                    <a:moveTo>
                      <a:pt x="1" y="0"/>
                    </a:moveTo>
                    <a:lnTo>
                      <a:pt x="0" y="5"/>
                    </a:lnTo>
                    <a:lnTo>
                      <a:pt x="0" y="11"/>
                    </a:lnTo>
                    <a:lnTo>
                      <a:pt x="4" y="22"/>
                    </a:lnTo>
                    <a:lnTo>
                      <a:pt x="8" y="32"/>
                    </a:lnTo>
                    <a:lnTo>
                      <a:pt x="14" y="33"/>
                    </a:lnTo>
                    <a:lnTo>
                      <a:pt x="18" y="32"/>
                    </a:lnTo>
                  </a:path>
                </a:pathLst>
              </a:custGeom>
              <a:noFill/>
              <a:ln w="12700" cap="rnd" cmpd="sng">
                <a:solidFill>
                  <a:srgbClr val="FF7F3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46" name="Freeform 69"/>
              <p:cNvSpPr>
                <a:spLocks/>
              </p:cNvSpPr>
              <p:nvPr/>
            </p:nvSpPr>
            <p:spPr bwMode="auto">
              <a:xfrm>
                <a:off x="452" y="2695"/>
                <a:ext cx="97" cy="73"/>
              </a:xfrm>
              <a:custGeom>
                <a:avLst/>
                <a:gdLst>
                  <a:gd name="T0" fmla="*/ 16 w 97"/>
                  <a:gd name="T1" fmla="*/ 0 h 73"/>
                  <a:gd name="T2" fmla="*/ 59 w 97"/>
                  <a:gd name="T3" fmla="*/ 20 h 73"/>
                  <a:gd name="T4" fmla="*/ 74 w 97"/>
                  <a:gd name="T5" fmla="*/ 29 h 73"/>
                  <a:gd name="T6" fmla="*/ 82 w 97"/>
                  <a:gd name="T7" fmla="*/ 35 h 73"/>
                  <a:gd name="T8" fmla="*/ 87 w 97"/>
                  <a:gd name="T9" fmla="*/ 41 h 73"/>
                  <a:gd name="T10" fmla="*/ 91 w 97"/>
                  <a:gd name="T11" fmla="*/ 45 h 73"/>
                  <a:gd name="T12" fmla="*/ 94 w 97"/>
                  <a:gd name="T13" fmla="*/ 51 h 73"/>
                  <a:gd name="T14" fmla="*/ 96 w 97"/>
                  <a:gd name="T15" fmla="*/ 55 h 73"/>
                  <a:gd name="T16" fmla="*/ 83 w 97"/>
                  <a:gd name="T17" fmla="*/ 72 h 73"/>
                  <a:gd name="T18" fmla="*/ 0 w 97"/>
                  <a:gd name="T19" fmla="*/ 12 h 73"/>
                  <a:gd name="T20" fmla="*/ 16 w 97"/>
                  <a:gd name="T21" fmla="*/ 0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 h="73">
                    <a:moveTo>
                      <a:pt x="16" y="0"/>
                    </a:moveTo>
                    <a:lnTo>
                      <a:pt x="59" y="20"/>
                    </a:lnTo>
                    <a:lnTo>
                      <a:pt x="74" y="29"/>
                    </a:lnTo>
                    <a:lnTo>
                      <a:pt x="82" y="35"/>
                    </a:lnTo>
                    <a:lnTo>
                      <a:pt x="87" y="41"/>
                    </a:lnTo>
                    <a:lnTo>
                      <a:pt x="91" y="45"/>
                    </a:lnTo>
                    <a:lnTo>
                      <a:pt x="94" y="51"/>
                    </a:lnTo>
                    <a:lnTo>
                      <a:pt x="96" y="55"/>
                    </a:lnTo>
                    <a:lnTo>
                      <a:pt x="83" y="72"/>
                    </a:lnTo>
                    <a:lnTo>
                      <a:pt x="0" y="12"/>
                    </a:lnTo>
                    <a:lnTo>
                      <a:pt x="16" y="0"/>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547" name="Group 70"/>
              <p:cNvGrpSpPr>
                <a:grpSpLocks/>
              </p:cNvGrpSpPr>
              <p:nvPr/>
            </p:nvGrpSpPr>
            <p:grpSpPr bwMode="auto">
              <a:xfrm>
                <a:off x="440" y="2549"/>
                <a:ext cx="193" cy="161"/>
                <a:chOff x="440" y="2549"/>
                <a:chExt cx="193" cy="161"/>
              </a:xfrm>
            </p:grpSpPr>
            <p:sp>
              <p:nvSpPr>
                <p:cNvPr id="57548" name="Freeform 71"/>
                <p:cNvSpPr>
                  <a:spLocks/>
                </p:cNvSpPr>
                <p:nvPr/>
              </p:nvSpPr>
              <p:spPr bwMode="auto">
                <a:xfrm>
                  <a:off x="440" y="2549"/>
                  <a:ext cx="193" cy="161"/>
                </a:xfrm>
                <a:custGeom>
                  <a:avLst/>
                  <a:gdLst>
                    <a:gd name="T0" fmla="*/ 90 w 193"/>
                    <a:gd name="T1" fmla="*/ 5 h 161"/>
                    <a:gd name="T2" fmla="*/ 98 w 193"/>
                    <a:gd name="T3" fmla="*/ 0 h 161"/>
                    <a:gd name="T4" fmla="*/ 114 w 193"/>
                    <a:gd name="T5" fmla="*/ 8 h 161"/>
                    <a:gd name="T6" fmla="*/ 137 w 193"/>
                    <a:gd name="T7" fmla="*/ 20 h 161"/>
                    <a:gd name="T8" fmla="*/ 181 w 193"/>
                    <a:gd name="T9" fmla="*/ 70 h 161"/>
                    <a:gd name="T10" fmla="*/ 188 w 193"/>
                    <a:gd name="T11" fmla="*/ 78 h 161"/>
                    <a:gd name="T12" fmla="*/ 191 w 193"/>
                    <a:gd name="T13" fmla="*/ 87 h 161"/>
                    <a:gd name="T14" fmla="*/ 192 w 193"/>
                    <a:gd name="T15" fmla="*/ 95 h 161"/>
                    <a:gd name="T16" fmla="*/ 191 w 193"/>
                    <a:gd name="T17" fmla="*/ 103 h 161"/>
                    <a:gd name="T18" fmla="*/ 189 w 193"/>
                    <a:gd name="T19" fmla="*/ 109 h 161"/>
                    <a:gd name="T20" fmla="*/ 186 w 193"/>
                    <a:gd name="T21" fmla="*/ 116 h 161"/>
                    <a:gd name="T22" fmla="*/ 181 w 193"/>
                    <a:gd name="T23" fmla="*/ 120 h 161"/>
                    <a:gd name="T24" fmla="*/ 158 w 193"/>
                    <a:gd name="T25" fmla="*/ 134 h 161"/>
                    <a:gd name="T26" fmla="*/ 153 w 193"/>
                    <a:gd name="T27" fmla="*/ 136 h 161"/>
                    <a:gd name="T28" fmla="*/ 147 w 193"/>
                    <a:gd name="T29" fmla="*/ 136 h 161"/>
                    <a:gd name="T30" fmla="*/ 137 w 193"/>
                    <a:gd name="T31" fmla="*/ 143 h 161"/>
                    <a:gd name="T32" fmla="*/ 122 w 193"/>
                    <a:gd name="T33" fmla="*/ 143 h 161"/>
                    <a:gd name="T34" fmla="*/ 117 w 193"/>
                    <a:gd name="T35" fmla="*/ 145 h 161"/>
                    <a:gd name="T36" fmla="*/ 115 w 193"/>
                    <a:gd name="T37" fmla="*/ 139 h 161"/>
                    <a:gd name="T38" fmla="*/ 110 w 193"/>
                    <a:gd name="T39" fmla="*/ 138 h 161"/>
                    <a:gd name="T40" fmla="*/ 105 w 193"/>
                    <a:gd name="T41" fmla="*/ 139 h 161"/>
                    <a:gd name="T42" fmla="*/ 102 w 193"/>
                    <a:gd name="T43" fmla="*/ 143 h 161"/>
                    <a:gd name="T44" fmla="*/ 101 w 193"/>
                    <a:gd name="T45" fmla="*/ 146 h 161"/>
                    <a:gd name="T46" fmla="*/ 102 w 193"/>
                    <a:gd name="T47" fmla="*/ 149 h 161"/>
                    <a:gd name="T48" fmla="*/ 94 w 193"/>
                    <a:gd name="T49" fmla="*/ 151 h 161"/>
                    <a:gd name="T50" fmla="*/ 86 w 193"/>
                    <a:gd name="T51" fmla="*/ 155 h 161"/>
                    <a:gd name="T52" fmla="*/ 74 w 193"/>
                    <a:gd name="T53" fmla="*/ 156 h 161"/>
                    <a:gd name="T54" fmla="*/ 62 w 193"/>
                    <a:gd name="T55" fmla="*/ 158 h 161"/>
                    <a:gd name="T56" fmla="*/ 47 w 193"/>
                    <a:gd name="T57" fmla="*/ 160 h 161"/>
                    <a:gd name="T58" fmla="*/ 28 w 193"/>
                    <a:gd name="T59" fmla="*/ 155 h 161"/>
                    <a:gd name="T60" fmla="*/ 12 w 193"/>
                    <a:gd name="T61" fmla="*/ 149 h 161"/>
                    <a:gd name="T62" fmla="*/ 10 w 193"/>
                    <a:gd name="T63" fmla="*/ 143 h 161"/>
                    <a:gd name="T64" fmla="*/ 7 w 193"/>
                    <a:gd name="T65" fmla="*/ 138 h 161"/>
                    <a:gd name="T66" fmla="*/ 6 w 193"/>
                    <a:gd name="T67" fmla="*/ 129 h 161"/>
                    <a:gd name="T68" fmla="*/ 2 w 193"/>
                    <a:gd name="T69" fmla="*/ 111 h 161"/>
                    <a:gd name="T70" fmla="*/ 1 w 193"/>
                    <a:gd name="T71" fmla="*/ 103 h 161"/>
                    <a:gd name="T72" fmla="*/ 0 w 193"/>
                    <a:gd name="T73" fmla="*/ 95 h 161"/>
                    <a:gd name="T74" fmla="*/ 2 w 193"/>
                    <a:gd name="T75" fmla="*/ 88 h 161"/>
                    <a:gd name="T76" fmla="*/ 6 w 193"/>
                    <a:gd name="T77" fmla="*/ 79 h 161"/>
                    <a:gd name="T78" fmla="*/ 10 w 193"/>
                    <a:gd name="T79" fmla="*/ 69 h 161"/>
                    <a:gd name="T80" fmla="*/ 18 w 193"/>
                    <a:gd name="T81" fmla="*/ 54 h 161"/>
                    <a:gd name="T82" fmla="*/ 34 w 193"/>
                    <a:gd name="T83" fmla="*/ 34 h 161"/>
                    <a:gd name="T84" fmla="*/ 48 w 193"/>
                    <a:gd name="T85" fmla="*/ 22 h 161"/>
                    <a:gd name="T86" fmla="*/ 68 w 193"/>
                    <a:gd name="T87" fmla="*/ 11 h 161"/>
                    <a:gd name="T88" fmla="*/ 80 w 193"/>
                    <a:gd name="T89" fmla="*/ 8 h 161"/>
                    <a:gd name="T90" fmla="*/ 90 w 193"/>
                    <a:gd name="T91" fmla="*/ 5 h 16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93" h="161">
                      <a:moveTo>
                        <a:pt x="90" y="5"/>
                      </a:moveTo>
                      <a:lnTo>
                        <a:pt x="98" y="0"/>
                      </a:lnTo>
                      <a:lnTo>
                        <a:pt x="114" y="8"/>
                      </a:lnTo>
                      <a:lnTo>
                        <a:pt x="137" y="20"/>
                      </a:lnTo>
                      <a:lnTo>
                        <a:pt x="181" y="70"/>
                      </a:lnTo>
                      <a:lnTo>
                        <a:pt x="188" y="78"/>
                      </a:lnTo>
                      <a:lnTo>
                        <a:pt x="191" y="87"/>
                      </a:lnTo>
                      <a:lnTo>
                        <a:pt x="192" y="95"/>
                      </a:lnTo>
                      <a:lnTo>
                        <a:pt x="191" y="103"/>
                      </a:lnTo>
                      <a:lnTo>
                        <a:pt x="189" y="109"/>
                      </a:lnTo>
                      <a:lnTo>
                        <a:pt x="186" y="116"/>
                      </a:lnTo>
                      <a:lnTo>
                        <a:pt x="181" y="120"/>
                      </a:lnTo>
                      <a:lnTo>
                        <a:pt x="158" y="134"/>
                      </a:lnTo>
                      <a:lnTo>
                        <a:pt x="153" y="136"/>
                      </a:lnTo>
                      <a:lnTo>
                        <a:pt x="147" y="136"/>
                      </a:lnTo>
                      <a:lnTo>
                        <a:pt x="137" y="143"/>
                      </a:lnTo>
                      <a:lnTo>
                        <a:pt x="122" y="143"/>
                      </a:lnTo>
                      <a:lnTo>
                        <a:pt x="117" y="145"/>
                      </a:lnTo>
                      <a:lnTo>
                        <a:pt x="115" y="139"/>
                      </a:lnTo>
                      <a:lnTo>
                        <a:pt x="110" y="138"/>
                      </a:lnTo>
                      <a:lnTo>
                        <a:pt x="105" y="139"/>
                      </a:lnTo>
                      <a:lnTo>
                        <a:pt x="102" y="143"/>
                      </a:lnTo>
                      <a:lnTo>
                        <a:pt x="101" y="146"/>
                      </a:lnTo>
                      <a:lnTo>
                        <a:pt x="102" y="149"/>
                      </a:lnTo>
                      <a:lnTo>
                        <a:pt x="94" y="151"/>
                      </a:lnTo>
                      <a:lnTo>
                        <a:pt x="86" y="155"/>
                      </a:lnTo>
                      <a:lnTo>
                        <a:pt x="74" y="156"/>
                      </a:lnTo>
                      <a:lnTo>
                        <a:pt x="62" y="158"/>
                      </a:lnTo>
                      <a:lnTo>
                        <a:pt x="47" y="160"/>
                      </a:lnTo>
                      <a:lnTo>
                        <a:pt x="28" y="155"/>
                      </a:lnTo>
                      <a:lnTo>
                        <a:pt x="12" y="149"/>
                      </a:lnTo>
                      <a:lnTo>
                        <a:pt x="10" y="143"/>
                      </a:lnTo>
                      <a:lnTo>
                        <a:pt x="7" y="138"/>
                      </a:lnTo>
                      <a:lnTo>
                        <a:pt x="6" y="129"/>
                      </a:lnTo>
                      <a:lnTo>
                        <a:pt x="2" y="111"/>
                      </a:lnTo>
                      <a:lnTo>
                        <a:pt x="1" y="103"/>
                      </a:lnTo>
                      <a:lnTo>
                        <a:pt x="0" y="95"/>
                      </a:lnTo>
                      <a:lnTo>
                        <a:pt x="2" y="88"/>
                      </a:lnTo>
                      <a:lnTo>
                        <a:pt x="6" y="79"/>
                      </a:lnTo>
                      <a:lnTo>
                        <a:pt x="10" y="69"/>
                      </a:lnTo>
                      <a:lnTo>
                        <a:pt x="18" y="54"/>
                      </a:lnTo>
                      <a:lnTo>
                        <a:pt x="34" y="34"/>
                      </a:lnTo>
                      <a:lnTo>
                        <a:pt x="48" y="22"/>
                      </a:lnTo>
                      <a:lnTo>
                        <a:pt x="68" y="11"/>
                      </a:lnTo>
                      <a:lnTo>
                        <a:pt x="80" y="8"/>
                      </a:lnTo>
                      <a:lnTo>
                        <a:pt x="90" y="5"/>
                      </a:lnTo>
                    </a:path>
                  </a:pathLst>
                </a:custGeom>
                <a:solidFill>
                  <a:srgbClr val="9F7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49" name="Freeform 72"/>
                <p:cNvSpPr>
                  <a:spLocks/>
                </p:cNvSpPr>
                <p:nvPr/>
              </p:nvSpPr>
              <p:spPr bwMode="auto">
                <a:xfrm>
                  <a:off x="588" y="2675"/>
                  <a:ext cx="28" cy="30"/>
                </a:xfrm>
                <a:custGeom>
                  <a:avLst/>
                  <a:gdLst>
                    <a:gd name="T0" fmla="*/ 5 w 28"/>
                    <a:gd name="T1" fmla="*/ 4 h 30"/>
                    <a:gd name="T2" fmla="*/ 22 w 28"/>
                    <a:gd name="T3" fmla="*/ 4 h 30"/>
                    <a:gd name="T4" fmla="*/ 20 w 28"/>
                    <a:gd name="T5" fmla="*/ 0 h 30"/>
                    <a:gd name="T6" fmla="*/ 23 w 28"/>
                    <a:gd name="T7" fmla="*/ 0 h 30"/>
                    <a:gd name="T8" fmla="*/ 27 w 28"/>
                    <a:gd name="T9" fmla="*/ 4 h 30"/>
                    <a:gd name="T10" fmla="*/ 27 w 28"/>
                    <a:gd name="T11" fmla="*/ 7 h 30"/>
                    <a:gd name="T12" fmla="*/ 24 w 28"/>
                    <a:gd name="T13" fmla="*/ 8 h 30"/>
                    <a:gd name="T14" fmla="*/ 24 w 28"/>
                    <a:gd name="T15" fmla="*/ 12 h 30"/>
                    <a:gd name="T16" fmla="*/ 23 w 28"/>
                    <a:gd name="T17" fmla="*/ 17 h 30"/>
                    <a:gd name="T18" fmla="*/ 21 w 28"/>
                    <a:gd name="T19" fmla="*/ 21 h 30"/>
                    <a:gd name="T20" fmla="*/ 20 w 28"/>
                    <a:gd name="T21" fmla="*/ 23 h 30"/>
                    <a:gd name="T22" fmla="*/ 18 w 28"/>
                    <a:gd name="T23" fmla="*/ 25 h 30"/>
                    <a:gd name="T24" fmla="*/ 16 w 28"/>
                    <a:gd name="T25" fmla="*/ 26 h 30"/>
                    <a:gd name="T26" fmla="*/ 14 w 28"/>
                    <a:gd name="T27" fmla="*/ 28 h 30"/>
                    <a:gd name="T28" fmla="*/ 11 w 28"/>
                    <a:gd name="T29" fmla="*/ 29 h 30"/>
                    <a:gd name="T30" fmla="*/ 9 w 28"/>
                    <a:gd name="T31" fmla="*/ 29 h 30"/>
                    <a:gd name="T32" fmla="*/ 7 w 28"/>
                    <a:gd name="T33" fmla="*/ 29 h 30"/>
                    <a:gd name="T34" fmla="*/ 9 w 28"/>
                    <a:gd name="T35" fmla="*/ 26 h 30"/>
                    <a:gd name="T36" fmla="*/ 11 w 28"/>
                    <a:gd name="T37" fmla="*/ 26 h 30"/>
                    <a:gd name="T38" fmla="*/ 14 w 28"/>
                    <a:gd name="T39" fmla="*/ 24 h 30"/>
                    <a:gd name="T40" fmla="*/ 17 w 28"/>
                    <a:gd name="T41" fmla="*/ 23 h 30"/>
                    <a:gd name="T42" fmla="*/ 18 w 28"/>
                    <a:gd name="T43" fmla="*/ 21 h 30"/>
                    <a:gd name="T44" fmla="*/ 19 w 28"/>
                    <a:gd name="T45" fmla="*/ 19 h 30"/>
                    <a:gd name="T46" fmla="*/ 20 w 28"/>
                    <a:gd name="T47" fmla="*/ 15 h 30"/>
                    <a:gd name="T48" fmla="*/ 21 w 28"/>
                    <a:gd name="T49" fmla="*/ 11 h 30"/>
                    <a:gd name="T50" fmla="*/ 22 w 28"/>
                    <a:gd name="T51" fmla="*/ 8 h 30"/>
                    <a:gd name="T52" fmla="*/ 0 w 28"/>
                    <a:gd name="T53" fmla="*/ 10 h 30"/>
                    <a:gd name="T54" fmla="*/ 5 w 28"/>
                    <a:gd name="T55" fmla="*/ 4 h 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 h="30">
                      <a:moveTo>
                        <a:pt x="5" y="4"/>
                      </a:moveTo>
                      <a:lnTo>
                        <a:pt x="22" y="4"/>
                      </a:lnTo>
                      <a:lnTo>
                        <a:pt x="20" y="0"/>
                      </a:lnTo>
                      <a:lnTo>
                        <a:pt x="23" y="0"/>
                      </a:lnTo>
                      <a:lnTo>
                        <a:pt x="27" y="4"/>
                      </a:lnTo>
                      <a:lnTo>
                        <a:pt x="27" y="7"/>
                      </a:lnTo>
                      <a:lnTo>
                        <a:pt x="24" y="8"/>
                      </a:lnTo>
                      <a:lnTo>
                        <a:pt x="24" y="12"/>
                      </a:lnTo>
                      <a:lnTo>
                        <a:pt x="23" y="17"/>
                      </a:lnTo>
                      <a:lnTo>
                        <a:pt x="21" y="21"/>
                      </a:lnTo>
                      <a:lnTo>
                        <a:pt x="20" y="23"/>
                      </a:lnTo>
                      <a:lnTo>
                        <a:pt x="18" y="25"/>
                      </a:lnTo>
                      <a:lnTo>
                        <a:pt x="16" y="26"/>
                      </a:lnTo>
                      <a:lnTo>
                        <a:pt x="14" y="28"/>
                      </a:lnTo>
                      <a:lnTo>
                        <a:pt x="11" y="29"/>
                      </a:lnTo>
                      <a:lnTo>
                        <a:pt x="9" y="29"/>
                      </a:lnTo>
                      <a:lnTo>
                        <a:pt x="7" y="29"/>
                      </a:lnTo>
                      <a:lnTo>
                        <a:pt x="9" y="26"/>
                      </a:lnTo>
                      <a:lnTo>
                        <a:pt x="11" y="26"/>
                      </a:lnTo>
                      <a:lnTo>
                        <a:pt x="14" y="24"/>
                      </a:lnTo>
                      <a:lnTo>
                        <a:pt x="17" y="23"/>
                      </a:lnTo>
                      <a:lnTo>
                        <a:pt x="18" y="21"/>
                      </a:lnTo>
                      <a:lnTo>
                        <a:pt x="19" y="19"/>
                      </a:lnTo>
                      <a:lnTo>
                        <a:pt x="20" y="15"/>
                      </a:lnTo>
                      <a:lnTo>
                        <a:pt x="21" y="11"/>
                      </a:lnTo>
                      <a:lnTo>
                        <a:pt x="22" y="8"/>
                      </a:lnTo>
                      <a:lnTo>
                        <a:pt x="0" y="10"/>
                      </a:lnTo>
                      <a:lnTo>
                        <a:pt x="5" y="4"/>
                      </a:lnTo>
                    </a:path>
                  </a:pathLst>
                </a:custGeom>
                <a:solidFill>
                  <a:srgbClr val="9F7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57527" name="Group 73"/>
            <p:cNvGrpSpPr>
              <a:grpSpLocks/>
            </p:cNvGrpSpPr>
            <p:nvPr/>
          </p:nvGrpSpPr>
          <p:grpSpPr bwMode="auto">
            <a:xfrm>
              <a:off x="653" y="2586"/>
              <a:ext cx="187" cy="214"/>
              <a:chOff x="653" y="2586"/>
              <a:chExt cx="187" cy="214"/>
            </a:xfrm>
          </p:grpSpPr>
          <p:grpSp>
            <p:nvGrpSpPr>
              <p:cNvPr id="57539" name="Group 74"/>
              <p:cNvGrpSpPr>
                <a:grpSpLocks/>
              </p:cNvGrpSpPr>
              <p:nvPr/>
            </p:nvGrpSpPr>
            <p:grpSpPr bwMode="auto">
              <a:xfrm>
                <a:off x="653" y="2586"/>
                <a:ext cx="178" cy="214"/>
                <a:chOff x="653" y="2586"/>
                <a:chExt cx="178" cy="214"/>
              </a:xfrm>
            </p:grpSpPr>
            <p:sp>
              <p:nvSpPr>
                <p:cNvPr id="57541" name="Freeform 75"/>
                <p:cNvSpPr>
                  <a:spLocks/>
                </p:cNvSpPr>
                <p:nvPr/>
              </p:nvSpPr>
              <p:spPr bwMode="auto">
                <a:xfrm>
                  <a:off x="666" y="2595"/>
                  <a:ext cx="165" cy="205"/>
                </a:xfrm>
                <a:custGeom>
                  <a:avLst/>
                  <a:gdLst>
                    <a:gd name="T0" fmla="*/ 142 w 165"/>
                    <a:gd name="T1" fmla="*/ 29 h 205"/>
                    <a:gd name="T2" fmla="*/ 153 w 165"/>
                    <a:gd name="T3" fmla="*/ 58 h 205"/>
                    <a:gd name="T4" fmla="*/ 154 w 165"/>
                    <a:gd name="T5" fmla="*/ 68 h 205"/>
                    <a:gd name="T6" fmla="*/ 151 w 165"/>
                    <a:gd name="T7" fmla="*/ 78 h 205"/>
                    <a:gd name="T8" fmla="*/ 153 w 165"/>
                    <a:gd name="T9" fmla="*/ 93 h 205"/>
                    <a:gd name="T10" fmla="*/ 164 w 165"/>
                    <a:gd name="T11" fmla="*/ 115 h 205"/>
                    <a:gd name="T12" fmla="*/ 156 w 165"/>
                    <a:gd name="T13" fmla="*/ 126 h 205"/>
                    <a:gd name="T14" fmla="*/ 159 w 165"/>
                    <a:gd name="T15" fmla="*/ 131 h 205"/>
                    <a:gd name="T16" fmla="*/ 157 w 165"/>
                    <a:gd name="T17" fmla="*/ 144 h 205"/>
                    <a:gd name="T18" fmla="*/ 155 w 165"/>
                    <a:gd name="T19" fmla="*/ 155 h 205"/>
                    <a:gd name="T20" fmla="*/ 154 w 165"/>
                    <a:gd name="T21" fmla="*/ 162 h 205"/>
                    <a:gd name="T22" fmla="*/ 155 w 165"/>
                    <a:gd name="T23" fmla="*/ 172 h 205"/>
                    <a:gd name="T24" fmla="*/ 151 w 165"/>
                    <a:gd name="T25" fmla="*/ 181 h 205"/>
                    <a:gd name="T26" fmla="*/ 144 w 165"/>
                    <a:gd name="T27" fmla="*/ 184 h 205"/>
                    <a:gd name="T28" fmla="*/ 133 w 165"/>
                    <a:gd name="T29" fmla="*/ 186 h 205"/>
                    <a:gd name="T30" fmla="*/ 101 w 165"/>
                    <a:gd name="T31" fmla="*/ 204 h 205"/>
                    <a:gd name="T32" fmla="*/ 11 w 165"/>
                    <a:gd name="T33" fmla="*/ 148 h 205"/>
                    <a:gd name="T34" fmla="*/ 10 w 165"/>
                    <a:gd name="T35" fmla="*/ 126 h 205"/>
                    <a:gd name="T36" fmla="*/ 4 w 165"/>
                    <a:gd name="T37" fmla="*/ 110 h 205"/>
                    <a:gd name="T38" fmla="*/ 3 w 165"/>
                    <a:gd name="T39" fmla="*/ 99 h 205"/>
                    <a:gd name="T40" fmla="*/ 0 w 165"/>
                    <a:gd name="T41" fmla="*/ 85 h 205"/>
                    <a:gd name="T42" fmla="*/ 3 w 165"/>
                    <a:gd name="T43" fmla="*/ 66 h 205"/>
                    <a:gd name="T44" fmla="*/ 7 w 165"/>
                    <a:gd name="T45" fmla="*/ 46 h 205"/>
                    <a:gd name="T46" fmla="*/ 13 w 165"/>
                    <a:gd name="T47" fmla="*/ 33 h 205"/>
                    <a:gd name="T48" fmla="*/ 23 w 165"/>
                    <a:gd name="T49" fmla="*/ 22 h 205"/>
                    <a:gd name="T50" fmla="*/ 35 w 165"/>
                    <a:gd name="T51" fmla="*/ 11 h 205"/>
                    <a:gd name="T52" fmla="*/ 49 w 165"/>
                    <a:gd name="T53" fmla="*/ 4 h 205"/>
                    <a:gd name="T54" fmla="*/ 67 w 165"/>
                    <a:gd name="T55" fmla="*/ 1 h 205"/>
                    <a:gd name="T56" fmla="*/ 81 w 165"/>
                    <a:gd name="T57" fmla="*/ 0 h 205"/>
                    <a:gd name="T58" fmla="*/ 97 w 165"/>
                    <a:gd name="T59" fmla="*/ 1 h 205"/>
                    <a:gd name="T60" fmla="*/ 116 w 165"/>
                    <a:gd name="T61" fmla="*/ 5 h 205"/>
                    <a:gd name="T62" fmla="*/ 130 w 165"/>
                    <a:gd name="T63" fmla="*/ 13 h 205"/>
                    <a:gd name="T64" fmla="*/ 142 w 165"/>
                    <a:gd name="T65" fmla="*/ 29 h 2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5" h="205">
                      <a:moveTo>
                        <a:pt x="142" y="29"/>
                      </a:moveTo>
                      <a:lnTo>
                        <a:pt x="153" y="58"/>
                      </a:lnTo>
                      <a:lnTo>
                        <a:pt x="154" y="68"/>
                      </a:lnTo>
                      <a:lnTo>
                        <a:pt x="151" y="78"/>
                      </a:lnTo>
                      <a:lnTo>
                        <a:pt x="153" y="93"/>
                      </a:lnTo>
                      <a:lnTo>
                        <a:pt x="164" y="115"/>
                      </a:lnTo>
                      <a:lnTo>
                        <a:pt x="156" y="126"/>
                      </a:lnTo>
                      <a:lnTo>
                        <a:pt x="159" y="131"/>
                      </a:lnTo>
                      <a:lnTo>
                        <a:pt x="157" y="144"/>
                      </a:lnTo>
                      <a:lnTo>
                        <a:pt x="155" y="155"/>
                      </a:lnTo>
                      <a:lnTo>
                        <a:pt x="154" y="162"/>
                      </a:lnTo>
                      <a:lnTo>
                        <a:pt x="155" y="172"/>
                      </a:lnTo>
                      <a:lnTo>
                        <a:pt x="151" y="181"/>
                      </a:lnTo>
                      <a:lnTo>
                        <a:pt x="144" y="184"/>
                      </a:lnTo>
                      <a:lnTo>
                        <a:pt x="133" y="186"/>
                      </a:lnTo>
                      <a:lnTo>
                        <a:pt x="101" y="204"/>
                      </a:lnTo>
                      <a:lnTo>
                        <a:pt x="11" y="148"/>
                      </a:lnTo>
                      <a:lnTo>
                        <a:pt x="10" y="126"/>
                      </a:lnTo>
                      <a:lnTo>
                        <a:pt x="4" y="110"/>
                      </a:lnTo>
                      <a:lnTo>
                        <a:pt x="3" y="99"/>
                      </a:lnTo>
                      <a:lnTo>
                        <a:pt x="0" y="85"/>
                      </a:lnTo>
                      <a:lnTo>
                        <a:pt x="3" y="66"/>
                      </a:lnTo>
                      <a:lnTo>
                        <a:pt x="7" y="46"/>
                      </a:lnTo>
                      <a:lnTo>
                        <a:pt x="13" y="33"/>
                      </a:lnTo>
                      <a:lnTo>
                        <a:pt x="23" y="22"/>
                      </a:lnTo>
                      <a:lnTo>
                        <a:pt x="35" y="11"/>
                      </a:lnTo>
                      <a:lnTo>
                        <a:pt x="49" y="4"/>
                      </a:lnTo>
                      <a:lnTo>
                        <a:pt x="67" y="1"/>
                      </a:lnTo>
                      <a:lnTo>
                        <a:pt x="81" y="0"/>
                      </a:lnTo>
                      <a:lnTo>
                        <a:pt x="97" y="1"/>
                      </a:lnTo>
                      <a:lnTo>
                        <a:pt x="116" y="5"/>
                      </a:lnTo>
                      <a:lnTo>
                        <a:pt x="130" y="13"/>
                      </a:lnTo>
                      <a:lnTo>
                        <a:pt x="142" y="29"/>
                      </a:lnTo>
                    </a:path>
                  </a:pathLst>
                </a:custGeom>
                <a:solidFill>
                  <a:srgbClr val="B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42" name="Freeform 76"/>
                <p:cNvSpPr>
                  <a:spLocks/>
                </p:cNvSpPr>
                <p:nvPr/>
              </p:nvSpPr>
              <p:spPr bwMode="auto">
                <a:xfrm>
                  <a:off x="653" y="2586"/>
                  <a:ext cx="169" cy="173"/>
                </a:xfrm>
                <a:custGeom>
                  <a:avLst/>
                  <a:gdLst>
                    <a:gd name="T0" fmla="*/ 14 w 169"/>
                    <a:gd name="T1" fmla="*/ 152 h 173"/>
                    <a:gd name="T2" fmla="*/ 11 w 169"/>
                    <a:gd name="T3" fmla="*/ 131 h 173"/>
                    <a:gd name="T4" fmla="*/ 7 w 169"/>
                    <a:gd name="T5" fmla="*/ 122 h 173"/>
                    <a:gd name="T6" fmla="*/ 2 w 169"/>
                    <a:gd name="T7" fmla="*/ 108 h 173"/>
                    <a:gd name="T8" fmla="*/ 0 w 169"/>
                    <a:gd name="T9" fmla="*/ 97 h 173"/>
                    <a:gd name="T10" fmla="*/ 0 w 169"/>
                    <a:gd name="T11" fmla="*/ 83 h 173"/>
                    <a:gd name="T12" fmla="*/ 3 w 169"/>
                    <a:gd name="T13" fmla="*/ 65 h 173"/>
                    <a:gd name="T14" fmla="*/ 9 w 169"/>
                    <a:gd name="T15" fmla="*/ 47 h 173"/>
                    <a:gd name="T16" fmla="*/ 17 w 169"/>
                    <a:gd name="T17" fmla="*/ 31 h 173"/>
                    <a:gd name="T18" fmla="*/ 28 w 169"/>
                    <a:gd name="T19" fmla="*/ 18 h 173"/>
                    <a:gd name="T20" fmla="*/ 37 w 169"/>
                    <a:gd name="T21" fmla="*/ 10 h 173"/>
                    <a:gd name="T22" fmla="*/ 50 w 169"/>
                    <a:gd name="T23" fmla="*/ 3 h 173"/>
                    <a:gd name="T24" fmla="*/ 64 w 169"/>
                    <a:gd name="T25" fmla="*/ 0 h 173"/>
                    <a:gd name="T26" fmla="*/ 85 w 169"/>
                    <a:gd name="T27" fmla="*/ 0 h 173"/>
                    <a:gd name="T28" fmla="*/ 108 w 169"/>
                    <a:gd name="T29" fmla="*/ 3 h 173"/>
                    <a:gd name="T30" fmla="*/ 125 w 169"/>
                    <a:gd name="T31" fmla="*/ 3 h 173"/>
                    <a:gd name="T32" fmla="*/ 140 w 169"/>
                    <a:gd name="T33" fmla="*/ 5 h 173"/>
                    <a:gd name="T34" fmla="*/ 147 w 169"/>
                    <a:gd name="T35" fmla="*/ 6 h 173"/>
                    <a:gd name="T36" fmla="*/ 153 w 169"/>
                    <a:gd name="T37" fmla="*/ 11 h 173"/>
                    <a:gd name="T38" fmla="*/ 159 w 169"/>
                    <a:gd name="T39" fmla="*/ 21 h 173"/>
                    <a:gd name="T40" fmla="*/ 163 w 169"/>
                    <a:gd name="T41" fmla="*/ 29 h 173"/>
                    <a:gd name="T42" fmla="*/ 168 w 169"/>
                    <a:gd name="T43" fmla="*/ 37 h 173"/>
                    <a:gd name="T44" fmla="*/ 164 w 169"/>
                    <a:gd name="T45" fmla="*/ 49 h 173"/>
                    <a:gd name="T46" fmla="*/ 160 w 169"/>
                    <a:gd name="T47" fmla="*/ 60 h 173"/>
                    <a:gd name="T48" fmla="*/ 160 w 169"/>
                    <a:gd name="T49" fmla="*/ 66 h 173"/>
                    <a:gd name="T50" fmla="*/ 157 w 169"/>
                    <a:gd name="T51" fmla="*/ 73 h 173"/>
                    <a:gd name="T52" fmla="*/ 156 w 169"/>
                    <a:gd name="T53" fmla="*/ 82 h 173"/>
                    <a:gd name="T54" fmla="*/ 151 w 169"/>
                    <a:gd name="T55" fmla="*/ 86 h 173"/>
                    <a:gd name="T56" fmla="*/ 148 w 169"/>
                    <a:gd name="T57" fmla="*/ 113 h 173"/>
                    <a:gd name="T58" fmla="*/ 143 w 169"/>
                    <a:gd name="T59" fmla="*/ 118 h 173"/>
                    <a:gd name="T60" fmla="*/ 138 w 169"/>
                    <a:gd name="T61" fmla="*/ 117 h 173"/>
                    <a:gd name="T62" fmla="*/ 135 w 169"/>
                    <a:gd name="T63" fmla="*/ 111 h 173"/>
                    <a:gd name="T64" fmla="*/ 130 w 169"/>
                    <a:gd name="T65" fmla="*/ 103 h 173"/>
                    <a:gd name="T66" fmla="*/ 124 w 169"/>
                    <a:gd name="T67" fmla="*/ 103 h 173"/>
                    <a:gd name="T68" fmla="*/ 121 w 169"/>
                    <a:gd name="T69" fmla="*/ 113 h 173"/>
                    <a:gd name="T70" fmla="*/ 119 w 169"/>
                    <a:gd name="T71" fmla="*/ 127 h 173"/>
                    <a:gd name="T72" fmla="*/ 121 w 169"/>
                    <a:gd name="T73" fmla="*/ 138 h 173"/>
                    <a:gd name="T74" fmla="*/ 123 w 169"/>
                    <a:gd name="T75" fmla="*/ 144 h 173"/>
                    <a:gd name="T76" fmla="*/ 128 w 169"/>
                    <a:gd name="T77" fmla="*/ 149 h 173"/>
                    <a:gd name="T78" fmla="*/ 137 w 169"/>
                    <a:gd name="T79" fmla="*/ 155 h 173"/>
                    <a:gd name="T80" fmla="*/ 124 w 169"/>
                    <a:gd name="T81" fmla="*/ 153 h 173"/>
                    <a:gd name="T82" fmla="*/ 117 w 169"/>
                    <a:gd name="T83" fmla="*/ 153 h 173"/>
                    <a:gd name="T84" fmla="*/ 116 w 169"/>
                    <a:gd name="T85" fmla="*/ 155 h 173"/>
                    <a:gd name="T86" fmla="*/ 106 w 169"/>
                    <a:gd name="T87" fmla="*/ 165 h 173"/>
                    <a:gd name="T88" fmla="*/ 100 w 169"/>
                    <a:gd name="T89" fmla="*/ 167 h 173"/>
                    <a:gd name="T90" fmla="*/ 92 w 169"/>
                    <a:gd name="T91" fmla="*/ 170 h 173"/>
                    <a:gd name="T92" fmla="*/ 85 w 169"/>
                    <a:gd name="T93" fmla="*/ 172 h 173"/>
                    <a:gd name="T94" fmla="*/ 59 w 169"/>
                    <a:gd name="T95" fmla="*/ 169 h 173"/>
                    <a:gd name="T96" fmla="*/ 48 w 169"/>
                    <a:gd name="T97" fmla="*/ 168 h 173"/>
                    <a:gd name="T98" fmla="*/ 46 w 169"/>
                    <a:gd name="T99" fmla="*/ 165 h 173"/>
                    <a:gd name="T100" fmla="*/ 33 w 169"/>
                    <a:gd name="T101" fmla="*/ 160 h 173"/>
                    <a:gd name="T102" fmla="*/ 23 w 169"/>
                    <a:gd name="T103" fmla="*/ 158 h 173"/>
                    <a:gd name="T104" fmla="*/ 14 w 169"/>
                    <a:gd name="T105" fmla="*/ 152 h 17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69" h="173">
                      <a:moveTo>
                        <a:pt x="14" y="152"/>
                      </a:moveTo>
                      <a:lnTo>
                        <a:pt x="11" y="131"/>
                      </a:lnTo>
                      <a:lnTo>
                        <a:pt x="7" y="122"/>
                      </a:lnTo>
                      <a:lnTo>
                        <a:pt x="2" y="108"/>
                      </a:lnTo>
                      <a:lnTo>
                        <a:pt x="0" y="97"/>
                      </a:lnTo>
                      <a:lnTo>
                        <a:pt x="0" y="83"/>
                      </a:lnTo>
                      <a:lnTo>
                        <a:pt x="3" y="65"/>
                      </a:lnTo>
                      <a:lnTo>
                        <a:pt x="9" y="47"/>
                      </a:lnTo>
                      <a:lnTo>
                        <a:pt x="17" y="31"/>
                      </a:lnTo>
                      <a:lnTo>
                        <a:pt x="28" y="18"/>
                      </a:lnTo>
                      <a:lnTo>
                        <a:pt x="37" y="10"/>
                      </a:lnTo>
                      <a:lnTo>
                        <a:pt x="50" y="3"/>
                      </a:lnTo>
                      <a:lnTo>
                        <a:pt x="64" y="0"/>
                      </a:lnTo>
                      <a:lnTo>
                        <a:pt x="85" y="0"/>
                      </a:lnTo>
                      <a:lnTo>
                        <a:pt x="108" y="3"/>
                      </a:lnTo>
                      <a:lnTo>
                        <a:pt x="125" y="3"/>
                      </a:lnTo>
                      <a:lnTo>
                        <a:pt x="140" y="5"/>
                      </a:lnTo>
                      <a:lnTo>
                        <a:pt x="147" y="6"/>
                      </a:lnTo>
                      <a:lnTo>
                        <a:pt x="153" y="11"/>
                      </a:lnTo>
                      <a:lnTo>
                        <a:pt x="159" y="21"/>
                      </a:lnTo>
                      <a:lnTo>
                        <a:pt x="163" y="29"/>
                      </a:lnTo>
                      <a:lnTo>
                        <a:pt x="168" y="37"/>
                      </a:lnTo>
                      <a:lnTo>
                        <a:pt x="164" y="49"/>
                      </a:lnTo>
                      <a:lnTo>
                        <a:pt x="160" y="60"/>
                      </a:lnTo>
                      <a:lnTo>
                        <a:pt x="160" y="66"/>
                      </a:lnTo>
                      <a:lnTo>
                        <a:pt x="157" y="73"/>
                      </a:lnTo>
                      <a:lnTo>
                        <a:pt x="156" y="82"/>
                      </a:lnTo>
                      <a:lnTo>
                        <a:pt x="151" y="86"/>
                      </a:lnTo>
                      <a:lnTo>
                        <a:pt x="148" y="113"/>
                      </a:lnTo>
                      <a:lnTo>
                        <a:pt x="143" y="118"/>
                      </a:lnTo>
                      <a:lnTo>
                        <a:pt x="138" y="117"/>
                      </a:lnTo>
                      <a:lnTo>
                        <a:pt x="135" y="111"/>
                      </a:lnTo>
                      <a:lnTo>
                        <a:pt x="130" y="103"/>
                      </a:lnTo>
                      <a:lnTo>
                        <a:pt x="124" y="103"/>
                      </a:lnTo>
                      <a:lnTo>
                        <a:pt x="121" y="113"/>
                      </a:lnTo>
                      <a:lnTo>
                        <a:pt x="119" y="127"/>
                      </a:lnTo>
                      <a:lnTo>
                        <a:pt x="121" y="138"/>
                      </a:lnTo>
                      <a:lnTo>
                        <a:pt x="123" y="144"/>
                      </a:lnTo>
                      <a:lnTo>
                        <a:pt x="128" y="149"/>
                      </a:lnTo>
                      <a:lnTo>
                        <a:pt x="137" y="155"/>
                      </a:lnTo>
                      <a:lnTo>
                        <a:pt x="124" y="153"/>
                      </a:lnTo>
                      <a:lnTo>
                        <a:pt x="117" y="153"/>
                      </a:lnTo>
                      <a:lnTo>
                        <a:pt x="116" y="155"/>
                      </a:lnTo>
                      <a:lnTo>
                        <a:pt x="106" y="165"/>
                      </a:lnTo>
                      <a:lnTo>
                        <a:pt x="100" y="167"/>
                      </a:lnTo>
                      <a:lnTo>
                        <a:pt x="92" y="170"/>
                      </a:lnTo>
                      <a:lnTo>
                        <a:pt x="85" y="172"/>
                      </a:lnTo>
                      <a:lnTo>
                        <a:pt x="59" y="169"/>
                      </a:lnTo>
                      <a:lnTo>
                        <a:pt x="48" y="168"/>
                      </a:lnTo>
                      <a:lnTo>
                        <a:pt x="46" y="165"/>
                      </a:lnTo>
                      <a:lnTo>
                        <a:pt x="33" y="160"/>
                      </a:lnTo>
                      <a:lnTo>
                        <a:pt x="23" y="158"/>
                      </a:lnTo>
                      <a:lnTo>
                        <a:pt x="14" y="152"/>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7540" name="Freeform 77"/>
              <p:cNvSpPr>
                <a:spLocks/>
              </p:cNvSpPr>
              <p:nvPr/>
            </p:nvSpPr>
            <p:spPr bwMode="auto">
              <a:xfrm>
                <a:off x="796" y="2658"/>
                <a:ext cx="44" cy="52"/>
              </a:xfrm>
              <a:custGeom>
                <a:avLst/>
                <a:gdLst>
                  <a:gd name="T0" fmla="*/ 5 w 44"/>
                  <a:gd name="T1" fmla="*/ 16 h 52"/>
                  <a:gd name="T2" fmla="*/ 32 w 44"/>
                  <a:gd name="T3" fmla="*/ 4 h 52"/>
                  <a:gd name="T4" fmla="*/ 22 w 44"/>
                  <a:gd name="T5" fmla="*/ 4 h 52"/>
                  <a:gd name="T6" fmla="*/ 23 w 44"/>
                  <a:gd name="T7" fmla="*/ 0 h 52"/>
                  <a:gd name="T8" fmla="*/ 43 w 44"/>
                  <a:gd name="T9" fmla="*/ 0 h 52"/>
                  <a:gd name="T10" fmla="*/ 43 w 44"/>
                  <a:gd name="T11" fmla="*/ 4 h 52"/>
                  <a:gd name="T12" fmla="*/ 40 w 44"/>
                  <a:gd name="T13" fmla="*/ 9 h 52"/>
                  <a:gd name="T14" fmla="*/ 41 w 44"/>
                  <a:gd name="T15" fmla="*/ 19 h 52"/>
                  <a:gd name="T16" fmla="*/ 41 w 44"/>
                  <a:gd name="T17" fmla="*/ 29 h 52"/>
                  <a:gd name="T18" fmla="*/ 40 w 44"/>
                  <a:gd name="T19" fmla="*/ 36 h 52"/>
                  <a:gd name="T20" fmla="*/ 38 w 44"/>
                  <a:gd name="T21" fmla="*/ 42 h 52"/>
                  <a:gd name="T22" fmla="*/ 35 w 44"/>
                  <a:gd name="T23" fmla="*/ 46 h 52"/>
                  <a:gd name="T24" fmla="*/ 32 w 44"/>
                  <a:gd name="T25" fmla="*/ 49 h 52"/>
                  <a:gd name="T26" fmla="*/ 28 w 44"/>
                  <a:gd name="T27" fmla="*/ 51 h 52"/>
                  <a:gd name="T28" fmla="*/ 24 w 44"/>
                  <a:gd name="T29" fmla="*/ 51 h 52"/>
                  <a:gd name="T30" fmla="*/ 24 w 44"/>
                  <a:gd name="T31" fmla="*/ 49 h 52"/>
                  <a:gd name="T32" fmla="*/ 30 w 44"/>
                  <a:gd name="T33" fmla="*/ 46 h 52"/>
                  <a:gd name="T34" fmla="*/ 34 w 44"/>
                  <a:gd name="T35" fmla="*/ 41 h 52"/>
                  <a:gd name="T36" fmla="*/ 37 w 44"/>
                  <a:gd name="T37" fmla="*/ 30 h 52"/>
                  <a:gd name="T38" fmla="*/ 37 w 44"/>
                  <a:gd name="T39" fmla="*/ 22 h 52"/>
                  <a:gd name="T40" fmla="*/ 36 w 44"/>
                  <a:gd name="T41" fmla="*/ 14 h 52"/>
                  <a:gd name="T42" fmla="*/ 0 w 44"/>
                  <a:gd name="T43" fmla="*/ 33 h 52"/>
                  <a:gd name="T44" fmla="*/ 5 w 44"/>
                  <a:gd name="T45" fmla="*/ 16 h 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4" h="52">
                    <a:moveTo>
                      <a:pt x="5" y="16"/>
                    </a:moveTo>
                    <a:lnTo>
                      <a:pt x="32" y="4"/>
                    </a:lnTo>
                    <a:lnTo>
                      <a:pt x="22" y="4"/>
                    </a:lnTo>
                    <a:lnTo>
                      <a:pt x="23" y="0"/>
                    </a:lnTo>
                    <a:lnTo>
                      <a:pt x="43" y="0"/>
                    </a:lnTo>
                    <a:lnTo>
                      <a:pt x="43" y="4"/>
                    </a:lnTo>
                    <a:lnTo>
                      <a:pt x="40" y="9"/>
                    </a:lnTo>
                    <a:lnTo>
                      <a:pt x="41" y="19"/>
                    </a:lnTo>
                    <a:lnTo>
                      <a:pt x="41" y="29"/>
                    </a:lnTo>
                    <a:lnTo>
                      <a:pt x="40" y="36"/>
                    </a:lnTo>
                    <a:lnTo>
                      <a:pt x="38" y="42"/>
                    </a:lnTo>
                    <a:lnTo>
                      <a:pt x="35" y="46"/>
                    </a:lnTo>
                    <a:lnTo>
                      <a:pt x="32" y="49"/>
                    </a:lnTo>
                    <a:lnTo>
                      <a:pt x="28" y="51"/>
                    </a:lnTo>
                    <a:lnTo>
                      <a:pt x="24" y="51"/>
                    </a:lnTo>
                    <a:lnTo>
                      <a:pt x="24" y="49"/>
                    </a:lnTo>
                    <a:lnTo>
                      <a:pt x="30" y="46"/>
                    </a:lnTo>
                    <a:lnTo>
                      <a:pt x="34" y="41"/>
                    </a:lnTo>
                    <a:lnTo>
                      <a:pt x="37" y="30"/>
                    </a:lnTo>
                    <a:lnTo>
                      <a:pt x="37" y="22"/>
                    </a:lnTo>
                    <a:lnTo>
                      <a:pt x="36" y="14"/>
                    </a:lnTo>
                    <a:lnTo>
                      <a:pt x="0" y="33"/>
                    </a:lnTo>
                    <a:lnTo>
                      <a:pt x="5" y="16"/>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7528" name="Rectangle 78"/>
            <p:cNvSpPr>
              <a:spLocks noChangeArrowheads="1"/>
            </p:cNvSpPr>
            <p:nvPr/>
          </p:nvSpPr>
          <p:spPr bwMode="auto">
            <a:xfrm>
              <a:off x="975" y="2535"/>
              <a:ext cx="8" cy="7"/>
            </a:xfrm>
            <a:prstGeom prst="rect">
              <a:avLst/>
            </a:prstGeom>
            <a:solidFill>
              <a:srgbClr val="FADB3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57529" name="Freeform 79"/>
            <p:cNvSpPr>
              <a:spLocks/>
            </p:cNvSpPr>
            <p:nvPr/>
          </p:nvSpPr>
          <p:spPr bwMode="auto">
            <a:xfrm>
              <a:off x="953" y="2439"/>
              <a:ext cx="17" cy="26"/>
            </a:xfrm>
            <a:custGeom>
              <a:avLst/>
              <a:gdLst>
                <a:gd name="T0" fmla="*/ 0 w 17"/>
                <a:gd name="T1" fmla="*/ 25 h 26"/>
                <a:gd name="T2" fmla="*/ 8 w 17"/>
                <a:gd name="T3" fmla="*/ 4 h 26"/>
                <a:gd name="T4" fmla="*/ 10 w 17"/>
                <a:gd name="T5" fmla="*/ 2 h 26"/>
                <a:gd name="T6" fmla="*/ 16 w 17"/>
                <a:gd name="T7" fmla="*/ 0 h 26"/>
                <a:gd name="T8" fmla="*/ 8 w 17"/>
                <a:gd name="T9" fmla="*/ 21 h 26"/>
                <a:gd name="T10" fmla="*/ 0 w 17"/>
                <a:gd name="T11" fmla="*/ 25 h 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26">
                  <a:moveTo>
                    <a:pt x="0" y="25"/>
                  </a:moveTo>
                  <a:lnTo>
                    <a:pt x="8" y="4"/>
                  </a:lnTo>
                  <a:lnTo>
                    <a:pt x="10" y="2"/>
                  </a:lnTo>
                  <a:lnTo>
                    <a:pt x="16" y="0"/>
                  </a:lnTo>
                  <a:lnTo>
                    <a:pt x="8" y="21"/>
                  </a:lnTo>
                  <a:lnTo>
                    <a:pt x="0" y="25"/>
                  </a:lnTo>
                </a:path>
              </a:pathLst>
            </a:custGeom>
            <a:solidFill>
              <a:srgbClr val="E56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30" name="Freeform 80"/>
            <p:cNvSpPr>
              <a:spLocks/>
            </p:cNvSpPr>
            <p:nvPr/>
          </p:nvSpPr>
          <p:spPr bwMode="auto">
            <a:xfrm>
              <a:off x="602" y="2672"/>
              <a:ext cx="17" cy="17"/>
            </a:xfrm>
            <a:custGeom>
              <a:avLst/>
              <a:gdLst>
                <a:gd name="T0" fmla="*/ 0 w 17"/>
                <a:gd name="T1" fmla="*/ 16 h 17"/>
                <a:gd name="T2" fmla="*/ 13 w 17"/>
                <a:gd name="T3" fmla="*/ 0 h 17"/>
                <a:gd name="T4" fmla="*/ 16 w 17"/>
                <a:gd name="T5" fmla="*/ 13 h 17"/>
                <a:gd name="T6" fmla="*/ 0 w 17"/>
                <a:gd name="T7" fmla="*/ 16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16"/>
                  </a:moveTo>
                  <a:lnTo>
                    <a:pt x="13" y="0"/>
                  </a:lnTo>
                  <a:lnTo>
                    <a:pt x="16" y="13"/>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31" name="Freeform 81"/>
            <p:cNvSpPr>
              <a:spLocks/>
            </p:cNvSpPr>
            <p:nvPr/>
          </p:nvSpPr>
          <p:spPr bwMode="auto">
            <a:xfrm>
              <a:off x="1031" y="2586"/>
              <a:ext cx="23" cy="44"/>
            </a:xfrm>
            <a:custGeom>
              <a:avLst/>
              <a:gdLst>
                <a:gd name="T0" fmla="*/ 7 w 23"/>
                <a:gd name="T1" fmla="*/ 2 h 44"/>
                <a:gd name="T2" fmla="*/ 8 w 23"/>
                <a:gd name="T3" fmla="*/ 6 h 44"/>
                <a:gd name="T4" fmla="*/ 10 w 23"/>
                <a:gd name="T5" fmla="*/ 11 h 44"/>
                <a:gd name="T6" fmla="*/ 10 w 23"/>
                <a:gd name="T7" fmla="*/ 16 h 44"/>
                <a:gd name="T8" fmla="*/ 10 w 23"/>
                <a:gd name="T9" fmla="*/ 20 h 44"/>
                <a:gd name="T10" fmla="*/ 9 w 23"/>
                <a:gd name="T11" fmla="*/ 27 h 44"/>
                <a:gd name="T12" fmla="*/ 7 w 23"/>
                <a:gd name="T13" fmla="*/ 30 h 44"/>
                <a:gd name="T14" fmla="*/ 4 w 23"/>
                <a:gd name="T15" fmla="*/ 35 h 44"/>
                <a:gd name="T16" fmla="*/ 0 w 23"/>
                <a:gd name="T17" fmla="*/ 38 h 44"/>
                <a:gd name="T18" fmla="*/ 2 w 23"/>
                <a:gd name="T19" fmla="*/ 41 h 44"/>
                <a:gd name="T20" fmla="*/ 4 w 23"/>
                <a:gd name="T21" fmla="*/ 42 h 44"/>
                <a:gd name="T22" fmla="*/ 6 w 23"/>
                <a:gd name="T23" fmla="*/ 42 h 44"/>
                <a:gd name="T24" fmla="*/ 7 w 23"/>
                <a:gd name="T25" fmla="*/ 42 h 44"/>
                <a:gd name="T26" fmla="*/ 9 w 23"/>
                <a:gd name="T27" fmla="*/ 41 h 44"/>
                <a:gd name="T28" fmla="*/ 10 w 23"/>
                <a:gd name="T29" fmla="*/ 41 h 44"/>
                <a:gd name="T30" fmla="*/ 13 w 23"/>
                <a:gd name="T31" fmla="*/ 41 h 44"/>
                <a:gd name="T32" fmla="*/ 14 w 23"/>
                <a:gd name="T33" fmla="*/ 41 h 44"/>
                <a:gd name="T34" fmla="*/ 14 w 23"/>
                <a:gd name="T35" fmla="*/ 42 h 44"/>
                <a:gd name="T36" fmla="*/ 17 w 23"/>
                <a:gd name="T37" fmla="*/ 43 h 44"/>
                <a:gd name="T38" fmla="*/ 19 w 23"/>
                <a:gd name="T39" fmla="*/ 42 h 44"/>
                <a:gd name="T40" fmla="*/ 20 w 23"/>
                <a:gd name="T41" fmla="*/ 38 h 44"/>
                <a:gd name="T42" fmla="*/ 21 w 23"/>
                <a:gd name="T43" fmla="*/ 32 h 44"/>
                <a:gd name="T44" fmla="*/ 22 w 23"/>
                <a:gd name="T45" fmla="*/ 25 h 44"/>
                <a:gd name="T46" fmla="*/ 21 w 23"/>
                <a:gd name="T47" fmla="*/ 17 h 44"/>
                <a:gd name="T48" fmla="*/ 21 w 23"/>
                <a:gd name="T49" fmla="*/ 12 h 44"/>
                <a:gd name="T50" fmla="*/ 18 w 23"/>
                <a:gd name="T51" fmla="*/ 5 h 44"/>
                <a:gd name="T52" fmla="*/ 17 w 23"/>
                <a:gd name="T53" fmla="*/ 2 h 44"/>
                <a:gd name="T54" fmla="*/ 16 w 23"/>
                <a:gd name="T55" fmla="*/ 0 h 44"/>
                <a:gd name="T56" fmla="*/ 14 w 23"/>
                <a:gd name="T57" fmla="*/ 0 h 44"/>
                <a:gd name="T58" fmla="*/ 11 w 23"/>
                <a:gd name="T59" fmla="*/ 0 h 44"/>
                <a:gd name="T60" fmla="*/ 8 w 23"/>
                <a:gd name="T61" fmla="*/ 0 h 44"/>
                <a:gd name="T62" fmla="*/ 7 w 23"/>
                <a:gd name="T63" fmla="*/ 2 h 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3" h="44">
                  <a:moveTo>
                    <a:pt x="7" y="2"/>
                  </a:moveTo>
                  <a:lnTo>
                    <a:pt x="8" y="6"/>
                  </a:lnTo>
                  <a:lnTo>
                    <a:pt x="10" y="11"/>
                  </a:lnTo>
                  <a:lnTo>
                    <a:pt x="10" y="16"/>
                  </a:lnTo>
                  <a:lnTo>
                    <a:pt x="10" y="20"/>
                  </a:lnTo>
                  <a:lnTo>
                    <a:pt x="9" y="27"/>
                  </a:lnTo>
                  <a:lnTo>
                    <a:pt x="7" y="30"/>
                  </a:lnTo>
                  <a:lnTo>
                    <a:pt x="4" y="35"/>
                  </a:lnTo>
                  <a:lnTo>
                    <a:pt x="0" y="38"/>
                  </a:lnTo>
                  <a:lnTo>
                    <a:pt x="2" y="41"/>
                  </a:lnTo>
                  <a:lnTo>
                    <a:pt x="4" y="42"/>
                  </a:lnTo>
                  <a:lnTo>
                    <a:pt x="6" y="42"/>
                  </a:lnTo>
                  <a:lnTo>
                    <a:pt x="7" y="42"/>
                  </a:lnTo>
                  <a:lnTo>
                    <a:pt x="9" y="41"/>
                  </a:lnTo>
                  <a:lnTo>
                    <a:pt x="10" y="41"/>
                  </a:lnTo>
                  <a:lnTo>
                    <a:pt x="13" y="41"/>
                  </a:lnTo>
                  <a:lnTo>
                    <a:pt x="14" y="41"/>
                  </a:lnTo>
                  <a:lnTo>
                    <a:pt x="14" y="42"/>
                  </a:lnTo>
                  <a:lnTo>
                    <a:pt x="17" y="43"/>
                  </a:lnTo>
                  <a:lnTo>
                    <a:pt x="19" y="42"/>
                  </a:lnTo>
                  <a:lnTo>
                    <a:pt x="20" y="38"/>
                  </a:lnTo>
                  <a:lnTo>
                    <a:pt x="21" y="32"/>
                  </a:lnTo>
                  <a:lnTo>
                    <a:pt x="22" y="25"/>
                  </a:lnTo>
                  <a:lnTo>
                    <a:pt x="21" y="17"/>
                  </a:lnTo>
                  <a:lnTo>
                    <a:pt x="21" y="12"/>
                  </a:lnTo>
                  <a:lnTo>
                    <a:pt x="18" y="5"/>
                  </a:lnTo>
                  <a:lnTo>
                    <a:pt x="17" y="2"/>
                  </a:lnTo>
                  <a:lnTo>
                    <a:pt x="16" y="0"/>
                  </a:lnTo>
                  <a:lnTo>
                    <a:pt x="14" y="0"/>
                  </a:lnTo>
                  <a:lnTo>
                    <a:pt x="11" y="0"/>
                  </a:lnTo>
                  <a:lnTo>
                    <a:pt x="8" y="0"/>
                  </a:lnTo>
                  <a:lnTo>
                    <a:pt x="7" y="2"/>
                  </a:lnTo>
                </a:path>
              </a:pathLst>
            </a:custGeom>
            <a:solidFill>
              <a:srgbClr val="7F5F3F"/>
            </a:solidFill>
            <a:ln w="12700" cap="rnd" cmpd="sng">
              <a:solidFill>
                <a:srgbClr val="3F1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532" name="Group 82"/>
            <p:cNvGrpSpPr>
              <a:grpSpLocks/>
            </p:cNvGrpSpPr>
            <p:nvPr/>
          </p:nvGrpSpPr>
          <p:grpSpPr bwMode="auto">
            <a:xfrm>
              <a:off x="891" y="2563"/>
              <a:ext cx="164" cy="222"/>
              <a:chOff x="891" y="2563"/>
              <a:chExt cx="164" cy="222"/>
            </a:xfrm>
          </p:grpSpPr>
          <p:sp>
            <p:nvSpPr>
              <p:cNvPr id="57537" name="Freeform 83"/>
              <p:cNvSpPr>
                <a:spLocks/>
              </p:cNvSpPr>
              <p:nvPr/>
            </p:nvSpPr>
            <p:spPr bwMode="auto">
              <a:xfrm>
                <a:off x="891" y="2571"/>
                <a:ext cx="157" cy="214"/>
              </a:xfrm>
              <a:custGeom>
                <a:avLst/>
                <a:gdLst>
                  <a:gd name="T0" fmla="*/ 15 w 157"/>
                  <a:gd name="T1" fmla="*/ 54 h 214"/>
                  <a:gd name="T2" fmla="*/ 8 w 157"/>
                  <a:gd name="T3" fmla="*/ 81 h 214"/>
                  <a:gd name="T4" fmla="*/ 5 w 157"/>
                  <a:gd name="T5" fmla="*/ 97 h 214"/>
                  <a:gd name="T6" fmla="*/ 1 w 157"/>
                  <a:gd name="T7" fmla="*/ 114 h 214"/>
                  <a:gd name="T8" fmla="*/ 0 w 157"/>
                  <a:gd name="T9" fmla="*/ 131 h 214"/>
                  <a:gd name="T10" fmla="*/ 2 w 157"/>
                  <a:gd name="T11" fmla="*/ 144 h 214"/>
                  <a:gd name="T12" fmla="*/ 4 w 157"/>
                  <a:gd name="T13" fmla="*/ 152 h 214"/>
                  <a:gd name="T14" fmla="*/ 5 w 157"/>
                  <a:gd name="T15" fmla="*/ 165 h 214"/>
                  <a:gd name="T16" fmla="*/ 12 w 157"/>
                  <a:gd name="T17" fmla="*/ 173 h 214"/>
                  <a:gd name="T18" fmla="*/ 18 w 157"/>
                  <a:gd name="T19" fmla="*/ 186 h 214"/>
                  <a:gd name="T20" fmla="*/ 31 w 157"/>
                  <a:gd name="T21" fmla="*/ 213 h 214"/>
                  <a:gd name="T22" fmla="*/ 141 w 157"/>
                  <a:gd name="T23" fmla="*/ 190 h 214"/>
                  <a:gd name="T24" fmla="*/ 136 w 157"/>
                  <a:gd name="T25" fmla="*/ 169 h 214"/>
                  <a:gd name="T26" fmla="*/ 143 w 157"/>
                  <a:gd name="T27" fmla="*/ 152 h 214"/>
                  <a:gd name="T28" fmla="*/ 150 w 157"/>
                  <a:gd name="T29" fmla="*/ 129 h 214"/>
                  <a:gd name="T30" fmla="*/ 155 w 157"/>
                  <a:gd name="T31" fmla="*/ 103 h 214"/>
                  <a:gd name="T32" fmla="*/ 156 w 157"/>
                  <a:gd name="T33" fmla="*/ 80 h 214"/>
                  <a:gd name="T34" fmla="*/ 152 w 157"/>
                  <a:gd name="T35" fmla="*/ 56 h 214"/>
                  <a:gd name="T36" fmla="*/ 146 w 157"/>
                  <a:gd name="T37" fmla="*/ 38 h 214"/>
                  <a:gd name="T38" fmla="*/ 132 w 157"/>
                  <a:gd name="T39" fmla="*/ 19 h 214"/>
                  <a:gd name="T40" fmla="*/ 118 w 157"/>
                  <a:gd name="T41" fmla="*/ 8 h 214"/>
                  <a:gd name="T42" fmla="*/ 105 w 157"/>
                  <a:gd name="T43" fmla="*/ 3 h 214"/>
                  <a:gd name="T44" fmla="*/ 88 w 157"/>
                  <a:gd name="T45" fmla="*/ 0 h 214"/>
                  <a:gd name="T46" fmla="*/ 68 w 157"/>
                  <a:gd name="T47" fmla="*/ 0 h 214"/>
                  <a:gd name="T48" fmla="*/ 53 w 157"/>
                  <a:gd name="T49" fmla="*/ 3 h 214"/>
                  <a:gd name="T50" fmla="*/ 41 w 157"/>
                  <a:gd name="T51" fmla="*/ 10 h 214"/>
                  <a:gd name="T52" fmla="*/ 29 w 157"/>
                  <a:gd name="T53" fmla="*/ 20 h 214"/>
                  <a:gd name="T54" fmla="*/ 23 w 157"/>
                  <a:gd name="T55" fmla="*/ 30 h 214"/>
                  <a:gd name="T56" fmla="*/ 17 w 157"/>
                  <a:gd name="T57" fmla="*/ 43 h 214"/>
                  <a:gd name="T58" fmla="*/ 15 w 157"/>
                  <a:gd name="T59" fmla="*/ 54 h 21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7" h="214">
                    <a:moveTo>
                      <a:pt x="15" y="54"/>
                    </a:moveTo>
                    <a:lnTo>
                      <a:pt x="8" y="81"/>
                    </a:lnTo>
                    <a:lnTo>
                      <a:pt x="5" y="97"/>
                    </a:lnTo>
                    <a:lnTo>
                      <a:pt x="1" y="114"/>
                    </a:lnTo>
                    <a:lnTo>
                      <a:pt x="0" y="131"/>
                    </a:lnTo>
                    <a:lnTo>
                      <a:pt x="2" y="144"/>
                    </a:lnTo>
                    <a:lnTo>
                      <a:pt x="4" y="152"/>
                    </a:lnTo>
                    <a:lnTo>
                      <a:pt x="5" y="165"/>
                    </a:lnTo>
                    <a:lnTo>
                      <a:pt x="12" y="173"/>
                    </a:lnTo>
                    <a:lnTo>
                      <a:pt x="18" y="186"/>
                    </a:lnTo>
                    <a:lnTo>
                      <a:pt x="31" y="213"/>
                    </a:lnTo>
                    <a:lnTo>
                      <a:pt x="141" y="190"/>
                    </a:lnTo>
                    <a:lnTo>
                      <a:pt x="136" y="169"/>
                    </a:lnTo>
                    <a:lnTo>
                      <a:pt x="143" y="152"/>
                    </a:lnTo>
                    <a:lnTo>
                      <a:pt x="150" y="129"/>
                    </a:lnTo>
                    <a:lnTo>
                      <a:pt x="155" y="103"/>
                    </a:lnTo>
                    <a:lnTo>
                      <a:pt x="156" y="80"/>
                    </a:lnTo>
                    <a:lnTo>
                      <a:pt x="152" y="56"/>
                    </a:lnTo>
                    <a:lnTo>
                      <a:pt x="146" y="38"/>
                    </a:lnTo>
                    <a:lnTo>
                      <a:pt x="132" y="19"/>
                    </a:lnTo>
                    <a:lnTo>
                      <a:pt x="118" y="8"/>
                    </a:lnTo>
                    <a:lnTo>
                      <a:pt x="105" y="3"/>
                    </a:lnTo>
                    <a:lnTo>
                      <a:pt x="88" y="0"/>
                    </a:lnTo>
                    <a:lnTo>
                      <a:pt x="68" y="0"/>
                    </a:lnTo>
                    <a:lnTo>
                      <a:pt x="53" y="3"/>
                    </a:lnTo>
                    <a:lnTo>
                      <a:pt x="41" y="10"/>
                    </a:lnTo>
                    <a:lnTo>
                      <a:pt x="29" y="20"/>
                    </a:lnTo>
                    <a:lnTo>
                      <a:pt x="23" y="30"/>
                    </a:lnTo>
                    <a:lnTo>
                      <a:pt x="17" y="43"/>
                    </a:lnTo>
                    <a:lnTo>
                      <a:pt x="15" y="54"/>
                    </a:lnTo>
                  </a:path>
                </a:pathLst>
              </a:custGeom>
              <a:solidFill>
                <a:srgbClr val="FFB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38" name="Freeform 84"/>
              <p:cNvSpPr>
                <a:spLocks/>
              </p:cNvSpPr>
              <p:nvPr/>
            </p:nvSpPr>
            <p:spPr bwMode="auto">
              <a:xfrm>
                <a:off x="891" y="2563"/>
                <a:ext cx="164" cy="194"/>
              </a:xfrm>
              <a:custGeom>
                <a:avLst/>
                <a:gdLst>
                  <a:gd name="T0" fmla="*/ 23 w 164"/>
                  <a:gd name="T1" fmla="*/ 25 h 194"/>
                  <a:gd name="T2" fmla="*/ 38 w 164"/>
                  <a:gd name="T3" fmla="*/ 7 h 194"/>
                  <a:gd name="T4" fmla="*/ 63 w 164"/>
                  <a:gd name="T5" fmla="*/ 0 h 194"/>
                  <a:gd name="T6" fmla="*/ 91 w 164"/>
                  <a:gd name="T7" fmla="*/ 0 h 194"/>
                  <a:gd name="T8" fmla="*/ 111 w 164"/>
                  <a:gd name="T9" fmla="*/ 6 h 194"/>
                  <a:gd name="T10" fmla="*/ 126 w 164"/>
                  <a:gd name="T11" fmla="*/ 16 h 194"/>
                  <a:gd name="T12" fmla="*/ 141 w 164"/>
                  <a:gd name="T13" fmla="*/ 29 h 194"/>
                  <a:gd name="T14" fmla="*/ 154 w 164"/>
                  <a:gd name="T15" fmla="*/ 48 h 194"/>
                  <a:gd name="T16" fmla="*/ 161 w 164"/>
                  <a:gd name="T17" fmla="*/ 77 h 194"/>
                  <a:gd name="T18" fmla="*/ 162 w 164"/>
                  <a:gd name="T19" fmla="*/ 104 h 194"/>
                  <a:gd name="T20" fmla="*/ 157 w 164"/>
                  <a:gd name="T21" fmla="*/ 133 h 194"/>
                  <a:gd name="T22" fmla="*/ 150 w 164"/>
                  <a:gd name="T23" fmla="*/ 165 h 194"/>
                  <a:gd name="T24" fmla="*/ 136 w 164"/>
                  <a:gd name="T25" fmla="*/ 181 h 194"/>
                  <a:gd name="T26" fmla="*/ 117 w 164"/>
                  <a:gd name="T27" fmla="*/ 188 h 194"/>
                  <a:gd name="T28" fmla="*/ 102 w 164"/>
                  <a:gd name="T29" fmla="*/ 193 h 194"/>
                  <a:gd name="T30" fmla="*/ 82 w 164"/>
                  <a:gd name="T31" fmla="*/ 189 h 194"/>
                  <a:gd name="T32" fmla="*/ 68 w 164"/>
                  <a:gd name="T33" fmla="*/ 187 h 194"/>
                  <a:gd name="T34" fmla="*/ 41 w 164"/>
                  <a:gd name="T35" fmla="*/ 186 h 194"/>
                  <a:gd name="T36" fmla="*/ 44 w 164"/>
                  <a:gd name="T37" fmla="*/ 171 h 194"/>
                  <a:gd name="T38" fmla="*/ 43 w 164"/>
                  <a:gd name="T39" fmla="*/ 162 h 194"/>
                  <a:gd name="T40" fmla="*/ 39 w 164"/>
                  <a:gd name="T41" fmla="*/ 156 h 194"/>
                  <a:gd name="T42" fmla="*/ 45 w 164"/>
                  <a:gd name="T43" fmla="*/ 147 h 194"/>
                  <a:gd name="T44" fmla="*/ 44 w 164"/>
                  <a:gd name="T45" fmla="*/ 134 h 194"/>
                  <a:gd name="T46" fmla="*/ 37 w 164"/>
                  <a:gd name="T47" fmla="*/ 114 h 194"/>
                  <a:gd name="T48" fmla="*/ 21 w 164"/>
                  <a:gd name="T49" fmla="*/ 105 h 194"/>
                  <a:gd name="T50" fmla="*/ 10 w 164"/>
                  <a:gd name="T51" fmla="*/ 112 h 194"/>
                  <a:gd name="T52" fmla="*/ 13 w 164"/>
                  <a:gd name="T53" fmla="*/ 129 h 194"/>
                  <a:gd name="T54" fmla="*/ 11 w 164"/>
                  <a:gd name="T55" fmla="*/ 140 h 194"/>
                  <a:gd name="T56" fmla="*/ 5 w 164"/>
                  <a:gd name="T57" fmla="*/ 113 h 194"/>
                  <a:gd name="T58" fmla="*/ 3 w 164"/>
                  <a:gd name="T59" fmla="*/ 83 h 194"/>
                  <a:gd name="T60" fmla="*/ 8 w 164"/>
                  <a:gd name="T61" fmla="*/ 54 h 194"/>
                  <a:gd name="T62" fmla="*/ 20 w 164"/>
                  <a:gd name="T63" fmla="*/ 37 h 1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4" h="194">
                    <a:moveTo>
                      <a:pt x="20" y="37"/>
                    </a:moveTo>
                    <a:lnTo>
                      <a:pt x="23" y="25"/>
                    </a:lnTo>
                    <a:lnTo>
                      <a:pt x="30" y="12"/>
                    </a:lnTo>
                    <a:lnTo>
                      <a:pt x="38" y="7"/>
                    </a:lnTo>
                    <a:lnTo>
                      <a:pt x="47" y="3"/>
                    </a:lnTo>
                    <a:lnTo>
                      <a:pt x="63" y="0"/>
                    </a:lnTo>
                    <a:lnTo>
                      <a:pt x="75" y="0"/>
                    </a:lnTo>
                    <a:lnTo>
                      <a:pt x="91" y="0"/>
                    </a:lnTo>
                    <a:lnTo>
                      <a:pt x="103" y="2"/>
                    </a:lnTo>
                    <a:lnTo>
                      <a:pt x="111" y="6"/>
                    </a:lnTo>
                    <a:lnTo>
                      <a:pt x="117" y="9"/>
                    </a:lnTo>
                    <a:lnTo>
                      <a:pt x="126" y="16"/>
                    </a:lnTo>
                    <a:lnTo>
                      <a:pt x="134" y="24"/>
                    </a:lnTo>
                    <a:lnTo>
                      <a:pt x="141" y="29"/>
                    </a:lnTo>
                    <a:lnTo>
                      <a:pt x="147" y="37"/>
                    </a:lnTo>
                    <a:lnTo>
                      <a:pt x="154" y="48"/>
                    </a:lnTo>
                    <a:lnTo>
                      <a:pt x="157" y="60"/>
                    </a:lnTo>
                    <a:lnTo>
                      <a:pt x="161" y="77"/>
                    </a:lnTo>
                    <a:lnTo>
                      <a:pt x="163" y="90"/>
                    </a:lnTo>
                    <a:lnTo>
                      <a:pt x="162" y="104"/>
                    </a:lnTo>
                    <a:lnTo>
                      <a:pt x="161" y="118"/>
                    </a:lnTo>
                    <a:lnTo>
                      <a:pt x="157" y="133"/>
                    </a:lnTo>
                    <a:lnTo>
                      <a:pt x="153" y="149"/>
                    </a:lnTo>
                    <a:lnTo>
                      <a:pt x="150" y="165"/>
                    </a:lnTo>
                    <a:lnTo>
                      <a:pt x="143" y="176"/>
                    </a:lnTo>
                    <a:lnTo>
                      <a:pt x="136" y="181"/>
                    </a:lnTo>
                    <a:lnTo>
                      <a:pt x="127" y="185"/>
                    </a:lnTo>
                    <a:lnTo>
                      <a:pt x="117" y="188"/>
                    </a:lnTo>
                    <a:lnTo>
                      <a:pt x="111" y="191"/>
                    </a:lnTo>
                    <a:lnTo>
                      <a:pt x="102" y="193"/>
                    </a:lnTo>
                    <a:lnTo>
                      <a:pt x="94" y="192"/>
                    </a:lnTo>
                    <a:lnTo>
                      <a:pt x="82" y="189"/>
                    </a:lnTo>
                    <a:lnTo>
                      <a:pt x="72" y="188"/>
                    </a:lnTo>
                    <a:lnTo>
                      <a:pt x="68" y="187"/>
                    </a:lnTo>
                    <a:lnTo>
                      <a:pt x="69" y="190"/>
                    </a:lnTo>
                    <a:lnTo>
                      <a:pt x="41" y="186"/>
                    </a:lnTo>
                    <a:lnTo>
                      <a:pt x="44" y="176"/>
                    </a:lnTo>
                    <a:lnTo>
                      <a:pt x="44" y="171"/>
                    </a:lnTo>
                    <a:lnTo>
                      <a:pt x="44" y="167"/>
                    </a:lnTo>
                    <a:lnTo>
                      <a:pt x="43" y="162"/>
                    </a:lnTo>
                    <a:lnTo>
                      <a:pt x="41" y="159"/>
                    </a:lnTo>
                    <a:lnTo>
                      <a:pt x="39" y="156"/>
                    </a:lnTo>
                    <a:lnTo>
                      <a:pt x="42" y="152"/>
                    </a:lnTo>
                    <a:lnTo>
                      <a:pt x="45" y="147"/>
                    </a:lnTo>
                    <a:lnTo>
                      <a:pt x="46" y="143"/>
                    </a:lnTo>
                    <a:lnTo>
                      <a:pt x="44" y="134"/>
                    </a:lnTo>
                    <a:lnTo>
                      <a:pt x="43" y="122"/>
                    </a:lnTo>
                    <a:lnTo>
                      <a:pt x="37" y="114"/>
                    </a:lnTo>
                    <a:lnTo>
                      <a:pt x="29" y="112"/>
                    </a:lnTo>
                    <a:lnTo>
                      <a:pt x="21" y="105"/>
                    </a:lnTo>
                    <a:lnTo>
                      <a:pt x="15" y="105"/>
                    </a:lnTo>
                    <a:lnTo>
                      <a:pt x="10" y="112"/>
                    </a:lnTo>
                    <a:lnTo>
                      <a:pt x="10" y="122"/>
                    </a:lnTo>
                    <a:lnTo>
                      <a:pt x="13" y="129"/>
                    </a:lnTo>
                    <a:lnTo>
                      <a:pt x="14" y="141"/>
                    </a:lnTo>
                    <a:lnTo>
                      <a:pt x="11" y="140"/>
                    </a:lnTo>
                    <a:lnTo>
                      <a:pt x="8" y="138"/>
                    </a:lnTo>
                    <a:lnTo>
                      <a:pt x="5" y="113"/>
                    </a:lnTo>
                    <a:lnTo>
                      <a:pt x="0" y="96"/>
                    </a:lnTo>
                    <a:lnTo>
                      <a:pt x="3" y="83"/>
                    </a:lnTo>
                    <a:lnTo>
                      <a:pt x="6" y="69"/>
                    </a:lnTo>
                    <a:lnTo>
                      <a:pt x="8" y="54"/>
                    </a:lnTo>
                    <a:lnTo>
                      <a:pt x="8" y="46"/>
                    </a:lnTo>
                    <a:lnTo>
                      <a:pt x="20" y="37"/>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7533" name="Freeform 85"/>
            <p:cNvSpPr>
              <a:spLocks/>
            </p:cNvSpPr>
            <p:nvPr/>
          </p:nvSpPr>
          <p:spPr bwMode="auto">
            <a:xfrm>
              <a:off x="666" y="2728"/>
              <a:ext cx="115" cy="51"/>
            </a:xfrm>
            <a:custGeom>
              <a:avLst/>
              <a:gdLst>
                <a:gd name="T0" fmla="*/ 0 w 115"/>
                <a:gd name="T1" fmla="*/ 6 h 51"/>
                <a:gd name="T2" fmla="*/ 2 w 115"/>
                <a:gd name="T3" fmla="*/ 0 h 51"/>
                <a:gd name="T4" fmla="*/ 16 w 115"/>
                <a:gd name="T5" fmla="*/ 1 h 51"/>
                <a:gd name="T6" fmla="*/ 32 w 115"/>
                <a:gd name="T7" fmla="*/ 4 h 51"/>
                <a:gd name="T8" fmla="*/ 55 w 115"/>
                <a:gd name="T9" fmla="*/ 12 h 51"/>
                <a:gd name="T10" fmla="*/ 67 w 115"/>
                <a:gd name="T11" fmla="*/ 17 h 51"/>
                <a:gd name="T12" fmla="*/ 81 w 115"/>
                <a:gd name="T13" fmla="*/ 23 h 51"/>
                <a:gd name="T14" fmla="*/ 96 w 115"/>
                <a:gd name="T15" fmla="*/ 30 h 51"/>
                <a:gd name="T16" fmla="*/ 108 w 115"/>
                <a:gd name="T17" fmla="*/ 37 h 51"/>
                <a:gd name="T18" fmla="*/ 113 w 115"/>
                <a:gd name="T19" fmla="*/ 42 h 51"/>
                <a:gd name="T20" fmla="*/ 114 w 115"/>
                <a:gd name="T21" fmla="*/ 50 h 51"/>
                <a:gd name="T22" fmla="*/ 0 w 115"/>
                <a:gd name="T23" fmla="*/ 6 h 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5" h="51">
                  <a:moveTo>
                    <a:pt x="0" y="6"/>
                  </a:moveTo>
                  <a:lnTo>
                    <a:pt x="2" y="0"/>
                  </a:lnTo>
                  <a:lnTo>
                    <a:pt x="16" y="1"/>
                  </a:lnTo>
                  <a:lnTo>
                    <a:pt x="32" y="4"/>
                  </a:lnTo>
                  <a:lnTo>
                    <a:pt x="55" y="12"/>
                  </a:lnTo>
                  <a:lnTo>
                    <a:pt x="67" y="17"/>
                  </a:lnTo>
                  <a:lnTo>
                    <a:pt x="81" y="23"/>
                  </a:lnTo>
                  <a:lnTo>
                    <a:pt x="96" y="30"/>
                  </a:lnTo>
                  <a:lnTo>
                    <a:pt x="108" y="37"/>
                  </a:lnTo>
                  <a:lnTo>
                    <a:pt x="113" y="42"/>
                  </a:lnTo>
                  <a:lnTo>
                    <a:pt x="114" y="50"/>
                  </a:lnTo>
                  <a:lnTo>
                    <a:pt x="0"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34" name="Freeform 86"/>
            <p:cNvSpPr>
              <a:spLocks/>
            </p:cNvSpPr>
            <p:nvPr/>
          </p:nvSpPr>
          <p:spPr bwMode="auto">
            <a:xfrm>
              <a:off x="358" y="2698"/>
              <a:ext cx="759" cy="124"/>
            </a:xfrm>
            <a:custGeom>
              <a:avLst/>
              <a:gdLst>
                <a:gd name="T0" fmla="*/ 3 w 759"/>
                <a:gd name="T1" fmla="*/ 89 h 124"/>
                <a:gd name="T2" fmla="*/ 32 w 759"/>
                <a:gd name="T3" fmla="*/ 53 h 124"/>
                <a:gd name="T4" fmla="*/ 49 w 759"/>
                <a:gd name="T5" fmla="*/ 38 h 124"/>
                <a:gd name="T6" fmla="*/ 63 w 759"/>
                <a:gd name="T7" fmla="*/ 26 h 124"/>
                <a:gd name="T8" fmla="*/ 85 w 759"/>
                <a:gd name="T9" fmla="*/ 7 h 124"/>
                <a:gd name="T10" fmla="*/ 95 w 759"/>
                <a:gd name="T11" fmla="*/ 0 h 124"/>
                <a:gd name="T12" fmla="*/ 161 w 759"/>
                <a:gd name="T13" fmla="*/ 32 h 124"/>
                <a:gd name="T14" fmla="*/ 176 w 759"/>
                <a:gd name="T15" fmla="*/ 50 h 124"/>
                <a:gd name="T16" fmla="*/ 187 w 759"/>
                <a:gd name="T17" fmla="*/ 63 h 124"/>
                <a:gd name="T18" fmla="*/ 200 w 759"/>
                <a:gd name="T19" fmla="*/ 79 h 124"/>
                <a:gd name="T20" fmla="*/ 207 w 759"/>
                <a:gd name="T21" fmla="*/ 89 h 124"/>
                <a:gd name="T22" fmla="*/ 247 w 759"/>
                <a:gd name="T23" fmla="*/ 67 h 124"/>
                <a:gd name="T24" fmla="*/ 265 w 759"/>
                <a:gd name="T25" fmla="*/ 57 h 124"/>
                <a:gd name="T26" fmla="*/ 289 w 759"/>
                <a:gd name="T27" fmla="*/ 48 h 124"/>
                <a:gd name="T28" fmla="*/ 308 w 759"/>
                <a:gd name="T29" fmla="*/ 32 h 124"/>
                <a:gd name="T30" fmla="*/ 339 w 759"/>
                <a:gd name="T31" fmla="*/ 41 h 124"/>
                <a:gd name="T32" fmla="*/ 364 w 759"/>
                <a:gd name="T33" fmla="*/ 51 h 124"/>
                <a:gd name="T34" fmla="*/ 390 w 759"/>
                <a:gd name="T35" fmla="*/ 62 h 124"/>
                <a:gd name="T36" fmla="*/ 394 w 759"/>
                <a:gd name="T37" fmla="*/ 63 h 124"/>
                <a:gd name="T38" fmla="*/ 413 w 759"/>
                <a:gd name="T39" fmla="*/ 67 h 124"/>
                <a:gd name="T40" fmla="*/ 434 w 759"/>
                <a:gd name="T41" fmla="*/ 89 h 124"/>
                <a:gd name="T42" fmla="*/ 445 w 759"/>
                <a:gd name="T43" fmla="*/ 102 h 124"/>
                <a:gd name="T44" fmla="*/ 473 w 759"/>
                <a:gd name="T45" fmla="*/ 116 h 124"/>
                <a:gd name="T46" fmla="*/ 550 w 759"/>
                <a:gd name="T47" fmla="*/ 76 h 124"/>
                <a:gd name="T48" fmla="*/ 663 w 759"/>
                <a:gd name="T49" fmla="*/ 50 h 124"/>
                <a:gd name="T50" fmla="*/ 705 w 759"/>
                <a:gd name="T51" fmla="*/ 63 h 124"/>
                <a:gd name="T52" fmla="*/ 747 w 759"/>
                <a:gd name="T53" fmla="*/ 91 h 124"/>
                <a:gd name="T54" fmla="*/ 758 w 759"/>
                <a:gd name="T55" fmla="*/ 123 h 124"/>
                <a:gd name="T56" fmla="*/ 0 w 759"/>
                <a:gd name="T57" fmla="*/ 123 h 124"/>
                <a:gd name="T58" fmla="*/ 3 w 759"/>
                <a:gd name="T59" fmla="*/ 89 h 1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59" h="124">
                  <a:moveTo>
                    <a:pt x="3" y="89"/>
                  </a:moveTo>
                  <a:lnTo>
                    <a:pt x="32" y="53"/>
                  </a:lnTo>
                  <a:lnTo>
                    <a:pt x="49" y="38"/>
                  </a:lnTo>
                  <a:lnTo>
                    <a:pt x="63" y="26"/>
                  </a:lnTo>
                  <a:lnTo>
                    <a:pt x="85" y="7"/>
                  </a:lnTo>
                  <a:lnTo>
                    <a:pt x="95" y="0"/>
                  </a:lnTo>
                  <a:lnTo>
                    <a:pt x="161" y="32"/>
                  </a:lnTo>
                  <a:lnTo>
                    <a:pt x="176" y="50"/>
                  </a:lnTo>
                  <a:lnTo>
                    <a:pt x="187" y="63"/>
                  </a:lnTo>
                  <a:lnTo>
                    <a:pt x="200" y="79"/>
                  </a:lnTo>
                  <a:lnTo>
                    <a:pt x="207" y="89"/>
                  </a:lnTo>
                  <a:lnTo>
                    <a:pt x="247" y="67"/>
                  </a:lnTo>
                  <a:lnTo>
                    <a:pt x="265" y="57"/>
                  </a:lnTo>
                  <a:lnTo>
                    <a:pt x="289" y="48"/>
                  </a:lnTo>
                  <a:lnTo>
                    <a:pt x="308" y="32"/>
                  </a:lnTo>
                  <a:lnTo>
                    <a:pt x="339" y="41"/>
                  </a:lnTo>
                  <a:lnTo>
                    <a:pt x="364" y="51"/>
                  </a:lnTo>
                  <a:lnTo>
                    <a:pt x="390" y="62"/>
                  </a:lnTo>
                  <a:lnTo>
                    <a:pt x="394" y="63"/>
                  </a:lnTo>
                  <a:lnTo>
                    <a:pt x="413" y="67"/>
                  </a:lnTo>
                  <a:lnTo>
                    <a:pt x="434" y="89"/>
                  </a:lnTo>
                  <a:lnTo>
                    <a:pt x="445" y="102"/>
                  </a:lnTo>
                  <a:lnTo>
                    <a:pt x="473" y="116"/>
                  </a:lnTo>
                  <a:lnTo>
                    <a:pt x="550" y="76"/>
                  </a:lnTo>
                  <a:lnTo>
                    <a:pt x="663" y="50"/>
                  </a:lnTo>
                  <a:lnTo>
                    <a:pt x="705" y="63"/>
                  </a:lnTo>
                  <a:lnTo>
                    <a:pt x="747" y="91"/>
                  </a:lnTo>
                  <a:lnTo>
                    <a:pt x="758" y="123"/>
                  </a:lnTo>
                  <a:lnTo>
                    <a:pt x="0" y="123"/>
                  </a:lnTo>
                  <a:lnTo>
                    <a:pt x="3" y="89"/>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35" name="Freeform 87"/>
            <p:cNvSpPr>
              <a:spLocks/>
            </p:cNvSpPr>
            <p:nvPr/>
          </p:nvSpPr>
          <p:spPr bwMode="auto">
            <a:xfrm>
              <a:off x="441" y="2733"/>
              <a:ext cx="96" cy="69"/>
            </a:xfrm>
            <a:custGeom>
              <a:avLst/>
              <a:gdLst>
                <a:gd name="T0" fmla="*/ 0 w 96"/>
                <a:gd name="T1" fmla="*/ 0 h 69"/>
                <a:gd name="T2" fmla="*/ 46 w 96"/>
                <a:gd name="T3" fmla="*/ 11 h 69"/>
                <a:gd name="T4" fmla="*/ 62 w 96"/>
                <a:gd name="T5" fmla="*/ 17 h 69"/>
                <a:gd name="T6" fmla="*/ 70 w 96"/>
                <a:gd name="T7" fmla="*/ 21 h 69"/>
                <a:gd name="T8" fmla="*/ 79 w 96"/>
                <a:gd name="T9" fmla="*/ 28 h 69"/>
                <a:gd name="T10" fmla="*/ 87 w 96"/>
                <a:gd name="T11" fmla="*/ 38 h 69"/>
                <a:gd name="T12" fmla="*/ 91 w 96"/>
                <a:gd name="T13" fmla="*/ 47 h 69"/>
                <a:gd name="T14" fmla="*/ 95 w 96"/>
                <a:gd name="T15" fmla="*/ 57 h 69"/>
                <a:gd name="T16" fmla="*/ 88 w 96"/>
                <a:gd name="T17" fmla="*/ 68 h 69"/>
                <a:gd name="T18" fmla="*/ 85 w 96"/>
                <a:gd name="T19" fmla="*/ 56 h 69"/>
                <a:gd name="T20" fmla="*/ 78 w 96"/>
                <a:gd name="T21" fmla="*/ 46 h 69"/>
                <a:gd name="T22" fmla="*/ 73 w 96"/>
                <a:gd name="T23" fmla="*/ 38 h 69"/>
                <a:gd name="T24" fmla="*/ 68 w 96"/>
                <a:gd name="T25" fmla="*/ 33 h 69"/>
                <a:gd name="T26" fmla="*/ 58 w 96"/>
                <a:gd name="T27" fmla="*/ 28 h 69"/>
                <a:gd name="T28" fmla="*/ 47 w 96"/>
                <a:gd name="T29" fmla="*/ 22 h 69"/>
                <a:gd name="T30" fmla="*/ 32 w 96"/>
                <a:gd name="T31" fmla="*/ 16 h 69"/>
                <a:gd name="T32" fmla="*/ 18 w 96"/>
                <a:gd name="T33" fmla="*/ 9 h 69"/>
                <a:gd name="T34" fmla="*/ 0 w 96"/>
                <a:gd name="T35" fmla="*/ 0 h 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69">
                  <a:moveTo>
                    <a:pt x="0" y="0"/>
                  </a:moveTo>
                  <a:lnTo>
                    <a:pt x="46" y="11"/>
                  </a:lnTo>
                  <a:lnTo>
                    <a:pt x="62" y="17"/>
                  </a:lnTo>
                  <a:lnTo>
                    <a:pt x="70" y="21"/>
                  </a:lnTo>
                  <a:lnTo>
                    <a:pt x="79" y="28"/>
                  </a:lnTo>
                  <a:lnTo>
                    <a:pt x="87" y="38"/>
                  </a:lnTo>
                  <a:lnTo>
                    <a:pt x="91" y="47"/>
                  </a:lnTo>
                  <a:lnTo>
                    <a:pt x="95" y="57"/>
                  </a:lnTo>
                  <a:lnTo>
                    <a:pt x="88" y="68"/>
                  </a:lnTo>
                  <a:lnTo>
                    <a:pt x="85" y="56"/>
                  </a:lnTo>
                  <a:lnTo>
                    <a:pt x="78" y="46"/>
                  </a:lnTo>
                  <a:lnTo>
                    <a:pt x="73" y="38"/>
                  </a:lnTo>
                  <a:lnTo>
                    <a:pt x="68" y="33"/>
                  </a:lnTo>
                  <a:lnTo>
                    <a:pt x="58" y="28"/>
                  </a:lnTo>
                  <a:lnTo>
                    <a:pt x="47" y="22"/>
                  </a:lnTo>
                  <a:lnTo>
                    <a:pt x="32" y="16"/>
                  </a:lnTo>
                  <a:lnTo>
                    <a:pt x="18" y="9"/>
                  </a:lnTo>
                  <a:lnTo>
                    <a:pt x="0"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36" name="Rectangle 88"/>
            <p:cNvSpPr>
              <a:spLocks noChangeArrowheads="1"/>
            </p:cNvSpPr>
            <p:nvPr/>
          </p:nvSpPr>
          <p:spPr bwMode="auto">
            <a:xfrm>
              <a:off x="230" y="2879"/>
              <a:ext cx="1037"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rgbClr val="FF0000"/>
                  </a:solidFill>
                  <a:latin typeface="Arial" panose="020B0604020202020204" pitchFamily="34" charset="0"/>
                </a:rPr>
                <a:t>Professor Smith</a:t>
              </a:r>
            </a:p>
          </p:txBody>
        </p:sp>
      </p:grpSp>
      <p:grpSp>
        <p:nvGrpSpPr>
          <p:cNvPr id="57351" name="Group 89"/>
          <p:cNvGrpSpPr>
            <a:grpSpLocks/>
          </p:cNvGrpSpPr>
          <p:nvPr/>
        </p:nvGrpSpPr>
        <p:grpSpPr bwMode="auto">
          <a:xfrm>
            <a:off x="3503613" y="5060950"/>
            <a:ext cx="1668462" cy="1371600"/>
            <a:chOff x="1238" y="2853"/>
            <a:chExt cx="1051" cy="864"/>
          </a:xfrm>
        </p:grpSpPr>
        <p:sp>
          <p:nvSpPr>
            <p:cNvPr id="57441" name="Rectangle 90"/>
            <p:cNvSpPr>
              <a:spLocks noChangeArrowheads="1"/>
            </p:cNvSpPr>
            <p:nvPr/>
          </p:nvSpPr>
          <p:spPr bwMode="auto">
            <a:xfrm>
              <a:off x="1377" y="2853"/>
              <a:ext cx="553" cy="304"/>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nvGrpSpPr>
            <p:cNvPr id="57442" name="Group 91"/>
            <p:cNvGrpSpPr>
              <a:grpSpLocks/>
            </p:cNvGrpSpPr>
            <p:nvPr/>
          </p:nvGrpSpPr>
          <p:grpSpPr bwMode="auto">
            <a:xfrm>
              <a:off x="1598" y="3071"/>
              <a:ext cx="171" cy="163"/>
              <a:chOff x="1598" y="3071"/>
              <a:chExt cx="171" cy="163"/>
            </a:xfrm>
          </p:grpSpPr>
          <p:sp>
            <p:nvSpPr>
              <p:cNvPr id="57520" name="Freeform 92"/>
              <p:cNvSpPr>
                <a:spLocks/>
              </p:cNvSpPr>
              <p:nvPr/>
            </p:nvSpPr>
            <p:spPr bwMode="auto">
              <a:xfrm>
                <a:off x="1644" y="3076"/>
                <a:ext cx="125" cy="157"/>
              </a:xfrm>
              <a:custGeom>
                <a:avLst/>
                <a:gdLst>
                  <a:gd name="T0" fmla="*/ 0 w 125"/>
                  <a:gd name="T1" fmla="*/ 115 h 157"/>
                  <a:gd name="T2" fmla="*/ 5 w 125"/>
                  <a:gd name="T3" fmla="*/ 107 h 157"/>
                  <a:gd name="T4" fmla="*/ 4 w 125"/>
                  <a:gd name="T5" fmla="*/ 95 h 157"/>
                  <a:gd name="T6" fmla="*/ 1 w 125"/>
                  <a:gd name="T7" fmla="*/ 69 h 157"/>
                  <a:gd name="T8" fmla="*/ 5 w 125"/>
                  <a:gd name="T9" fmla="*/ 41 h 157"/>
                  <a:gd name="T10" fmla="*/ 13 w 125"/>
                  <a:gd name="T11" fmla="*/ 20 h 157"/>
                  <a:gd name="T12" fmla="*/ 26 w 125"/>
                  <a:gd name="T13" fmla="*/ 8 h 157"/>
                  <a:gd name="T14" fmla="*/ 46 w 125"/>
                  <a:gd name="T15" fmla="*/ 2 h 157"/>
                  <a:gd name="T16" fmla="*/ 69 w 125"/>
                  <a:gd name="T17" fmla="*/ 0 h 157"/>
                  <a:gd name="T18" fmla="*/ 87 w 125"/>
                  <a:gd name="T19" fmla="*/ 2 h 157"/>
                  <a:gd name="T20" fmla="*/ 106 w 125"/>
                  <a:gd name="T21" fmla="*/ 14 h 157"/>
                  <a:gd name="T22" fmla="*/ 114 w 125"/>
                  <a:gd name="T23" fmla="*/ 29 h 157"/>
                  <a:gd name="T24" fmla="*/ 121 w 125"/>
                  <a:gd name="T25" fmla="*/ 48 h 157"/>
                  <a:gd name="T26" fmla="*/ 124 w 125"/>
                  <a:gd name="T27" fmla="*/ 75 h 157"/>
                  <a:gd name="T28" fmla="*/ 120 w 125"/>
                  <a:gd name="T29" fmla="*/ 81 h 157"/>
                  <a:gd name="T30" fmla="*/ 122 w 125"/>
                  <a:gd name="T31" fmla="*/ 89 h 157"/>
                  <a:gd name="T32" fmla="*/ 121 w 125"/>
                  <a:gd name="T33" fmla="*/ 103 h 157"/>
                  <a:gd name="T34" fmla="*/ 117 w 125"/>
                  <a:gd name="T35" fmla="*/ 118 h 157"/>
                  <a:gd name="T36" fmla="*/ 98 w 125"/>
                  <a:gd name="T37" fmla="*/ 143 h 157"/>
                  <a:gd name="T38" fmla="*/ 84 w 125"/>
                  <a:gd name="T39" fmla="*/ 148 h 157"/>
                  <a:gd name="T40" fmla="*/ 68 w 125"/>
                  <a:gd name="T41" fmla="*/ 153 h 157"/>
                  <a:gd name="T42" fmla="*/ 54 w 125"/>
                  <a:gd name="T43" fmla="*/ 156 h 157"/>
                  <a:gd name="T44" fmla="*/ 0 w 125"/>
                  <a:gd name="T45" fmla="*/ 115 h 15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5" h="157">
                    <a:moveTo>
                      <a:pt x="0" y="115"/>
                    </a:moveTo>
                    <a:lnTo>
                      <a:pt x="5" y="107"/>
                    </a:lnTo>
                    <a:lnTo>
                      <a:pt x="4" y="95"/>
                    </a:lnTo>
                    <a:lnTo>
                      <a:pt x="1" y="69"/>
                    </a:lnTo>
                    <a:lnTo>
                      <a:pt x="5" y="41"/>
                    </a:lnTo>
                    <a:lnTo>
                      <a:pt x="13" y="20"/>
                    </a:lnTo>
                    <a:lnTo>
                      <a:pt x="26" y="8"/>
                    </a:lnTo>
                    <a:lnTo>
                      <a:pt x="46" y="2"/>
                    </a:lnTo>
                    <a:lnTo>
                      <a:pt x="69" y="0"/>
                    </a:lnTo>
                    <a:lnTo>
                      <a:pt x="87" y="2"/>
                    </a:lnTo>
                    <a:lnTo>
                      <a:pt x="106" y="14"/>
                    </a:lnTo>
                    <a:lnTo>
                      <a:pt x="114" y="29"/>
                    </a:lnTo>
                    <a:lnTo>
                      <a:pt x="121" y="48"/>
                    </a:lnTo>
                    <a:lnTo>
                      <a:pt x="124" y="75"/>
                    </a:lnTo>
                    <a:lnTo>
                      <a:pt x="120" y="81"/>
                    </a:lnTo>
                    <a:lnTo>
                      <a:pt x="122" y="89"/>
                    </a:lnTo>
                    <a:lnTo>
                      <a:pt x="121" y="103"/>
                    </a:lnTo>
                    <a:lnTo>
                      <a:pt x="117" y="118"/>
                    </a:lnTo>
                    <a:lnTo>
                      <a:pt x="98" y="143"/>
                    </a:lnTo>
                    <a:lnTo>
                      <a:pt x="84" y="148"/>
                    </a:lnTo>
                    <a:lnTo>
                      <a:pt x="68" y="153"/>
                    </a:lnTo>
                    <a:lnTo>
                      <a:pt x="54" y="156"/>
                    </a:lnTo>
                    <a:lnTo>
                      <a:pt x="0" y="115"/>
                    </a:lnTo>
                  </a:path>
                </a:pathLst>
              </a:custGeom>
              <a:solidFill>
                <a:srgbClr val="B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21" name="Freeform 93"/>
              <p:cNvSpPr>
                <a:spLocks/>
              </p:cNvSpPr>
              <p:nvPr/>
            </p:nvSpPr>
            <p:spPr bwMode="auto">
              <a:xfrm>
                <a:off x="1638" y="3071"/>
                <a:ext cx="123" cy="128"/>
              </a:xfrm>
              <a:custGeom>
                <a:avLst/>
                <a:gdLst>
                  <a:gd name="T0" fmla="*/ 6 w 123"/>
                  <a:gd name="T1" fmla="*/ 110 h 128"/>
                  <a:gd name="T2" fmla="*/ 1 w 123"/>
                  <a:gd name="T3" fmla="*/ 79 h 128"/>
                  <a:gd name="T4" fmla="*/ 0 w 123"/>
                  <a:gd name="T5" fmla="*/ 62 h 128"/>
                  <a:gd name="T6" fmla="*/ 4 w 123"/>
                  <a:gd name="T7" fmla="*/ 38 h 128"/>
                  <a:gd name="T8" fmla="*/ 11 w 123"/>
                  <a:gd name="T9" fmla="*/ 19 h 128"/>
                  <a:gd name="T10" fmla="*/ 26 w 123"/>
                  <a:gd name="T11" fmla="*/ 5 h 128"/>
                  <a:gd name="T12" fmla="*/ 44 w 123"/>
                  <a:gd name="T13" fmla="*/ 1 h 128"/>
                  <a:gd name="T14" fmla="*/ 68 w 123"/>
                  <a:gd name="T15" fmla="*/ 0 h 128"/>
                  <a:gd name="T16" fmla="*/ 81 w 123"/>
                  <a:gd name="T17" fmla="*/ 2 h 128"/>
                  <a:gd name="T18" fmla="*/ 94 w 123"/>
                  <a:gd name="T19" fmla="*/ 6 h 128"/>
                  <a:gd name="T20" fmla="*/ 105 w 123"/>
                  <a:gd name="T21" fmla="*/ 12 h 128"/>
                  <a:gd name="T22" fmla="*/ 116 w 123"/>
                  <a:gd name="T23" fmla="*/ 20 h 128"/>
                  <a:gd name="T24" fmla="*/ 119 w 123"/>
                  <a:gd name="T25" fmla="*/ 27 h 128"/>
                  <a:gd name="T26" fmla="*/ 107 w 123"/>
                  <a:gd name="T27" fmla="*/ 20 h 128"/>
                  <a:gd name="T28" fmla="*/ 95 w 123"/>
                  <a:gd name="T29" fmla="*/ 19 h 128"/>
                  <a:gd name="T30" fmla="*/ 91 w 123"/>
                  <a:gd name="T31" fmla="*/ 19 h 128"/>
                  <a:gd name="T32" fmla="*/ 101 w 123"/>
                  <a:gd name="T33" fmla="*/ 26 h 128"/>
                  <a:gd name="T34" fmla="*/ 107 w 123"/>
                  <a:gd name="T35" fmla="*/ 34 h 128"/>
                  <a:gd name="T36" fmla="*/ 110 w 123"/>
                  <a:gd name="T37" fmla="*/ 42 h 128"/>
                  <a:gd name="T38" fmla="*/ 115 w 123"/>
                  <a:gd name="T39" fmla="*/ 48 h 128"/>
                  <a:gd name="T40" fmla="*/ 120 w 123"/>
                  <a:gd name="T41" fmla="*/ 55 h 128"/>
                  <a:gd name="T42" fmla="*/ 121 w 123"/>
                  <a:gd name="T43" fmla="*/ 62 h 128"/>
                  <a:gd name="T44" fmla="*/ 122 w 123"/>
                  <a:gd name="T45" fmla="*/ 70 h 128"/>
                  <a:gd name="T46" fmla="*/ 117 w 123"/>
                  <a:gd name="T47" fmla="*/ 86 h 128"/>
                  <a:gd name="T48" fmla="*/ 112 w 123"/>
                  <a:gd name="T49" fmla="*/ 96 h 128"/>
                  <a:gd name="T50" fmla="*/ 106 w 123"/>
                  <a:gd name="T51" fmla="*/ 93 h 128"/>
                  <a:gd name="T52" fmla="*/ 108 w 123"/>
                  <a:gd name="T53" fmla="*/ 89 h 128"/>
                  <a:gd name="T54" fmla="*/ 108 w 123"/>
                  <a:gd name="T55" fmla="*/ 83 h 128"/>
                  <a:gd name="T56" fmla="*/ 104 w 123"/>
                  <a:gd name="T57" fmla="*/ 78 h 128"/>
                  <a:gd name="T58" fmla="*/ 95 w 123"/>
                  <a:gd name="T59" fmla="*/ 81 h 128"/>
                  <a:gd name="T60" fmla="*/ 82 w 123"/>
                  <a:gd name="T61" fmla="*/ 88 h 128"/>
                  <a:gd name="T62" fmla="*/ 78 w 123"/>
                  <a:gd name="T63" fmla="*/ 103 h 128"/>
                  <a:gd name="T64" fmla="*/ 75 w 123"/>
                  <a:gd name="T65" fmla="*/ 109 h 128"/>
                  <a:gd name="T66" fmla="*/ 78 w 123"/>
                  <a:gd name="T67" fmla="*/ 114 h 128"/>
                  <a:gd name="T68" fmla="*/ 82 w 123"/>
                  <a:gd name="T69" fmla="*/ 116 h 128"/>
                  <a:gd name="T70" fmla="*/ 62 w 123"/>
                  <a:gd name="T71" fmla="*/ 123 h 128"/>
                  <a:gd name="T72" fmla="*/ 46 w 123"/>
                  <a:gd name="T73" fmla="*/ 125 h 128"/>
                  <a:gd name="T74" fmla="*/ 33 w 123"/>
                  <a:gd name="T75" fmla="*/ 127 h 128"/>
                  <a:gd name="T76" fmla="*/ 18 w 123"/>
                  <a:gd name="T77" fmla="*/ 118 h 128"/>
                  <a:gd name="T78" fmla="*/ 6 w 123"/>
                  <a:gd name="T79" fmla="*/ 110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3" h="128">
                    <a:moveTo>
                      <a:pt x="6" y="110"/>
                    </a:moveTo>
                    <a:lnTo>
                      <a:pt x="1" y="79"/>
                    </a:lnTo>
                    <a:lnTo>
                      <a:pt x="0" y="62"/>
                    </a:lnTo>
                    <a:lnTo>
                      <a:pt x="4" y="38"/>
                    </a:lnTo>
                    <a:lnTo>
                      <a:pt x="11" y="19"/>
                    </a:lnTo>
                    <a:lnTo>
                      <a:pt x="26" y="5"/>
                    </a:lnTo>
                    <a:lnTo>
                      <a:pt x="44" y="1"/>
                    </a:lnTo>
                    <a:lnTo>
                      <a:pt x="68" y="0"/>
                    </a:lnTo>
                    <a:lnTo>
                      <a:pt x="81" y="2"/>
                    </a:lnTo>
                    <a:lnTo>
                      <a:pt x="94" y="6"/>
                    </a:lnTo>
                    <a:lnTo>
                      <a:pt x="105" y="12"/>
                    </a:lnTo>
                    <a:lnTo>
                      <a:pt x="116" y="20"/>
                    </a:lnTo>
                    <a:lnTo>
                      <a:pt x="119" y="27"/>
                    </a:lnTo>
                    <a:lnTo>
                      <a:pt x="107" y="20"/>
                    </a:lnTo>
                    <a:lnTo>
                      <a:pt x="95" y="19"/>
                    </a:lnTo>
                    <a:lnTo>
                      <a:pt x="91" y="19"/>
                    </a:lnTo>
                    <a:lnTo>
                      <a:pt x="101" y="26"/>
                    </a:lnTo>
                    <a:lnTo>
                      <a:pt x="107" y="34"/>
                    </a:lnTo>
                    <a:lnTo>
                      <a:pt x="110" y="42"/>
                    </a:lnTo>
                    <a:lnTo>
                      <a:pt x="115" y="48"/>
                    </a:lnTo>
                    <a:lnTo>
                      <a:pt x="120" y="55"/>
                    </a:lnTo>
                    <a:lnTo>
                      <a:pt x="121" y="62"/>
                    </a:lnTo>
                    <a:lnTo>
                      <a:pt x="122" y="70"/>
                    </a:lnTo>
                    <a:lnTo>
                      <a:pt x="117" y="86"/>
                    </a:lnTo>
                    <a:lnTo>
                      <a:pt x="112" y="96"/>
                    </a:lnTo>
                    <a:lnTo>
                      <a:pt x="106" y="93"/>
                    </a:lnTo>
                    <a:lnTo>
                      <a:pt x="108" y="89"/>
                    </a:lnTo>
                    <a:lnTo>
                      <a:pt x="108" y="83"/>
                    </a:lnTo>
                    <a:lnTo>
                      <a:pt x="104" y="78"/>
                    </a:lnTo>
                    <a:lnTo>
                      <a:pt x="95" y="81"/>
                    </a:lnTo>
                    <a:lnTo>
                      <a:pt x="82" y="88"/>
                    </a:lnTo>
                    <a:lnTo>
                      <a:pt x="78" y="103"/>
                    </a:lnTo>
                    <a:lnTo>
                      <a:pt x="75" y="109"/>
                    </a:lnTo>
                    <a:lnTo>
                      <a:pt x="78" y="114"/>
                    </a:lnTo>
                    <a:lnTo>
                      <a:pt x="82" y="116"/>
                    </a:lnTo>
                    <a:lnTo>
                      <a:pt x="62" y="123"/>
                    </a:lnTo>
                    <a:lnTo>
                      <a:pt x="46" y="125"/>
                    </a:lnTo>
                    <a:lnTo>
                      <a:pt x="33" y="127"/>
                    </a:lnTo>
                    <a:lnTo>
                      <a:pt x="18" y="118"/>
                    </a:lnTo>
                    <a:lnTo>
                      <a:pt x="6" y="11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22" name="Freeform 94"/>
              <p:cNvSpPr>
                <a:spLocks/>
              </p:cNvSpPr>
              <p:nvPr/>
            </p:nvSpPr>
            <p:spPr bwMode="auto">
              <a:xfrm>
                <a:off x="1598" y="3187"/>
                <a:ext cx="102" cy="47"/>
              </a:xfrm>
              <a:custGeom>
                <a:avLst/>
                <a:gdLst>
                  <a:gd name="T0" fmla="*/ 0 w 102"/>
                  <a:gd name="T1" fmla="*/ 32 h 47"/>
                  <a:gd name="T2" fmla="*/ 23 w 102"/>
                  <a:gd name="T3" fmla="*/ 21 h 47"/>
                  <a:gd name="T4" fmla="*/ 42 w 102"/>
                  <a:gd name="T5" fmla="*/ 0 h 47"/>
                  <a:gd name="T6" fmla="*/ 101 w 102"/>
                  <a:gd name="T7" fmla="*/ 46 h 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 h="47">
                    <a:moveTo>
                      <a:pt x="0" y="32"/>
                    </a:moveTo>
                    <a:lnTo>
                      <a:pt x="23" y="21"/>
                    </a:lnTo>
                    <a:lnTo>
                      <a:pt x="42" y="0"/>
                    </a:lnTo>
                    <a:lnTo>
                      <a:pt x="101" y="4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443" name="Group 95"/>
            <p:cNvGrpSpPr>
              <a:grpSpLocks/>
            </p:cNvGrpSpPr>
            <p:nvPr/>
          </p:nvGrpSpPr>
          <p:grpSpPr bwMode="auto">
            <a:xfrm>
              <a:off x="1840" y="2856"/>
              <a:ext cx="298" cy="582"/>
              <a:chOff x="1840" y="2856"/>
              <a:chExt cx="298" cy="582"/>
            </a:xfrm>
          </p:grpSpPr>
          <p:sp>
            <p:nvSpPr>
              <p:cNvPr id="57468" name="Freeform 96"/>
              <p:cNvSpPr>
                <a:spLocks/>
              </p:cNvSpPr>
              <p:nvPr/>
            </p:nvSpPr>
            <p:spPr bwMode="auto">
              <a:xfrm>
                <a:off x="1862" y="3294"/>
                <a:ext cx="218" cy="144"/>
              </a:xfrm>
              <a:custGeom>
                <a:avLst/>
                <a:gdLst>
                  <a:gd name="T0" fmla="*/ 18 w 218"/>
                  <a:gd name="T1" fmla="*/ 0 h 144"/>
                  <a:gd name="T2" fmla="*/ 0 w 218"/>
                  <a:gd name="T3" fmla="*/ 143 h 144"/>
                  <a:gd name="T4" fmla="*/ 217 w 218"/>
                  <a:gd name="T5" fmla="*/ 143 h 144"/>
                  <a:gd name="T6" fmla="*/ 209 w 218"/>
                  <a:gd name="T7" fmla="*/ 2 h 144"/>
                  <a:gd name="T8" fmla="*/ 18 w 218"/>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8" h="144">
                    <a:moveTo>
                      <a:pt x="18" y="0"/>
                    </a:moveTo>
                    <a:lnTo>
                      <a:pt x="0" y="143"/>
                    </a:lnTo>
                    <a:lnTo>
                      <a:pt x="217" y="143"/>
                    </a:lnTo>
                    <a:lnTo>
                      <a:pt x="209" y="2"/>
                    </a:lnTo>
                    <a:lnTo>
                      <a:pt x="18" y="0"/>
                    </a:lnTo>
                  </a:path>
                </a:pathLst>
              </a:custGeom>
              <a:solidFill>
                <a:srgbClr val="00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469" name="Group 97"/>
              <p:cNvGrpSpPr>
                <a:grpSpLocks/>
              </p:cNvGrpSpPr>
              <p:nvPr/>
            </p:nvGrpSpPr>
            <p:grpSpPr bwMode="auto">
              <a:xfrm>
                <a:off x="1840" y="2856"/>
                <a:ext cx="256" cy="452"/>
                <a:chOff x="1840" y="2856"/>
                <a:chExt cx="256" cy="452"/>
              </a:xfrm>
            </p:grpSpPr>
            <p:grpSp>
              <p:nvGrpSpPr>
                <p:cNvPr id="57472" name="Group 98"/>
                <p:cNvGrpSpPr>
                  <a:grpSpLocks/>
                </p:cNvGrpSpPr>
                <p:nvPr/>
              </p:nvGrpSpPr>
              <p:grpSpPr bwMode="auto">
                <a:xfrm>
                  <a:off x="1931" y="2996"/>
                  <a:ext cx="96" cy="110"/>
                  <a:chOff x="1931" y="2996"/>
                  <a:chExt cx="96" cy="110"/>
                </a:xfrm>
              </p:grpSpPr>
              <p:sp>
                <p:nvSpPr>
                  <p:cNvPr id="57517" name="Freeform 99"/>
                  <p:cNvSpPr>
                    <a:spLocks/>
                  </p:cNvSpPr>
                  <p:nvPr/>
                </p:nvSpPr>
                <p:spPr bwMode="auto">
                  <a:xfrm>
                    <a:off x="1931" y="2996"/>
                    <a:ext cx="96" cy="110"/>
                  </a:xfrm>
                  <a:custGeom>
                    <a:avLst/>
                    <a:gdLst>
                      <a:gd name="T0" fmla="*/ 18 w 96"/>
                      <a:gd name="T1" fmla="*/ 0 h 110"/>
                      <a:gd name="T2" fmla="*/ 12 w 96"/>
                      <a:gd name="T3" fmla="*/ 29 h 110"/>
                      <a:gd name="T4" fmla="*/ 10 w 96"/>
                      <a:gd name="T5" fmla="*/ 32 h 110"/>
                      <a:gd name="T6" fmla="*/ 5 w 96"/>
                      <a:gd name="T7" fmla="*/ 35 h 110"/>
                      <a:gd name="T8" fmla="*/ 0 w 96"/>
                      <a:gd name="T9" fmla="*/ 37 h 110"/>
                      <a:gd name="T10" fmla="*/ 6 w 96"/>
                      <a:gd name="T11" fmla="*/ 65 h 110"/>
                      <a:gd name="T12" fmla="*/ 8 w 96"/>
                      <a:gd name="T13" fmla="*/ 79 h 110"/>
                      <a:gd name="T14" fmla="*/ 11 w 96"/>
                      <a:gd name="T15" fmla="*/ 87 h 110"/>
                      <a:gd name="T16" fmla="*/ 14 w 96"/>
                      <a:gd name="T17" fmla="*/ 94 h 110"/>
                      <a:gd name="T18" fmla="*/ 21 w 96"/>
                      <a:gd name="T19" fmla="*/ 99 h 110"/>
                      <a:gd name="T20" fmla="*/ 33 w 96"/>
                      <a:gd name="T21" fmla="*/ 104 h 110"/>
                      <a:gd name="T22" fmla="*/ 46 w 96"/>
                      <a:gd name="T23" fmla="*/ 108 h 110"/>
                      <a:gd name="T24" fmla="*/ 56 w 96"/>
                      <a:gd name="T25" fmla="*/ 109 h 110"/>
                      <a:gd name="T26" fmla="*/ 65 w 96"/>
                      <a:gd name="T27" fmla="*/ 108 h 110"/>
                      <a:gd name="T28" fmla="*/ 76 w 96"/>
                      <a:gd name="T29" fmla="*/ 105 h 110"/>
                      <a:gd name="T30" fmla="*/ 83 w 96"/>
                      <a:gd name="T31" fmla="*/ 101 h 110"/>
                      <a:gd name="T32" fmla="*/ 93 w 96"/>
                      <a:gd name="T33" fmla="*/ 87 h 110"/>
                      <a:gd name="T34" fmla="*/ 95 w 96"/>
                      <a:gd name="T35" fmla="*/ 76 h 110"/>
                      <a:gd name="T36" fmla="*/ 94 w 96"/>
                      <a:gd name="T37" fmla="*/ 59 h 110"/>
                      <a:gd name="T38" fmla="*/ 90 w 96"/>
                      <a:gd name="T39" fmla="*/ 53 h 110"/>
                      <a:gd name="T40" fmla="*/ 79 w 96"/>
                      <a:gd name="T41" fmla="*/ 42 h 110"/>
                      <a:gd name="T42" fmla="*/ 76 w 96"/>
                      <a:gd name="T43" fmla="*/ 38 h 110"/>
                      <a:gd name="T44" fmla="*/ 75 w 96"/>
                      <a:gd name="T45" fmla="*/ 22 h 110"/>
                      <a:gd name="T46" fmla="*/ 77 w 96"/>
                      <a:gd name="T47" fmla="*/ 12 h 110"/>
                      <a:gd name="T48" fmla="*/ 18 w 96"/>
                      <a:gd name="T49" fmla="*/ 0 h 1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6" h="110">
                        <a:moveTo>
                          <a:pt x="18" y="0"/>
                        </a:moveTo>
                        <a:lnTo>
                          <a:pt x="12" y="29"/>
                        </a:lnTo>
                        <a:lnTo>
                          <a:pt x="10" y="32"/>
                        </a:lnTo>
                        <a:lnTo>
                          <a:pt x="5" y="35"/>
                        </a:lnTo>
                        <a:lnTo>
                          <a:pt x="0" y="37"/>
                        </a:lnTo>
                        <a:lnTo>
                          <a:pt x="6" y="65"/>
                        </a:lnTo>
                        <a:lnTo>
                          <a:pt x="8" y="79"/>
                        </a:lnTo>
                        <a:lnTo>
                          <a:pt x="11" y="87"/>
                        </a:lnTo>
                        <a:lnTo>
                          <a:pt x="14" y="94"/>
                        </a:lnTo>
                        <a:lnTo>
                          <a:pt x="21" y="99"/>
                        </a:lnTo>
                        <a:lnTo>
                          <a:pt x="33" y="104"/>
                        </a:lnTo>
                        <a:lnTo>
                          <a:pt x="46" y="108"/>
                        </a:lnTo>
                        <a:lnTo>
                          <a:pt x="56" y="109"/>
                        </a:lnTo>
                        <a:lnTo>
                          <a:pt x="65" y="108"/>
                        </a:lnTo>
                        <a:lnTo>
                          <a:pt x="76" y="105"/>
                        </a:lnTo>
                        <a:lnTo>
                          <a:pt x="83" y="101"/>
                        </a:lnTo>
                        <a:lnTo>
                          <a:pt x="93" y="87"/>
                        </a:lnTo>
                        <a:lnTo>
                          <a:pt x="95" y="76"/>
                        </a:lnTo>
                        <a:lnTo>
                          <a:pt x="94" y="59"/>
                        </a:lnTo>
                        <a:lnTo>
                          <a:pt x="90" y="53"/>
                        </a:lnTo>
                        <a:lnTo>
                          <a:pt x="79" y="42"/>
                        </a:lnTo>
                        <a:lnTo>
                          <a:pt x="76" y="38"/>
                        </a:lnTo>
                        <a:lnTo>
                          <a:pt x="75" y="22"/>
                        </a:lnTo>
                        <a:lnTo>
                          <a:pt x="77" y="12"/>
                        </a:lnTo>
                        <a:lnTo>
                          <a:pt x="18" y="0"/>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18" name="Freeform 100"/>
                  <p:cNvSpPr>
                    <a:spLocks/>
                  </p:cNvSpPr>
                  <p:nvPr/>
                </p:nvSpPr>
                <p:spPr bwMode="auto">
                  <a:xfrm>
                    <a:off x="1931" y="2996"/>
                    <a:ext cx="78" cy="95"/>
                  </a:xfrm>
                  <a:custGeom>
                    <a:avLst/>
                    <a:gdLst>
                      <a:gd name="T0" fmla="*/ 18 w 78"/>
                      <a:gd name="T1" fmla="*/ 0 h 95"/>
                      <a:gd name="T2" fmla="*/ 13 w 78"/>
                      <a:gd name="T3" fmla="*/ 29 h 95"/>
                      <a:gd name="T4" fmla="*/ 10 w 78"/>
                      <a:gd name="T5" fmla="*/ 32 h 95"/>
                      <a:gd name="T6" fmla="*/ 5 w 78"/>
                      <a:gd name="T7" fmla="*/ 35 h 95"/>
                      <a:gd name="T8" fmla="*/ 0 w 78"/>
                      <a:gd name="T9" fmla="*/ 37 h 95"/>
                      <a:gd name="T10" fmla="*/ 6 w 78"/>
                      <a:gd name="T11" fmla="*/ 65 h 95"/>
                      <a:gd name="T12" fmla="*/ 9 w 78"/>
                      <a:gd name="T13" fmla="*/ 79 h 95"/>
                      <a:gd name="T14" fmla="*/ 11 w 78"/>
                      <a:gd name="T15" fmla="*/ 87 h 95"/>
                      <a:gd name="T16" fmla="*/ 15 w 78"/>
                      <a:gd name="T17" fmla="*/ 94 h 95"/>
                      <a:gd name="T18" fmla="*/ 15 w 78"/>
                      <a:gd name="T19" fmla="*/ 88 h 95"/>
                      <a:gd name="T20" fmla="*/ 15 w 78"/>
                      <a:gd name="T21" fmla="*/ 83 h 95"/>
                      <a:gd name="T22" fmla="*/ 17 w 78"/>
                      <a:gd name="T23" fmla="*/ 77 h 95"/>
                      <a:gd name="T24" fmla="*/ 18 w 78"/>
                      <a:gd name="T25" fmla="*/ 74 h 95"/>
                      <a:gd name="T26" fmla="*/ 19 w 78"/>
                      <a:gd name="T27" fmla="*/ 67 h 95"/>
                      <a:gd name="T28" fmla="*/ 20 w 78"/>
                      <a:gd name="T29" fmla="*/ 61 h 95"/>
                      <a:gd name="T30" fmla="*/ 22 w 78"/>
                      <a:gd name="T31" fmla="*/ 53 h 95"/>
                      <a:gd name="T32" fmla="*/ 25 w 78"/>
                      <a:gd name="T33" fmla="*/ 48 h 95"/>
                      <a:gd name="T34" fmla="*/ 30 w 78"/>
                      <a:gd name="T35" fmla="*/ 43 h 95"/>
                      <a:gd name="T36" fmla="*/ 35 w 78"/>
                      <a:gd name="T37" fmla="*/ 39 h 95"/>
                      <a:gd name="T38" fmla="*/ 40 w 78"/>
                      <a:gd name="T39" fmla="*/ 34 h 95"/>
                      <a:gd name="T40" fmla="*/ 48 w 78"/>
                      <a:gd name="T41" fmla="*/ 30 h 95"/>
                      <a:gd name="T42" fmla="*/ 77 w 78"/>
                      <a:gd name="T43" fmla="*/ 12 h 95"/>
                      <a:gd name="T44" fmla="*/ 18 w 78"/>
                      <a:gd name="T45" fmla="*/ 0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8" h="95">
                        <a:moveTo>
                          <a:pt x="18" y="0"/>
                        </a:moveTo>
                        <a:lnTo>
                          <a:pt x="13" y="29"/>
                        </a:lnTo>
                        <a:lnTo>
                          <a:pt x="10" y="32"/>
                        </a:lnTo>
                        <a:lnTo>
                          <a:pt x="5" y="35"/>
                        </a:lnTo>
                        <a:lnTo>
                          <a:pt x="0" y="37"/>
                        </a:lnTo>
                        <a:lnTo>
                          <a:pt x="6" y="65"/>
                        </a:lnTo>
                        <a:lnTo>
                          <a:pt x="9" y="79"/>
                        </a:lnTo>
                        <a:lnTo>
                          <a:pt x="11" y="87"/>
                        </a:lnTo>
                        <a:lnTo>
                          <a:pt x="15" y="94"/>
                        </a:lnTo>
                        <a:lnTo>
                          <a:pt x="15" y="88"/>
                        </a:lnTo>
                        <a:lnTo>
                          <a:pt x="15" y="83"/>
                        </a:lnTo>
                        <a:lnTo>
                          <a:pt x="17" y="77"/>
                        </a:lnTo>
                        <a:lnTo>
                          <a:pt x="18" y="74"/>
                        </a:lnTo>
                        <a:lnTo>
                          <a:pt x="19" y="67"/>
                        </a:lnTo>
                        <a:lnTo>
                          <a:pt x="20" y="61"/>
                        </a:lnTo>
                        <a:lnTo>
                          <a:pt x="22" y="53"/>
                        </a:lnTo>
                        <a:lnTo>
                          <a:pt x="25" y="48"/>
                        </a:lnTo>
                        <a:lnTo>
                          <a:pt x="30" y="43"/>
                        </a:lnTo>
                        <a:lnTo>
                          <a:pt x="35" y="39"/>
                        </a:lnTo>
                        <a:lnTo>
                          <a:pt x="40" y="34"/>
                        </a:lnTo>
                        <a:lnTo>
                          <a:pt x="48" y="30"/>
                        </a:lnTo>
                        <a:lnTo>
                          <a:pt x="77" y="12"/>
                        </a:lnTo>
                        <a:lnTo>
                          <a:pt x="18" y="0"/>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19" name="Freeform 101"/>
                  <p:cNvSpPr>
                    <a:spLocks/>
                  </p:cNvSpPr>
                  <p:nvPr/>
                </p:nvSpPr>
                <p:spPr bwMode="auto">
                  <a:xfrm>
                    <a:off x="1931" y="2996"/>
                    <a:ext cx="78" cy="80"/>
                  </a:xfrm>
                  <a:custGeom>
                    <a:avLst/>
                    <a:gdLst>
                      <a:gd name="T0" fmla="*/ 18 w 78"/>
                      <a:gd name="T1" fmla="*/ 0 h 80"/>
                      <a:gd name="T2" fmla="*/ 12 w 78"/>
                      <a:gd name="T3" fmla="*/ 29 h 80"/>
                      <a:gd name="T4" fmla="*/ 10 w 78"/>
                      <a:gd name="T5" fmla="*/ 32 h 80"/>
                      <a:gd name="T6" fmla="*/ 5 w 78"/>
                      <a:gd name="T7" fmla="*/ 35 h 80"/>
                      <a:gd name="T8" fmla="*/ 0 w 78"/>
                      <a:gd name="T9" fmla="*/ 37 h 80"/>
                      <a:gd name="T10" fmla="*/ 6 w 78"/>
                      <a:gd name="T11" fmla="*/ 65 h 80"/>
                      <a:gd name="T12" fmla="*/ 8 w 78"/>
                      <a:gd name="T13" fmla="*/ 79 h 80"/>
                      <a:gd name="T14" fmla="*/ 9 w 78"/>
                      <a:gd name="T15" fmla="*/ 71 h 80"/>
                      <a:gd name="T16" fmla="*/ 10 w 78"/>
                      <a:gd name="T17" fmla="*/ 64 h 80"/>
                      <a:gd name="T18" fmla="*/ 12 w 78"/>
                      <a:gd name="T19" fmla="*/ 58 h 80"/>
                      <a:gd name="T20" fmla="*/ 12 w 78"/>
                      <a:gd name="T21" fmla="*/ 52 h 80"/>
                      <a:gd name="T22" fmla="*/ 14 w 78"/>
                      <a:gd name="T23" fmla="*/ 47 h 80"/>
                      <a:gd name="T24" fmla="*/ 18 w 78"/>
                      <a:gd name="T25" fmla="*/ 42 h 80"/>
                      <a:gd name="T26" fmla="*/ 22 w 78"/>
                      <a:gd name="T27" fmla="*/ 40 h 80"/>
                      <a:gd name="T28" fmla="*/ 27 w 78"/>
                      <a:gd name="T29" fmla="*/ 37 h 80"/>
                      <a:gd name="T30" fmla="*/ 32 w 78"/>
                      <a:gd name="T31" fmla="*/ 35 h 80"/>
                      <a:gd name="T32" fmla="*/ 39 w 78"/>
                      <a:gd name="T33" fmla="*/ 31 h 80"/>
                      <a:gd name="T34" fmla="*/ 46 w 78"/>
                      <a:gd name="T35" fmla="*/ 28 h 80"/>
                      <a:gd name="T36" fmla="*/ 77 w 78"/>
                      <a:gd name="T37" fmla="*/ 12 h 80"/>
                      <a:gd name="T38" fmla="*/ 18 w 78"/>
                      <a:gd name="T39" fmla="*/ 0 h 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8" h="80">
                        <a:moveTo>
                          <a:pt x="18" y="0"/>
                        </a:moveTo>
                        <a:lnTo>
                          <a:pt x="12" y="29"/>
                        </a:lnTo>
                        <a:lnTo>
                          <a:pt x="10" y="32"/>
                        </a:lnTo>
                        <a:lnTo>
                          <a:pt x="5" y="35"/>
                        </a:lnTo>
                        <a:lnTo>
                          <a:pt x="0" y="37"/>
                        </a:lnTo>
                        <a:lnTo>
                          <a:pt x="6" y="65"/>
                        </a:lnTo>
                        <a:lnTo>
                          <a:pt x="8" y="79"/>
                        </a:lnTo>
                        <a:lnTo>
                          <a:pt x="9" y="71"/>
                        </a:lnTo>
                        <a:lnTo>
                          <a:pt x="10" y="64"/>
                        </a:lnTo>
                        <a:lnTo>
                          <a:pt x="12" y="58"/>
                        </a:lnTo>
                        <a:lnTo>
                          <a:pt x="12" y="52"/>
                        </a:lnTo>
                        <a:lnTo>
                          <a:pt x="14" y="47"/>
                        </a:lnTo>
                        <a:lnTo>
                          <a:pt x="18" y="42"/>
                        </a:lnTo>
                        <a:lnTo>
                          <a:pt x="22" y="40"/>
                        </a:lnTo>
                        <a:lnTo>
                          <a:pt x="27" y="37"/>
                        </a:lnTo>
                        <a:lnTo>
                          <a:pt x="32" y="35"/>
                        </a:lnTo>
                        <a:lnTo>
                          <a:pt x="39" y="31"/>
                        </a:lnTo>
                        <a:lnTo>
                          <a:pt x="46" y="28"/>
                        </a:lnTo>
                        <a:lnTo>
                          <a:pt x="77" y="12"/>
                        </a:lnTo>
                        <a:lnTo>
                          <a:pt x="18" y="0"/>
                        </a:lnTo>
                      </a:path>
                    </a:pathLst>
                  </a:custGeom>
                  <a:solidFill>
                    <a:srgbClr val="FF9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473" name="Group 102"/>
                <p:cNvGrpSpPr>
                  <a:grpSpLocks/>
                </p:cNvGrpSpPr>
                <p:nvPr/>
              </p:nvGrpSpPr>
              <p:grpSpPr bwMode="auto">
                <a:xfrm>
                  <a:off x="1919" y="2856"/>
                  <a:ext cx="148" cy="168"/>
                  <a:chOff x="1919" y="2856"/>
                  <a:chExt cx="148" cy="168"/>
                </a:xfrm>
              </p:grpSpPr>
              <p:grpSp>
                <p:nvGrpSpPr>
                  <p:cNvPr id="57488" name="Group 103"/>
                  <p:cNvGrpSpPr>
                    <a:grpSpLocks/>
                  </p:cNvGrpSpPr>
                  <p:nvPr/>
                </p:nvGrpSpPr>
                <p:grpSpPr bwMode="auto">
                  <a:xfrm>
                    <a:off x="1928" y="2882"/>
                    <a:ext cx="108" cy="142"/>
                    <a:chOff x="1928" y="2882"/>
                    <a:chExt cx="108" cy="142"/>
                  </a:xfrm>
                </p:grpSpPr>
                <p:grpSp>
                  <p:nvGrpSpPr>
                    <p:cNvPr id="57512" name="Group 104"/>
                    <p:cNvGrpSpPr>
                      <a:grpSpLocks/>
                    </p:cNvGrpSpPr>
                    <p:nvPr/>
                  </p:nvGrpSpPr>
                  <p:grpSpPr bwMode="auto">
                    <a:xfrm>
                      <a:off x="1928" y="2882"/>
                      <a:ext cx="108" cy="142"/>
                      <a:chOff x="1928" y="2882"/>
                      <a:chExt cx="108" cy="142"/>
                    </a:xfrm>
                  </p:grpSpPr>
                  <p:sp>
                    <p:nvSpPr>
                      <p:cNvPr id="57514" name="Freeform 105"/>
                      <p:cNvSpPr>
                        <a:spLocks/>
                      </p:cNvSpPr>
                      <p:nvPr/>
                    </p:nvSpPr>
                    <p:spPr bwMode="auto">
                      <a:xfrm>
                        <a:off x="1950" y="3000"/>
                        <a:ext cx="57" cy="24"/>
                      </a:xfrm>
                      <a:custGeom>
                        <a:avLst/>
                        <a:gdLst>
                          <a:gd name="T0" fmla="*/ 0 w 57"/>
                          <a:gd name="T1" fmla="*/ 0 h 24"/>
                          <a:gd name="T2" fmla="*/ 1 w 57"/>
                          <a:gd name="T3" fmla="*/ 3 h 24"/>
                          <a:gd name="T4" fmla="*/ 2 w 57"/>
                          <a:gd name="T5" fmla="*/ 6 h 24"/>
                          <a:gd name="T6" fmla="*/ 4 w 57"/>
                          <a:gd name="T7" fmla="*/ 9 h 24"/>
                          <a:gd name="T8" fmla="*/ 7 w 57"/>
                          <a:gd name="T9" fmla="*/ 13 h 24"/>
                          <a:gd name="T10" fmla="*/ 11 w 57"/>
                          <a:gd name="T11" fmla="*/ 15 h 24"/>
                          <a:gd name="T12" fmla="*/ 14 w 57"/>
                          <a:gd name="T13" fmla="*/ 17 h 24"/>
                          <a:gd name="T14" fmla="*/ 19 w 57"/>
                          <a:gd name="T15" fmla="*/ 20 h 24"/>
                          <a:gd name="T16" fmla="*/ 23 w 57"/>
                          <a:gd name="T17" fmla="*/ 21 h 24"/>
                          <a:gd name="T18" fmla="*/ 29 w 57"/>
                          <a:gd name="T19" fmla="*/ 22 h 24"/>
                          <a:gd name="T20" fmla="*/ 34 w 57"/>
                          <a:gd name="T21" fmla="*/ 23 h 24"/>
                          <a:gd name="T22" fmla="*/ 41 w 57"/>
                          <a:gd name="T23" fmla="*/ 22 h 24"/>
                          <a:gd name="T24" fmla="*/ 45 w 57"/>
                          <a:gd name="T25" fmla="*/ 21 h 24"/>
                          <a:gd name="T26" fmla="*/ 48 w 57"/>
                          <a:gd name="T27" fmla="*/ 20 h 24"/>
                          <a:gd name="T28" fmla="*/ 52 w 57"/>
                          <a:gd name="T29" fmla="*/ 17 h 24"/>
                          <a:gd name="T30" fmla="*/ 56 w 57"/>
                          <a:gd name="T31" fmla="*/ 13 h 24"/>
                          <a:gd name="T32" fmla="*/ 0 w 57"/>
                          <a:gd name="T33" fmla="*/ 0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7" h="24">
                            <a:moveTo>
                              <a:pt x="0" y="0"/>
                            </a:moveTo>
                            <a:lnTo>
                              <a:pt x="1" y="3"/>
                            </a:lnTo>
                            <a:lnTo>
                              <a:pt x="2" y="6"/>
                            </a:lnTo>
                            <a:lnTo>
                              <a:pt x="4" y="9"/>
                            </a:lnTo>
                            <a:lnTo>
                              <a:pt x="7" y="13"/>
                            </a:lnTo>
                            <a:lnTo>
                              <a:pt x="11" y="15"/>
                            </a:lnTo>
                            <a:lnTo>
                              <a:pt x="14" y="17"/>
                            </a:lnTo>
                            <a:lnTo>
                              <a:pt x="19" y="20"/>
                            </a:lnTo>
                            <a:lnTo>
                              <a:pt x="23" y="21"/>
                            </a:lnTo>
                            <a:lnTo>
                              <a:pt x="29" y="22"/>
                            </a:lnTo>
                            <a:lnTo>
                              <a:pt x="34" y="23"/>
                            </a:lnTo>
                            <a:lnTo>
                              <a:pt x="41" y="22"/>
                            </a:lnTo>
                            <a:lnTo>
                              <a:pt x="45" y="21"/>
                            </a:lnTo>
                            <a:lnTo>
                              <a:pt x="48" y="20"/>
                            </a:lnTo>
                            <a:lnTo>
                              <a:pt x="52" y="17"/>
                            </a:lnTo>
                            <a:lnTo>
                              <a:pt x="56" y="13"/>
                            </a:lnTo>
                            <a:lnTo>
                              <a:pt x="0" y="0"/>
                            </a:lnTo>
                          </a:path>
                        </a:pathLst>
                      </a:custGeom>
                      <a:solidFill>
                        <a:srgbClr val="7F3F00"/>
                      </a:solidFill>
                      <a:ln w="12700" cap="rnd" cmpd="sng">
                        <a:solidFill>
                          <a:srgbClr val="7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15" name="Freeform 106"/>
                      <p:cNvSpPr>
                        <a:spLocks/>
                      </p:cNvSpPr>
                      <p:nvPr/>
                    </p:nvSpPr>
                    <p:spPr bwMode="auto">
                      <a:xfrm>
                        <a:off x="1928" y="2882"/>
                        <a:ext cx="108" cy="142"/>
                      </a:xfrm>
                      <a:custGeom>
                        <a:avLst/>
                        <a:gdLst>
                          <a:gd name="T0" fmla="*/ 80 w 108"/>
                          <a:gd name="T1" fmla="*/ 129 h 142"/>
                          <a:gd name="T2" fmla="*/ 82 w 108"/>
                          <a:gd name="T3" fmla="*/ 125 h 142"/>
                          <a:gd name="T4" fmla="*/ 85 w 108"/>
                          <a:gd name="T5" fmla="*/ 120 h 142"/>
                          <a:gd name="T6" fmla="*/ 90 w 108"/>
                          <a:gd name="T7" fmla="*/ 109 h 142"/>
                          <a:gd name="T8" fmla="*/ 98 w 108"/>
                          <a:gd name="T9" fmla="*/ 90 h 142"/>
                          <a:gd name="T10" fmla="*/ 102 w 108"/>
                          <a:gd name="T11" fmla="*/ 75 h 142"/>
                          <a:gd name="T12" fmla="*/ 104 w 108"/>
                          <a:gd name="T13" fmla="*/ 62 h 142"/>
                          <a:gd name="T14" fmla="*/ 107 w 108"/>
                          <a:gd name="T15" fmla="*/ 43 h 142"/>
                          <a:gd name="T16" fmla="*/ 106 w 108"/>
                          <a:gd name="T17" fmla="*/ 26 h 142"/>
                          <a:gd name="T18" fmla="*/ 103 w 108"/>
                          <a:gd name="T19" fmla="*/ 16 h 142"/>
                          <a:gd name="T20" fmla="*/ 95 w 108"/>
                          <a:gd name="T21" fmla="*/ 9 h 142"/>
                          <a:gd name="T22" fmla="*/ 83 w 108"/>
                          <a:gd name="T23" fmla="*/ 3 h 142"/>
                          <a:gd name="T24" fmla="*/ 72 w 108"/>
                          <a:gd name="T25" fmla="*/ 1 h 142"/>
                          <a:gd name="T26" fmla="*/ 61 w 108"/>
                          <a:gd name="T27" fmla="*/ 0 h 142"/>
                          <a:gd name="T28" fmla="*/ 50 w 108"/>
                          <a:gd name="T29" fmla="*/ 1 h 142"/>
                          <a:gd name="T30" fmla="*/ 40 w 108"/>
                          <a:gd name="T31" fmla="*/ 2 h 142"/>
                          <a:gd name="T32" fmla="*/ 32 w 108"/>
                          <a:gd name="T33" fmla="*/ 5 h 142"/>
                          <a:gd name="T34" fmla="*/ 25 w 108"/>
                          <a:gd name="T35" fmla="*/ 10 h 142"/>
                          <a:gd name="T36" fmla="*/ 19 w 108"/>
                          <a:gd name="T37" fmla="*/ 17 h 142"/>
                          <a:gd name="T38" fmla="*/ 14 w 108"/>
                          <a:gd name="T39" fmla="*/ 26 h 142"/>
                          <a:gd name="T40" fmla="*/ 11 w 108"/>
                          <a:gd name="T41" fmla="*/ 35 h 142"/>
                          <a:gd name="T42" fmla="*/ 8 w 108"/>
                          <a:gd name="T43" fmla="*/ 44 h 142"/>
                          <a:gd name="T44" fmla="*/ 7 w 108"/>
                          <a:gd name="T45" fmla="*/ 55 h 142"/>
                          <a:gd name="T46" fmla="*/ 7 w 108"/>
                          <a:gd name="T47" fmla="*/ 61 h 142"/>
                          <a:gd name="T48" fmla="*/ 7 w 108"/>
                          <a:gd name="T49" fmla="*/ 66 h 142"/>
                          <a:gd name="T50" fmla="*/ 3 w 108"/>
                          <a:gd name="T51" fmla="*/ 67 h 142"/>
                          <a:gd name="T52" fmla="*/ 1 w 108"/>
                          <a:gd name="T53" fmla="*/ 69 h 142"/>
                          <a:gd name="T54" fmla="*/ 0 w 108"/>
                          <a:gd name="T55" fmla="*/ 72 h 142"/>
                          <a:gd name="T56" fmla="*/ 3 w 108"/>
                          <a:gd name="T57" fmla="*/ 78 h 142"/>
                          <a:gd name="T58" fmla="*/ 5 w 108"/>
                          <a:gd name="T59" fmla="*/ 81 h 142"/>
                          <a:gd name="T60" fmla="*/ 8 w 108"/>
                          <a:gd name="T61" fmla="*/ 85 h 142"/>
                          <a:gd name="T62" fmla="*/ 12 w 108"/>
                          <a:gd name="T63" fmla="*/ 88 h 142"/>
                          <a:gd name="T64" fmla="*/ 17 w 108"/>
                          <a:gd name="T65" fmla="*/ 88 h 142"/>
                          <a:gd name="T66" fmla="*/ 15 w 108"/>
                          <a:gd name="T67" fmla="*/ 95 h 142"/>
                          <a:gd name="T68" fmla="*/ 17 w 108"/>
                          <a:gd name="T69" fmla="*/ 104 h 142"/>
                          <a:gd name="T70" fmla="*/ 19 w 108"/>
                          <a:gd name="T71" fmla="*/ 112 h 142"/>
                          <a:gd name="T72" fmla="*/ 21 w 108"/>
                          <a:gd name="T73" fmla="*/ 117 h 142"/>
                          <a:gd name="T74" fmla="*/ 23 w 108"/>
                          <a:gd name="T75" fmla="*/ 122 h 142"/>
                          <a:gd name="T76" fmla="*/ 25 w 108"/>
                          <a:gd name="T77" fmla="*/ 125 h 142"/>
                          <a:gd name="T78" fmla="*/ 28 w 108"/>
                          <a:gd name="T79" fmla="*/ 128 h 142"/>
                          <a:gd name="T80" fmla="*/ 31 w 108"/>
                          <a:gd name="T81" fmla="*/ 132 h 142"/>
                          <a:gd name="T82" fmla="*/ 35 w 108"/>
                          <a:gd name="T83" fmla="*/ 135 h 142"/>
                          <a:gd name="T84" fmla="*/ 39 w 108"/>
                          <a:gd name="T85" fmla="*/ 137 h 142"/>
                          <a:gd name="T86" fmla="*/ 42 w 108"/>
                          <a:gd name="T87" fmla="*/ 138 h 142"/>
                          <a:gd name="T88" fmla="*/ 46 w 108"/>
                          <a:gd name="T89" fmla="*/ 139 h 142"/>
                          <a:gd name="T90" fmla="*/ 50 w 108"/>
                          <a:gd name="T91" fmla="*/ 140 h 142"/>
                          <a:gd name="T92" fmla="*/ 54 w 108"/>
                          <a:gd name="T93" fmla="*/ 140 h 142"/>
                          <a:gd name="T94" fmla="*/ 59 w 108"/>
                          <a:gd name="T95" fmla="*/ 141 h 142"/>
                          <a:gd name="T96" fmla="*/ 64 w 108"/>
                          <a:gd name="T97" fmla="*/ 140 h 142"/>
                          <a:gd name="T98" fmla="*/ 69 w 108"/>
                          <a:gd name="T99" fmla="*/ 139 h 142"/>
                          <a:gd name="T100" fmla="*/ 72 w 108"/>
                          <a:gd name="T101" fmla="*/ 137 h 142"/>
                          <a:gd name="T102" fmla="*/ 76 w 108"/>
                          <a:gd name="T103" fmla="*/ 133 h 142"/>
                          <a:gd name="T104" fmla="*/ 80 w 108"/>
                          <a:gd name="T105" fmla="*/ 129 h 1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08" h="142">
                            <a:moveTo>
                              <a:pt x="80" y="129"/>
                            </a:moveTo>
                            <a:lnTo>
                              <a:pt x="82" y="125"/>
                            </a:lnTo>
                            <a:lnTo>
                              <a:pt x="85" y="120"/>
                            </a:lnTo>
                            <a:lnTo>
                              <a:pt x="90" y="109"/>
                            </a:lnTo>
                            <a:lnTo>
                              <a:pt x="98" y="90"/>
                            </a:lnTo>
                            <a:lnTo>
                              <a:pt x="102" y="75"/>
                            </a:lnTo>
                            <a:lnTo>
                              <a:pt x="104" y="62"/>
                            </a:lnTo>
                            <a:lnTo>
                              <a:pt x="107" y="43"/>
                            </a:lnTo>
                            <a:lnTo>
                              <a:pt x="106" y="26"/>
                            </a:lnTo>
                            <a:lnTo>
                              <a:pt x="103" y="16"/>
                            </a:lnTo>
                            <a:lnTo>
                              <a:pt x="95" y="9"/>
                            </a:lnTo>
                            <a:lnTo>
                              <a:pt x="83" y="3"/>
                            </a:lnTo>
                            <a:lnTo>
                              <a:pt x="72" y="1"/>
                            </a:lnTo>
                            <a:lnTo>
                              <a:pt x="61" y="0"/>
                            </a:lnTo>
                            <a:lnTo>
                              <a:pt x="50" y="1"/>
                            </a:lnTo>
                            <a:lnTo>
                              <a:pt x="40" y="2"/>
                            </a:lnTo>
                            <a:lnTo>
                              <a:pt x="32" y="5"/>
                            </a:lnTo>
                            <a:lnTo>
                              <a:pt x="25" y="10"/>
                            </a:lnTo>
                            <a:lnTo>
                              <a:pt x="19" y="17"/>
                            </a:lnTo>
                            <a:lnTo>
                              <a:pt x="14" y="26"/>
                            </a:lnTo>
                            <a:lnTo>
                              <a:pt x="11" y="35"/>
                            </a:lnTo>
                            <a:lnTo>
                              <a:pt x="8" y="44"/>
                            </a:lnTo>
                            <a:lnTo>
                              <a:pt x="7" y="55"/>
                            </a:lnTo>
                            <a:lnTo>
                              <a:pt x="7" y="61"/>
                            </a:lnTo>
                            <a:lnTo>
                              <a:pt x="7" y="66"/>
                            </a:lnTo>
                            <a:lnTo>
                              <a:pt x="3" y="67"/>
                            </a:lnTo>
                            <a:lnTo>
                              <a:pt x="1" y="69"/>
                            </a:lnTo>
                            <a:lnTo>
                              <a:pt x="0" y="72"/>
                            </a:lnTo>
                            <a:lnTo>
                              <a:pt x="3" y="78"/>
                            </a:lnTo>
                            <a:lnTo>
                              <a:pt x="5" y="81"/>
                            </a:lnTo>
                            <a:lnTo>
                              <a:pt x="8" y="85"/>
                            </a:lnTo>
                            <a:lnTo>
                              <a:pt x="12" y="88"/>
                            </a:lnTo>
                            <a:lnTo>
                              <a:pt x="17" y="88"/>
                            </a:lnTo>
                            <a:lnTo>
                              <a:pt x="15" y="95"/>
                            </a:lnTo>
                            <a:lnTo>
                              <a:pt x="17" y="104"/>
                            </a:lnTo>
                            <a:lnTo>
                              <a:pt x="19" y="112"/>
                            </a:lnTo>
                            <a:lnTo>
                              <a:pt x="21" y="117"/>
                            </a:lnTo>
                            <a:lnTo>
                              <a:pt x="23" y="122"/>
                            </a:lnTo>
                            <a:lnTo>
                              <a:pt x="25" y="125"/>
                            </a:lnTo>
                            <a:lnTo>
                              <a:pt x="28" y="128"/>
                            </a:lnTo>
                            <a:lnTo>
                              <a:pt x="31" y="132"/>
                            </a:lnTo>
                            <a:lnTo>
                              <a:pt x="35" y="135"/>
                            </a:lnTo>
                            <a:lnTo>
                              <a:pt x="39" y="137"/>
                            </a:lnTo>
                            <a:lnTo>
                              <a:pt x="42" y="138"/>
                            </a:lnTo>
                            <a:lnTo>
                              <a:pt x="46" y="139"/>
                            </a:lnTo>
                            <a:lnTo>
                              <a:pt x="50" y="140"/>
                            </a:lnTo>
                            <a:lnTo>
                              <a:pt x="54" y="140"/>
                            </a:lnTo>
                            <a:lnTo>
                              <a:pt x="59" y="141"/>
                            </a:lnTo>
                            <a:lnTo>
                              <a:pt x="64" y="140"/>
                            </a:lnTo>
                            <a:lnTo>
                              <a:pt x="69" y="139"/>
                            </a:lnTo>
                            <a:lnTo>
                              <a:pt x="72" y="137"/>
                            </a:lnTo>
                            <a:lnTo>
                              <a:pt x="76" y="133"/>
                            </a:lnTo>
                            <a:lnTo>
                              <a:pt x="80" y="129"/>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16" name="Freeform 107"/>
                      <p:cNvSpPr>
                        <a:spLocks/>
                      </p:cNvSpPr>
                      <p:nvPr/>
                    </p:nvSpPr>
                    <p:spPr bwMode="auto">
                      <a:xfrm>
                        <a:off x="1974" y="2972"/>
                        <a:ext cx="53" cy="52"/>
                      </a:xfrm>
                      <a:custGeom>
                        <a:avLst/>
                        <a:gdLst>
                          <a:gd name="T0" fmla="*/ 34 w 53"/>
                          <a:gd name="T1" fmla="*/ 39 h 52"/>
                          <a:gd name="T2" fmla="*/ 36 w 53"/>
                          <a:gd name="T3" fmla="*/ 35 h 52"/>
                          <a:gd name="T4" fmla="*/ 39 w 53"/>
                          <a:gd name="T5" fmla="*/ 31 h 52"/>
                          <a:gd name="T6" fmla="*/ 44 w 53"/>
                          <a:gd name="T7" fmla="*/ 19 h 52"/>
                          <a:gd name="T8" fmla="*/ 52 w 53"/>
                          <a:gd name="T9" fmla="*/ 0 h 52"/>
                          <a:gd name="T10" fmla="*/ 47 w 53"/>
                          <a:gd name="T11" fmla="*/ 8 h 52"/>
                          <a:gd name="T12" fmla="*/ 41 w 53"/>
                          <a:gd name="T13" fmla="*/ 16 h 52"/>
                          <a:gd name="T14" fmla="*/ 39 w 53"/>
                          <a:gd name="T15" fmla="*/ 21 h 52"/>
                          <a:gd name="T16" fmla="*/ 38 w 53"/>
                          <a:gd name="T17" fmla="*/ 26 h 52"/>
                          <a:gd name="T18" fmla="*/ 35 w 53"/>
                          <a:gd name="T19" fmla="*/ 31 h 52"/>
                          <a:gd name="T20" fmla="*/ 32 w 53"/>
                          <a:gd name="T21" fmla="*/ 37 h 52"/>
                          <a:gd name="T22" fmla="*/ 29 w 53"/>
                          <a:gd name="T23" fmla="*/ 40 h 52"/>
                          <a:gd name="T24" fmla="*/ 26 w 53"/>
                          <a:gd name="T25" fmla="*/ 42 h 52"/>
                          <a:gd name="T26" fmla="*/ 23 w 53"/>
                          <a:gd name="T27" fmla="*/ 44 h 52"/>
                          <a:gd name="T28" fmla="*/ 18 w 53"/>
                          <a:gd name="T29" fmla="*/ 43 h 52"/>
                          <a:gd name="T30" fmla="*/ 17 w 53"/>
                          <a:gd name="T31" fmla="*/ 40 h 52"/>
                          <a:gd name="T32" fmla="*/ 13 w 53"/>
                          <a:gd name="T33" fmla="*/ 36 h 52"/>
                          <a:gd name="T34" fmla="*/ 14 w 53"/>
                          <a:gd name="T35" fmla="*/ 42 h 52"/>
                          <a:gd name="T36" fmla="*/ 12 w 53"/>
                          <a:gd name="T37" fmla="*/ 46 h 52"/>
                          <a:gd name="T38" fmla="*/ 9 w 53"/>
                          <a:gd name="T39" fmla="*/ 48 h 52"/>
                          <a:gd name="T40" fmla="*/ 0 w 53"/>
                          <a:gd name="T41" fmla="*/ 49 h 52"/>
                          <a:gd name="T42" fmla="*/ 4 w 53"/>
                          <a:gd name="T43" fmla="*/ 50 h 52"/>
                          <a:gd name="T44" fmla="*/ 8 w 53"/>
                          <a:gd name="T45" fmla="*/ 51 h 52"/>
                          <a:gd name="T46" fmla="*/ 13 w 53"/>
                          <a:gd name="T47" fmla="*/ 51 h 52"/>
                          <a:gd name="T48" fmla="*/ 18 w 53"/>
                          <a:gd name="T49" fmla="*/ 50 h 52"/>
                          <a:gd name="T50" fmla="*/ 23 w 53"/>
                          <a:gd name="T51" fmla="*/ 49 h 52"/>
                          <a:gd name="T52" fmla="*/ 26 w 53"/>
                          <a:gd name="T53" fmla="*/ 47 h 52"/>
                          <a:gd name="T54" fmla="*/ 30 w 53"/>
                          <a:gd name="T55" fmla="*/ 43 h 52"/>
                          <a:gd name="T56" fmla="*/ 34 w 53"/>
                          <a:gd name="T57" fmla="*/ 39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3" h="52">
                            <a:moveTo>
                              <a:pt x="34" y="39"/>
                            </a:moveTo>
                            <a:lnTo>
                              <a:pt x="36" y="35"/>
                            </a:lnTo>
                            <a:lnTo>
                              <a:pt x="39" y="31"/>
                            </a:lnTo>
                            <a:lnTo>
                              <a:pt x="44" y="19"/>
                            </a:lnTo>
                            <a:lnTo>
                              <a:pt x="52" y="0"/>
                            </a:lnTo>
                            <a:lnTo>
                              <a:pt x="47" y="8"/>
                            </a:lnTo>
                            <a:lnTo>
                              <a:pt x="41" y="16"/>
                            </a:lnTo>
                            <a:lnTo>
                              <a:pt x="39" y="21"/>
                            </a:lnTo>
                            <a:lnTo>
                              <a:pt x="38" y="26"/>
                            </a:lnTo>
                            <a:lnTo>
                              <a:pt x="35" y="31"/>
                            </a:lnTo>
                            <a:lnTo>
                              <a:pt x="32" y="37"/>
                            </a:lnTo>
                            <a:lnTo>
                              <a:pt x="29" y="40"/>
                            </a:lnTo>
                            <a:lnTo>
                              <a:pt x="26" y="42"/>
                            </a:lnTo>
                            <a:lnTo>
                              <a:pt x="23" y="44"/>
                            </a:lnTo>
                            <a:lnTo>
                              <a:pt x="18" y="43"/>
                            </a:lnTo>
                            <a:lnTo>
                              <a:pt x="17" y="40"/>
                            </a:lnTo>
                            <a:lnTo>
                              <a:pt x="13" y="36"/>
                            </a:lnTo>
                            <a:lnTo>
                              <a:pt x="14" y="42"/>
                            </a:lnTo>
                            <a:lnTo>
                              <a:pt x="12" y="46"/>
                            </a:lnTo>
                            <a:lnTo>
                              <a:pt x="9" y="48"/>
                            </a:lnTo>
                            <a:lnTo>
                              <a:pt x="0" y="49"/>
                            </a:lnTo>
                            <a:lnTo>
                              <a:pt x="4" y="50"/>
                            </a:lnTo>
                            <a:lnTo>
                              <a:pt x="8" y="51"/>
                            </a:lnTo>
                            <a:lnTo>
                              <a:pt x="13" y="51"/>
                            </a:lnTo>
                            <a:lnTo>
                              <a:pt x="18" y="50"/>
                            </a:lnTo>
                            <a:lnTo>
                              <a:pt x="23" y="49"/>
                            </a:lnTo>
                            <a:lnTo>
                              <a:pt x="26" y="47"/>
                            </a:lnTo>
                            <a:lnTo>
                              <a:pt x="30" y="43"/>
                            </a:lnTo>
                            <a:lnTo>
                              <a:pt x="34" y="39"/>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7513" name="Freeform 108"/>
                    <p:cNvSpPr>
                      <a:spLocks/>
                    </p:cNvSpPr>
                    <p:nvPr/>
                  </p:nvSpPr>
                  <p:spPr bwMode="auto">
                    <a:xfrm>
                      <a:off x="1929" y="2952"/>
                      <a:ext cx="23" cy="49"/>
                    </a:xfrm>
                    <a:custGeom>
                      <a:avLst/>
                      <a:gdLst>
                        <a:gd name="T0" fmla="*/ 20 w 23"/>
                        <a:gd name="T1" fmla="*/ 39 h 49"/>
                        <a:gd name="T2" fmla="*/ 19 w 23"/>
                        <a:gd name="T3" fmla="*/ 36 h 49"/>
                        <a:gd name="T4" fmla="*/ 19 w 23"/>
                        <a:gd name="T5" fmla="*/ 32 h 49"/>
                        <a:gd name="T6" fmla="*/ 20 w 23"/>
                        <a:gd name="T7" fmla="*/ 29 h 49"/>
                        <a:gd name="T8" fmla="*/ 20 w 23"/>
                        <a:gd name="T9" fmla="*/ 26 h 49"/>
                        <a:gd name="T10" fmla="*/ 21 w 23"/>
                        <a:gd name="T11" fmla="*/ 22 h 49"/>
                        <a:gd name="T12" fmla="*/ 21 w 23"/>
                        <a:gd name="T13" fmla="*/ 19 h 49"/>
                        <a:gd name="T14" fmla="*/ 21 w 23"/>
                        <a:gd name="T15" fmla="*/ 16 h 49"/>
                        <a:gd name="T16" fmla="*/ 22 w 23"/>
                        <a:gd name="T17" fmla="*/ 12 h 49"/>
                        <a:gd name="T18" fmla="*/ 21 w 23"/>
                        <a:gd name="T19" fmla="*/ 11 h 49"/>
                        <a:gd name="T20" fmla="*/ 19 w 23"/>
                        <a:gd name="T21" fmla="*/ 9 h 49"/>
                        <a:gd name="T22" fmla="*/ 17 w 23"/>
                        <a:gd name="T23" fmla="*/ 6 h 49"/>
                        <a:gd name="T24" fmla="*/ 17 w 23"/>
                        <a:gd name="T25" fmla="*/ 5 h 49"/>
                        <a:gd name="T26" fmla="*/ 16 w 23"/>
                        <a:gd name="T27" fmla="*/ 3 h 49"/>
                        <a:gd name="T28" fmla="*/ 14 w 23"/>
                        <a:gd name="T29" fmla="*/ 1 h 49"/>
                        <a:gd name="T30" fmla="*/ 12 w 23"/>
                        <a:gd name="T31" fmla="*/ 2 h 49"/>
                        <a:gd name="T32" fmla="*/ 0 w 23"/>
                        <a:gd name="T33" fmla="*/ 0 h 49"/>
                        <a:gd name="T34" fmla="*/ 0 w 23"/>
                        <a:gd name="T35" fmla="*/ 2 h 49"/>
                        <a:gd name="T36" fmla="*/ 2 w 23"/>
                        <a:gd name="T37" fmla="*/ 9 h 49"/>
                        <a:gd name="T38" fmla="*/ 5 w 23"/>
                        <a:gd name="T39" fmla="*/ 12 h 49"/>
                        <a:gd name="T40" fmla="*/ 7 w 23"/>
                        <a:gd name="T41" fmla="*/ 16 h 49"/>
                        <a:gd name="T42" fmla="*/ 11 w 23"/>
                        <a:gd name="T43" fmla="*/ 18 h 49"/>
                        <a:gd name="T44" fmla="*/ 16 w 23"/>
                        <a:gd name="T45" fmla="*/ 18 h 49"/>
                        <a:gd name="T46" fmla="*/ 15 w 23"/>
                        <a:gd name="T47" fmla="*/ 26 h 49"/>
                        <a:gd name="T48" fmla="*/ 16 w 23"/>
                        <a:gd name="T49" fmla="*/ 34 h 49"/>
                        <a:gd name="T50" fmla="*/ 19 w 23"/>
                        <a:gd name="T51" fmla="*/ 42 h 49"/>
                        <a:gd name="T52" fmla="*/ 20 w 23"/>
                        <a:gd name="T53" fmla="*/ 48 h 49"/>
                        <a:gd name="T54" fmla="*/ 20 w 23"/>
                        <a:gd name="T55" fmla="*/ 39 h 4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 h="49">
                          <a:moveTo>
                            <a:pt x="20" y="39"/>
                          </a:moveTo>
                          <a:lnTo>
                            <a:pt x="19" y="36"/>
                          </a:lnTo>
                          <a:lnTo>
                            <a:pt x="19" y="32"/>
                          </a:lnTo>
                          <a:lnTo>
                            <a:pt x="20" y="29"/>
                          </a:lnTo>
                          <a:lnTo>
                            <a:pt x="20" y="26"/>
                          </a:lnTo>
                          <a:lnTo>
                            <a:pt x="21" y="22"/>
                          </a:lnTo>
                          <a:lnTo>
                            <a:pt x="21" y="19"/>
                          </a:lnTo>
                          <a:lnTo>
                            <a:pt x="21" y="16"/>
                          </a:lnTo>
                          <a:lnTo>
                            <a:pt x="22" y="12"/>
                          </a:lnTo>
                          <a:lnTo>
                            <a:pt x="21" y="11"/>
                          </a:lnTo>
                          <a:lnTo>
                            <a:pt x="19" y="9"/>
                          </a:lnTo>
                          <a:lnTo>
                            <a:pt x="17" y="6"/>
                          </a:lnTo>
                          <a:lnTo>
                            <a:pt x="17" y="5"/>
                          </a:lnTo>
                          <a:lnTo>
                            <a:pt x="16" y="3"/>
                          </a:lnTo>
                          <a:lnTo>
                            <a:pt x="14" y="1"/>
                          </a:lnTo>
                          <a:lnTo>
                            <a:pt x="12" y="2"/>
                          </a:lnTo>
                          <a:lnTo>
                            <a:pt x="0" y="0"/>
                          </a:lnTo>
                          <a:lnTo>
                            <a:pt x="0" y="2"/>
                          </a:lnTo>
                          <a:lnTo>
                            <a:pt x="2" y="9"/>
                          </a:lnTo>
                          <a:lnTo>
                            <a:pt x="5" y="12"/>
                          </a:lnTo>
                          <a:lnTo>
                            <a:pt x="7" y="16"/>
                          </a:lnTo>
                          <a:lnTo>
                            <a:pt x="11" y="18"/>
                          </a:lnTo>
                          <a:lnTo>
                            <a:pt x="16" y="18"/>
                          </a:lnTo>
                          <a:lnTo>
                            <a:pt x="15" y="26"/>
                          </a:lnTo>
                          <a:lnTo>
                            <a:pt x="16" y="34"/>
                          </a:lnTo>
                          <a:lnTo>
                            <a:pt x="19" y="42"/>
                          </a:lnTo>
                          <a:lnTo>
                            <a:pt x="20" y="48"/>
                          </a:lnTo>
                          <a:lnTo>
                            <a:pt x="20" y="39"/>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489" name="Group 109"/>
                  <p:cNvGrpSpPr>
                    <a:grpSpLocks/>
                  </p:cNvGrpSpPr>
                  <p:nvPr/>
                </p:nvGrpSpPr>
                <p:grpSpPr bwMode="auto">
                  <a:xfrm>
                    <a:off x="1954" y="2928"/>
                    <a:ext cx="67" cy="82"/>
                    <a:chOff x="1954" y="2928"/>
                    <a:chExt cx="67" cy="82"/>
                  </a:xfrm>
                </p:grpSpPr>
                <p:grpSp>
                  <p:nvGrpSpPr>
                    <p:cNvPr id="57498" name="Group 110"/>
                    <p:cNvGrpSpPr>
                      <a:grpSpLocks/>
                    </p:cNvGrpSpPr>
                    <p:nvPr/>
                  </p:nvGrpSpPr>
                  <p:grpSpPr bwMode="auto">
                    <a:xfrm>
                      <a:off x="1969" y="2987"/>
                      <a:ext cx="28" cy="23"/>
                      <a:chOff x="1969" y="2987"/>
                      <a:chExt cx="28" cy="23"/>
                    </a:xfrm>
                  </p:grpSpPr>
                  <p:sp>
                    <p:nvSpPr>
                      <p:cNvPr id="57509" name="Oval 111"/>
                      <p:cNvSpPr>
                        <a:spLocks noChangeArrowheads="1"/>
                      </p:cNvSpPr>
                      <p:nvPr/>
                    </p:nvSpPr>
                    <p:spPr bwMode="auto">
                      <a:xfrm>
                        <a:off x="1972" y="2992"/>
                        <a:ext cx="19" cy="6"/>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57510" name="Freeform 112"/>
                      <p:cNvSpPr>
                        <a:spLocks/>
                      </p:cNvSpPr>
                      <p:nvPr/>
                    </p:nvSpPr>
                    <p:spPr bwMode="auto">
                      <a:xfrm>
                        <a:off x="1969" y="2987"/>
                        <a:ext cx="28" cy="17"/>
                      </a:xfrm>
                      <a:custGeom>
                        <a:avLst/>
                        <a:gdLst>
                          <a:gd name="T0" fmla="*/ 0 w 28"/>
                          <a:gd name="T1" fmla="*/ 9 h 17"/>
                          <a:gd name="T2" fmla="*/ 2 w 28"/>
                          <a:gd name="T3" fmla="*/ 6 h 17"/>
                          <a:gd name="T4" fmla="*/ 4 w 28"/>
                          <a:gd name="T5" fmla="*/ 4 h 17"/>
                          <a:gd name="T6" fmla="*/ 6 w 28"/>
                          <a:gd name="T7" fmla="*/ 3 h 17"/>
                          <a:gd name="T8" fmla="*/ 8 w 28"/>
                          <a:gd name="T9" fmla="*/ 1 h 17"/>
                          <a:gd name="T10" fmla="*/ 10 w 28"/>
                          <a:gd name="T11" fmla="*/ 0 h 17"/>
                          <a:gd name="T12" fmla="*/ 12 w 28"/>
                          <a:gd name="T13" fmla="*/ 1 h 17"/>
                          <a:gd name="T14" fmla="*/ 14 w 28"/>
                          <a:gd name="T15" fmla="*/ 3 h 17"/>
                          <a:gd name="T16" fmla="*/ 16 w 28"/>
                          <a:gd name="T17" fmla="*/ 3 h 17"/>
                          <a:gd name="T18" fmla="*/ 17 w 28"/>
                          <a:gd name="T19" fmla="*/ 3 h 17"/>
                          <a:gd name="T20" fmla="*/ 20 w 28"/>
                          <a:gd name="T21" fmla="*/ 3 h 17"/>
                          <a:gd name="T22" fmla="*/ 22 w 28"/>
                          <a:gd name="T23" fmla="*/ 4 h 17"/>
                          <a:gd name="T24" fmla="*/ 23 w 28"/>
                          <a:gd name="T25" fmla="*/ 8 h 17"/>
                          <a:gd name="T26" fmla="*/ 24 w 28"/>
                          <a:gd name="T27" fmla="*/ 11 h 17"/>
                          <a:gd name="T28" fmla="*/ 25 w 28"/>
                          <a:gd name="T29" fmla="*/ 12 h 17"/>
                          <a:gd name="T30" fmla="*/ 27 w 28"/>
                          <a:gd name="T31" fmla="*/ 16 h 17"/>
                          <a:gd name="T32" fmla="*/ 19 w 28"/>
                          <a:gd name="T33" fmla="*/ 14 h 17"/>
                          <a:gd name="T34" fmla="*/ 17 w 28"/>
                          <a:gd name="T35" fmla="*/ 12 h 17"/>
                          <a:gd name="T36" fmla="*/ 15 w 28"/>
                          <a:gd name="T37" fmla="*/ 11 h 17"/>
                          <a:gd name="T38" fmla="*/ 13 w 28"/>
                          <a:gd name="T39" fmla="*/ 11 h 17"/>
                          <a:gd name="T40" fmla="*/ 11 w 28"/>
                          <a:gd name="T41" fmla="*/ 11 h 17"/>
                          <a:gd name="T42" fmla="*/ 9 w 28"/>
                          <a:gd name="T43" fmla="*/ 11 h 17"/>
                          <a:gd name="T44" fmla="*/ 6 w 28"/>
                          <a:gd name="T45" fmla="*/ 11 h 17"/>
                          <a:gd name="T46" fmla="*/ 4 w 28"/>
                          <a:gd name="T47" fmla="*/ 11 h 17"/>
                          <a:gd name="T48" fmla="*/ 0 w 28"/>
                          <a:gd name="T49" fmla="*/ 9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8" h="17">
                            <a:moveTo>
                              <a:pt x="0" y="9"/>
                            </a:moveTo>
                            <a:lnTo>
                              <a:pt x="2" y="6"/>
                            </a:lnTo>
                            <a:lnTo>
                              <a:pt x="4" y="4"/>
                            </a:lnTo>
                            <a:lnTo>
                              <a:pt x="6" y="3"/>
                            </a:lnTo>
                            <a:lnTo>
                              <a:pt x="8" y="1"/>
                            </a:lnTo>
                            <a:lnTo>
                              <a:pt x="10" y="0"/>
                            </a:lnTo>
                            <a:lnTo>
                              <a:pt x="12" y="1"/>
                            </a:lnTo>
                            <a:lnTo>
                              <a:pt x="14" y="3"/>
                            </a:lnTo>
                            <a:lnTo>
                              <a:pt x="16" y="3"/>
                            </a:lnTo>
                            <a:lnTo>
                              <a:pt x="17" y="3"/>
                            </a:lnTo>
                            <a:lnTo>
                              <a:pt x="20" y="3"/>
                            </a:lnTo>
                            <a:lnTo>
                              <a:pt x="22" y="4"/>
                            </a:lnTo>
                            <a:lnTo>
                              <a:pt x="23" y="8"/>
                            </a:lnTo>
                            <a:lnTo>
                              <a:pt x="24" y="11"/>
                            </a:lnTo>
                            <a:lnTo>
                              <a:pt x="25" y="12"/>
                            </a:lnTo>
                            <a:lnTo>
                              <a:pt x="27" y="16"/>
                            </a:lnTo>
                            <a:lnTo>
                              <a:pt x="19" y="14"/>
                            </a:lnTo>
                            <a:lnTo>
                              <a:pt x="17" y="12"/>
                            </a:lnTo>
                            <a:lnTo>
                              <a:pt x="15" y="11"/>
                            </a:lnTo>
                            <a:lnTo>
                              <a:pt x="13" y="11"/>
                            </a:lnTo>
                            <a:lnTo>
                              <a:pt x="11" y="11"/>
                            </a:lnTo>
                            <a:lnTo>
                              <a:pt x="9" y="11"/>
                            </a:lnTo>
                            <a:lnTo>
                              <a:pt x="6" y="11"/>
                            </a:lnTo>
                            <a:lnTo>
                              <a:pt x="4" y="11"/>
                            </a:lnTo>
                            <a:lnTo>
                              <a:pt x="0" y="9"/>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11" name="Freeform 113"/>
                      <p:cNvSpPr>
                        <a:spLocks/>
                      </p:cNvSpPr>
                      <p:nvPr/>
                    </p:nvSpPr>
                    <p:spPr bwMode="auto">
                      <a:xfrm>
                        <a:off x="1969" y="2993"/>
                        <a:ext cx="27" cy="17"/>
                      </a:xfrm>
                      <a:custGeom>
                        <a:avLst/>
                        <a:gdLst>
                          <a:gd name="T0" fmla="*/ 0 w 27"/>
                          <a:gd name="T1" fmla="*/ 0 h 17"/>
                          <a:gd name="T2" fmla="*/ 3 w 27"/>
                          <a:gd name="T3" fmla="*/ 0 h 17"/>
                          <a:gd name="T4" fmla="*/ 5 w 27"/>
                          <a:gd name="T5" fmla="*/ 1 h 17"/>
                          <a:gd name="T6" fmla="*/ 7 w 27"/>
                          <a:gd name="T7" fmla="*/ 1 h 17"/>
                          <a:gd name="T8" fmla="*/ 9 w 27"/>
                          <a:gd name="T9" fmla="*/ 1 h 17"/>
                          <a:gd name="T10" fmla="*/ 11 w 27"/>
                          <a:gd name="T11" fmla="*/ 3 h 17"/>
                          <a:gd name="T12" fmla="*/ 12 w 27"/>
                          <a:gd name="T13" fmla="*/ 3 h 17"/>
                          <a:gd name="T14" fmla="*/ 14 w 27"/>
                          <a:gd name="T15" fmla="*/ 3 h 17"/>
                          <a:gd name="T16" fmla="*/ 16 w 27"/>
                          <a:gd name="T17" fmla="*/ 3 h 17"/>
                          <a:gd name="T18" fmla="*/ 19 w 27"/>
                          <a:gd name="T19" fmla="*/ 5 h 17"/>
                          <a:gd name="T20" fmla="*/ 21 w 27"/>
                          <a:gd name="T21" fmla="*/ 5 h 17"/>
                          <a:gd name="T22" fmla="*/ 24 w 27"/>
                          <a:gd name="T23" fmla="*/ 5 h 17"/>
                          <a:gd name="T24" fmla="*/ 26 w 27"/>
                          <a:gd name="T25" fmla="*/ 7 h 17"/>
                          <a:gd name="T26" fmla="*/ 25 w 27"/>
                          <a:gd name="T27" fmla="*/ 10 h 17"/>
                          <a:gd name="T28" fmla="*/ 21 w 27"/>
                          <a:gd name="T29" fmla="*/ 14 h 17"/>
                          <a:gd name="T30" fmla="*/ 19 w 27"/>
                          <a:gd name="T31" fmla="*/ 16 h 17"/>
                          <a:gd name="T32" fmla="*/ 16 w 27"/>
                          <a:gd name="T33" fmla="*/ 16 h 17"/>
                          <a:gd name="T34" fmla="*/ 14 w 27"/>
                          <a:gd name="T35" fmla="*/ 16 h 17"/>
                          <a:gd name="T36" fmla="*/ 12 w 27"/>
                          <a:gd name="T37" fmla="*/ 16 h 17"/>
                          <a:gd name="T38" fmla="*/ 9 w 27"/>
                          <a:gd name="T39" fmla="*/ 16 h 17"/>
                          <a:gd name="T40" fmla="*/ 7 w 27"/>
                          <a:gd name="T41" fmla="*/ 12 h 17"/>
                          <a:gd name="T42" fmla="*/ 5 w 27"/>
                          <a:gd name="T43" fmla="*/ 10 h 17"/>
                          <a:gd name="T44" fmla="*/ 3 w 27"/>
                          <a:gd name="T45" fmla="*/ 5 h 17"/>
                          <a:gd name="T46" fmla="*/ 2 w 27"/>
                          <a:gd name="T47" fmla="*/ 3 h 17"/>
                          <a:gd name="T48" fmla="*/ 0 w 27"/>
                          <a:gd name="T49" fmla="*/ 0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7" h="17">
                            <a:moveTo>
                              <a:pt x="0" y="0"/>
                            </a:moveTo>
                            <a:lnTo>
                              <a:pt x="3" y="0"/>
                            </a:lnTo>
                            <a:lnTo>
                              <a:pt x="5" y="1"/>
                            </a:lnTo>
                            <a:lnTo>
                              <a:pt x="7" y="1"/>
                            </a:lnTo>
                            <a:lnTo>
                              <a:pt x="9" y="1"/>
                            </a:lnTo>
                            <a:lnTo>
                              <a:pt x="11" y="3"/>
                            </a:lnTo>
                            <a:lnTo>
                              <a:pt x="12" y="3"/>
                            </a:lnTo>
                            <a:lnTo>
                              <a:pt x="14" y="3"/>
                            </a:lnTo>
                            <a:lnTo>
                              <a:pt x="16" y="3"/>
                            </a:lnTo>
                            <a:lnTo>
                              <a:pt x="19" y="5"/>
                            </a:lnTo>
                            <a:lnTo>
                              <a:pt x="21" y="5"/>
                            </a:lnTo>
                            <a:lnTo>
                              <a:pt x="24" y="5"/>
                            </a:lnTo>
                            <a:lnTo>
                              <a:pt x="26" y="7"/>
                            </a:lnTo>
                            <a:lnTo>
                              <a:pt x="25" y="10"/>
                            </a:lnTo>
                            <a:lnTo>
                              <a:pt x="21" y="14"/>
                            </a:lnTo>
                            <a:lnTo>
                              <a:pt x="19" y="16"/>
                            </a:lnTo>
                            <a:lnTo>
                              <a:pt x="16" y="16"/>
                            </a:lnTo>
                            <a:lnTo>
                              <a:pt x="14" y="16"/>
                            </a:lnTo>
                            <a:lnTo>
                              <a:pt x="12" y="16"/>
                            </a:lnTo>
                            <a:lnTo>
                              <a:pt x="9" y="16"/>
                            </a:lnTo>
                            <a:lnTo>
                              <a:pt x="7" y="12"/>
                            </a:lnTo>
                            <a:lnTo>
                              <a:pt x="5" y="10"/>
                            </a:lnTo>
                            <a:lnTo>
                              <a:pt x="3" y="5"/>
                            </a:lnTo>
                            <a:lnTo>
                              <a:pt x="2" y="3"/>
                            </a:lnTo>
                            <a:lnTo>
                              <a:pt x="0" y="0"/>
                            </a:lnTo>
                          </a:path>
                        </a:pathLst>
                      </a:custGeom>
                      <a:solidFill>
                        <a:srgbClr val="FF00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499" name="Group 114"/>
                    <p:cNvGrpSpPr>
                      <a:grpSpLocks/>
                    </p:cNvGrpSpPr>
                    <p:nvPr/>
                  </p:nvGrpSpPr>
                  <p:grpSpPr bwMode="auto">
                    <a:xfrm>
                      <a:off x="1954" y="2928"/>
                      <a:ext cx="67" cy="41"/>
                      <a:chOff x="1954" y="2928"/>
                      <a:chExt cx="67" cy="41"/>
                    </a:xfrm>
                  </p:grpSpPr>
                  <p:grpSp>
                    <p:nvGrpSpPr>
                      <p:cNvPr id="57501" name="Group 115"/>
                      <p:cNvGrpSpPr>
                        <a:grpSpLocks/>
                      </p:cNvGrpSpPr>
                      <p:nvPr/>
                    </p:nvGrpSpPr>
                    <p:grpSpPr bwMode="auto">
                      <a:xfrm>
                        <a:off x="1954" y="2928"/>
                        <a:ext cx="28" cy="32"/>
                        <a:chOff x="1954" y="2928"/>
                        <a:chExt cx="28" cy="32"/>
                      </a:xfrm>
                    </p:grpSpPr>
                    <p:sp>
                      <p:nvSpPr>
                        <p:cNvPr id="57506" name="Freeform 116"/>
                        <p:cNvSpPr>
                          <a:spLocks/>
                        </p:cNvSpPr>
                        <p:nvPr/>
                      </p:nvSpPr>
                      <p:spPr bwMode="auto">
                        <a:xfrm>
                          <a:off x="1956" y="2928"/>
                          <a:ext cx="26" cy="17"/>
                        </a:xfrm>
                        <a:custGeom>
                          <a:avLst/>
                          <a:gdLst>
                            <a:gd name="T0" fmla="*/ 1 w 26"/>
                            <a:gd name="T1" fmla="*/ 3 h 17"/>
                            <a:gd name="T2" fmla="*/ 7 w 26"/>
                            <a:gd name="T3" fmla="*/ 1 h 17"/>
                            <a:gd name="T4" fmla="*/ 10 w 26"/>
                            <a:gd name="T5" fmla="*/ 0 h 17"/>
                            <a:gd name="T6" fmla="*/ 12 w 26"/>
                            <a:gd name="T7" fmla="*/ 0 h 17"/>
                            <a:gd name="T8" fmla="*/ 16 w 26"/>
                            <a:gd name="T9" fmla="*/ 1 h 17"/>
                            <a:gd name="T10" fmla="*/ 19 w 26"/>
                            <a:gd name="T11" fmla="*/ 3 h 17"/>
                            <a:gd name="T12" fmla="*/ 21 w 26"/>
                            <a:gd name="T13" fmla="*/ 5 h 17"/>
                            <a:gd name="T14" fmla="*/ 23 w 26"/>
                            <a:gd name="T15" fmla="*/ 9 h 17"/>
                            <a:gd name="T16" fmla="*/ 25 w 26"/>
                            <a:gd name="T17" fmla="*/ 12 h 17"/>
                            <a:gd name="T18" fmla="*/ 25 w 26"/>
                            <a:gd name="T19" fmla="*/ 16 h 17"/>
                            <a:gd name="T20" fmla="*/ 21 w 26"/>
                            <a:gd name="T21" fmla="*/ 12 h 17"/>
                            <a:gd name="T22" fmla="*/ 18 w 26"/>
                            <a:gd name="T23" fmla="*/ 8 h 17"/>
                            <a:gd name="T24" fmla="*/ 16 w 26"/>
                            <a:gd name="T25" fmla="*/ 5 h 17"/>
                            <a:gd name="T26" fmla="*/ 13 w 26"/>
                            <a:gd name="T27" fmla="*/ 3 h 17"/>
                            <a:gd name="T28" fmla="*/ 9 w 26"/>
                            <a:gd name="T29" fmla="*/ 2 h 17"/>
                            <a:gd name="T30" fmla="*/ 6 w 26"/>
                            <a:gd name="T31" fmla="*/ 3 h 17"/>
                            <a:gd name="T32" fmla="*/ 0 w 26"/>
                            <a:gd name="T33" fmla="*/ 5 h 17"/>
                            <a:gd name="T34" fmla="*/ 1 w 26"/>
                            <a:gd name="T35" fmla="*/ 3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 h="17">
                              <a:moveTo>
                                <a:pt x="1" y="3"/>
                              </a:moveTo>
                              <a:lnTo>
                                <a:pt x="7" y="1"/>
                              </a:lnTo>
                              <a:lnTo>
                                <a:pt x="10" y="0"/>
                              </a:lnTo>
                              <a:lnTo>
                                <a:pt x="12" y="0"/>
                              </a:lnTo>
                              <a:lnTo>
                                <a:pt x="16" y="1"/>
                              </a:lnTo>
                              <a:lnTo>
                                <a:pt x="19" y="3"/>
                              </a:lnTo>
                              <a:lnTo>
                                <a:pt x="21" y="5"/>
                              </a:lnTo>
                              <a:lnTo>
                                <a:pt x="23" y="9"/>
                              </a:lnTo>
                              <a:lnTo>
                                <a:pt x="25" y="12"/>
                              </a:lnTo>
                              <a:lnTo>
                                <a:pt x="25" y="16"/>
                              </a:lnTo>
                              <a:lnTo>
                                <a:pt x="21" y="12"/>
                              </a:lnTo>
                              <a:lnTo>
                                <a:pt x="18" y="8"/>
                              </a:lnTo>
                              <a:lnTo>
                                <a:pt x="16" y="5"/>
                              </a:lnTo>
                              <a:lnTo>
                                <a:pt x="13" y="3"/>
                              </a:lnTo>
                              <a:lnTo>
                                <a:pt x="9" y="2"/>
                              </a:lnTo>
                              <a:lnTo>
                                <a:pt x="6" y="3"/>
                              </a:lnTo>
                              <a:lnTo>
                                <a:pt x="0" y="5"/>
                              </a:lnTo>
                              <a:lnTo>
                                <a:pt x="1" y="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07" name="Freeform 117"/>
                        <p:cNvSpPr>
                          <a:spLocks/>
                        </p:cNvSpPr>
                        <p:nvPr/>
                      </p:nvSpPr>
                      <p:spPr bwMode="auto">
                        <a:xfrm>
                          <a:off x="1954" y="2937"/>
                          <a:ext cx="25" cy="17"/>
                        </a:xfrm>
                        <a:custGeom>
                          <a:avLst/>
                          <a:gdLst>
                            <a:gd name="T0" fmla="*/ 0 w 25"/>
                            <a:gd name="T1" fmla="*/ 4 h 17"/>
                            <a:gd name="T2" fmla="*/ 4 w 25"/>
                            <a:gd name="T3" fmla="*/ 4 h 17"/>
                            <a:gd name="T4" fmla="*/ 6 w 25"/>
                            <a:gd name="T5" fmla="*/ 3 h 17"/>
                            <a:gd name="T6" fmla="*/ 8 w 25"/>
                            <a:gd name="T7" fmla="*/ 1 h 17"/>
                            <a:gd name="T8" fmla="*/ 11 w 25"/>
                            <a:gd name="T9" fmla="*/ 0 h 17"/>
                            <a:gd name="T10" fmla="*/ 14 w 25"/>
                            <a:gd name="T11" fmla="*/ 0 h 17"/>
                            <a:gd name="T12" fmla="*/ 17 w 25"/>
                            <a:gd name="T13" fmla="*/ 1 h 17"/>
                            <a:gd name="T14" fmla="*/ 19 w 25"/>
                            <a:gd name="T15" fmla="*/ 3 h 17"/>
                            <a:gd name="T16" fmla="*/ 21 w 25"/>
                            <a:gd name="T17" fmla="*/ 6 h 17"/>
                            <a:gd name="T18" fmla="*/ 23 w 25"/>
                            <a:gd name="T19" fmla="*/ 9 h 17"/>
                            <a:gd name="T20" fmla="*/ 24 w 25"/>
                            <a:gd name="T21" fmla="*/ 12 h 17"/>
                            <a:gd name="T22" fmla="*/ 24 w 25"/>
                            <a:gd name="T23" fmla="*/ 14 h 17"/>
                            <a:gd name="T24" fmla="*/ 22 w 25"/>
                            <a:gd name="T25" fmla="*/ 16 h 17"/>
                            <a:gd name="T26" fmla="*/ 20 w 25"/>
                            <a:gd name="T27" fmla="*/ 9 h 17"/>
                            <a:gd name="T28" fmla="*/ 18 w 25"/>
                            <a:gd name="T29" fmla="*/ 8 h 17"/>
                            <a:gd name="T30" fmla="*/ 17 w 25"/>
                            <a:gd name="T31" fmla="*/ 11 h 17"/>
                            <a:gd name="T32" fmla="*/ 15 w 25"/>
                            <a:gd name="T33" fmla="*/ 12 h 17"/>
                            <a:gd name="T34" fmla="*/ 13 w 25"/>
                            <a:gd name="T35" fmla="*/ 12 h 17"/>
                            <a:gd name="T36" fmla="*/ 11 w 25"/>
                            <a:gd name="T37" fmla="*/ 11 h 17"/>
                            <a:gd name="T38" fmla="*/ 10 w 25"/>
                            <a:gd name="T39" fmla="*/ 9 h 17"/>
                            <a:gd name="T40" fmla="*/ 10 w 25"/>
                            <a:gd name="T41" fmla="*/ 6 h 17"/>
                            <a:gd name="T42" fmla="*/ 7 w 25"/>
                            <a:gd name="T43" fmla="*/ 8 h 17"/>
                            <a:gd name="T44" fmla="*/ 4 w 25"/>
                            <a:gd name="T45" fmla="*/ 8 h 17"/>
                            <a:gd name="T46" fmla="*/ 2 w 25"/>
                            <a:gd name="T47" fmla="*/ 8 h 17"/>
                            <a:gd name="T48" fmla="*/ 0 w 25"/>
                            <a:gd name="T49" fmla="*/ 4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 h="17">
                              <a:moveTo>
                                <a:pt x="0" y="4"/>
                              </a:moveTo>
                              <a:lnTo>
                                <a:pt x="4" y="4"/>
                              </a:lnTo>
                              <a:lnTo>
                                <a:pt x="6" y="3"/>
                              </a:lnTo>
                              <a:lnTo>
                                <a:pt x="8" y="1"/>
                              </a:lnTo>
                              <a:lnTo>
                                <a:pt x="11" y="0"/>
                              </a:lnTo>
                              <a:lnTo>
                                <a:pt x="14" y="0"/>
                              </a:lnTo>
                              <a:lnTo>
                                <a:pt x="17" y="1"/>
                              </a:lnTo>
                              <a:lnTo>
                                <a:pt x="19" y="3"/>
                              </a:lnTo>
                              <a:lnTo>
                                <a:pt x="21" y="6"/>
                              </a:lnTo>
                              <a:lnTo>
                                <a:pt x="23" y="9"/>
                              </a:lnTo>
                              <a:lnTo>
                                <a:pt x="24" y="12"/>
                              </a:lnTo>
                              <a:lnTo>
                                <a:pt x="24" y="14"/>
                              </a:lnTo>
                              <a:lnTo>
                                <a:pt x="22" y="16"/>
                              </a:lnTo>
                              <a:lnTo>
                                <a:pt x="20" y="9"/>
                              </a:lnTo>
                              <a:lnTo>
                                <a:pt x="18" y="8"/>
                              </a:lnTo>
                              <a:lnTo>
                                <a:pt x="17" y="11"/>
                              </a:lnTo>
                              <a:lnTo>
                                <a:pt x="15" y="12"/>
                              </a:lnTo>
                              <a:lnTo>
                                <a:pt x="13" y="12"/>
                              </a:lnTo>
                              <a:lnTo>
                                <a:pt x="11" y="11"/>
                              </a:lnTo>
                              <a:lnTo>
                                <a:pt x="10" y="9"/>
                              </a:lnTo>
                              <a:lnTo>
                                <a:pt x="10" y="6"/>
                              </a:lnTo>
                              <a:lnTo>
                                <a:pt x="7" y="8"/>
                              </a:lnTo>
                              <a:lnTo>
                                <a:pt x="4" y="8"/>
                              </a:lnTo>
                              <a:lnTo>
                                <a:pt x="2" y="8"/>
                              </a:lnTo>
                              <a:lnTo>
                                <a:pt x="0" y="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08" name="Freeform 118"/>
                        <p:cNvSpPr>
                          <a:spLocks/>
                        </p:cNvSpPr>
                        <p:nvPr/>
                      </p:nvSpPr>
                      <p:spPr bwMode="auto">
                        <a:xfrm>
                          <a:off x="1959" y="2943"/>
                          <a:ext cx="17" cy="17"/>
                        </a:xfrm>
                        <a:custGeom>
                          <a:avLst/>
                          <a:gdLst>
                            <a:gd name="T0" fmla="*/ 0 w 17"/>
                            <a:gd name="T1" fmla="*/ 0 h 17"/>
                            <a:gd name="T2" fmla="*/ 2 w 17"/>
                            <a:gd name="T3" fmla="*/ 4 h 17"/>
                            <a:gd name="T4" fmla="*/ 5 w 17"/>
                            <a:gd name="T5" fmla="*/ 8 h 17"/>
                            <a:gd name="T6" fmla="*/ 7 w 17"/>
                            <a:gd name="T7" fmla="*/ 12 h 17"/>
                            <a:gd name="T8" fmla="*/ 10 w 17"/>
                            <a:gd name="T9" fmla="*/ 12 h 17"/>
                            <a:gd name="T10" fmla="*/ 13 w 17"/>
                            <a:gd name="T11" fmla="*/ 12 h 17"/>
                            <a:gd name="T12" fmla="*/ 16 w 17"/>
                            <a:gd name="T13" fmla="*/ 12 h 17"/>
                            <a:gd name="T14" fmla="*/ 13 w 17"/>
                            <a:gd name="T15" fmla="*/ 16 h 17"/>
                            <a:gd name="T16" fmla="*/ 11 w 17"/>
                            <a:gd name="T17" fmla="*/ 16 h 17"/>
                            <a:gd name="T18" fmla="*/ 8 w 17"/>
                            <a:gd name="T19" fmla="*/ 16 h 17"/>
                            <a:gd name="T20" fmla="*/ 4 w 17"/>
                            <a:gd name="T21" fmla="*/ 8 h 17"/>
                            <a:gd name="T22" fmla="*/ 0 w 17"/>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 h="17">
                              <a:moveTo>
                                <a:pt x="0" y="0"/>
                              </a:moveTo>
                              <a:lnTo>
                                <a:pt x="2" y="4"/>
                              </a:lnTo>
                              <a:lnTo>
                                <a:pt x="5" y="8"/>
                              </a:lnTo>
                              <a:lnTo>
                                <a:pt x="7" y="12"/>
                              </a:lnTo>
                              <a:lnTo>
                                <a:pt x="10" y="12"/>
                              </a:lnTo>
                              <a:lnTo>
                                <a:pt x="13" y="12"/>
                              </a:lnTo>
                              <a:lnTo>
                                <a:pt x="16" y="12"/>
                              </a:lnTo>
                              <a:lnTo>
                                <a:pt x="13" y="16"/>
                              </a:lnTo>
                              <a:lnTo>
                                <a:pt x="11" y="16"/>
                              </a:lnTo>
                              <a:lnTo>
                                <a:pt x="8" y="16"/>
                              </a:lnTo>
                              <a:lnTo>
                                <a:pt x="4" y="8"/>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502" name="Group 119"/>
                      <p:cNvGrpSpPr>
                        <a:grpSpLocks/>
                      </p:cNvGrpSpPr>
                      <p:nvPr/>
                    </p:nvGrpSpPr>
                    <p:grpSpPr bwMode="auto">
                      <a:xfrm>
                        <a:off x="1994" y="2938"/>
                        <a:ext cx="27" cy="31"/>
                        <a:chOff x="1994" y="2938"/>
                        <a:chExt cx="27" cy="31"/>
                      </a:xfrm>
                    </p:grpSpPr>
                    <p:sp>
                      <p:nvSpPr>
                        <p:cNvPr id="57503" name="Freeform 120"/>
                        <p:cNvSpPr>
                          <a:spLocks/>
                        </p:cNvSpPr>
                        <p:nvPr/>
                      </p:nvSpPr>
                      <p:spPr bwMode="auto">
                        <a:xfrm>
                          <a:off x="1994" y="2938"/>
                          <a:ext cx="27" cy="17"/>
                        </a:xfrm>
                        <a:custGeom>
                          <a:avLst/>
                          <a:gdLst>
                            <a:gd name="T0" fmla="*/ 1 w 27"/>
                            <a:gd name="T1" fmla="*/ 16 h 17"/>
                            <a:gd name="T2" fmla="*/ 0 w 27"/>
                            <a:gd name="T3" fmla="*/ 13 h 17"/>
                            <a:gd name="T4" fmla="*/ 2 w 27"/>
                            <a:gd name="T5" fmla="*/ 8 h 17"/>
                            <a:gd name="T6" fmla="*/ 4 w 27"/>
                            <a:gd name="T7" fmla="*/ 4 h 17"/>
                            <a:gd name="T8" fmla="*/ 6 w 27"/>
                            <a:gd name="T9" fmla="*/ 2 h 17"/>
                            <a:gd name="T10" fmla="*/ 10 w 27"/>
                            <a:gd name="T11" fmla="*/ 1 h 17"/>
                            <a:gd name="T12" fmla="*/ 14 w 27"/>
                            <a:gd name="T13" fmla="*/ 0 h 17"/>
                            <a:gd name="T14" fmla="*/ 19 w 27"/>
                            <a:gd name="T15" fmla="*/ 0 h 17"/>
                            <a:gd name="T16" fmla="*/ 22 w 27"/>
                            <a:gd name="T17" fmla="*/ 0 h 17"/>
                            <a:gd name="T18" fmla="*/ 25 w 27"/>
                            <a:gd name="T19" fmla="*/ 1 h 17"/>
                            <a:gd name="T20" fmla="*/ 26 w 27"/>
                            <a:gd name="T21" fmla="*/ 3 h 17"/>
                            <a:gd name="T22" fmla="*/ 25 w 27"/>
                            <a:gd name="T23" fmla="*/ 2 h 17"/>
                            <a:gd name="T24" fmla="*/ 21 w 27"/>
                            <a:gd name="T25" fmla="*/ 1 h 17"/>
                            <a:gd name="T26" fmla="*/ 17 w 27"/>
                            <a:gd name="T27" fmla="*/ 1 h 17"/>
                            <a:gd name="T28" fmla="*/ 13 w 27"/>
                            <a:gd name="T29" fmla="*/ 2 h 17"/>
                            <a:gd name="T30" fmla="*/ 10 w 27"/>
                            <a:gd name="T31" fmla="*/ 4 h 17"/>
                            <a:gd name="T32" fmla="*/ 8 w 27"/>
                            <a:gd name="T33" fmla="*/ 6 h 17"/>
                            <a:gd name="T34" fmla="*/ 6 w 27"/>
                            <a:gd name="T35" fmla="*/ 7 h 17"/>
                            <a:gd name="T36" fmla="*/ 4 w 27"/>
                            <a:gd name="T37" fmla="*/ 9 h 17"/>
                            <a:gd name="T38" fmla="*/ 3 w 27"/>
                            <a:gd name="T39" fmla="*/ 13 h 17"/>
                            <a:gd name="T40" fmla="*/ 1 w 27"/>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7" h="17">
                              <a:moveTo>
                                <a:pt x="1" y="16"/>
                              </a:moveTo>
                              <a:lnTo>
                                <a:pt x="0" y="13"/>
                              </a:lnTo>
                              <a:lnTo>
                                <a:pt x="2" y="8"/>
                              </a:lnTo>
                              <a:lnTo>
                                <a:pt x="4" y="4"/>
                              </a:lnTo>
                              <a:lnTo>
                                <a:pt x="6" y="2"/>
                              </a:lnTo>
                              <a:lnTo>
                                <a:pt x="10" y="1"/>
                              </a:lnTo>
                              <a:lnTo>
                                <a:pt x="14" y="0"/>
                              </a:lnTo>
                              <a:lnTo>
                                <a:pt x="19" y="0"/>
                              </a:lnTo>
                              <a:lnTo>
                                <a:pt x="22" y="0"/>
                              </a:lnTo>
                              <a:lnTo>
                                <a:pt x="25" y="1"/>
                              </a:lnTo>
                              <a:lnTo>
                                <a:pt x="26" y="3"/>
                              </a:lnTo>
                              <a:lnTo>
                                <a:pt x="25" y="2"/>
                              </a:lnTo>
                              <a:lnTo>
                                <a:pt x="21" y="1"/>
                              </a:lnTo>
                              <a:lnTo>
                                <a:pt x="17" y="1"/>
                              </a:lnTo>
                              <a:lnTo>
                                <a:pt x="13" y="2"/>
                              </a:lnTo>
                              <a:lnTo>
                                <a:pt x="10" y="4"/>
                              </a:lnTo>
                              <a:lnTo>
                                <a:pt x="8" y="6"/>
                              </a:lnTo>
                              <a:lnTo>
                                <a:pt x="6" y="7"/>
                              </a:lnTo>
                              <a:lnTo>
                                <a:pt x="4" y="9"/>
                              </a:lnTo>
                              <a:lnTo>
                                <a:pt x="3" y="13"/>
                              </a:lnTo>
                              <a:lnTo>
                                <a:pt x="1"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04" name="Freeform 121"/>
                        <p:cNvSpPr>
                          <a:spLocks/>
                        </p:cNvSpPr>
                        <p:nvPr/>
                      </p:nvSpPr>
                      <p:spPr bwMode="auto">
                        <a:xfrm>
                          <a:off x="2000" y="2945"/>
                          <a:ext cx="21" cy="17"/>
                        </a:xfrm>
                        <a:custGeom>
                          <a:avLst/>
                          <a:gdLst>
                            <a:gd name="T0" fmla="*/ 0 w 21"/>
                            <a:gd name="T1" fmla="*/ 8 h 17"/>
                            <a:gd name="T2" fmla="*/ 0 w 21"/>
                            <a:gd name="T3" fmla="*/ 5 h 17"/>
                            <a:gd name="T4" fmla="*/ 3 w 21"/>
                            <a:gd name="T5" fmla="*/ 2 h 17"/>
                            <a:gd name="T6" fmla="*/ 5 w 21"/>
                            <a:gd name="T7" fmla="*/ 1 h 17"/>
                            <a:gd name="T8" fmla="*/ 9 w 21"/>
                            <a:gd name="T9" fmla="*/ 0 h 17"/>
                            <a:gd name="T10" fmla="*/ 12 w 21"/>
                            <a:gd name="T11" fmla="*/ 1 h 17"/>
                            <a:gd name="T12" fmla="*/ 15 w 21"/>
                            <a:gd name="T13" fmla="*/ 2 h 17"/>
                            <a:gd name="T14" fmla="*/ 18 w 21"/>
                            <a:gd name="T15" fmla="*/ 2 h 17"/>
                            <a:gd name="T16" fmla="*/ 16 w 21"/>
                            <a:gd name="T17" fmla="*/ 4 h 17"/>
                            <a:gd name="T18" fmla="*/ 18 w 21"/>
                            <a:gd name="T19" fmla="*/ 6 h 17"/>
                            <a:gd name="T20" fmla="*/ 19 w 21"/>
                            <a:gd name="T21" fmla="*/ 9 h 17"/>
                            <a:gd name="T22" fmla="*/ 19 w 21"/>
                            <a:gd name="T23" fmla="*/ 12 h 17"/>
                            <a:gd name="T24" fmla="*/ 20 w 21"/>
                            <a:gd name="T25" fmla="*/ 13 h 17"/>
                            <a:gd name="T26" fmla="*/ 19 w 21"/>
                            <a:gd name="T27" fmla="*/ 16 h 17"/>
                            <a:gd name="T28" fmla="*/ 17 w 21"/>
                            <a:gd name="T29" fmla="*/ 14 h 17"/>
                            <a:gd name="T30" fmla="*/ 16 w 21"/>
                            <a:gd name="T31" fmla="*/ 10 h 17"/>
                            <a:gd name="T32" fmla="*/ 15 w 21"/>
                            <a:gd name="T33" fmla="*/ 9 h 17"/>
                            <a:gd name="T34" fmla="*/ 13 w 21"/>
                            <a:gd name="T35" fmla="*/ 9 h 17"/>
                            <a:gd name="T36" fmla="*/ 12 w 21"/>
                            <a:gd name="T37" fmla="*/ 10 h 17"/>
                            <a:gd name="T38" fmla="*/ 10 w 21"/>
                            <a:gd name="T39" fmla="*/ 10 h 17"/>
                            <a:gd name="T40" fmla="*/ 8 w 21"/>
                            <a:gd name="T41" fmla="*/ 10 h 17"/>
                            <a:gd name="T42" fmla="*/ 6 w 21"/>
                            <a:gd name="T43" fmla="*/ 9 h 17"/>
                            <a:gd name="T44" fmla="*/ 5 w 21"/>
                            <a:gd name="T45" fmla="*/ 8 h 17"/>
                            <a:gd name="T46" fmla="*/ 5 w 21"/>
                            <a:gd name="T47" fmla="*/ 5 h 17"/>
                            <a:gd name="T48" fmla="*/ 2 w 21"/>
                            <a:gd name="T49" fmla="*/ 6 h 17"/>
                            <a:gd name="T50" fmla="*/ 0 w 21"/>
                            <a:gd name="T51" fmla="*/ 8 h 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1" h="17">
                              <a:moveTo>
                                <a:pt x="0" y="8"/>
                              </a:moveTo>
                              <a:lnTo>
                                <a:pt x="0" y="5"/>
                              </a:lnTo>
                              <a:lnTo>
                                <a:pt x="3" y="2"/>
                              </a:lnTo>
                              <a:lnTo>
                                <a:pt x="5" y="1"/>
                              </a:lnTo>
                              <a:lnTo>
                                <a:pt x="9" y="0"/>
                              </a:lnTo>
                              <a:lnTo>
                                <a:pt x="12" y="1"/>
                              </a:lnTo>
                              <a:lnTo>
                                <a:pt x="15" y="2"/>
                              </a:lnTo>
                              <a:lnTo>
                                <a:pt x="18" y="2"/>
                              </a:lnTo>
                              <a:lnTo>
                                <a:pt x="16" y="4"/>
                              </a:lnTo>
                              <a:lnTo>
                                <a:pt x="18" y="6"/>
                              </a:lnTo>
                              <a:lnTo>
                                <a:pt x="19" y="9"/>
                              </a:lnTo>
                              <a:lnTo>
                                <a:pt x="19" y="12"/>
                              </a:lnTo>
                              <a:lnTo>
                                <a:pt x="20" y="13"/>
                              </a:lnTo>
                              <a:lnTo>
                                <a:pt x="19" y="16"/>
                              </a:lnTo>
                              <a:lnTo>
                                <a:pt x="17" y="14"/>
                              </a:lnTo>
                              <a:lnTo>
                                <a:pt x="16" y="10"/>
                              </a:lnTo>
                              <a:lnTo>
                                <a:pt x="15" y="9"/>
                              </a:lnTo>
                              <a:lnTo>
                                <a:pt x="13" y="9"/>
                              </a:lnTo>
                              <a:lnTo>
                                <a:pt x="12" y="10"/>
                              </a:lnTo>
                              <a:lnTo>
                                <a:pt x="10" y="10"/>
                              </a:lnTo>
                              <a:lnTo>
                                <a:pt x="8" y="10"/>
                              </a:lnTo>
                              <a:lnTo>
                                <a:pt x="6" y="9"/>
                              </a:lnTo>
                              <a:lnTo>
                                <a:pt x="5" y="8"/>
                              </a:lnTo>
                              <a:lnTo>
                                <a:pt x="5" y="5"/>
                              </a:lnTo>
                              <a:lnTo>
                                <a:pt x="2" y="6"/>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05" name="Freeform 122"/>
                        <p:cNvSpPr>
                          <a:spLocks/>
                        </p:cNvSpPr>
                        <p:nvPr/>
                      </p:nvSpPr>
                      <p:spPr bwMode="auto">
                        <a:xfrm>
                          <a:off x="1998" y="2952"/>
                          <a:ext cx="17" cy="17"/>
                        </a:xfrm>
                        <a:custGeom>
                          <a:avLst/>
                          <a:gdLst>
                            <a:gd name="T0" fmla="*/ 16 w 17"/>
                            <a:gd name="T1" fmla="*/ 0 h 17"/>
                            <a:gd name="T2" fmla="*/ 0 w 17"/>
                            <a:gd name="T3" fmla="*/ 8 h 17"/>
                            <a:gd name="T4" fmla="*/ 0 w 17"/>
                            <a:gd name="T5" fmla="*/ 16 h 17"/>
                            <a:gd name="T6" fmla="*/ 8 w 17"/>
                            <a:gd name="T7" fmla="*/ 16 h 17"/>
                            <a:gd name="T8" fmla="*/ 8 w 17"/>
                            <a:gd name="T9" fmla="*/ 0 h 17"/>
                            <a:gd name="T10" fmla="*/ 16 w 17"/>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7">
                              <a:moveTo>
                                <a:pt x="16" y="0"/>
                              </a:moveTo>
                              <a:lnTo>
                                <a:pt x="0" y="8"/>
                              </a:lnTo>
                              <a:lnTo>
                                <a:pt x="0" y="16"/>
                              </a:lnTo>
                              <a:lnTo>
                                <a:pt x="8" y="16"/>
                              </a:lnTo>
                              <a:lnTo>
                                <a:pt x="8" y="0"/>
                              </a:lnTo>
                              <a:lnTo>
                                <a:pt x="1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7500" name="Freeform 123"/>
                    <p:cNvSpPr>
                      <a:spLocks/>
                    </p:cNvSpPr>
                    <p:nvPr/>
                  </p:nvSpPr>
                  <p:spPr bwMode="auto">
                    <a:xfrm>
                      <a:off x="1976" y="2966"/>
                      <a:ext cx="20" cy="17"/>
                    </a:xfrm>
                    <a:custGeom>
                      <a:avLst/>
                      <a:gdLst>
                        <a:gd name="T0" fmla="*/ 5 w 20"/>
                        <a:gd name="T1" fmla="*/ 0 h 17"/>
                        <a:gd name="T2" fmla="*/ 3 w 20"/>
                        <a:gd name="T3" fmla="*/ 1 h 17"/>
                        <a:gd name="T4" fmla="*/ 1 w 20"/>
                        <a:gd name="T5" fmla="*/ 1 h 17"/>
                        <a:gd name="T6" fmla="*/ 0 w 20"/>
                        <a:gd name="T7" fmla="*/ 4 h 17"/>
                        <a:gd name="T8" fmla="*/ 0 w 20"/>
                        <a:gd name="T9" fmla="*/ 7 h 17"/>
                        <a:gd name="T10" fmla="*/ 0 w 20"/>
                        <a:gd name="T11" fmla="*/ 10 h 17"/>
                        <a:gd name="T12" fmla="*/ 3 w 20"/>
                        <a:gd name="T13" fmla="*/ 10 h 17"/>
                        <a:gd name="T14" fmla="*/ 5 w 20"/>
                        <a:gd name="T15" fmla="*/ 11 h 17"/>
                        <a:gd name="T16" fmla="*/ 7 w 20"/>
                        <a:gd name="T17" fmla="*/ 13 h 17"/>
                        <a:gd name="T18" fmla="*/ 9 w 20"/>
                        <a:gd name="T19" fmla="*/ 16 h 17"/>
                        <a:gd name="T20" fmla="*/ 12 w 20"/>
                        <a:gd name="T21" fmla="*/ 14 h 17"/>
                        <a:gd name="T22" fmla="*/ 14 w 20"/>
                        <a:gd name="T23" fmla="*/ 13 h 17"/>
                        <a:gd name="T24" fmla="*/ 17 w 20"/>
                        <a:gd name="T25" fmla="*/ 11 h 17"/>
                        <a:gd name="T26" fmla="*/ 19 w 20"/>
                        <a:gd name="T27" fmla="*/ 11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 h="17">
                          <a:moveTo>
                            <a:pt x="5" y="0"/>
                          </a:moveTo>
                          <a:lnTo>
                            <a:pt x="3" y="1"/>
                          </a:lnTo>
                          <a:lnTo>
                            <a:pt x="1" y="1"/>
                          </a:lnTo>
                          <a:lnTo>
                            <a:pt x="0" y="4"/>
                          </a:lnTo>
                          <a:lnTo>
                            <a:pt x="0" y="7"/>
                          </a:lnTo>
                          <a:lnTo>
                            <a:pt x="0" y="10"/>
                          </a:lnTo>
                          <a:lnTo>
                            <a:pt x="3" y="10"/>
                          </a:lnTo>
                          <a:lnTo>
                            <a:pt x="5" y="11"/>
                          </a:lnTo>
                          <a:lnTo>
                            <a:pt x="7" y="13"/>
                          </a:lnTo>
                          <a:lnTo>
                            <a:pt x="9" y="16"/>
                          </a:lnTo>
                          <a:lnTo>
                            <a:pt x="12" y="14"/>
                          </a:lnTo>
                          <a:lnTo>
                            <a:pt x="14" y="13"/>
                          </a:lnTo>
                          <a:lnTo>
                            <a:pt x="17" y="11"/>
                          </a:lnTo>
                          <a:lnTo>
                            <a:pt x="19" y="11"/>
                          </a:lnTo>
                        </a:path>
                      </a:pathLst>
                    </a:custGeom>
                    <a:noFill/>
                    <a:ln w="12700" cap="rnd" cmpd="sng">
                      <a:solidFill>
                        <a:srgbClr val="FF7F3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490" name="Group 124"/>
                  <p:cNvGrpSpPr>
                    <a:grpSpLocks/>
                  </p:cNvGrpSpPr>
                  <p:nvPr/>
                </p:nvGrpSpPr>
                <p:grpSpPr bwMode="auto">
                  <a:xfrm>
                    <a:off x="1919" y="2856"/>
                    <a:ext cx="148" cy="144"/>
                    <a:chOff x="1919" y="2856"/>
                    <a:chExt cx="148" cy="144"/>
                  </a:xfrm>
                </p:grpSpPr>
                <p:sp>
                  <p:nvSpPr>
                    <p:cNvPr id="57492" name="Freeform 125"/>
                    <p:cNvSpPr>
                      <a:spLocks/>
                    </p:cNvSpPr>
                    <p:nvPr/>
                  </p:nvSpPr>
                  <p:spPr bwMode="auto">
                    <a:xfrm>
                      <a:off x="1919" y="2856"/>
                      <a:ext cx="148" cy="144"/>
                    </a:xfrm>
                    <a:custGeom>
                      <a:avLst/>
                      <a:gdLst>
                        <a:gd name="T0" fmla="*/ 22 w 148"/>
                        <a:gd name="T1" fmla="*/ 131 h 144"/>
                        <a:gd name="T2" fmla="*/ 18 w 148"/>
                        <a:gd name="T3" fmla="*/ 125 h 144"/>
                        <a:gd name="T4" fmla="*/ 13 w 148"/>
                        <a:gd name="T5" fmla="*/ 117 h 144"/>
                        <a:gd name="T6" fmla="*/ 10 w 148"/>
                        <a:gd name="T7" fmla="*/ 108 h 144"/>
                        <a:gd name="T8" fmla="*/ 7 w 148"/>
                        <a:gd name="T9" fmla="*/ 101 h 144"/>
                        <a:gd name="T10" fmla="*/ 5 w 148"/>
                        <a:gd name="T11" fmla="*/ 77 h 144"/>
                        <a:gd name="T12" fmla="*/ 0 w 148"/>
                        <a:gd name="T13" fmla="*/ 66 h 144"/>
                        <a:gd name="T14" fmla="*/ 0 w 148"/>
                        <a:gd name="T15" fmla="*/ 53 h 144"/>
                        <a:gd name="T16" fmla="*/ 12 w 148"/>
                        <a:gd name="T17" fmla="*/ 41 h 144"/>
                        <a:gd name="T18" fmla="*/ 19 w 148"/>
                        <a:gd name="T19" fmla="*/ 24 h 144"/>
                        <a:gd name="T20" fmla="*/ 26 w 148"/>
                        <a:gd name="T21" fmla="*/ 15 h 144"/>
                        <a:gd name="T22" fmla="*/ 38 w 148"/>
                        <a:gd name="T23" fmla="*/ 11 h 144"/>
                        <a:gd name="T24" fmla="*/ 56 w 148"/>
                        <a:gd name="T25" fmla="*/ 1 h 144"/>
                        <a:gd name="T26" fmla="*/ 68 w 148"/>
                        <a:gd name="T27" fmla="*/ 0 h 144"/>
                        <a:gd name="T28" fmla="*/ 79 w 148"/>
                        <a:gd name="T29" fmla="*/ 1 h 144"/>
                        <a:gd name="T30" fmla="*/ 95 w 148"/>
                        <a:gd name="T31" fmla="*/ 6 h 144"/>
                        <a:gd name="T32" fmla="*/ 110 w 148"/>
                        <a:gd name="T33" fmla="*/ 12 h 144"/>
                        <a:gd name="T34" fmla="*/ 121 w 148"/>
                        <a:gd name="T35" fmla="*/ 23 h 144"/>
                        <a:gd name="T36" fmla="*/ 126 w 148"/>
                        <a:gd name="T37" fmla="*/ 34 h 144"/>
                        <a:gd name="T38" fmla="*/ 132 w 148"/>
                        <a:gd name="T39" fmla="*/ 44 h 144"/>
                        <a:gd name="T40" fmla="*/ 141 w 148"/>
                        <a:gd name="T41" fmla="*/ 60 h 144"/>
                        <a:gd name="T42" fmla="*/ 147 w 148"/>
                        <a:gd name="T43" fmla="*/ 75 h 144"/>
                        <a:gd name="T44" fmla="*/ 143 w 148"/>
                        <a:gd name="T45" fmla="*/ 87 h 144"/>
                        <a:gd name="T46" fmla="*/ 141 w 148"/>
                        <a:gd name="T47" fmla="*/ 100 h 144"/>
                        <a:gd name="T48" fmla="*/ 131 w 148"/>
                        <a:gd name="T49" fmla="*/ 109 h 144"/>
                        <a:gd name="T50" fmla="*/ 116 w 148"/>
                        <a:gd name="T51" fmla="*/ 125 h 144"/>
                        <a:gd name="T52" fmla="*/ 110 w 148"/>
                        <a:gd name="T53" fmla="*/ 135 h 144"/>
                        <a:gd name="T54" fmla="*/ 96 w 148"/>
                        <a:gd name="T55" fmla="*/ 143 h 144"/>
                        <a:gd name="T56" fmla="*/ 107 w 148"/>
                        <a:gd name="T57" fmla="*/ 115 h 144"/>
                        <a:gd name="T58" fmla="*/ 113 w 148"/>
                        <a:gd name="T59" fmla="*/ 92 h 144"/>
                        <a:gd name="T60" fmla="*/ 111 w 148"/>
                        <a:gd name="T61" fmla="*/ 79 h 144"/>
                        <a:gd name="T62" fmla="*/ 110 w 148"/>
                        <a:gd name="T63" fmla="*/ 63 h 144"/>
                        <a:gd name="T64" fmla="*/ 96 w 148"/>
                        <a:gd name="T65" fmla="*/ 66 h 144"/>
                        <a:gd name="T66" fmla="*/ 81 w 148"/>
                        <a:gd name="T67" fmla="*/ 70 h 144"/>
                        <a:gd name="T68" fmla="*/ 60 w 148"/>
                        <a:gd name="T69" fmla="*/ 69 h 144"/>
                        <a:gd name="T70" fmla="*/ 51 w 148"/>
                        <a:gd name="T71" fmla="*/ 66 h 144"/>
                        <a:gd name="T72" fmla="*/ 39 w 148"/>
                        <a:gd name="T73" fmla="*/ 68 h 144"/>
                        <a:gd name="T74" fmla="*/ 36 w 148"/>
                        <a:gd name="T75" fmla="*/ 76 h 144"/>
                        <a:gd name="T76" fmla="*/ 30 w 148"/>
                        <a:gd name="T77" fmla="*/ 82 h 144"/>
                        <a:gd name="T78" fmla="*/ 26 w 148"/>
                        <a:gd name="T79" fmla="*/ 96 h 144"/>
                        <a:gd name="T80" fmla="*/ 21 w 148"/>
                        <a:gd name="T81" fmla="*/ 100 h 144"/>
                        <a:gd name="T82" fmla="*/ 16 w 148"/>
                        <a:gd name="T83" fmla="*/ 101 h 144"/>
                        <a:gd name="T84" fmla="*/ 15 w 148"/>
                        <a:gd name="T85" fmla="*/ 105 h 144"/>
                        <a:gd name="T86" fmla="*/ 17 w 148"/>
                        <a:gd name="T87" fmla="*/ 111 h 144"/>
                        <a:gd name="T88" fmla="*/ 25 w 148"/>
                        <a:gd name="T89" fmla="*/ 114 h 144"/>
                        <a:gd name="T90" fmla="*/ 28 w 148"/>
                        <a:gd name="T91" fmla="*/ 134 h 14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48" h="144">
                          <a:moveTo>
                            <a:pt x="28" y="134"/>
                          </a:moveTo>
                          <a:lnTo>
                            <a:pt x="22" y="131"/>
                          </a:lnTo>
                          <a:lnTo>
                            <a:pt x="19" y="128"/>
                          </a:lnTo>
                          <a:lnTo>
                            <a:pt x="18" y="125"/>
                          </a:lnTo>
                          <a:lnTo>
                            <a:pt x="16" y="118"/>
                          </a:lnTo>
                          <a:lnTo>
                            <a:pt x="13" y="117"/>
                          </a:lnTo>
                          <a:lnTo>
                            <a:pt x="12" y="111"/>
                          </a:lnTo>
                          <a:lnTo>
                            <a:pt x="10" y="108"/>
                          </a:lnTo>
                          <a:lnTo>
                            <a:pt x="9" y="106"/>
                          </a:lnTo>
                          <a:lnTo>
                            <a:pt x="7" y="101"/>
                          </a:lnTo>
                          <a:lnTo>
                            <a:pt x="2" y="92"/>
                          </a:lnTo>
                          <a:lnTo>
                            <a:pt x="5" y="77"/>
                          </a:lnTo>
                          <a:lnTo>
                            <a:pt x="2" y="75"/>
                          </a:lnTo>
                          <a:lnTo>
                            <a:pt x="0" y="66"/>
                          </a:lnTo>
                          <a:lnTo>
                            <a:pt x="0" y="60"/>
                          </a:lnTo>
                          <a:lnTo>
                            <a:pt x="0" y="53"/>
                          </a:lnTo>
                          <a:lnTo>
                            <a:pt x="4" y="46"/>
                          </a:lnTo>
                          <a:lnTo>
                            <a:pt x="12" y="41"/>
                          </a:lnTo>
                          <a:lnTo>
                            <a:pt x="12" y="34"/>
                          </a:lnTo>
                          <a:lnTo>
                            <a:pt x="19" y="24"/>
                          </a:lnTo>
                          <a:lnTo>
                            <a:pt x="22" y="21"/>
                          </a:lnTo>
                          <a:lnTo>
                            <a:pt x="26" y="15"/>
                          </a:lnTo>
                          <a:lnTo>
                            <a:pt x="32" y="11"/>
                          </a:lnTo>
                          <a:lnTo>
                            <a:pt x="38" y="11"/>
                          </a:lnTo>
                          <a:lnTo>
                            <a:pt x="48" y="2"/>
                          </a:lnTo>
                          <a:lnTo>
                            <a:pt x="56" y="1"/>
                          </a:lnTo>
                          <a:lnTo>
                            <a:pt x="62" y="0"/>
                          </a:lnTo>
                          <a:lnTo>
                            <a:pt x="68" y="0"/>
                          </a:lnTo>
                          <a:lnTo>
                            <a:pt x="73" y="1"/>
                          </a:lnTo>
                          <a:lnTo>
                            <a:pt x="79" y="1"/>
                          </a:lnTo>
                          <a:lnTo>
                            <a:pt x="87" y="2"/>
                          </a:lnTo>
                          <a:lnTo>
                            <a:pt x="95" y="6"/>
                          </a:lnTo>
                          <a:lnTo>
                            <a:pt x="100" y="9"/>
                          </a:lnTo>
                          <a:lnTo>
                            <a:pt x="110" y="12"/>
                          </a:lnTo>
                          <a:lnTo>
                            <a:pt x="117" y="18"/>
                          </a:lnTo>
                          <a:lnTo>
                            <a:pt x="121" y="23"/>
                          </a:lnTo>
                          <a:lnTo>
                            <a:pt x="124" y="29"/>
                          </a:lnTo>
                          <a:lnTo>
                            <a:pt x="126" y="34"/>
                          </a:lnTo>
                          <a:lnTo>
                            <a:pt x="129" y="39"/>
                          </a:lnTo>
                          <a:lnTo>
                            <a:pt x="132" y="44"/>
                          </a:lnTo>
                          <a:lnTo>
                            <a:pt x="138" y="50"/>
                          </a:lnTo>
                          <a:lnTo>
                            <a:pt x="141" y="60"/>
                          </a:lnTo>
                          <a:lnTo>
                            <a:pt x="144" y="69"/>
                          </a:lnTo>
                          <a:lnTo>
                            <a:pt x="147" y="75"/>
                          </a:lnTo>
                          <a:lnTo>
                            <a:pt x="146" y="79"/>
                          </a:lnTo>
                          <a:lnTo>
                            <a:pt x="143" y="87"/>
                          </a:lnTo>
                          <a:lnTo>
                            <a:pt x="140" y="92"/>
                          </a:lnTo>
                          <a:lnTo>
                            <a:pt x="141" y="100"/>
                          </a:lnTo>
                          <a:lnTo>
                            <a:pt x="139" y="104"/>
                          </a:lnTo>
                          <a:lnTo>
                            <a:pt x="131" y="109"/>
                          </a:lnTo>
                          <a:lnTo>
                            <a:pt x="129" y="114"/>
                          </a:lnTo>
                          <a:lnTo>
                            <a:pt x="116" y="125"/>
                          </a:lnTo>
                          <a:lnTo>
                            <a:pt x="116" y="129"/>
                          </a:lnTo>
                          <a:lnTo>
                            <a:pt x="110" y="135"/>
                          </a:lnTo>
                          <a:lnTo>
                            <a:pt x="101" y="140"/>
                          </a:lnTo>
                          <a:lnTo>
                            <a:pt x="96" y="143"/>
                          </a:lnTo>
                          <a:lnTo>
                            <a:pt x="102" y="129"/>
                          </a:lnTo>
                          <a:lnTo>
                            <a:pt x="107" y="115"/>
                          </a:lnTo>
                          <a:lnTo>
                            <a:pt x="110" y="104"/>
                          </a:lnTo>
                          <a:lnTo>
                            <a:pt x="113" y="92"/>
                          </a:lnTo>
                          <a:lnTo>
                            <a:pt x="113" y="86"/>
                          </a:lnTo>
                          <a:lnTo>
                            <a:pt x="111" y="79"/>
                          </a:lnTo>
                          <a:lnTo>
                            <a:pt x="112" y="67"/>
                          </a:lnTo>
                          <a:lnTo>
                            <a:pt x="110" y="63"/>
                          </a:lnTo>
                          <a:lnTo>
                            <a:pt x="107" y="60"/>
                          </a:lnTo>
                          <a:lnTo>
                            <a:pt x="96" y="66"/>
                          </a:lnTo>
                          <a:lnTo>
                            <a:pt x="90" y="69"/>
                          </a:lnTo>
                          <a:lnTo>
                            <a:pt x="81" y="70"/>
                          </a:lnTo>
                          <a:lnTo>
                            <a:pt x="69" y="70"/>
                          </a:lnTo>
                          <a:lnTo>
                            <a:pt x="60" y="69"/>
                          </a:lnTo>
                          <a:lnTo>
                            <a:pt x="55" y="68"/>
                          </a:lnTo>
                          <a:lnTo>
                            <a:pt x="51" y="66"/>
                          </a:lnTo>
                          <a:lnTo>
                            <a:pt x="45" y="66"/>
                          </a:lnTo>
                          <a:lnTo>
                            <a:pt x="39" y="68"/>
                          </a:lnTo>
                          <a:lnTo>
                            <a:pt x="37" y="71"/>
                          </a:lnTo>
                          <a:lnTo>
                            <a:pt x="36" y="76"/>
                          </a:lnTo>
                          <a:lnTo>
                            <a:pt x="33" y="81"/>
                          </a:lnTo>
                          <a:lnTo>
                            <a:pt x="30" y="82"/>
                          </a:lnTo>
                          <a:lnTo>
                            <a:pt x="27" y="87"/>
                          </a:lnTo>
                          <a:lnTo>
                            <a:pt x="26" y="96"/>
                          </a:lnTo>
                          <a:lnTo>
                            <a:pt x="24" y="98"/>
                          </a:lnTo>
                          <a:lnTo>
                            <a:pt x="21" y="100"/>
                          </a:lnTo>
                          <a:lnTo>
                            <a:pt x="19" y="100"/>
                          </a:lnTo>
                          <a:lnTo>
                            <a:pt x="16" y="101"/>
                          </a:lnTo>
                          <a:lnTo>
                            <a:pt x="15" y="103"/>
                          </a:lnTo>
                          <a:lnTo>
                            <a:pt x="15" y="105"/>
                          </a:lnTo>
                          <a:lnTo>
                            <a:pt x="15" y="108"/>
                          </a:lnTo>
                          <a:lnTo>
                            <a:pt x="17" y="111"/>
                          </a:lnTo>
                          <a:lnTo>
                            <a:pt x="21" y="114"/>
                          </a:lnTo>
                          <a:lnTo>
                            <a:pt x="25" y="114"/>
                          </a:lnTo>
                          <a:lnTo>
                            <a:pt x="26" y="126"/>
                          </a:lnTo>
                          <a:lnTo>
                            <a:pt x="28" y="134"/>
                          </a:lnTo>
                        </a:path>
                      </a:pathLst>
                    </a:custGeom>
                    <a:solidFill>
                      <a:srgbClr val="7F5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493" name="Group 126"/>
                    <p:cNvGrpSpPr>
                      <a:grpSpLocks/>
                    </p:cNvGrpSpPr>
                    <p:nvPr/>
                  </p:nvGrpSpPr>
                  <p:grpSpPr bwMode="auto">
                    <a:xfrm>
                      <a:off x="1923" y="2861"/>
                      <a:ext cx="139" cy="101"/>
                      <a:chOff x="1923" y="2861"/>
                      <a:chExt cx="139" cy="101"/>
                    </a:xfrm>
                  </p:grpSpPr>
                  <p:sp>
                    <p:nvSpPr>
                      <p:cNvPr id="57494" name="Freeform 127"/>
                      <p:cNvSpPr>
                        <a:spLocks/>
                      </p:cNvSpPr>
                      <p:nvPr/>
                    </p:nvSpPr>
                    <p:spPr bwMode="auto">
                      <a:xfrm>
                        <a:off x="1923" y="2899"/>
                        <a:ext cx="59" cy="41"/>
                      </a:xfrm>
                      <a:custGeom>
                        <a:avLst/>
                        <a:gdLst>
                          <a:gd name="T0" fmla="*/ 2 w 59"/>
                          <a:gd name="T1" fmla="*/ 40 h 41"/>
                          <a:gd name="T2" fmla="*/ 13 w 59"/>
                          <a:gd name="T3" fmla="*/ 40 h 41"/>
                          <a:gd name="T4" fmla="*/ 29 w 59"/>
                          <a:gd name="T5" fmla="*/ 31 h 41"/>
                          <a:gd name="T6" fmla="*/ 17 w 59"/>
                          <a:gd name="T7" fmla="*/ 30 h 41"/>
                          <a:gd name="T8" fmla="*/ 8 w 59"/>
                          <a:gd name="T9" fmla="*/ 29 h 41"/>
                          <a:gd name="T10" fmla="*/ 4 w 59"/>
                          <a:gd name="T11" fmla="*/ 27 h 41"/>
                          <a:gd name="T12" fmla="*/ 0 w 59"/>
                          <a:gd name="T13" fmla="*/ 22 h 41"/>
                          <a:gd name="T14" fmla="*/ 1 w 59"/>
                          <a:gd name="T15" fmla="*/ 13 h 41"/>
                          <a:gd name="T16" fmla="*/ 8 w 59"/>
                          <a:gd name="T17" fmla="*/ 16 h 41"/>
                          <a:gd name="T18" fmla="*/ 13 w 59"/>
                          <a:gd name="T19" fmla="*/ 19 h 41"/>
                          <a:gd name="T20" fmla="*/ 21 w 59"/>
                          <a:gd name="T21" fmla="*/ 20 h 41"/>
                          <a:gd name="T22" fmla="*/ 27 w 59"/>
                          <a:gd name="T23" fmla="*/ 20 h 41"/>
                          <a:gd name="T24" fmla="*/ 35 w 59"/>
                          <a:gd name="T25" fmla="*/ 24 h 41"/>
                          <a:gd name="T26" fmla="*/ 29 w 59"/>
                          <a:gd name="T27" fmla="*/ 17 h 41"/>
                          <a:gd name="T28" fmla="*/ 24 w 59"/>
                          <a:gd name="T29" fmla="*/ 13 h 41"/>
                          <a:gd name="T30" fmla="*/ 18 w 59"/>
                          <a:gd name="T31" fmla="*/ 10 h 41"/>
                          <a:gd name="T32" fmla="*/ 19 w 59"/>
                          <a:gd name="T33" fmla="*/ 2 h 41"/>
                          <a:gd name="T34" fmla="*/ 18 w 59"/>
                          <a:gd name="T35" fmla="*/ 0 h 41"/>
                          <a:gd name="T36" fmla="*/ 27 w 59"/>
                          <a:gd name="T37" fmla="*/ 0 h 41"/>
                          <a:gd name="T38" fmla="*/ 27 w 59"/>
                          <a:gd name="T39" fmla="*/ 6 h 41"/>
                          <a:gd name="T40" fmla="*/ 28 w 59"/>
                          <a:gd name="T41" fmla="*/ 11 h 41"/>
                          <a:gd name="T42" fmla="*/ 31 w 59"/>
                          <a:gd name="T43" fmla="*/ 15 h 41"/>
                          <a:gd name="T44" fmla="*/ 36 w 59"/>
                          <a:gd name="T45" fmla="*/ 17 h 41"/>
                          <a:gd name="T46" fmla="*/ 44 w 59"/>
                          <a:gd name="T47" fmla="*/ 20 h 41"/>
                          <a:gd name="T48" fmla="*/ 54 w 59"/>
                          <a:gd name="T49" fmla="*/ 24 h 41"/>
                          <a:gd name="T50" fmla="*/ 58 w 59"/>
                          <a:gd name="T51" fmla="*/ 25 h 4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9" h="41">
                            <a:moveTo>
                              <a:pt x="2" y="40"/>
                            </a:moveTo>
                            <a:lnTo>
                              <a:pt x="13" y="40"/>
                            </a:lnTo>
                            <a:lnTo>
                              <a:pt x="29" y="31"/>
                            </a:lnTo>
                            <a:lnTo>
                              <a:pt x="17" y="30"/>
                            </a:lnTo>
                            <a:lnTo>
                              <a:pt x="8" y="29"/>
                            </a:lnTo>
                            <a:lnTo>
                              <a:pt x="4" y="27"/>
                            </a:lnTo>
                            <a:lnTo>
                              <a:pt x="0" y="22"/>
                            </a:lnTo>
                            <a:lnTo>
                              <a:pt x="1" y="13"/>
                            </a:lnTo>
                            <a:lnTo>
                              <a:pt x="8" y="16"/>
                            </a:lnTo>
                            <a:lnTo>
                              <a:pt x="13" y="19"/>
                            </a:lnTo>
                            <a:lnTo>
                              <a:pt x="21" y="20"/>
                            </a:lnTo>
                            <a:lnTo>
                              <a:pt x="27" y="20"/>
                            </a:lnTo>
                            <a:lnTo>
                              <a:pt x="35" y="24"/>
                            </a:lnTo>
                            <a:lnTo>
                              <a:pt x="29" y="17"/>
                            </a:lnTo>
                            <a:lnTo>
                              <a:pt x="24" y="13"/>
                            </a:lnTo>
                            <a:lnTo>
                              <a:pt x="18" y="10"/>
                            </a:lnTo>
                            <a:lnTo>
                              <a:pt x="19" y="2"/>
                            </a:lnTo>
                            <a:lnTo>
                              <a:pt x="18" y="0"/>
                            </a:lnTo>
                            <a:lnTo>
                              <a:pt x="27" y="0"/>
                            </a:lnTo>
                            <a:lnTo>
                              <a:pt x="27" y="6"/>
                            </a:lnTo>
                            <a:lnTo>
                              <a:pt x="28" y="11"/>
                            </a:lnTo>
                            <a:lnTo>
                              <a:pt x="31" y="15"/>
                            </a:lnTo>
                            <a:lnTo>
                              <a:pt x="36" y="17"/>
                            </a:lnTo>
                            <a:lnTo>
                              <a:pt x="44" y="20"/>
                            </a:lnTo>
                            <a:lnTo>
                              <a:pt x="54" y="24"/>
                            </a:lnTo>
                            <a:lnTo>
                              <a:pt x="58" y="25"/>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95" name="Freeform 128"/>
                      <p:cNvSpPr>
                        <a:spLocks/>
                      </p:cNvSpPr>
                      <p:nvPr/>
                    </p:nvSpPr>
                    <p:spPr bwMode="auto">
                      <a:xfrm>
                        <a:off x="1933" y="2881"/>
                        <a:ext cx="113" cy="34"/>
                      </a:xfrm>
                      <a:custGeom>
                        <a:avLst/>
                        <a:gdLst>
                          <a:gd name="T0" fmla="*/ 0 w 113"/>
                          <a:gd name="T1" fmla="*/ 15 h 34"/>
                          <a:gd name="T2" fmla="*/ 7 w 113"/>
                          <a:gd name="T3" fmla="*/ 13 h 34"/>
                          <a:gd name="T4" fmla="*/ 18 w 113"/>
                          <a:gd name="T5" fmla="*/ 13 h 34"/>
                          <a:gd name="T6" fmla="*/ 26 w 113"/>
                          <a:gd name="T7" fmla="*/ 12 h 34"/>
                          <a:gd name="T8" fmla="*/ 23 w 113"/>
                          <a:gd name="T9" fmla="*/ 19 h 34"/>
                          <a:gd name="T10" fmla="*/ 27 w 113"/>
                          <a:gd name="T11" fmla="*/ 25 h 34"/>
                          <a:gd name="T12" fmla="*/ 34 w 113"/>
                          <a:gd name="T13" fmla="*/ 19 h 34"/>
                          <a:gd name="T14" fmla="*/ 41 w 113"/>
                          <a:gd name="T15" fmla="*/ 12 h 34"/>
                          <a:gd name="T16" fmla="*/ 49 w 113"/>
                          <a:gd name="T17" fmla="*/ 7 h 34"/>
                          <a:gd name="T18" fmla="*/ 60 w 113"/>
                          <a:gd name="T19" fmla="*/ 1 h 34"/>
                          <a:gd name="T20" fmla="*/ 63 w 113"/>
                          <a:gd name="T21" fmla="*/ 0 h 34"/>
                          <a:gd name="T22" fmla="*/ 87 w 113"/>
                          <a:gd name="T23" fmla="*/ 6 h 34"/>
                          <a:gd name="T24" fmla="*/ 95 w 113"/>
                          <a:gd name="T25" fmla="*/ 17 h 34"/>
                          <a:gd name="T26" fmla="*/ 98 w 113"/>
                          <a:gd name="T27" fmla="*/ 20 h 34"/>
                          <a:gd name="T28" fmla="*/ 98 w 113"/>
                          <a:gd name="T29" fmla="*/ 32 h 34"/>
                          <a:gd name="T30" fmla="*/ 103 w 113"/>
                          <a:gd name="T31" fmla="*/ 33 h 34"/>
                          <a:gd name="T32" fmla="*/ 110 w 113"/>
                          <a:gd name="T33" fmla="*/ 24 h 34"/>
                          <a:gd name="T34" fmla="*/ 112 w 113"/>
                          <a:gd name="T35" fmla="*/ 18 h 34"/>
                          <a:gd name="T36" fmla="*/ 111 w 113"/>
                          <a:gd name="T37" fmla="*/ 11 h 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3" h="34">
                            <a:moveTo>
                              <a:pt x="0" y="15"/>
                            </a:moveTo>
                            <a:lnTo>
                              <a:pt x="7" y="13"/>
                            </a:lnTo>
                            <a:lnTo>
                              <a:pt x="18" y="13"/>
                            </a:lnTo>
                            <a:lnTo>
                              <a:pt x="26" y="12"/>
                            </a:lnTo>
                            <a:lnTo>
                              <a:pt x="23" y="19"/>
                            </a:lnTo>
                            <a:lnTo>
                              <a:pt x="27" y="25"/>
                            </a:lnTo>
                            <a:lnTo>
                              <a:pt x="34" y="19"/>
                            </a:lnTo>
                            <a:lnTo>
                              <a:pt x="41" y="12"/>
                            </a:lnTo>
                            <a:lnTo>
                              <a:pt x="49" y="7"/>
                            </a:lnTo>
                            <a:lnTo>
                              <a:pt x="60" y="1"/>
                            </a:lnTo>
                            <a:lnTo>
                              <a:pt x="63" y="0"/>
                            </a:lnTo>
                            <a:lnTo>
                              <a:pt x="87" y="6"/>
                            </a:lnTo>
                            <a:lnTo>
                              <a:pt x="95" y="17"/>
                            </a:lnTo>
                            <a:lnTo>
                              <a:pt x="98" y="20"/>
                            </a:lnTo>
                            <a:lnTo>
                              <a:pt x="98" y="32"/>
                            </a:lnTo>
                            <a:lnTo>
                              <a:pt x="103" y="33"/>
                            </a:lnTo>
                            <a:lnTo>
                              <a:pt x="110" y="24"/>
                            </a:lnTo>
                            <a:lnTo>
                              <a:pt x="112" y="18"/>
                            </a:lnTo>
                            <a:lnTo>
                              <a:pt x="111" y="11"/>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96" name="Freeform 129"/>
                      <p:cNvSpPr>
                        <a:spLocks/>
                      </p:cNvSpPr>
                      <p:nvPr/>
                    </p:nvSpPr>
                    <p:spPr bwMode="auto">
                      <a:xfrm>
                        <a:off x="1939" y="2861"/>
                        <a:ext cx="99" cy="42"/>
                      </a:xfrm>
                      <a:custGeom>
                        <a:avLst/>
                        <a:gdLst>
                          <a:gd name="T0" fmla="*/ 34 w 99"/>
                          <a:gd name="T1" fmla="*/ 28 h 42"/>
                          <a:gd name="T2" fmla="*/ 26 w 99"/>
                          <a:gd name="T3" fmla="*/ 24 h 42"/>
                          <a:gd name="T4" fmla="*/ 13 w 99"/>
                          <a:gd name="T5" fmla="*/ 24 h 42"/>
                          <a:gd name="T6" fmla="*/ 0 w 99"/>
                          <a:gd name="T7" fmla="*/ 26 h 42"/>
                          <a:gd name="T8" fmla="*/ 21 w 99"/>
                          <a:gd name="T9" fmla="*/ 19 h 42"/>
                          <a:gd name="T10" fmla="*/ 37 w 99"/>
                          <a:gd name="T11" fmla="*/ 18 h 42"/>
                          <a:gd name="T12" fmla="*/ 31 w 99"/>
                          <a:gd name="T13" fmla="*/ 14 h 42"/>
                          <a:gd name="T14" fmla="*/ 19 w 99"/>
                          <a:gd name="T15" fmla="*/ 11 h 42"/>
                          <a:gd name="T16" fmla="*/ 35 w 99"/>
                          <a:gd name="T17" fmla="*/ 10 h 42"/>
                          <a:gd name="T18" fmla="*/ 41 w 99"/>
                          <a:gd name="T19" fmla="*/ 13 h 42"/>
                          <a:gd name="T20" fmla="*/ 49 w 99"/>
                          <a:gd name="T21" fmla="*/ 16 h 42"/>
                          <a:gd name="T22" fmla="*/ 54 w 99"/>
                          <a:gd name="T23" fmla="*/ 12 h 42"/>
                          <a:gd name="T24" fmla="*/ 44 w 99"/>
                          <a:gd name="T25" fmla="*/ 2 h 42"/>
                          <a:gd name="T26" fmla="*/ 51 w 99"/>
                          <a:gd name="T27" fmla="*/ 0 h 42"/>
                          <a:gd name="T28" fmla="*/ 57 w 99"/>
                          <a:gd name="T29" fmla="*/ 0 h 42"/>
                          <a:gd name="T30" fmla="*/ 62 w 99"/>
                          <a:gd name="T31" fmla="*/ 13 h 42"/>
                          <a:gd name="T32" fmla="*/ 66 w 99"/>
                          <a:gd name="T33" fmla="*/ 8 h 42"/>
                          <a:gd name="T34" fmla="*/ 68 w 99"/>
                          <a:gd name="T35" fmla="*/ 4 h 42"/>
                          <a:gd name="T36" fmla="*/ 73 w 99"/>
                          <a:gd name="T37" fmla="*/ 9 h 42"/>
                          <a:gd name="T38" fmla="*/ 76 w 99"/>
                          <a:gd name="T39" fmla="*/ 15 h 42"/>
                          <a:gd name="T40" fmla="*/ 78 w 99"/>
                          <a:gd name="T41" fmla="*/ 17 h 42"/>
                          <a:gd name="T42" fmla="*/ 80 w 99"/>
                          <a:gd name="T43" fmla="*/ 21 h 42"/>
                          <a:gd name="T44" fmla="*/ 83 w 99"/>
                          <a:gd name="T45" fmla="*/ 22 h 42"/>
                          <a:gd name="T46" fmla="*/ 85 w 99"/>
                          <a:gd name="T47" fmla="*/ 12 h 42"/>
                          <a:gd name="T48" fmla="*/ 91 w 99"/>
                          <a:gd name="T49" fmla="*/ 14 h 42"/>
                          <a:gd name="T50" fmla="*/ 90 w 99"/>
                          <a:gd name="T51" fmla="*/ 22 h 42"/>
                          <a:gd name="T52" fmla="*/ 89 w 99"/>
                          <a:gd name="T53" fmla="*/ 26 h 42"/>
                          <a:gd name="T54" fmla="*/ 93 w 99"/>
                          <a:gd name="T55" fmla="*/ 31 h 42"/>
                          <a:gd name="T56" fmla="*/ 98 w 99"/>
                          <a:gd name="T57" fmla="*/ 41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9" h="42">
                            <a:moveTo>
                              <a:pt x="34" y="28"/>
                            </a:moveTo>
                            <a:lnTo>
                              <a:pt x="26" y="24"/>
                            </a:lnTo>
                            <a:lnTo>
                              <a:pt x="13" y="24"/>
                            </a:lnTo>
                            <a:lnTo>
                              <a:pt x="0" y="26"/>
                            </a:lnTo>
                            <a:lnTo>
                              <a:pt x="21" y="19"/>
                            </a:lnTo>
                            <a:lnTo>
                              <a:pt x="37" y="18"/>
                            </a:lnTo>
                            <a:lnTo>
                              <a:pt x="31" y="14"/>
                            </a:lnTo>
                            <a:lnTo>
                              <a:pt x="19" y="11"/>
                            </a:lnTo>
                            <a:lnTo>
                              <a:pt x="35" y="10"/>
                            </a:lnTo>
                            <a:lnTo>
                              <a:pt x="41" y="13"/>
                            </a:lnTo>
                            <a:lnTo>
                              <a:pt x="49" y="16"/>
                            </a:lnTo>
                            <a:lnTo>
                              <a:pt x="54" y="12"/>
                            </a:lnTo>
                            <a:lnTo>
                              <a:pt x="44" y="2"/>
                            </a:lnTo>
                            <a:lnTo>
                              <a:pt x="51" y="0"/>
                            </a:lnTo>
                            <a:lnTo>
                              <a:pt x="57" y="0"/>
                            </a:lnTo>
                            <a:lnTo>
                              <a:pt x="62" y="13"/>
                            </a:lnTo>
                            <a:lnTo>
                              <a:pt x="66" y="8"/>
                            </a:lnTo>
                            <a:lnTo>
                              <a:pt x="68" y="4"/>
                            </a:lnTo>
                            <a:lnTo>
                              <a:pt x="73" y="9"/>
                            </a:lnTo>
                            <a:lnTo>
                              <a:pt x="76" y="15"/>
                            </a:lnTo>
                            <a:lnTo>
                              <a:pt x="78" y="17"/>
                            </a:lnTo>
                            <a:lnTo>
                              <a:pt x="80" y="21"/>
                            </a:lnTo>
                            <a:lnTo>
                              <a:pt x="83" y="22"/>
                            </a:lnTo>
                            <a:lnTo>
                              <a:pt x="85" y="12"/>
                            </a:lnTo>
                            <a:lnTo>
                              <a:pt x="91" y="14"/>
                            </a:lnTo>
                            <a:lnTo>
                              <a:pt x="90" y="22"/>
                            </a:lnTo>
                            <a:lnTo>
                              <a:pt x="89" y="26"/>
                            </a:lnTo>
                            <a:lnTo>
                              <a:pt x="93" y="31"/>
                            </a:lnTo>
                            <a:lnTo>
                              <a:pt x="98" y="41"/>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97" name="Freeform 130"/>
                      <p:cNvSpPr>
                        <a:spLocks/>
                      </p:cNvSpPr>
                      <p:nvPr/>
                    </p:nvSpPr>
                    <p:spPr bwMode="auto">
                      <a:xfrm>
                        <a:off x="2034" y="2899"/>
                        <a:ext cx="28" cy="63"/>
                      </a:xfrm>
                      <a:custGeom>
                        <a:avLst/>
                        <a:gdLst>
                          <a:gd name="T0" fmla="*/ 14 w 28"/>
                          <a:gd name="T1" fmla="*/ 0 h 63"/>
                          <a:gd name="T2" fmla="*/ 21 w 28"/>
                          <a:gd name="T3" fmla="*/ 15 h 63"/>
                          <a:gd name="T4" fmla="*/ 24 w 28"/>
                          <a:gd name="T5" fmla="*/ 23 h 63"/>
                          <a:gd name="T6" fmla="*/ 27 w 28"/>
                          <a:gd name="T7" fmla="*/ 30 h 63"/>
                          <a:gd name="T8" fmla="*/ 27 w 28"/>
                          <a:gd name="T9" fmla="*/ 36 h 63"/>
                          <a:gd name="T10" fmla="*/ 26 w 28"/>
                          <a:gd name="T11" fmla="*/ 43 h 63"/>
                          <a:gd name="T12" fmla="*/ 23 w 28"/>
                          <a:gd name="T13" fmla="*/ 46 h 63"/>
                          <a:gd name="T14" fmla="*/ 21 w 28"/>
                          <a:gd name="T15" fmla="*/ 36 h 63"/>
                          <a:gd name="T16" fmla="*/ 18 w 28"/>
                          <a:gd name="T17" fmla="*/ 28 h 63"/>
                          <a:gd name="T18" fmla="*/ 13 w 28"/>
                          <a:gd name="T19" fmla="*/ 19 h 63"/>
                          <a:gd name="T20" fmla="*/ 8 w 28"/>
                          <a:gd name="T21" fmla="*/ 11 h 63"/>
                          <a:gd name="T22" fmla="*/ 5 w 28"/>
                          <a:gd name="T23" fmla="*/ 27 h 63"/>
                          <a:gd name="T24" fmla="*/ 12 w 28"/>
                          <a:gd name="T25" fmla="*/ 37 h 63"/>
                          <a:gd name="T26" fmla="*/ 15 w 28"/>
                          <a:gd name="T27" fmla="*/ 41 h 63"/>
                          <a:gd name="T28" fmla="*/ 18 w 28"/>
                          <a:gd name="T29" fmla="*/ 62 h 63"/>
                          <a:gd name="T30" fmla="*/ 6 w 28"/>
                          <a:gd name="T31" fmla="*/ 57 h 63"/>
                          <a:gd name="T32" fmla="*/ 3 w 28"/>
                          <a:gd name="T33" fmla="*/ 49 h 63"/>
                          <a:gd name="T34" fmla="*/ 0 w 28"/>
                          <a:gd name="T35" fmla="*/ 4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 h="63">
                            <a:moveTo>
                              <a:pt x="14" y="0"/>
                            </a:moveTo>
                            <a:lnTo>
                              <a:pt x="21" y="15"/>
                            </a:lnTo>
                            <a:lnTo>
                              <a:pt x="24" y="23"/>
                            </a:lnTo>
                            <a:lnTo>
                              <a:pt x="27" y="30"/>
                            </a:lnTo>
                            <a:lnTo>
                              <a:pt x="27" y="36"/>
                            </a:lnTo>
                            <a:lnTo>
                              <a:pt x="26" y="43"/>
                            </a:lnTo>
                            <a:lnTo>
                              <a:pt x="23" y="46"/>
                            </a:lnTo>
                            <a:lnTo>
                              <a:pt x="21" y="36"/>
                            </a:lnTo>
                            <a:lnTo>
                              <a:pt x="18" y="28"/>
                            </a:lnTo>
                            <a:lnTo>
                              <a:pt x="13" y="19"/>
                            </a:lnTo>
                            <a:lnTo>
                              <a:pt x="8" y="11"/>
                            </a:lnTo>
                            <a:lnTo>
                              <a:pt x="5" y="27"/>
                            </a:lnTo>
                            <a:lnTo>
                              <a:pt x="12" y="37"/>
                            </a:lnTo>
                            <a:lnTo>
                              <a:pt x="15" y="41"/>
                            </a:lnTo>
                            <a:lnTo>
                              <a:pt x="18" y="62"/>
                            </a:lnTo>
                            <a:lnTo>
                              <a:pt x="6" y="57"/>
                            </a:lnTo>
                            <a:lnTo>
                              <a:pt x="3" y="49"/>
                            </a:lnTo>
                            <a:lnTo>
                              <a:pt x="0" y="40"/>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7491" name="Oval 131"/>
                  <p:cNvSpPr>
                    <a:spLocks noChangeArrowheads="1"/>
                  </p:cNvSpPr>
                  <p:nvPr/>
                </p:nvSpPr>
                <p:spPr bwMode="auto">
                  <a:xfrm>
                    <a:off x="1942" y="2969"/>
                    <a:ext cx="0" cy="1"/>
                  </a:xfrm>
                  <a:prstGeom prst="ellipse">
                    <a:avLst/>
                  </a:prstGeom>
                  <a:solidFill>
                    <a:srgbClr val="FF5FBF"/>
                  </a:solidFill>
                  <a:ln w="12700">
                    <a:solidFill>
                      <a:srgbClr val="FF009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grpSp>
              <p:nvGrpSpPr>
                <p:cNvPr id="57474" name="Group 132"/>
                <p:cNvGrpSpPr>
                  <a:grpSpLocks/>
                </p:cNvGrpSpPr>
                <p:nvPr/>
              </p:nvGrpSpPr>
              <p:grpSpPr bwMode="auto">
                <a:xfrm>
                  <a:off x="1840" y="2994"/>
                  <a:ext cx="256" cy="314"/>
                  <a:chOff x="1840" y="2994"/>
                  <a:chExt cx="256" cy="314"/>
                </a:xfrm>
              </p:grpSpPr>
              <p:sp>
                <p:nvSpPr>
                  <p:cNvPr id="57475" name="Freeform 133"/>
                  <p:cNvSpPr>
                    <a:spLocks/>
                  </p:cNvSpPr>
                  <p:nvPr/>
                </p:nvSpPr>
                <p:spPr bwMode="auto">
                  <a:xfrm>
                    <a:off x="1960" y="2994"/>
                    <a:ext cx="25" cy="98"/>
                  </a:xfrm>
                  <a:custGeom>
                    <a:avLst/>
                    <a:gdLst>
                      <a:gd name="T0" fmla="*/ 24 w 25"/>
                      <a:gd name="T1" fmla="*/ 1 h 98"/>
                      <a:gd name="T2" fmla="*/ 5 w 25"/>
                      <a:gd name="T3" fmla="*/ 94 h 98"/>
                      <a:gd name="T4" fmla="*/ 0 w 25"/>
                      <a:gd name="T5" fmla="*/ 97 h 98"/>
                      <a:gd name="T6" fmla="*/ 20 w 25"/>
                      <a:gd name="T7" fmla="*/ 0 h 98"/>
                      <a:gd name="T8" fmla="*/ 21 w 25"/>
                      <a:gd name="T9" fmla="*/ 0 h 98"/>
                      <a:gd name="T10" fmla="*/ 23 w 25"/>
                      <a:gd name="T11" fmla="*/ 0 h 98"/>
                      <a:gd name="T12" fmla="*/ 24 w 25"/>
                      <a:gd name="T13" fmla="*/ 1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98">
                        <a:moveTo>
                          <a:pt x="24" y="1"/>
                        </a:moveTo>
                        <a:lnTo>
                          <a:pt x="5" y="94"/>
                        </a:lnTo>
                        <a:lnTo>
                          <a:pt x="0" y="97"/>
                        </a:lnTo>
                        <a:lnTo>
                          <a:pt x="20" y="0"/>
                        </a:lnTo>
                        <a:lnTo>
                          <a:pt x="21" y="0"/>
                        </a:lnTo>
                        <a:lnTo>
                          <a:pt x="23" y="0"/>
                        </a:lnTo>
                        <a:lnTo>
                          <a:pt x="24" y="1"/>
                        </a:lnTo>
                      </a:path>
                    </a:pathLst>
                  </a:custGeom>
                  <a:solidFill>
                    <a:srgbClr val="BF7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476" name="Group 134"/>
                  <p:cNvGrpSpPr>
                    <a:grpSpLocks/>
                  </p:cNvGrpSpPr>
                  <p:nvPr/>
                </p:nvGrpSpPr>
                <p:grpSpPr bwMode="auto">
                  <a:xfrm>
                    <a:off x="1840" y="3030"/>
                    <a:ext cx="256" cy="278"/>
                    <a:chOff x="1840" y="3030"/>
                    <a:chExt cx="256" cy="278"/>
                  </a:xfrm>
                </p:grpSpPr>
                <p:sp>
                  <p:nvSpPr>
                    <p:cNvPr id="57480" name="Freeform 135"/>
                    <p:cNvSpPr>
                      <a:spLocks/>
                    </p:cNvSpPr>
                    <p:nvPr/>
                  </p:nvSpPr>
                  <p:spPr bwMode="auto">
                    <a:xfrm>
                      <a:off x="1840" y="3030"/>
                      <a:ext cx="256" cy="278"/>
                    </a:xfrm>
                    <a:custGeom>
                      <a:avLst/>
                      <a:gdLst>
                        <a:gd name="T0" fmla="*/ 89 w 256"/>
                        <a:gd name="T1" fmla="*/ 3 h 278"/>
                        <a:gd name="T2" fmla="*/ 76 w 256"/>
                        <a:gd name="T3" fmla="*/ 6 h 278"/>
                        <a:gd name="T4" fmla="*/ 63 w 256"/>
                        <a:gd name="T5" fmla="*/ 9 h 278"/>
                        <a:gd name="T6" fmla="*/ 53 w 256"/>
                        <a:gd name="T7" fmla="*/ 12 h 278"/>
                        <a:gd name="T8" fmla="*/ 45 w 256"/>
                        <a:gd name="T9" fmla="*/ 16 h 278"/>
                        <a:gd name="T10" fmla="*/ 38 w 256"/>
                        <a:gd name="T11" fmla="*/ 21 h 278"/>
                        <a:gd name="T12" fmla="*/ 31 w 256"/>
                        <a:gd name="T13" fmla="*/ 28 h 278"/>
                        <a:gd name="T14" fmla="*/ 22 w 256"/>
                        <a:gd name="T15" fmla="*/ 42 h 278"/>
                        <a:gd name="T16" fmla="*/ 0 w 256"/>
                        <a:gd name="T17" fmla="*/ 79 h 278"/>
                        <a:gd name="T18" fmla="*/ 6 w 256"/>
                        <a:gd name="T19" fmla="*/ 85 h 278"/>
                        <a:gd name="T20" fmla="*/ 63 w 256"/>
                        <a:gd name="T21" fmla="*/ 112 h 278"/>
                        <a:gd name="T22" fmla="*/ 61 w 256"/>
                        <a:gd name="T23" fmla="*/ 171 h 278"/>
                        <a:gd name="T24" fmla="*/ 56 w 256"/>
                        <a:gd name="T25" fmla="*/ 213 h 278"/>
                        <a:gd name="T26" fmla="*/ 41 w 256"/>
                        <a:gd name="T27" fmla="*/ 254 h 278"/>
                        <a:gd name="T28" fmla="*/ 240 w 256"/>
                        <a:gd name="T29" fmla="*/ 277 h 278"/>
                        <a:gd name="T30" fmla="*/ 208 w 256"/>
                        <a:gd name="T31" fmla="*/ 172 h 278"/>
                        <a:gd name="T32" fmla="*/ 219 w 256"/>
                        <a:gd name="T33" fmla="*/ 162 h 278"/>
                        <a:gd name="T34" fmla="*/ 224 w 256"/>
                        <a:gd name="T35" fmla="*/ 145 h 278"/>
                        <a:gd name="T36" fmla="*/ 225 w 256"/>
                        <a:gd name="T37" fmla="*/ 129 h 278"/>
                        <a:gd name="T38" fmla="*/ 226 w 256"/>
                        <a:gd name="T39" fmla="*/ 114 h 278"/>
                        <a:gd name="T40" fmla="*/ 237 w 256"/>
                        <a:gd name="T41" fmla="*/ 36 h 278"/>
                        <a:gd name="T42" fmla="*/ 229 w 256"/>
                        <a:gd name="T43" fmla="*/ 23 h 278"/>
                        <a:gd name="T44" fmla="*/ 217 w 256"/>
                        <a:gd name="T45" fmla="*/ 15 h 278"/>
                        <a:gd name="T46" fmla="*/ 180 w 256"/>
                        <a:gd name="T47" fmla="*/ 4 h 278"/>
                        <a:gd name="T48" fmla="*/ 173 w 256"/>
                        <a:gd name="T49" fmla="*/ 1 h 278"/>
                        <a:gd name="T50" fmla="*/ 166 w 256"/>
                        <a:gd name="T51" fmla="*/ 0 h 278"/>
                        <a:gd name="T52" fmla="*/ 168 w 256"/>
                        <a:gd name="T53" fmla="*/ 8 h 278"/>
                        <a:gd name="T54" fmla="*/ 173 w 256"/>
                        <a:gd name="T55" fmla="*/ 15 h 278"/>
                        <a:gd name="T56" fmla="*/ 178 w 256"/>
                        <a:gd name="T57" fmla="*/ 24 h 278"/>
                        <a:gd name="T58" fmla="*/ 180 w 256"/>
                        <a:gd name="T59" fmla="*/ 31 h 278"/>
                        <a:gd name="T60" fmla="*/ 181 w 256"/>
                        <a:gd name="T61" fmla="*/ 40 h 278"/>
                        <a:gd name="T62" fmla="*/ 178 w 256"/>
                        <a:gd name="T63" fmla="*/ 49 h 278"/>
                        <a:gd name="T64" fmla="*/ 172 w 256"/>
                        <a:gd name="T65" fmla="*/ 56 h 278"/>
                        <a:gd name="T66" fmla="*/ 162 w 256"/>
                        <a:gd name="T67" fmla="*/ 61 h 278"/>
                        <a:gd name="T68" fmla="*/ 152 w 256"/>
                        <a:gd name="T69" fmla="*/ 64 h 278"/>
                        <a:gd name="T70" fmla="*/ 140 w 256"/>
                        <a:gd name="T71" fmla="*/ 64 h 278"/>
                        <a:gd name="T72" fmla="*/ 129 w 256"/>
                        <a:gd name="T73" fmla="*/ 61 h 278"/>
                        <a:gd name="T74" fmla="*/ 115 w 256"/>
                        <a:gd name="T75" fmla="*/ 54 h 278"/>
                        <a:gd name="T76" fmla="*/ 106 w 256"/>
                        <a:gd name="T77" fmla="*/ 46 h 278"/>
                        <a:gd name="T78" fmla="*/ 102 w 256"/>
                        <a:gd name="T79" fmla="*/ 35 h 278"/>
                        <a:gd name="T80" fmla="*/ 98 w 256"/>
                        <a:gd name="T81" fmla="*/ 23 h 278"/>
                        <a:gd name="T82" fmla="*/ 94 w 256"/>
                        <a:gd name="T83" fmla="*/ 10 h 278"/>
                        <a:gd name="T84" fmla="*/ 93 w 256"/>
                        <a:gd name="T85" fmla="*/ 1 h 2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56" h="278">
                          <a:moveTo>
                            <a:pt x="93" y="1"/>
                          </a:moveTo>
                          <a:lnTo>
                            <a:pt x="89" y="3"/>
                          </a:lnTo>
                          <a:lnTo>
                            <a:pt x="82" y="4"/>
                          </a:lnTo>
                          <a:lnTo>
                            <a:pt x="76" y="6"/>
                          </a:lnTo>
                          <a:lnTo>
                            <a:pt x="69" y="7"/>
                          </a:lnTo>
                          <a:lnTo>
                            <a:pt x="63" y="9"/>
                          </a:lnTo>
                          <a:lnTo>
                            <a:pt x="57" y="10"/>
                          </a:lnTo>
                          <a:lnTo>
                            <a:pt x="53" y="12"/>
                          </a:lnTo>
                          <a:lnTo>
                            <a:pt x="49" y="14"/>
                          </a:lnTo>
                          <a:lnTo>
                            <a:pt x="45" y="16"/>
                          </a:lnTo>
                          <a:lnTo>
                            <a:pt x="41" y="19"/>
                          </a:lnTo>
                          <a:lnTo>
                            <a:pt x="38" y="21"/>
                          </a:lnTo>
                          <a:lnTo>
                            <a:pt x="35" y="24"/>
                          </a:lnTo>
                          <a:lnTo>
                            <a:pt x="31" y="28"/>
                          </a:lnTo>
                          <a:lnTo>
                            <a:pt x="28" y="33"/>
                          </a:lnTo>
                          <a:lnTo>
                            <a:pt x="22" y="42"/>
                          </a:lnTo>
                          <a:lnTo>
                            <a:pt x="12" y="59"/>
                          </a:lnTo>
                          <a:lnTo>
                            <a:pt x="0" y="79"/>
                          </a:lnTo>
                          <a:lnTo>
                            <a:pt x="2" y="82"/>
                          </a:lnTo>
                          <a:lnTo>
                            <a:pt x="6" y="85"/>
                          </a:lnTo>
                          <a:lnTo>
                            <a:pt x="61" y="106"/>
                          </a:lnTo>
                          <a:lnTo>
                            <a:pt x="63" y="112"/>
                          </a:lnTo>
                          <a:lnTo>
                            <a:pt x="63" y="137"/>
                          </a:lnTo>
                          <a:lnTo>
                            <a:pt x="61" y="171"/>
                          </a:lnTo>
                          <a:lnTo>
                            <a:pt x="58" y="196"/>
                          </a:lnTo>
                          <a:lnTo>
                            <a:pt x="56" y="213"/>
                          </a:lnTo>
                          <a:lnTo>
                            <a:pt x="50" y="236"/>
                          </a:lnTo>
                          <a:lnTo>
                            <a:pt x="41" y="254"/>
                          </a:lnTo>
                          <a:lnTo>
                            <a:pt x="29" y="277"/>
                          </a:lnTo>
                          <a:lnTo>
                            <a:pt x="240" y="277"/>
                          </a:lnTo>
                          <a:lnTo>
                            <a:pt x="218" y="220"/>
                          </a:lnTo>
                          <a:lnTo>
                            <a:pt x="208" y="172"/>
                          </a:lnTo>
                          <a:lnTo>
                            <a:pt x="213" y="168"/>
                          </a:lnTo>
                          <a:lnTo>
                            <a:pt x="219" y="162"/>
                          </a:lnTo>
                          <a:lnTo>
                            <a:pt x="222" y="154"/>
                          </a:lnTo>
                          <a:lnTo>
                            <a:pt x="224" y="145"/>
                          </a:lnTo>
                          <a:lnTo>
                            <a:pt x="225" y="137"/>
                          </a:lnTo>
                          <a:lnTo>
                            <a:pt x="225" y="129"/>
                          </a:lnTo>
                          <a:lnTo>
                            <a:pt x="225" y="122"/>
                          </a:lnTo>
                          <a:lnTo>
                            <a:pt x="226" y="114"/>
                          </a:lnTo>
                          <a:lnTo>
                            <a:pt x="255" y="90"/>
                          </a:lnTo>
                          <a:lnTo>
                            <a:pt x="237" y="36"/>
                          </a:lnTo>
                          <a:lnTo>
                            <a:pt x="234" y="29"/>
                          </a:lnTo>
                          <a:lnTo>
                            <a:pt x="229" y="23"/>
                          </a:lnTo>
                          <a:lnTo>
                            <a:pt x="224" y="18"/>
                          </a:lnTo>
                          <a:lnTo>
                            <a:pt x="217" y="15"/>
                          </a:lnTo>
                          <a:lnTo>
                            <a:pt x="185" y="6"/>
                          </a:lnTo>
                          <a:lnTo>
                            <a:pt x="180" y="4"/>
                          </a:lnTo>
                          <a:lnTo>
                            <a:pt x="176" y="2"/>
                          </a:lnTo>
                          <a:lnTo>
                            <a:pt x="173" y="1"/>
                          </a:lnTo>
                          <a:lnTo>
                            <a:pt x="169" y="1"/>
                          </a:lnTo>
                          <a:lnTo>
                            <a:pt x="166" y="0"/>
                          </a:lnTo>
                          <a:lnTo>
                            <a:pt x="166" y="5"/>
                          </a:lnTo>
                          <a:lnTo>
                            <a:pt x="168" y="8"/>
                          </a:lnTo>
                          <a:lnTo>
                            <a:pt x="170" y="11"/>
                          </a:lnTo>
                          <a:lnTo>
                            <a:pt x="173" y="15"/>
                          </a:lnTo>
                          <a:lnTo>
                            <a:pt x="175" y="19"/>
                          </a:lnTo>
                          <a:lnTo>
                            <a:pt x="178" y="24"/>
                          </a:lnTo>
                          <a:lnTo>
                            <a:pt x="179" y="28"/>
                          </a:lnTo>
                          <a:lnTo>
                            <a:pt x="180" y="31"/>
                          </a:lnTo>
                          <a:lnTo>
                            <a:pt x="181" y="35"/>
                          </a:lnTo>
                          <a:lnTo>
                            <a:pt x="181" y="40"/>
                          </a:lnTo>
                          <a:lnTo>
                            <a:pt x="179" y="44"/>
                          </a:lnTo>
                          <a:lnTo>
                            <a:pt x="178" y="49"/>
                          </a:lnTo>
                          <a:lnTo>
                            <a:pt x="175" y="53"/>
                          </a:lnTo>
                          <a:lnTo>
                            <a:pt x="172" y="56"/>
                          </a:lnTo>
                          <a:lnTo>
                            <a:pt x="167" y="59"/>
                          </a:lnTo>
                          <a:lnTo>
                            <a:pt x="162" y="61"/>
                          </a:lnTo>
                          <a:lnTo>
                            <a:pt x="157" y="63"/>
                          </a:lnTo>
                          <a:lnTo>
                            <a:pt x="152" y="64"/>
                          </a:lnTo>
                          <a:lnTo>
                            <a:pt x="147" y="65"/>
                          </a:lnTo>
                          <a:lnTo>
                            <a:pt x="140" y="64"/>
                          </a:lnTo>
                          <a:lnTo>
                            <a:pt x="134" y="63"/>
                          </a:lnTo>
                          <a:lnTo>
                            <a:pt x="129" y="61"/>
                          </a:lnTo>
                          <a:lnTo>
                            <a:pt x="123" y="58"/>
                          </a:lnTo>
                          <a:lnTo>
                            <a:pt x="115" y="54"/>
                          </a:lnTo>
                          <a:lnTo>
                            <a:pt x="111" y="51"/>
                          </a:lnTo>
                          <a:lnTo>
                            <a:pt x="106" y="46"/>
                          </a:lnTo>
                          <a:lnTo>
                            <a:pt x="105" y="40"/>
                          </a:lnTo>
                          <a:lnTo>
                            <a:pt x="102" y="35"/>
                          </a:lnTo>
                          <a:lnTo>
                            <a:pt x="100" y="29"/>
                          </a:lnTo>
                          <a:lnTo>
                            <a:pt x="98" y="23"/>
                          </a:lnTo>
                          <a:lnTo>
                            <a:pt x="96" y="17"/>
                          </a:lnTo>
                          <a:lnTo>
                            <a:pt x="94" y="10"/>
                          </a:lnTo>
                          <a:lnTo>
                            <a:pt x="93" y="4"/>
                          </a:lnTo>
                          <a:lnTo>
                            <a:pt x="93" y="1"/>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481" name="Group 136"/>
                    <p:cNvGrpSpPr>
                      <a:grpSpLocks/>
                    </p:cNvGrpSpPr>
                    <p:nvPr/>
                  </p:nvGrpSpPr>
                  <p:grpSpPr bwMode="auto">
                    <a:xfrm>
                      <a:off x="1849" y="3075"/>
                      <a:ext cx="139" cy="204"/>
                      <a:chOff x="1849" y="3075"/>
                      <a:chExt cx="139" cy="204"/>
                    </a:xfrm>
                  </p:grpSpPr>
                  <p:sp>
                    <p:nvSpPr>
                      <p:cNvPr id="57483" name="Freeform 137"/>
                      <p:cNvSpPr>
                        <a:spLocks/>
                      </p:cNvSpPr>
                      <p:nvPr/>
                    </p:nvSpPr>
                    <p:spPr bwMode="auto">
                      <a:xfrm>
                        <a:off x="1849" y="3075"/>
                        <a:ext cx="139" cy="204"/>
                      </a:xfrm>
                      <a:custGeom>
                        <a:avLst/>
                        <a:gdLst>
                          <a:gd name="T0" fmla="*/ 1 w 139"/>
                          <a:gd name="T1" fmla="*/ 47 h 204"/>
                          <a:gd name="T2" fmla="*/ 0 w 139"/>
                          <a:gd name="T3" fmla="*/ 74 h 204"/>
                          <a:gd name="T4" fmla="*/ 3 w 139"/>
                          <a:gd name="T5" fmla="*/ 123 h 204"/>
                          <a:gd name="T6" fmla="*/ 0 w 139"/>
                          <a:gd name="T7" fmla="*/ 149 h 204"/>
                          <a:gd name="T8" fmla="*/ 3 w 139"/>
                          <a:gd name="T9" fmla="*/ 178 h 204"/>
                          <a:gd name="T10" fmla="*/ 13 w 139"/>
                          <a:gd name="T11" fmla="*/ 203 h 204"/>
                          <a:gd name="T12" fmla="*/ 39 w 139"/>
                          <a:gd name="T13" fmla="*/ 200 h 204"/>
                          <a:gd name="T14" fmla="*/ 69 w 139"/>
                          <a:gd name="T15" fmla="*/ 180 h 204"/>
                          <a:gd name="T16" fmla="*/ 117 w 139"/>
                          <a:gd name="T17" fmla="*/ 107 h 204"/>
                          <a:gd name="T18" fmla="*/ 127 w 139"/>
                          <a:gd name="T19" fmla="*/ 92 h 204"/>
                          <a:gd name="T20" fmla="*/ 130 w 139"/>
                          <a:gd name="T21" fmla="*/ 84 h 204"/>
                          <a:gd name="T22" fmla="*/ 135 w 139"/>
                          <a:gd name="T23" fmla="*/ 68 h 204"/>
                          <a:gd name="T24" fmla="*/ 135 w 139"/>
                          <a:gd name="T25" fmla="*/ 63 h 204"/>
                          <a:gd name="T26" fmla="*/ 132 w 139"/>
                          <a:gd name="T27" fmla="*/ 58 h 204"/>
                          <a:gd name="T28" fmla="*/ 127 w 139"/>
                          <a:gd name="T29" fmla="*/ 52 h 204"/>
                          <a:gd name="T30" fmla="*/ 124 w 139"/>
                          <a:gd name="T31" fmla="*/ 47 h 204"/>
                          <a:gd name="T32" fmla="*/ 125 w 139"/>
                          <a:gd name="T33" fmla="*/ 42 h 204"/>
                          <a:gd name="T34" fmla="*/ 130 w 139"/>
                          <a:gd name="T35" fmla="*/ 44 h 204"/>
                          <a:gd name="T36" fmla="*/ 133 w 139"/>
                          <a:gd name="T37" fmla="*/ 50 h 204"/>
                          <a:gd name="T38" fmla="*/ 135 w 139"/>
                          <a:gd name="T39" fmla="*/ 53 h 204"/>
                          <a:gd name="T40" fmla="*/ 138 w 139"/>
                          <a:gd name="T41" fmla="*/ 52 h 204"/>
                          <a:gd name="T42" fmla="*/ 137 w 139"/>
                          <a:gd name="T43" fmla="*/ 46 h 204"/>
                          <a:gd name="T44" fmla="*/ 136 w 139"/>
                          <a:gd name="T45" fmla="*/ 33 h 204"/>
                          <a:gd name="T46" fmla="*/ 134 w 139"/>
                          <a:gd name="T47" fmla="*/ 27 h 204"/>
                          <a:gd name="T48" fmla="*/ 130 w 139"/>
                          <a:gd name="T49" fmla="*/ 24 h 204"/>
                          <a:gd name="T50" fmla="*/ 127 w 139"/>
                          <a:gd name="T51" fmla="*/ 13 h 204"/>
                          <a:gd name="T52" fmla="*/ 124 w 139"/>
                          <a:gd name="T53" fmla="*/ 6 h 204"/>
                          <a:gd name="T54" fmla="*/ 123 w 139"/>
                          <a:gd name="T55" fmla="*/ 1 h 204"/>
                          <a:gd name="T56" fmla="*/ 118 w 139"/>
                          <a:gd name="T57" fmla="*/ 0 h 204"/>
                          <a:gd name="T58" fmla="*/ 101 w 139"/>
                          <a:gd name="T59" fmla="*/ 26 h 204"/>
                          <a:gd name="T60" fmla="*/ 96 w 139"/>
                          <a:gd name="T61" fmla="*/ 33 h 204"/>
                          <a:gd name="T62" fmla="*/ 95 w 139"/>
                          <a:gd name="T63" fmla="*/ 38 h 204"/>
                          <a:gd name="T64" fmla="*/ 101 w 139"/>
                          <a:gd name="T65" fmla="*/ 60 h 204"/>
                          <a:gd name="T66" fmla="*/ 107 w 139"/>
                          <a:gd name="T67" fmla="*/ 80 h 204"/>
                          <a:gd name="T68" fmla="*/ 53 w 139"/>
                          <a:gd name="T69" fmla="*/ 124 h 204"/>
                          <a:gd name="T70" fmla="*/ 53 w 139"/>
                          <a:gd name="T71" fmla="*/ 61 h 2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39" h="204">
                            <a:moveTo>
                              <a:pt x="5" y="35"/>
                            </a:moveTo>
                            <a:lnTo>
                              <a:pt x="1" y="47"/>
                            </a:lnTo>
                            <a:lnTo>
                              <a:pt x="1" y="57"/>
                            </a:lnTo>
                            <a:lnTo>
                              <a:pt x="0" y="74"/>
                            </a:lnTo>
                            <a:lnTo>
                              <a:pt x="3" y="96"/>
                            </a:lnTo>
                            <a:lnTo>
                              <a:pt x="3" y="123"/>
                            </a:lnTo>
                            <a:lnTo>
                              <a:pt x="1" y="137"/>
                            </a:lnTo>
                            <a:lnTo>
                              <a:pt x="0" y="149"/>
                            </a:lnTo>
                            <a:lnTo>
                              <a:pt x="1" y="164"/>
                            </a:lnTo>
                            <a:lnTo>
                              <a:pt x="3" y="178"/>
                            </a:lnTo>
                            <a:lnTo>
                              <a:pt x="7" y="191"/>
                            </a:lnTo>
                            <a:lnTo>
                              <a:pt x="13" y="203"/>
                            </a:lnTo>
                            <a:lnTo>
                              <a:pt x="27" y="201"/>
                            </a:lnTo>
                            <a:lnTo>
                              <a:pt x="39" y="200"/>
                            </a:lnTo>
                            <a:lnTo>
                              <a:pt x="55" y="195"/>
                            </a:lnTo>
                            <a:lnTo>
                              <a:pt x="69" y="180"/>
                            </a:lnTo>
                            <a:lnTo>
                              <a:pt x="78" y="167"/>
                            </a:lnTo>
                            <a:lnTo>
                              <a:pt x="117" y="107"/>
                            </a:lnTo>
                            <a:lnTo>
                              <a:pt x="125" y="95"/>
                            </a:lnTo>
                            <a:lnTo>
                              <a:pt x="127" y="92"/>
                            </a:lnTo>
                            <a:lnTo>
                              <a:pt x="128" y="88"/>
                            </a:lnTo>
                            <a:lnTo>
                              <a:pt x="130" y="84"/>
                            </a:lnTo>
                            <a:lnTo>
                              <a:pt x="131" y="80"/>
                            </a:lnTo>
                            <a:lnTo>
                              <a:pt x="135" y="68"/>
                            </a:lnTo>
                            <a:lnTo>
                              <a:pt x="135" y="66"/>
                            </a:lnTo>
                            <a:lnTo>
                              <a:pt x="135" y="63"/>
                            </a:lnTo>
                            <a:lnTo>
                              <a:pt x="133" y="60"/>
                            </a:lnTo>
                            <a:lnTo>
                              <a:pt x="132" y="58"/>
                            </a:lnTo>
                            <a:lnTo>
                              <a:pt x="130" y="55"/>
                            </a:lnTo>
                            <a:lnTo>
                              <a:pt x="127" y="52"/>
                            </a:lnTo>
                            <a:lnTo>
                              <a:pt x="126" y="49"/>
                            </a:lnTo>
                            <a:lnTo>
                              <a:pt x="124" y="47"/>
                            </a:lnTo>
                            <a:lnTo>
                              <a:pt x="121" y="44"/>
                            </a:lnTo>
                            <a:lnTo>
                              <a:pt x="125" y="42"/>
                            </a:lnTo>
                            <a:lnTo>
                              <a:pt x="128" y="41"/>
                            </a:lnTo>
                            <a:lnTo>
                              <a:pt x="130" y="44"/>
                            </a:lnTo>
                            <a:lnTo>
                              <a:pt x="132" y="47"/>
                            </a:lnTo>
                            <a:lnTo>
                              <a:pt x="133" y="50"/>
                            </a:lnTo>
                            <a:lnTo>
                              <a:pt x="134" y="52"/>
                            </a:lnTo>
                            <a:lnTo>
                              <a:pt x="135" y="53"/>
                            </a:lnTo>
                            <a:lnTo>
                              <a:pt x="137" y="54"/>
                            </a:lnTo>
                            <a:lnTo>
                              <a:pt x="138" y="52"/>
                            </a:lnTo>
                            <a:lnTo>
                              <a:pt x="138" y="50"/>
                            </a:lnTo>
                            <a:lnTo>
                              <a:pt x="137" y="46"/>
                            </a:lnTo>
                            <a:lnTo>
                              <a:pt x="136" y="40"/>
                            </a:lnTo>
                            <a:lnTo>
                              <a:pt x="136" y="33"/>
                            </a:lnTo>
                            <a:lnTo>
                              <a:pt x="134" y="32"/>
                            </a:lnTo>
                            <a:lnTo>
                              <a:pt x="134" y="27"/>
                            </a:lnTo>
                            <a:lnTo>
                              <a:pt x="134" y="26"/>
                            </a:lnTo>
                            <a:lnTo>
                              <a:pt x="130" y="24"/>
                            </a:lnTo>
                            <a:lnTo>
                              <a:pt x="128" y="18"/>
                            </a:lnTo>
                            <a:lnTo>
                              <a:pt x="127" y="13"/>
                            </a:lnTo>
                            <a:lnTo>
                              <a:pt x="125" y="9"/>
                            </a:lnTo>
                            <a:lnTo>
                              <a:pt x="124" y="6"/>
                            </a:lnTo>
                            <a:lnTo>
                              <a:pt x="124" y="3"/>
                            </a:lnTo>
                            <a:lnTo>
                              <a:pt x="123" y="1"/>
                            </a:lnTo>
                            <a:lnTo>
                              <a:pt x="121" y="0"/>
                            </a:lnTo>
                            <a:lnTo>
                              <a:pt x="118" y="0"/>
                            </a:lnTo>
                            <a:lnTo>
                              <a:pt x="117" y="8"/>
                            </a:lnTo>
                            <a:lnTo>
                              <a:pt x="101" y="26"/>
                            </a:lnTo>
                            <a:lnTo>
                              <a:pt x="97" y="31"/>
                            </a:lnTo>
                            <a:lnTo>
                              <a:pt x="96" y="33"/>
                            </a:lnTo>
                            <a:lnTo>
                              <a:pt x="95" y="36"/>
                            </a:lnTo>
                            <a:lnTo>
                              <a:pt x="95" y="38"/>
                            </a:lnTo>
                            <a:lnTo>
                              <a:pt x="97" y="46"/>
                            </a:lnTo>
                            <a:lnTo>
                              <a:pt x="101" y="60"/>
                            </a:lnTo>
                            <a:lnTo>
                              <a:pt x="104" y="68"/>
                            </a:lnTo>
                            <a:lnTo>
                              <a:pt x="107" y="80"/>
                            </a:lnTo>
                            <a:lnTo>
                              <a:pt x="83" y="99"/>
                            </a:lnTo>
                            <a:lnTo>
                              <a:pt x="53" y="124"/>
                            </a:lnTo>
                            <a:lnTo>
                              <a:pt x="55" y="94"/>
                            </a:lnTo>
                            <a:lnTo>
                              <a:pt x="53" y="61"/>
                            </a:lnTo>
                            <a:lnTo>
                              <a:pt x="5" y="35"/>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84" name="Freeform 138"/>
                      <p:cNvSpPr>
                        <a:spLocks/>
                      </p:cNvSpPr>
                      <p:nvPr/>
                    </p:nvSpPr>
                    <p:spPr bwMode="auto">
                      <a:xfrm>
                        <a:off x="1960" y="3100"/>
                        <a:ext cx="20" cy="17"/>
                      </a:xfrm>
                      <a:custGeom>
                        <a:avLst/>
                        <a:gdLst>
                          <a:gd name="T0" fmla="*/ 0 w 20"/>
                          <a:gd name="T1" fmla="*/ 16 h 17"/>
                          <a:gd name="T2" fmla="*/ 12 w 20"/>
                          <a:gd name="T3" fmla="*/ 0 h 17"/>
                          <a:gd name="T4" fmla="*/ 19 w 20"/>
                          <a:gd name="T5" fmla="*/ 0 h 17"/>
                          <a:gd name="T6" fmla="*/ 0 60000 65536"/>
                          <a:gd name="T7" fmla="*/ 0 60000 65536"/>
                          <a:gd name="T8" fmla="*/ 0 60000 65536"/>
                        </a:gdLst>
                        <a:ahLst/>
                        <a:cxnLst>
                          <a:cxn ang="T6">
                            <a:pos x="T0" y="T1"/>
                          </a:cxn>
                          <a:cxn ang="T7">
                            <a:pos x="T2" y="T3"/>
                          </a:cxn>
                          <a:cxn ang="T8">
                            <a:pos x="T4" y="T5"/>
                          </a:cxn>
                        </a:cxnLst>
                        <a:rect l="0" t="0" r="r" b="b"/>
                        <a:pathLst>
                          <a:path w="20" h="17">
                            <a:moveTo>
                              <a:pt x="0" y="16"/>
                            </a:moveTo>
                            <a:lnTo>
                              <a:pt x="12" y="0"/>
                            </a:lnTo>
                            <a:lnTo>
                              <a:pt x="19"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85" name="Freeform 139"/>
                      <p:cNvSpPr>
                        <a:spLocks/>
                      </p:cNvSpPr>
                      <p:nvPr/>
                    </p:nvSpPr>
                    <p:spPr bwMode="auto">
                      <a:xfrm>
                        <a:off x="1957" y="3108"/>
                        <a:ext cx="27" cy="17"/>
                      </a:xfrm>
                      <a:custGeom>
                        <a:avLst/>
                        <a:gdLst>
                          <a:gd name="T0" fmla="*/ 0 w 27"/>
                          <a:gd name="T1" fmla="*/ 16 h 17"/>
                          <a:gd name="T2" fmla="*/ 15 w 27"/>
                          <a:gd name="T3" fmla="*/ 5 h 17"/>
                          <a:gd name="T4" fmla="*/ 26 w 27"/>
                          <a:gd name="T5" fmla="*/ 0 h 17"/>
                          <a:gd name="T6" fmla="*/ 0 60000 65536"/>
                          <a:gd name="T7" fmla="*/ 0 60000 65536"/>
                          <a:gd name="T8" fmla="*/ 0 60000 65536"/>
                        </a:gdLst>
                        <a:ahLst/>
                        <a:cxnLst>
                          <a:cxn ang="T6">
                            <a:pos x="T0" y="T1"/>
                          </a:cxn>
                          <a:cxn ang="T7">
                            <a:pos x="T2" y="T3"/>
                          </a:cxn>
                          <a:cxn ang="T8">
                            <a:pos x="T4" y="T5"/>
                          </a:cxn>
                        </a:cxnLst>
                        <a:rect l="0" t="0" r="r" b="b"/>
                        <a:pathLst>
                          <a:path w="27" h="17">
                            <a:moveTo>
                              <a:pt x="0" y="16"/>
                            </a:moveTo>
                            <a:lnTo>
                              <a:pt x="15" y="5"/>
                            </a:lnTo>
                            <a:lnTo>
                              <a:pt x="26"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86" name="Freeform 140"/>
                      <p:cNvSpPr>
                        <a:spLocks/>
                      </p:cNvSpPr>
                      <p:nvPr/>
                    </p:nvSpPr>
                    <p:spPr bwMode="auto">
                      <a:xfrm>
                        <a:off x="1959" y="3096"/>
                        <a:ext cx="17" cy="17"/>
                      </a:xfrm>
                      <a:custGeom>
                        <a:avLst/>
                        <a:gdLst>
                          <a:gd name="T0" fmla="*/ 0 w 17"/>
                          <a:gd name="T1" fmla="*/ 16 h 17"/>
                          <a:gd name="T2" fmla="*/ 14 w 17"/>
                          <a:gd name="T3" fmla="*/ 0 h 17"/>
                          <a:gd name="T4" fmla="*/ 16 w 17"/>
                          <a:gd name="T5" fmla="*/ 8 h 17"/>
                          <a:gd name="T6" fmla="*/ 0 60000 65536"/>
                          <a:gd name="T7" fmla="*/ 0 60000 65536"/>
                          <a:gd name="T8" fmla="*/ 0 60000 65536"/>
                        </a:gdLst>
                        <a:ahLst/>
                        <a:cxnLst>
                          <a:cxn ang="T6">
                            <a:pos x="T0" y="T1"/>
                          </a:cxn>
                          <a:cxn ang="T7">
                            <a:pos x="T2" y="T3"/>
                          </a:cxn>
                          <a:cxn ang="T8">
                            <a:pos x="T4" y="T5"/>
                          </a:cxn>
                        </a:cxnLst>
                        <a:rect l="0" t="0" r="r" b="b"/>
                        <a:pathLst>
                          <a:path w="17" h="17">
                            <a:moveTo>
                              <a:pt x="0" y="16"/>
                            </a:moveTo>
                            <a:lnTo>
                              <a:pt x="14" y="0"/>
                            </a:lnTo>
                            <a:lnTo>
                              <a:pt x="16" y="8"/>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87" name="Line 141"/>
                      <p:cNvSpPr>
                        <a:spLocks noChangeShapeType="1"/>
                      </p:cNvSpPr>
                      <p:nvPr/>
                    </p:nvSpPr>
                    <p:spPr bwMode="auto">
                      <a:xfrm flipH="1" flipV="1">
                        <a:off x="1968" y="3083"/>
                        <a:ext cx="5" cy="2"/>
                      </a:xfrm>
                      <a:prstGeom prst="line">
                        <a:avLst/>
                      </a:prstGeom>
                      <a:noFill/>
                      <a:ln w="12700">
                        <a:solidFill>
                          <a:srgbClr val="BF3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7482" name="Freeform 142"/>
                    <p:cNvSpPr>
                      <a:spLocks/>
                    </p:cNvSpPr>
                    <p:nvPr/>
                  </p:nvSpPr>
                  <p:spPr bwMode="auto">
                    <a:xfrm>
                      <a:off x="1840" y="3098"/>
                      <a:ext cx="66" cy="42"/>
                    </a:xfrm>
                    <a:custGeom>
                      <a:avLst/>
                      <a:gdLst>
                        <a:gd name="T0" fmla="*/ 30 w 66"/>
                        <a:gd name="T1" fmla="*/ 15 h 42"/>
                        <a:gd name="T2" fmla="*/ 6 w 66"/>
                        <a:gd name="T3" fmla="*/ 0 h 42"/>
                        <a:gd name="T4" fmla="*/ 0 w 66"/>
                        <a:gd name="T5" fmla="*/ 11 h 42"/>
                        <a:gd name="T6" fmla="*/ 2 w 66"/>
                        <a:gd name="T7" fmla="*/ 14 h 42"/>
                        <a:gd name="T8" fmla="*/ 6 w 66"/>
                        <a:gd name="T9" fmla="*/ 17 h 42"/>
                        <a:gd name="T10" fmla="*/ 65 w 66"/>
                        <a:gd name="T11" fmla="*/ 41 h 42"/>
                        <a:gd name="T12" fmla="*/ 65 w 66"/>
                        <a:gd name="T13" fmla="*/ 35 h 42"/>
                        <a:gd name="T14" fmla="*/ 30 w 66"/>
                        <a:gd name="T15" fmla="*/ 15 h 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 h="42">
                          <a:moveTo>
                            <a:pt x="30" y="15"/>
                          </a:moveTo>
                          <a:lnTo>
                            <a:pt x="6" y="0"/>
                          </a:lnTo>
                          <a:lnTo>
                            <a:pt x="0" y="11"/>
                          </a:lnTo>
                          <a:lnTo>
                            <a:pt x="2" y="14"/>
                          </a:lnTo>
                          <a:lnTo>
                            <a:pt x="6" y="17"/>
                          </a:lnTo>
                          <a:lnTo>
                            <a:pt x="65" y="41"/>
                          </a:lnTo>
                          <a:lnTo>
                            <a:pt x="65" y="35"/>
                          </a:lnTo>
                          <a:lnTo>
                            <a:pt x="30" y="15"/>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477" name="Group 143"/>
                  <p:cNvGrpSpPr>
                    <a:grpSpLocks/>
                  </p:cNvGrpSpPr>
                  <p:nvPr/>
                </p:nvGrpSpPr>
                <p:grpSpPr bwMode="auto">
                  <a:xfrm>
                    <a:off x="1947" y="3054"/>
                    <a:ext cx="33" cy="48"/>
                    <a:chOff x="1947" y="3054"/>
                    <a:chExt cx="33" cy="48"/>
                  </a:xfrm>
                </p:grpSpPr>
                <p:sp>
                  <p:nvSpPr>
                    <p:cNvPr id="57478" name="Freeform 144"/>
                    <p:cNvSpPr>
                      <a:spLocks/>
                    </p:cNvSpPr>
                    <p:nvPr/>
                  </p:nvSpPr>
                  <p:spPr bwMode="auto">
                    <a:xfrm>
                      <a:off x="1947" y="3055"/>
                      <a:ext cx="26" cy="47"/>
                    </a:xfrm>
                    <a:custGeom>
                      <a:avLst/>
                      <a:gdLst>
                        <a:gd name="T0" fmla="*/ 24 w 26"/>
                        <a:gd name="T1" fmla="*/ 0 h 47"/>
                        <a:gd name="T2" fmla="*/ 16 w 26"/>
                        <a:gd name="T3" fmla="*/ 3 h 47"/>
                        <a:gd name="T4" fmla="*/ 9 w 26"/>
                        <a:gd name="T5" fmla="*/ 7 h 47"/>
                        <a:gd name="T6" fmla="*/ 4 w 26"/>
                        <a:gd name="T7" fmla="*/ 15 h 47"/>
                        <a:gd name="T8" fmla="*/ 0 w 26"/>
                        <a:gd name="T9" fmla="*/ 20 h 47"/>
                        <a:gd name="T10" fmla="*/ 1 w 26"/>
                        <a:gd name="T11" fmla="*/ 27 h 47"/>
                        <a:gd name="T12" fmla="*/ 2 w 26"/>
                        <a:gd name="T13" fmla="*/ 39 h 47"/>
                        <a:gd name="T14" fmla="*/ 3 w 26"/>
                        <a:gd name="T15" fmla="*/ 46 h 47"/>
                        <a:gd name="T16" fmla="*/ 12 w 26"/>
                        <a:gd name="T17" fmla="*/ 38 h 47"/>
                        <a:gd name="T18" fmla="*/ 12 w 26"/>
                        <a:gd name="T19" fmla="*/ 30 h 47"/>
                        <a:gd name="T20" fmla="*/ 11 w 26"/>
                        <a:gd name="T21" fmla="*/ 27 h 47"/>
                        <a:gd name="T22" fmla="*/ 10 w 26"/>
                        <a:gd name="T23" fmla="*/ 24 h 47"/>
                        <a:gd name="T24" fmla="*/ 12 w 26"/>
                        <a:gd name="T25" fmla="*/ 23 h 47"/>
                        <a:gd name="T26" fmla="*/ 13 w 26"/>
                        <a:gd name="T27" fmla="*/ 21 h 47"/>
                        <a:gd name="T28" fmla="*/ 15 w 26"/>
                        <a:gd name="T29" fmla="*/ 18 h 47"/>
                        <a:gd name="T30" fmla="*/ 16 w 26"/>
                        <a:gd name="T31" fmla="*/ 15 h 47"/>
                        <a:gd name="T32" fmla="*/ 17 w 26"/>
                        <a:gd name="T33" fmla="*/ 12 h 47"/>
                        <a:gd name="T34" fmla="*/ 19 w 26"/>
                        <a:gd name="T35" fmla="*/ 11 h 47"/>
                        <a:gd name="T36" fmla="*/ 22 w 26"/>
                        <a:gd name="T37" fmla="*/ 10 h 47"/>
                        <a:gd name="T38" fmla="*/ 24 w 26"/>
                        <a:gd name="T39" fmla="*/ 8 h 47"/>
                        <a:gd name="T40" fmla="*/ 25 w 26"/>
                        <a:gd name="T41" fmla="*/ 6 h 47"/>
                        <a:gd name="T42" fmla="*/ 25 w 26"/>
                        <a:gd name="T43" fmla="*/ 3 h 47"/>
                        <a:gd name="T44" fmla="*/ 24 w 26"/>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6" h="47">
                          <a:moveTo>
                            <a:pt x="24" y="0"/>
                          </a:moveTo>
                          <a:lnTo>
                            <a:pt x="16" y="3"/>
                          </a:lnTo>
                          <a:lnTo>
                            <a:pt x="9" y="7"/>
                          </a:lnTo>
                          <a:lnTo>
                            <a:pt x="4" y="15"/>
                          </a:lnTo>
                          <a:lnTo>
                            <a:pt x="0" y="20"/>
                          </a:lnTo>
                          <a:lnTo>
                            <a:pt x="1" y="27"/>
                          </a:lnTo>
                          <a:lnTo>
                            <a:pt x="2" y="39"/>
                          </a:lnTo>
                          <a:lnTo>
                            <a:pt x="3" y="46"/>
                          </a:lnTo>
                          <a:lnTo>
                            <a:pt x="12" y="38"/>
                          </a:lnTo>
                          <a:lnTo>
                            <a:pt x="12" y="30"/>
                          </a:lnTo>
                          <a:lnTo>
                            <a:pt x="11" y="27"/>
                          </a:lnTo>
                          <a:lnTo>
                            <a:pt x="10" y="24"/>
                          </a:lnTo>
                          <a:lnTo>
                            <a:pt x="12" y="23"/>
                          </a:lnTo>
                          <a:lnTo>
                            <a:pt x="13" y="21"/>
                          </a:lnTo>
                          <a:lnTo>
                            <a:pt x="15" y="18"/>
                          </a:lnTo>
                          <a:lnTo>
                            <a:pt x="16" y="15"/>
                          </a:lnTo>
                          <a:lnTo>
                            <a:pt x="17" y="12"/>
                          </a:lnTo>
                          <a:lnTo>
                            <a:pt x="19" y="11"/>
                          </a:lnTo>
                          <a:lnTo>
                            <a:pt x="22" y="10"/>
                          </a:lnTo>
                          <a:lnTo>
                            <a:pt x="24" y="8"/>
                          </a:lnTo>
                          <a:lnTo>
                            <a:pt x="25" y="6"/>
                          </a:lnTo>
                          <a:lnTo>
                            <a:pt x="25" y="3"/>
                          </a:lnTo>
                          <a:lnTo>
                            <a:pt x="24" y="0"/>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79" name="Freeform 145"/>
                    <p:cNvSpPr>
                      <a:spLocks/>
                    </p:cNvSpPr>
                    <p:nvPr/>
                  </p:nvSpPr>
                  <p:spPr bwMode="auto">
                    <a:xfrm>
                      <a:off x="1963" y="3054"/>
                      <a:ext cx="17" cy="17"/>
                    </a:xfrm>
                    <a:custGeom>
                      <a:avLst/>
                      <a:gdLst>
                        <a:gd name="T0" fmla="*/ 0 w 17"/>
                        <a:gd name="T1" fmla="*/ 12 h 17"/>
                        <a:gd name="T2" fmla="*/ 14 w 17"/>
                        <a:gd name="T3" fmla="*/ 0 h 17"/>
                        <a:gd name="T4" fmla="*/ 16 w 17"/>
                        <a:gd name="T5" fmla="*/ 6 h 17"/>
                        <a:gd name="T6" fmla="*/ 14 w 17"/>
                        <a:gd name="T7" fmla="*/ 9 h 17"/>
                        <a:gd name="T8" fmla="*/ 5 w 17"/>
                        <a:gd name="T9" fmla="*/ 16 h 17"/>
                        <a:gd name="T10" fmla="*/ 4 w 17"/>
                        <a:gd name="T11" fmla="*/ 16 h 17"/>
                        <a:gd name="T12" fmla="*/ 1 w 17"/>
                        <a:gd name="T13" fmla="*/ 16 h 17"/>
                        <a:gd name="T14" fmla="*/ 0 w 17"/>
                        <a:gd name="T15" fmla="*/ 12 h 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 h="17">
                          <a:moveTo>
                            <a:pt x="0" y="12"/>
                          </a:moveTo>
                          <a:lnTo>
                            <a:pt x="14" y="0"/>
                          </a:lnTo>
                          <a:lnTo>
                            <a:pt x="16" y="6"/>
                          </a:lnTo>
                          <a:lnTo>
                            <a:pt x="14" y="9"/>
                          </a:lnTo>
                          <a:lnTo>
                            <a:pt x="5" y="16"/>
                          </a:lnTo>
                          <a:lnTo>
                            <a:pt x="4" y="16"/>
                          </a:lnTo>
                          <a:lnTo>
                            <a:pt x="1" y="16"/>
                          </a:lnTo>
                          <a:lnTo>
                            <a:pt x="0" y="12"/>
                          </a:lnTo>
                        </a:path>
                      </a:pathLst>
                    </a:custGeom>
                    <a:solidFill>
                      <a:srgbClr val="FF001F"/>
                    </a:solidFill>
                    <a:ln w="12700" cap="rnd" cmpd="sng">
                      <a:solidFill>
                        <a:srgbClr val="FF001F"/>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57470" name="Freeform 146"/>
              <p:cNvSpPr>
                <a:spLocks/>
              </p:cNvSpPr>
              <p:nvPr/>
            </p:nvSpPr>
            <p:spPr bwMode="auto">
              <a:xfrm>
                <a:off x="1970" y="3030"/>
                <a:ext cx="168" cy="201"/>
              </a:xfrm>
              <a:custGeom>
                <a:avLst/>
                <a:gdLst>
                  <a:gd name="T0" fmla="*/ 65 w 168"/>
                  <a:gd name="T1" fmla="*/ 0 h 201"/>
                  <a:gd name="T2" fmla="*/ 162 w 168"/>
                  <a:gd name="T3" fmla="*/ 20 h 201"/>
                  <a:gd name="T4" fmla="*/ 154 w 168"/>
                  <a:gd name="T5" fmla="*/ 22 h 201"/>
                  <a:gd name="T6" fmla="*/ 167 w 168"/>
                  <a:gd name="T7" fmla="*/ 28 h 201"/>
                  <a:gd name="T8" fmla="*/ 111 w 168"/>
                  <a:gd name="T9" fmla="*/ 200 h 201"/>
                  <a:gd name="T10" fmla="*/ 41 w 168"/>
                  <a:gd name="T11" fmla="*/ 192 h 201"/>
                  <a:gd name="T12" fmla="*/ 0 w 168"/>
                  <a:gd name="T13" fmla="*/ 169 h 201"/>
                  <a:gd name="T14" fmla="*/ 65 w 168"/>
                  <a:gd name="T15" fmla="*/ 0 h 20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8" h="201">
                    <a:moveTo>
                      <a:pt x="65" y="0"/>
                    </a:moveTo>
                    <a:lnTo>
                      <a:pt x="162" y="20"/>
                    </a:lnTo>
                    <a:lnTo>
                      <a:pt x="154" y="22"/>
                    </a:lnTo>
                    <a:lnTo>
                      <a:pt x="167" y="28"/>
                    </a:lnTo>
                    <a:lnTo>
                      <a:pt x="111" y="200"/>
                    </a:lnTo>
                    <a:lnTo>
                      <a:pt x="41" y="192"/>
                    </a:lnTo>
                    <a:lnTo>
                      <a:pt x="0" y="169"/>
                    </a:lnTo>
                    <a:lnTo>
                      <a:pt x="65" y="0"/>
                    </a:lnTo>
                  </a:path>
                </a:pathLst>
              </a:custGeom>
              <a:solidFill>
                <a:srgbClr val="9FB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71" name="Freeform 147"/>
              <p:cNvSpPr>
                <a:spLocks/>
              </p:cNvSpPr>
              <p:nvPr/>
            </p:nvSpPr>
            <p:spPr bwMode="auto">
              <a:xfrm>
                <a:off x="1945" y="3154"/>
                <a:ext cx="174" cy="99"/>
              </a:xfrm>
              <a:custGeom>
                <a:avLst/>
                <a:gdLst>
                  <a:gd name="T0" fmla="*/ 160 w 174"/>
                  <a:gd name="T1" fmla="*/ 7 h 99"/>
                  <a:gd name="T2" fmla="*/ 165 w 174"/>
                  <a:gd name="T3" fmla="*/ 40 h 99"/>
                  <a:gd name="T4" fmla="*/ 171 w 174"/>
                  <a:gd name="T5" fmla="*/ 67 h 99"/>
                  <a:gd name="T6" fmla="*/ 173 w 174"/>
                  <a:gd name="T7" fmla="*/ 82 h 99"/>
                  <a:gd name="T8" fmla="*/ 170 w 174"/>
                  <a:gd name="T9" fmla="*/ 91 h 99"/>
                  <a:gd name="T10" fmla="*/ 144 w 174"/>
                  <a:gd name="T11" fmla="*/ 97 h 99"/>
                  <a:gd name="T12" fmla="*/ 92 w 174"/>
                  <a:gd name="T13" fmla="*/ 94 h 99"/>
                  <a:gd name="T14" fmla="*/ 65 w 174"/>
                  <a:gd name="T15" fmla="*/ 98 h 99"/>
                  <a:gd name="T16" fmla="*/ 44 w 174"/>
                  <a:gd name="T17" fmla="*/ 95 h 99"/>
                  <a:gd name="T18" fmla="*/ 17 w 174"/>
                  <a:gd name="T19" fmla="*/ 93 h 99"/>
                  <a:gd name="T20" fmla="*/ 10 w 174"/>
                  <a:gd name="T21" fmla="*/ 81 h 99"/>
                  <a:gd name="T22" fmla="*/ 4 w 174"/>
                  <a:gd name="T23" fmla="*/ 72 h 99"/>
                  <a:gd name="T24" fmla="*/ 1 w 174"/>
                  <a:gd name="T25" fmla="*/ 59 h 99"/>
                  <a:gd name="T26" fmla="*/ 0 w 174"/>
                  <a:gd name="T27" fmla="*/ 51 h 99"/>
                  <a:gd name="T28" fmla="*/ 4 w 174"/>
                  <a:gd name="T29" fmla="*/ 49 h 99"/>
                  <a:gd name="T30" fmla="*/ 8 w 174"/>
                  <a:gd name="T31" fmla="*/ 53 h 99"/>
                  <a:gd name="T32" fmla="*/ 19 w 174"/>
                  <a:gd name="T33" fmla="*/ 58 h 99"/>
                  <a:gd name="T34" fmla="*/ 13 w 174"/>
                  <a:gd name="T35" fmla="*/ 51 h 99"/>
                  <a:gd name="T36" fmla="*/ 21 w 174"/>
                  <a:gd name="T37" fmla="*/ 47 h 99"/>
                  <a:gd name="T38" fmla="*/ 37 w 174"/>
                  <a:gd name="T39" fmla="*/ 45 h 99"/>
                  <a:gd name="T40" fmla="*/ 50 w 174"/>
                  <a:gd name="T41" fmla="*/ 45 h 99"/>
                  <a:gd name="T42" fmla="*/ 38 w 174"/>
                  <a:gd name="T43" fmla="*/ 43 h 99"/>
                  <a:gd name="T44" fmla="*/ 29 w 174"/>
                  <a:gd name="T45" fmla="*/ 43 h 99"/>
                  <a:gd name="T46" fmla="*/ 23 w 174"/>
                  <a:gd name="T47" fmla="*/ 40 h 99"/>
                  <a:gd name="T48" fmla="*/ 31 w 174"/>
                  <a:gd name="T49" fmla="*/ 35 h 99"/>
                  <a:gd name="T50" fmla="*/ 53 w 174"/>
                  <a:gd name="T51" fmla="*/ 33 h 99"/>
                  <a:gd name="T52" fmla="*/ 66 w 174"/>
                  <a:gd name="T53" fmla="*/ 37 h 99"/>
                  <a:gd name="T54" fmla="*/ 74 w 174"/>
                  <a:gd name="T55" fmla="*/ 48 h 99"/>
                  <a:gd name="T56" fmla="*/ 88 w 174"/>
                  <a:gd name="T57" fmla="*/ 56 h 99"/>
                  <a:gd name="T58" fmla="*/ 110 w 174"/>
                  <a:gd name="T59" fmla="*/ 57 h 99"/>
                  <a:gd name="T60" fmla="*/ 136 w 174"/>
                  <a:gd name="T61" fmla="*/ 51 h 99"/>
                  <a:gd name="T62" fmla="*/ 148 w 174"/>
                  <a:gd name="T63" fmla="*/ 23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4" h="99">
                    <a:moveTo>
                      <a:pt x="157" y="0"/>
                    </a:moveTo>
                    <a:lnTo>
                      <a:pt x="160" y="7"/>
                    </a:lnTo>
                    <a:lnTo>
                      <a:pt x="163" y="26"/>
                    </a:lnTo>
                    <a:lnTo>
                      <a:pt x="165" y="40"/>
                    </a:lnTo>
                    <a:lnTo>
                      <a:pt x="168" y="59"/>
                    </a:lnTo>
                    <a:lnTo>
                      <a:pt x="171" y="67"/>
                    </a:lnTo>
                    <a:lnTo>
                      <a:pt x="173" y="75"/>
                    </a:lnTo>
                    <a:lnTo>
                      <a:pt x="173" y="82"/>
                    </a:lnTo>
                    <a:lnTo>
                      <a:pt x="173" y="86"/>
                    </a:lnTo>
                    <a:lnTo>
                      <a:pt x="170" y="91"/>
                    </a:lnTo>
                    <a:lnTo>
                      <a:pt x="165" y="94"/>
                    </a:lnTo>
                    <a:lnTo>
                      <a:pt x="144" y="97"/>
                    </a:lnTo>
                    <a:lnTo>
                      <a:pt x="119" y="97"/>
                    </a:lnTo>
                    <a:lnTo>
                      <a:pt x="92" y="94"/>
                    </a:lnTo>
                    <a:lnTo>
                      <a:pt x="75" y="97"/>
                    </a:lnTo>
                    <a:lnTo>
                      <a:pt x="65" y="98"/>
                    </a:lnTo>
                    <a:lnTo>
                      <a:pt x="54" y="97"/>
                    </a:lnTo>
                    <a:lnTo>
                      <a:pt x="44" y="95"/>
                    </a:lnTo>
                    <a:lnTo>
                      <a:pt x="36" y="94"/>
                    </a:lnTo>
                    <a:lnTo>
                      <a:pt x="17" y="93"/>
                    </a:lnTo>
                    <a:lnTo>
                      <a:pt x="10" y="87"/>
                    </a:lnTo>
                    <a:lnTo>
                      <a:pt x="10" y="81"/>
                    </a:lnTo>
                    <a:lnTo>
                      <a:pt x="6" y="76"/>
                    </a:lnTo>
                    <a:lnTo>
                      <a:pt x="4" y="72"/>
                    </a:lnTo>
                    <a:lnTo>
                      <a:pt x="4" y="65"/>
                    </a:lnTo>
                    <a:lnTo>
                      <a:pt x="1" y="59"/>
                    </a:lnTo>
                    <a:lnTo>
                      <a:pt x="0" y="54"/>
                    </a:lnTo>
                    <a:lnTo>
                      <a:pt x="0" y="51"/>
                    </a:lnTo>
                    <a:lnTo>
                      <a:pt x="2" y="49"/>
                    </a:lnTo>
                    <a:lnTo>
                      <a:pt x="4" y="49"/>
                    </a:lnTo>
                    <a:lnTo>
                      <a:pt x="6" y="50"/>
                    </a:lnTo>
                    <a:lnTo>
                      <a:pt x="8" y="53"/>
                    </a:lnTo>
                    <a:lnTo>
                      <a:pt x="12" y="55"/>
                    </a:lnTo>
                    <a:lnTo>
                      <a:pt x="19" y="58"/>
                    </a:lnTo>
                    <a:lnTo>
                      <a:pt x="15" y="55"/>
                    </a:lnTo>
                    <a:lnTo>
                      <a:pt x="13" y="51"/>
                    </a:lnTo>
                    <a:lnTo>
                      <a:pt x="16" y="48"/>
                    </a:lnTo>
                    <a:lnTo>
                      <a:pt x="21" y="47"/>
                    </a:lnTo>
                    <a:lnTo>
                      <a:pt x="28" y="47"/>
                    </a:lnTo>
                    <a:lnTo>
                      <a:pt x="37" y="45"/>
                    </a:lnTo>
                    <a:lnTo>
                      <a:pt x="47" y="45"/>
                    </a:lnTo>
                    <a:lnTo>
                      <a:pt x="50" y="45"/>
                    </a:lnTo>
                    <a:lnTo>
                      <a:pt x="45" y="43"/>
                    </a:lnTo>
                    <a:lnTo>
                      <a:pt x="38" y="43"/>
                    </a:lnTo>
                    <a:lnTo>
                      <a:pt x="34" y="43"/>
                    </a:lnTo>
                    <a:lnTo>
                      <a:pt x="29" y="43"/>
                    </a:lnTo>
                    <a:lnTo>
                      <a:pt x="24" y="42"/>
                    </a:lnTo>
                    <a:lnTo>
                      <a:pt x="23" y="40"/>
                    </a:lnTo>
                    <a:lnTo>
                      <a:pt x="22" y="36"/>
                    </a:lnTo>
                    <a:lnTo>
                      <a:pt x="31" y="35"/>
                    </a:lnTo>
                    <a:lnTo>
                      <a:pt x="44" y="34"/>
                    </a:lnTo>
                    <a:lnTo>
                      <a:pt x="53" y="33"/>
                    </a:lnTo>
                    <a:lnTo>
                      <a:pt x="60" y="35"/>
                    </a:lnTo>
                    <a:lnTo>
                      <a:pt x="66" y="37"/>
                    </a:lnTo>
                    <a:lnTo>
                      <a:pt x="70" y="44"/>
                    </a:lnTo>
                    <a:lnTo>
                      <a:pt x="74" y="48"/>
                    </a:lnTo>
                    <a:lnTo>
                      <a:pt x="80" y="53"/>
                    </a:lnTo>
                    <a:lnTo>
                      <a:pt x="88" y="56"/>
                    </a:lnTo>
                    <a:lnTo>
                      <a:pt x="99" y="58"/>
                    </a:lnTo>
                    <a:lnTo>
                      <a:pt x="110" y="57"/>
                    </a:lnTo>
                    <a:lnTo>
                      <a:pt x="133" y="51"/>
                    </a:lnTo>
                    <a:lnTo>
                      <a:pt x="136" y="51"/>
                    </a:lnTo>
                    <a:lnTo>
                      <a:pt x="145" y="38"/>
                    </a:lnTo>
                    <a:lnTo>
                      <a:pt x="148" y="23"/>
                    </a:lnTo>
                    <a:lnTo>
                      <a:pt x="157" y="0"/>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444" name="Group 148"/>
            <p:cNvGrpSpPr>
              <a:grpSpLocks/>
            </p:cNvGrpSpPr>
            <p:nvPr/>
          </p:nvGrpSpPr>
          <p:grpSpPr bwMode="auto">
            <a:xfrm>
              <a:off x="1448" y="3173"/>
              <a:ext cx="193" cy="219"/>
              <a:chOff x="1448" y="3173"/>
              <a:chExt cx="193" cy="219"/>
            </a:xfrm>
          </p:grpSpPr>
          <p:sp>
            <p:nvSpPr>
              <p:cNvPr id="57461" name="Freeform 149"/>
              <p:cNvSpPr>
                <a:spLocks/>
              </p:cNvSpPr>
              <p:nvPr/>
            </p:nvSpPr>
            <p:spPr bwMode="auto">
              <a:xfrm>
                <a:off x="1471" y="3201"/>
                <a:ext cx="149" cy="174"/>
              </a:xfrm>
              <a:custGeom>
                <a:avLst/>
                <a:gdLst>
                  <a:gd name="T0" fmla="*/ 0 w 149"/>
                  <a:gd name="T1" fmla="*/ 128 h 174"/>
                  <a:gd name="T2" fmla="*/ 3 w 149"/>
                  <a:gd name="T3" fmla="*/ 119 h 174"/>
                  <a:gd name="T4" fmla="*/ 0 w 149"/>
                  <a:gd name="T5" fmla="*/ 98 h 174"/>
                  <a:gd name="T6" fmla="*/ 0 w 149"/>
                  <a:gd name="T7" fmla="*/ 84 h 174"/>
                  <a:gd name="T8" fmla="*/ 3 w 149"/>
                  <a:gd name="T9" fmla="*/ 62 h 174"/>
                  <a:gd name="T10" fmla="*/ 8 w 149"/>
                  <a:gd name="T11" fmla="*/ 46 h 174"/>
                  <a:gd name="T12" fmla="*/ 15 w 149"/>
                  <a:gd name="T13" fmla="*/ 33 h 174"/>
                  <a:gd name="T14" fmla="*/ 24 w 149"/>
                  <a:gd name="T15" fmla="*/ 20 h 174"/>
                  <a:gd name="T16" fmla="*/ 38 w 149"/>
                  <a:gd name="T17" fmla="*/ 10 h 174"/>
                  <a:gd name="T18" fmla="*/ 55 w 149"/>
                  <a:gd name="T19" fmla="*/ 3 h 174"/>
                  <a:gd name="T20" fmla="*/ 77 w 149"/>
                  <a:gd name="T21" fmla="*/ 0 h 174"/>
                  <a:gd name="T22" fmla="*/ 103 w 149"/>
                  <a:gd name="T23" fmla="*/ 7 h 174"/>
                  <a:gd name="T24" fmla="*/ 127 w 149"/>
                  <a:gd name="T25" fmla="*/ 21 h 174"/>
                  <a:gd name="T26" fmla="*/ 140 w 149"/>
                  <a:gd name="T27" fmla="*/ 33 h 174"/>
                  <a:gd name="T28" fmla="*/ 148 w 149"/>
                  <a:gd name="T29" fmla="*/ 50 h 174"/>
                  <a:gd name="T30" fmla="*/ 148 w 149"/>
                  <a:gd name="T31" fmla="*/ 67 h 174"/>
                  <a:gd name="T32" fmla="*/ 144 w 149"/>
                  <a:gd name="T33" fmla="*/ 84 h 174"/>
                  <a:gd name="T34" fmla="*/ 135 w 149"/>
                  <a:gd name="T35" fmla="*/ 104 h 174"/>
                  <a:gd name="T36" fmla="*/ 134 w 149"/>
                  <a:gd name="T37" fmla="*/ 117 h 174"/>
                  <a:gd name="T38" fmla="*/ 133 w 149"/>
                  <a:gd name="T39" fmla="*/ 123 h 174"/>
                  <a:gd name="T40" fmla="*/ 131 w 149"/>
                  <a:gd name="T41" fmla="*/ 128 h 174"/>
                  <a:gd name="T42" fmla="*/ 119 w 149"/>
                  <a:gd name="T43" fmla="*/ 146 h 174"/>
                  <a:gd name="T44" fmla="*/ 113 w 149"/>
                  <a:gd name="T45" fmla="*/ 153 h 174"/>
                  <a:gd name="T46" fmla="*/ 107 w 149"/>
                  <a:gd name="T47" fmla="*/ 161 h 174"/>
                  <a:gd name="T48" fmla="*/ 104 w 149"/>
                  <a:gd name="T49" fmla="*/ 164 h 174"/>
                  <a:gd name="T50" fmla="*/ 102 w 149"/>
                  <a:gd name="T51" fmla="*/ 166 h 174"/>
                  <a:gd name="T52" fmla="*/ 100 w 149"/>
                  <a:gd name="T53" fmla="*/ 167 h 174"/>
                  <a:gd name="T54" fmla="*/ 96 w 149"/>
                  <a:gd name="T55" fmla="*/ 167 h 174"/>
                  <a:gd name="T56" fmla="*/ 90 w 149"/>
                  <a:gd name="T57" fmla="*/ 166 h 174"/>
                  <a:gd name="T58" fmla="*/ 87 w 149"/>
                  <a:gd name="T59" fmla="*/ 165 h 174"/>
                  <a:gd name="T60" fmla="*/ 83 w 149"/>
                  <a:gd name="T61" fmla="*/ 165 h 174"/>
                  <a:gd name="T62" fmla="*/ 73 w 149"/>
                  <a:gd name="T63" fmla="*/ 173 h 174"/>
                  <a:gd name="T64" fmla="*/ 0 w 149"/>
                  <a:gd name="T65" fmla="*/ 128 h 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9" h="174">
                    <a:moveTo>
                      <a:pt x="0" y="128"/>
                    </a:moveTo>
                    <a:lnTo>
                      <a:pt x="3" y="119"/>
                    </a:lnTo>
                    <a:lnTo>
                      <a:pt x="0" y="98"/>
                    </a:lnTo>
                    <a:lnTo>
                      <a:pt x="0" y="84"/>
                    </a:lnTo>
                    <a:lnTo>
                      <a:pt x="3" y="62"/>
                    </a:lnTo>
                    <a:lnTo>
                      <a:pt x="8" y="46"/>
                    </a:lnTo>
                    <a:lnTo>
                      <a:pt x="15" y="33"/>
                    </a:lnTo>
                    <a:lnTo>
                      <a:pt x="24" y="20"/>
                    </a:lnTo>
                    <a:lnTo>
                      <a:pt x="38" y="10"/>
                    </a:lnTo>
                    <a:lnTo>
                      <a:pt x="55" y="3"/>
                    </a:lnTo>
                    <a:lnTo>
                      <a:pt x="77" y="0"/>
                    </a:lnTo>
                    <a:lnTo>
                      <a:pt x="103" y="7"/>
                    </a:lnTo>
                    <a:lnTo>
                      <a:pt x="127" y="21"/>
                    </a:lnTo>
                    <a:lnTo>
                      <a:pt x="140" y="33"/>
                    </a:lnTo>
                    <a:lnTo>
                      <a:pt x="148" y="50"/>
                    </a:lnTo>
                    <a:lnTo>
                      <a:pt x="148" y="67"/>
                    </a:lnTo>
                    <a:lnTo>
                      <a:pt x="144" y="84"/>
                    </a:lnTo>
                    <a:lnTo>
                      <a:pt x="135" y="104"/>
                    </a:lnTo>
                    <a:lnTo>
                      <a:pt x="134" y="117"/>
                    </a:lnTo>
                    <a:lnTo>
                      <a:pt x="133" y="123"/>
                    </a:lnTo>
                    <a:lnTo>
                      <a:pt x="131" y="128"/>
                    </a:lnTo>
                    <a:lnTo>
                      <a:pt x="119" y="146"/>
                    </a:lnTo>
                    <a:lnTo>
                      <a:pt x="113" y="153"/>
                    </a:lnTo>
                    <a:lnTo>
                      <a:pt x="107" y="161"/>
                    </a:lnTo>
                    <a:lnTo>
                      <a:pt x="104" y="164"/>
                    </a:lnTo>
                    <a:lnTo>
                      <a:pt x="102" y="166"/>
                    </a:lnTo>
                    <a:lnTo>
                      <a:pt x="100" y="167"/>
                    </a:lnTo>
                    <a:lnTo>
                      <a:pt x="96" y="167"/>
                    </a:lnTo>
                    <a:lnTo>
                      <a:pt x="90" y="166"/>
                    </a:lnTo>
                    <a:lnTo>
                      <a:pt x="87" y="165"/>
                    </a:lnTo>
                    <a:lnTo>
                      <a:pt x="83" y="165"/>
                    </a:lnTo>
                    <a:lnTo>
                      <a:pt x="73" y="173"/>
                    </a:lnTo>
                    <a:lnTo>
                      <a:pt x="0" y="128"/>
                    </a:lnTo>
                  </a:path>
                </a:pathLst>
              </a:custGeom>
              <a:solidFill>
                <a:srgbClr val="FFB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62" name="Oval 150"/>
              <p:cNvSpPr>
                <a:spLocks noChangeArrowheads="1"/>
              </p:cNvSpPr>
              <p:nvPr/>
            </p:nvSpPr>
            <p:spPr bwMode="auto">
              <a:xfrm>
                <a:off x="1557" y="3339"/>
                <a:ext cx="15" cy="18"/>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57463" name="Freeform 151"/>
              <p:cNvSpPr>
                <a:spLocks/>
              </p:cNvSpPr>
              <p:nvPr/>
            </p:nvSpPr>
            <p:spPr bwMode="auto">
              <a:xfrm>
                <a:off x="1552" y="3314"/>
                <a:ext cx="19" cy="34"/>
              </a:xfrm>
              <a:custGeom>
                <a:avLst/>
                <a:gdLst>
                  <a:gd name="T0" fmla="*/ 1 w 19"/>
                  <a:gd name="T1" fmla="*/ 0 h 34"/>
                  <a:gd name="T2" fmla="*/ 0 w 19"/>
                  <a:gd name="T3" fmla="*/ 5 h 34"/>
                  <a:gd name="T4" fmla="*/ 0 w 19"/>
                  <a:gd name="T5" fmla="*/ 11 h 34"/>
                  <a:gd name="T6" fmla="*/ 4 w 19"/>
                  <a:gd name="T7" fmla="*/ 22 h 34"/>
                  <a:gd name="T8" fmla="*/ 8 w 19"/>
                  <a:gd name="T9" fmla="*/ 32 h 34"/>
                  <a:gd name="T10" fmla="*/ 14 w 19"/>
                  <a:gd name="T11" fmla="*/ 33 h 34"/>
                  <a:gd name="T12" fmla="*/ 18 w 19"/>
                  <a:gd name="T13" fmla="*/ 32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4">
                    <a:moveTo>
                      <a:pt x="1" y="0"/>
                    </a:moveTo>
                    <a:lnTo>
                      <a:pt x="0" y="5"/>
                    </a:lnTo>
                    <a:lnTo>
                      <a:pt x="0" y="11"/>
                    </a:lnTo>
                    <a:lnTo>
                      <a:pt x="4" y="22"/>
                    </a:lnTo>
                    <a:lnTo>
                      <a:pt x="8" y="32"/>
                    </a:lnTo>
                    <a:lnTo>
                      <a:pt x="14" y="33"/>
                    </a:lnTo>
                    <a:lnTo>
                      <a:pt x="18" y="32"/>
                    </a:lnTo>
                  </a:path>
                </a:pathLst>
              </a:custGeom>
              <a:noFill/>
              <a:ln w="12700" cap="rnd" cmpd="sng">
                <a:solidFill>
                  <a:srgbClr val="FF7F3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64" name="Freeform 152"/>
              <p:cNvSpPr>
                <a:spLocks/>
              </p:cNvSpPr>
              <p:nvPr/>
            </p:nvSpPr>
            <p:spPr bwMode="auto">
              <a:xfrm>
                <a:off x="1460" y="3319"/>
                <a:ext cx="97" cy="73"/>
              </a:xfrm>
              <a:custGeom>
                <a:avLst/>
                <a:gdLst>
                  <a:gd name="T0" fmla="*/ 16 w 97"/>
                  <a:gd name="T1" fmla="*/ 0 h 73"/>
                  <a:gd name="T2" fmla="*/ 59 w 97"/>
                  <a:gd name="T3" fmla="*/ 20 h 73"/>
                  <a:gd name="T4" fmla="*/ 74 w 97"/>
                  <a:gd name="T5" fmla="*/ 29 h 73"/>
                  <a:gd name="T6" fmla="*/ 82 w 97"/>
                  <a:gd name="T7" fmla="*/ 35 h 73"/>
                  <a:gd name="T8" fmla="*/ 87 w 97"/>
                  <a:gd name="T9" fmla="*/ 41 h 73"/>
                  <a:gd name="T10" fmla="*/ 91 w 97"/>
                  <a:gd name="T11" fmla="*/ 45 h 73"/>
                  <a:gd name="T12" fmla="*/ 94 w 97"/>
                  <a:gd name="T13" fmla="*/ 51 h 73"/>
                  <a:gd name="T14" fmla="*/ 96 w 97"/>
                  <a:gd name="T15" fmla="*/ 55 h 73"/>
                  <a:gd name="T16" fmla="*/ 83 w 97"/>
                  <a:gd name="T17" fmla="*/ 72 h 73"/>
                  <a:gd name="T18" fmla="*/ 0 w 97"/>
                  <a:gd name="T19" fmla="*/ 12 h 73"/>
                  <a:gd name="T20" fmla="*/ 16 w 97"/>
                  <a:gd name="T21" fmla="*/ 0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 h="73">
                    <a:moveTo>
                      <a:pt x="16" y="0"/>
                    </a:moveTo>
                    <a:lnTo>
                      <a:pt x="59" y="20"/>
                    </a:lnTo>
                    <a:lnTo>
                      <a:pt x="74" y="29"/>
                    </a:lnTo>
                    <a:lnTo>
                      <a:pt x="82" y="35"/>
                    </a:lnTo>
                    <a:lnTo>
                      <a:pt x="87" y="41"/>
                    </a:lnTo>
                    <a:lnTo>
                      <a:pt x="91" y="45"/>
                    </a:lnTo>
                    <a:lnTo>
                      <a:pt x="94" y="51"/>
                    </a:lnTo>
                    <a:lnTo>
                      <a:pt x="96" y="55"/>
                    </a:lnTo>
                    <a:lnTo>
                      <a:pt x="83" y="72"/>
                    </a:lnTo>
                    <a:lnTo>
                      <a:pt x="0" y="12"/>
                    </a:lnTo>
                    <a:lnTo>
                      <a:pt x="16" y="0"/>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465" name="Group 153"/>
              <p:cNvGrpSpPr>
                <a:grpSpLocks/>
              </p:cNvGrpSpPr>
              <p:nvPr/>
            </p:nvGrpSpPr>
            <p:grpSpPr bwMode="auto">
              <a:xfrm>
                <a:off x="1448" y="3173"/>
                <a:ext cx="193" cy="161"/>
                <a:chOff x="1448" y="3173"/>
                <a:chExt cx="193" cy="161"/>
              </a:xfrm>
            </p:grpSpPr>
            <p:sp>
              <p:nvSpPr>
                <p:cNvPr id="57466" name="Freeform 154"/>
                <p:cNvSpPr>
                  <a:spLocks/>
                </p:cNvSpPr>
                <p:nvPr/>
              </p:nvSpPr>
              <p:spPr bwMode="auto">
                <a:xfrm>
                  <a:off x="1448" y="3173"/>
                  <a:ext cx="193" cy="161"/>
                </a:xfrm>
                <a:custGeom>
                  <a:avLst/>
                  <a:gdLst>
                    <a:gd name="T0" fmla="*/ 90 w 193"/>
                    <a:gd name="T1" fmla="*/ 5 h 161"/>
                    <a:gd name="T2" fmla="*/ 98 w 193"/>
                    <a:gd name="T3" fmla="*/ 0 h 161"/>
                    <a:gd name="T4" fmla="*/ 114 w 193"/>
                    <a:gd name="T5" fmla="*/ 8 h 161"/>
                    <a:gd name="T6" fmla="*/ 137 w 193"/>
                    <a:gd name="T7" fmla="*/ 20 h 161"/>
                    <a:gd name="T8" fmla="*/ 181 w 193"/>
                    <a:gd name="T9" fmla="*/ 70 h 161"/>
                    <a:gd name="T10" fmla="*/ 188 w 193"/>
                    <a:gd name="T11" fmla="*/ 78 h 161"/>
                    <a:gd name="T12" fmla="*/ 191 w 193"/>
                    <a:gd name="T13" fmla="*/ 87 h 161"/>
                    <a:gd name="T14" fmla="*/ 192 w 193"/>
                    <a:gd name="T15" fmla="*/ 95 h 161"/>
                    <a:gd name="T16" fmla="*/ 191 w 193"/>
                    <a:gd name="T17" fmla="*/ 103 h 161"/>
                    <a:gd name="T18" fmla="*/ 189 w 193"/>
                    <a:gd name="T19" fmla="*/ 109 h 161"/>
                    <a:gd name="T20" fmla="*/ 186 w 193"/>
                    <a:gd name="T21" fmla="*/ 116 h 161"/>
                    <a:gd name="T22" fmla="*/ 181 w 193"/>
                    <a:gd name="T23" fmla="*/ 120 h 161"/>
                    <a:gd name="T24" fmla="*/ 158 w 193"/>
                    <a:gd name="T25" fmla="*/ 134 h 161"/>
                    <a:gd name="T26" fmla="*/ 153 w 193"/>
                    <a:gd name="T27" fmla="*/ 136 h 161"/>
                    <a:gd name="T28" fmla="*/ 147 w 193"/>
                    <a:gd name="T29" fmla="*/ 136 h 161"/>
                    <a:gd name="T30" fmla="*/ 137 w 193"/>
                    <a:gd name="T31" fmla="*/ 143 h 161"/>
                    <a:gd name="T32" fmla="*/ 122 w 193"/>
                    <a:gd name="T33" fmla="*/ 143 h 161"/>
                    <a:gd name="T34" fmla="*/ 117 w 193"/>
                    <a:gd name="T35" fmla="*/ 145 h 161"/>
                    <a:gd name="T36" fmla="*/ 115 w 193"/>
                    <a:gd name="T37" fmla="*/ 139 h 161"/>
                    <a:gd name="T38" fmla="*/ 110 w 193"/>
                    <a:gd name="T39" fmla="*/ 138 h 161"/>
                    <a:gd name="T40" fmla="*/ 105 w 193"/>
                    <a:gd name="T41" fmla="*/ 139 h 161"/>
                    <a:gd name="T42" fmla="*/ 102 w 193"/>
                    <a:gd name="T43" fmla="*/ 143 h 161"/>
                    <a:gd name="T44" fmla="*/ 101 w 193"/>
                    <a:gd name="T45" fmla="*/ 146 h 161"/>
                    <a:gd name="T46" fmla="*/ 102 w 193"/>
                    <a:gd name="T47" fmla="*/ 149 h 161"/>
                    <a:gd name="T48" fmla="*/ 94 w 193"/>
                    <a:gd name="T49" fmla="*/ 151 h 161"/>
                    <a:gd name="T50" fmla="*/ 86 w 193"/>
                    <a:gd name="T51" fmla="*/ 155 h 161"/>
                    <a:gd name="T52" fmla="*/ 74 w 193"/>
                    <a:gd name="T53" fmla="*/ 156 h 161"/>
                    <a:gd name="T54" fmla="*/ 62 w 193"/>
                    <a:gd name="T55" fmla="*/ 158 h 161"/>
                    <a:gd name="T56" fmla="*/ 47 w 193"/>
                    <a:gd name="T57" fmla="*/ 160 h 161"/>
                    <a:gd name="T58" fmla="*/ 28 w 193"/>
                    <a:gd name="T59" fmla="*/ 155 h 161"/>
                    <a:gd name="T60" fmla="*/ 12 w 193"/>
                    <a:gd name="T61" fmla="*/ 149 h 161"/>
                    <a:gd name="T62" fmla="*/ 10 w 193"/>
                    <a:gd name="T63" fmla="*/ 143 h 161"/>
                    <a:gd name="T64" fmla="*/ 7 w 193"/>
                    <a:gd name="T65" fmla="*/ 138 h 161"/>
                    <a:gd name="T66" fmla="*/ 6 w 193"/>
                    <a:gd name="T67" fmla="*/ 129 h 161"/>
                    <a:gd name="T68" fmla="*/ 2 w 193"/>
                    <a:gd name="T69" fmla="*/ 111 h 161"/>
                    <a:gd name="T70" fmla="*/ 1 w 193"/>
                    <a:gd name="T71" fmla="*/ 103 h 161"/>
                    <a:gd name="T72" fmla="*/ 0 w 193"/>
                    <a:gd name="T73" fmla="*/ 95 h 161"/>
                    <a:gd name="T74" fmla="*/ 2 w 193"/>
                    <a:gd name="T75" fmla="*/ 88 h 161"/>
                    <a:gd name="T76" fmla="*/ 6 w 193"/>
                    <a:gd name="T77" fmla="*/ 79 h 161"/>
                    <a:gd name="T78" fmla="*/ 10 w 193"/>
                    <a:gd name="T79" fmla="*/ 69 h 161"/>
                    <a:gd name="T80" fmla="*/ 18 w 193"/>
                    <a:gd name="T81" fmla="*/ 54 h 161"/>
                    <a:gd name="T82" fmla="*/ 34 w 193"/>
                    <a:gd name="T83" fmla="*/ 34 h 161"/>
                    <a:gd name="T84" fmla="*/ 48 w 193"/>
                    <a:gd name="T85" fmla="*/ 22 h 161"/>
                    <a:gd name="T86" fmla="*/ 68 w 193"/>
                    <a:gd name="T87" fmla="*/ 11 h 161"/>
                    <a:gd name="T88" fmla="*/ 80 w 193"/>
                    <a:gd name="T89" fmla="*/ 8 h 161"/>
                    <a:gd name="T90" fmla="*/ 90 w 193"/>
                    <a:gd name="T91" fmla="*/ 5 h 16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93" h="161">
                      <a:moveTo>
                        <a:pt x="90" y="5"/>
                      </a:moveTo>
                      <a:lnTo>
                        <a:pt x="98" y="0"/>
                      </a:lnTo>
                      <a:lnTo>
                        <a:pt x="114" y="8"/>
                      </a:lnTo>
                      <a:lnTo>
                        <a:pt x="137" y="20"/>
                      </a:lnTo>
                      <a:lnTo>
                        <a:pt x="181" y="70"/>
                      </a:lnTo>
                      <a:lnTo>
                        <a:pt x="188" y="78"/>
                      </a:lnTo>
                      <a:lnTo>
                        <a:pt x="191" y="87"/>
                      </a:lnTo>
                      <a:lnTo>
                        <a:pt x="192" y="95"/>
                      </a:lnTo>
                      <a:lnTo>
                        <a:pt x="191" y="103"/>
                      </a:lnTo>
                      <a:lnTo>
                        <a:pt x="189" y="109"/>
                      </a:lnTo>
                      <a:lnTo>
                        <a:pt x="186" y="116"/>
                      </a:lnTo>
                      <a:lnTo>
                        <a:pt x="181" y="120"/>
                      </a:lnTo>
                      <a:lnTo>
                        <a:pt x="158" y="134"/>
                      </a:lnTo>
                      <a:lnTo>
                        <a:pt x="153" y="136"/>
                      </a:lnTo>
                      <a:lnTo>
                        <a:pt x="147" y="136"/>
                      </a:lnTo>
                      <a:lnTo>
                        <a:pt x="137" y="143"/>
                      </a:lnTo>
                      <a:lnTo>
                        <a:pt x="122" y="143"/>
                      </a:lnTo>
                      <a:lnTo>
                        <a:pt x="117" y="145"/>
                      </a:lnTo>
                      <a:lnTo>
                        <a:pt x="115" y="139"/>
                      </a:lnTo>
                      <a:lnTo>
                        <a:pt x="110" y="138"/>
                      </a:lnTo>
                      <a:lnTo>
                        <a:pt x="105" y="139"/>
                      </a:lnTo>
                      <a:lnTo>
                        <a:pt x="102" y="143"/>
                      </a:lnTo>
                      <a:lnTo>
                        <a:pt x="101" y="146"/>
                      </a:lnTo>
                      <a:lnTo>
                        <a:pt x="102" y="149"/>
                      </a:lnTo>
                      <a:lnTo>
                        <a:pt x="94" y="151"/>
                      </a:lnTo>
                      <a:lnTo>
                        <a:pt x="86" y="155"/>
                      </a:lnTo>
                      <a:lnTo>
                        <a:pt x="74" y="156"/>
                      </a:lnTo>
                      <a:lnTo>
                        <a:pt x="62" y="158"/>
                      </a:lnTo>
                      <a:lnTo>
                        <a:pt x="47" y="160"/>
                      </a:lnTo>
                      <a:lnTo>
                        <a:pt x="28" y="155"/>
                      </a:lnTo>
                      <a:lnTo>
                        <a:pt x="12" y="149"/>
                      </a:lnTo>
                      <a:lnTo>
                        <a:pt x="10" y="143"/>
                      </a:lnTo>
                      <a:lnTo>
                        <a:pt x="7" y="138"/>
                      </a:lnTo>
                      <a:lnTo>
                        <a:pt x="6" y="129"/>
                      </a:lnTo>
                      <a:lnTo>
                        <a:pt x="2" y="111"/>
                      </a:lnTo>
                      <a:lnTo>
                        <a:pt x="1" y="103"/>
                      </a:lnTo>
                      <a:lnTo>
                        <a:pt x="0" y="95"/>
                      </a:lnTo>
                      <a:lnTo>
                        <a:pt x="2" y="88"/>
                      </a:lnTo>
                      <a:lnTo>
                        <a:pt x="6" y="79"/>
                      </a:lnTo>
                      <a:lnTo>
                        <a:pt x="10" y="69"/>
                      </a:lnTo>
                      <a:lnTo>
                        <a:pt x="18" y="54"/>
                      </a:lnTo>
                      <a:lnTo>
                        <a:pt x="34" y="34"/>
                      </a:lnTo>
                      <a:lnTo>
                        <a:pt x="48" y="22"/>
                      </a:lnTo>
                      <a:lnTo>
                        <a:pt x="68" y="11"/>
                      </a:lnTo>
                      <a:lnTo>
                        <a:pt x="80" y="8"/>
                      </a:lnTo>
                      <a:lnTo>
                        <a:pt x="90" y="5"/>
                      </a:lnTo>
                    </a:path>
                  </a:pathLst>
                </a:custGeom>
                <a:solidFill>
                  <a:srgbClr val="9F7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67" name="Freeform 155"/>
                <p:cNvSpPr>
                  <a:spLocks/>
                </p:cNvSpPr>
                <p:nvPr/>
              </p:nvSpPr>
              <p:spPr bwMode="auto">
                <a:xfrm>
                  <a:off x="1596" y="3299"/>
                  <a:ext cx="28" cy="30"/>
                </a:xfrm>
                <a:custGeom>
                  <a:avLst/>
                  <a:gdLst>
                    <a:gd name="T0" fmla="*/ 5 w 28"/>
                    <a:gd name="T1" fmla="*/ 4 h 30"/>
                    <a:gd name="T2" fmla="*/ 22 w 28"/>
                    <a:gd name="T3" fmla="*/ 4 h 30"/>
                    <a:gd name="T4" fmla="*/ 20 w 28"/>
                    <a:gd name="T5" fmla="*/ 0 h 30"/>
                    <a:gd name="T6" fmla="*/ 23 w 28"/>
                    <a:gd name="T7" fmla="*/ 0 h 30"/>
                    <a:gd name="T8" fmla="*/ 27 w 28"/>
                    <a:gd name="T9" fmla="*/ 4 h 30"/>
                    <a:gd name="T10" fmla="*/ 27 w 28"/>
                    <a:gd name="T11" fmla="*/ 7 h 30"/>
                    <a:gd name="T12" fmla="*/ 24 w 28"/>
                    <a:gd name="T13" fmla="*/ 8 h 30"/>
                    <a:gd name="T14" fmla="*/ 24 w 28"/>
                    <a:gd name="T15" fmla="*/ 12 h 30"/>
                    <a:gd name="T16" fmla="*/ 23 w 28"/>
                    <a:gd name="T17" fmla="*/ 17 h 30"/>
                    <a:gd name="T18" fmla="*/ 21 w 28"/>
                    <a:gd name="T19" fmla="*/ 21 h 30"/>
                    <a:gd name="T20" fmla="*/ 20 w 28"/>
                    <a:gd name="T21" fmla="*/ 23 h 30"/>
                    <a:gd name="T22" fmla="*/ 18 w 28"/>
                    <a:gd name="T23" fmla="*/ 25 h 30"/>
                    <a:gd name="T24" fmla="*/ 16 w 28"/>
                    <a:gd name="T25" fmla="*/ 26 h 30"/>
                    <a:gd name="T26" fmla="*/ 14 w 28"/>
                    <a:gd name="T27" fmla="*/ 28 h 30"/>
                    <a:gd name="T28" fmla="*/ 11 w 28"/>
                    <a:gd name="T29" fmla="*/ 29 h 30"/>
                    <a:gd name="T30" fmla="*/ 9 w 28"/>
                    <a:gd name="T31" fmla="*/ 29 h 30"/>
                    <a:gd name="T32" fmla="*/ 7 w 28"/>
                    <a:gd name="T33" fmla="*/ 29 h 30"/>
                    <a:gd name="T34" fmla="*/ 9 w 28"/>
                    <a:gd name="T35" fmla="*/ 26 h 30"/>
                    <a:gd name="T36" fmla="*/ 11 w 28"/>
                    <a:gd name="T37" fmla="*/ 26 h 30"/>
                    <a:gd name="T38" fmla="*/ 14 w 28"/>
                    <a:gd name="T39" fmla="*/ 24 h 30"/>
                    <a:gd name="T40" fmla="*/ 17 w 28"/>
                    <a:gd name="T41" fmla="*/ 23 h 30"/>
                    <a:gd name="T42" fmla="*/ 18 w 28"/>
                    <a:gd name="T43" fmla="*/ 21 h 30"/>
                    <a:gd name="T44" fmla="*/ 19 w 28"/>
                    <a:gd name="T45" fmla="*/ 19 h 30"/>
                    <a:gd name="T46" fmla="*/ 20 w 28"/>
                    <a:gd name="T47" fmla="*/ 15 h 30"/>
                    <a:gd name="T48" fmla="*/ 21 w 28"/>
                    <a:gd name="T49" fmla="*/ 11 h 30"/>
                    <a:gd name="T50" fmla="*/ 22 w 28"/>
                    <a:gd name="T51" fmla="*/ 8 h 30"/>
                    <a:gd name="T52" fmla="*/ 0 w 28"/>
                    <a:gd name="T53" fmla="*/ 10 h 30"/>
                    <a:gd name="T54" fmla="*/ 5 w 28"/>
                    <a:gd name="T55" fmla="*/ 4 h 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 h="30">
                      <a:moveTo>
                        <a:pt x="5" y="4"/>
                      </a:moveTo>
                      <a:lnTo>
                        <a:pt x="22" y="4"/>
                      </a:lnTo>
                      <a:lnTo>
                        <a:pt x="20" y="0"/>
                      </a:lnTo>
                      <a:lnTo>
                        <a:pt x="23" y="0"/>
                      </a:lnTo>
                      <a:lnTo>
                        <a:pt x="27" y="4"/>
                      </a:lnTo>
                      <a:lnTo>
                        <a:pt x="27" y="7"/>
                      </a:lnTo>
                      <a:lnTo>
                        <a:pt x="24" y="8"/>
                      </a:lnTo>
                      <a:lnTo>
                        <a:pt x="24" y="12"/>
                      </a:lnTo>
                      <a:lnTo>
                        <a:pt x="23" y="17"/>
                      </a:lnTo>
                      <a:lnTo>
                        <a:pt x="21" y="21"/>
                      </a:lnTo>
                      <a:lnTo>
                        <a:pt x="20" y="23"/>
                      </a:lnTo>
                      <a:lnTo>
                        <a:pt x="18" y="25"/>
                      </a:lnTo>
                      <a:lnTo>
                        <a:pt x="16" y="26"/>
                      </a:lnTo>
                      <a:lnTo>
                        <a:pt x="14" y="28"/>
                      </a:lnTo>
                      <a:lnTo>
                        <a:pt x="11" y="29"/>
                      </a:lnTo>
                      <a:lnTo>
                        <a:pt x="9" y="29"/>
                      </a:lnTo>
                      <a:lnTo>
                        <a:pt x="7" y="29"/>
                      </a:lnTo>
                      <a:lnTo>
                        <a:pt x="9" y="26"/>
                      </a:lnTo>
                      <a:lnTo>
                        <a:pt x="11" y="26"/>
                      </a:lnTo>
                      <a:lnTo>
                        <a:pt x="14" y="24"/>
                      </a:lnTo>
                      <a:lnTo>
                        <a:pt x="17" y="23"/>
                      </a:lnTo>
                      <a:lnTo>
                        <a:pt x="18" y="21"/>
                      </a:lnTo>
                      <a:lnTo>
                        <a:pt x="19" y="19"/>
                      </a:lnTo>
                      <a:lnTo>
                        <a:pt x="20" y="15"/>
                      </a:lnTo>
                      <a:lnTo>
                        <a:pt x="21" y="11"/>
                      </a:lnTo>
                      <a:lnTo>
                        <a:pt x="22" y="8"/>
                      </a:lnTo>
                      <a:lnTo>
                        <a:pt x="0" y="10"/>
                      </a:lnTo>
                      <a:lnTo>
                        <a:pt x="5" y="4"/>
                      </a:lnTo>
                    </a:path>
                  </a:pathLst>
                </a:custGeom>
                <a:solidFill>
                  <a:srgbClr val="9F7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57445" name="Group 156"/>
            <p:cNvGrpSpPr>
              <a:grpSpLocks/>
            </p:cNvGrpSpPr>
            <p:nvPr/>
          </p:nvGrpSpPr>
          <p:grpSpPr bwMode="auto">
            <a:xfrm>
              <a:off x="1661" y="3210"/>
              <a:ext cx="187" cy="214"/>
              <a:chOff x="1661" y="3210"/>
              <a:chExt cx="187" cy="214"/>
            </a:xfrm>
          </p:grpSpPr>
          <p:grpSp>
            <p:nvGrpSpPr>
              <p:cNvPr id="57457" name="Group 157"/>
              <p:cNvGrpSpPr>
                <a:grpSpLocks/>
              </p:cNvGrpSpPr>
              <p:nvPr/>
            </p:nvGrpSpPr>
            <p:grpSpPr bwMode="auto">
              <a:xfrm>
                <a:off x="1661" y="3210"/>
                <a:ext cx="178" cy="214"/>
                <a:chOff x="1661" y="3210"/>
                <a:chExt cx="178" cy="214"/>
              </a:xfrm>
            </p:grpSpPr>
            <p:sp>
              <p:nvSpPr>
                <p:cNvPr id="57459" name="Freeform 158"/>
                <p:cNvSpPr>
                  <a:spLocks/>
                </p:cNvSpPr>
                <p:nvPr/>
              </p:nvSpPr>
              <p:spPr bwMode="auto">
                <a:xfrm>
                  <a:off x="1674" y="3219"/>
                  <a:ext cx="165" cy="205"/>
                </a:xfrm>
                <a:custGeom>
                  <a:avLst/>
                  <a:gdLst>
                    <a:gd name="T0" fmla="*/ 142 w 165"/>
                    <a:gd name="T1" fmla="*/ 29 h 205"/>
                    <a:gd name="T2" fmla="*/ 153 w 165"/>
                    <a:gd name="T3" fmla="*/ 58 h 205"/>
                    <a:gd name="T4" fmla="*/ 154 w 165"/>
                    <a:gd name="T5" fmla="*/ 68 h 205"/>
                    <a:gd name="T6" fmla="*/ 151 w 165"/>
                    <a:gd name="T7" fmla="*/ 78 h 205"/>
                    <a:gd name="T8" fmla="*/ 153 w 165"/>
                    <a:gd name="T9" fmla="*/ 93 h 205"/>
                    <a:gd name="T10" fmla="*/ 164 w 165"/>
                    <a:gd name="T11" fmla="*/ 115 h 205"/>
                    <a:gd name="T12" fmla="*/ 156 w 165"/>
                    <a:gd name="T13" fmla="*/ 126 h 205"/>
                    <a:gd name="T14" fmla="*/ 159 w 165"/>
                    <a:gd name="T15" fmla="*/ 131 h 205"/>
                    <a:gd name="T16" fmla="*/ 157 w 165"/>
                    <a:gd name="T17" fmla="*/ 144 h 205"/>
                    <a:gd name="T18" fmla="*/ 155 w 165"/>
                    <a:gd name="T19" fmla="*/ 155 h 205"/>
                    <a:gd name="T20" fmla="*/ 154 w 165"/>
                    <a:gd name="T21" fmla="*/ 162 h 205"/>
                    <a:gd name="T22" fmla="*/ 155 w 165"/>
                    <a:gd name="T23" fmla="*/ 172 h 205"/>
                    <a:gd name="T24" fmla="*/ 151 w 165"/>
                    <a:gd name="T25" fmla="*/ 181 h 205"/>
                    <a:gd name="T26" fmla="*/ 144 w 165"/>
                    <a:gd name="T27" fmla="*/ 184 h 205"/>
                    <a:gd name="T28" fmla="*/ 133 w 165"/>
                    <a:gd name="T29" fmla="*/ 186 h 205"/>
                    <a:gd name="T30" fmla="*/ 101 w 165"/>
                    <a:gd name="T31" fmla="*/ 204 h 205"/>
                    <a:gd name="T32" fmla="*/ 11 w 165"/>
                    <a:gd name="T33" fmla="*/ 148 h 205"/>
                    <a:gd name="T34" fmla="*/ 10 w 165"/>
                    <a:gd name="T35" fmla="*/ 126 h 205"/>
                    <a:gd name="T36" fmla="*/ 4 w 165"/>
                    <a:gd name="T37" fmla="*/ 110 h 205"/>
                    <a:gd name="T38" fmla="*/ 3 w 165"/>
                    <a:gd name="T39" fmla="*/ 99 h 205"/>
                    <a:gd name="T40" fmla="*/ 0 w 165"/>
                    <a:gd name="T41" fmla="*/ 85 h 205"/>
                    <a:gd name="T42" fmla="*/ 3 w 165"/>
                    <a:gd name="T43" fmla="*/ 66 h 205"/>
                    <a:gd name="T44" fmla="*/ 7 w 165"/>
                    <a:gd name="T45" fmla="*/ 46 h 205"/>
                    <a:gd name="T46" fmla="*/ 13 w 165"/>
                    <a:gd name="T47" fmla="*/ 33 h 205"/>
                    <a:gd name="T48" fmla="*/ 23 w 165"/>
                    <a:gd name="T49" fmla="*/ 22 h 205"/>
                    <a:gd name="T50" fmla="*/ 35 w 165"/>
                    <a:gd name="T51" fmla="*/ 11 h 205"/>
                    <a:gd name="T52" fmla="*/ 49 w 165"/>
                    <a:gd name="T53" fmla="*/ 4 h 205"/>
                    <a:gd name="T54" fmla="*/ 67 w 165"/>
                    <a:gd name="T55" fmla="*/ 1 h 205"/>
                    <a:gd name="T56" fmla="*/ 81 w 165"/>
                    <a:gd name="T57" fmla="*/ 0 h 205"/>
                    <a:gd name="T58" fmla="*/ 97 w 165"/>
                    <a:gd name="T59" fmla="*/ 1 h 205"/>
                    <a:gd name="T60" fmla="*/ 116 w 165"/>
                    <a:gd name="T61" fmla="*/ 5 h 205"/>
                    <a:gd name="T62" fmla="*/ 130 w 165"/>
                    <a:gd name="T63" fmla="*/ 13 h 205"/>
                    <a:gd name="T64" fmla="*/ 142 w 165"/>
                    <a:gd name="T65" fmla="*/ 29 h 2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5" h="205">
                      <a:moveTo>
                        <a:pt x="142" y="29"/>
                      </a:moveTo>
                      <a:lnTo>
                        <a:pt x="153" y="58"/>
                      </a:lnTo>
                      <a:lnTo>
                        <a:pt x="154" y="68"/>
                      </a:lnTo>
                      <a:lnTo>
                        <a:pt x="151" y="78"/>
                      </a:lnTo>
                      <a:lnTo>
                        <a:pt x="153" y="93"/>
                      </a:lnTo>
                      <a:lnTo>
                        <a:pt x="164" y="115"/>
                      </a:lnTo>
                      <a:lnTo>
                        <a:pt x="156" y="126"/>
                      </a:lnTo>
                      <a:lnTo>
                        <a:pt x="159" y="131"/>
                      </a:lnTo>
                      <a:lnTo>
                        <a:pt x="157" y="144"/>
                      </a:lnTo>
                      <a:lnTo>
                        <a:pt x="155" y="155"/>
                      </a:lnTo>
                      <a:lnTo>
                        <a:pt x="154" y="162"/>
                      </a:lnTo>
                      <a:lnTo>
                        <a:pt x="155" y="172"/>
                      </a:lnTo>
                      <a:lnTo>
                        <a:pt x="151" y="181"/>
                      </a:lnTo>
                      <a:lnTo>
                        <a:pt x="144" y="184"/>
                      </a:lnTo>
                      <a:lnTo>
                        <a:pt x="133" y="186"/>
                      </a:lnTo>
                      <a:lnTo>
                        <a:pt x="101" y="204"/>
                      </a:lnTo>
                      <a:lnTo>
                        <a:pt x="11" y="148"/>
                      </a:lnTo>
                      <a:lnTo>
                        <a:pt x="10" y="126"/>
                      </a:lnTo>
                      <a:lnTo>
                        <a:pt x="4" y="110"/>
                      </a:lnTo>
                      <a:lnTo>
                        <a:pt x="3" y="99"/>
                      </a:lnTo>
                      <a:lnTo>
                        <a:pt x="0" y="85"/>
                      </a:lnTo>
                      <a:lnTo>
                        <a:pt x="3" y="66"/>
                      </a:lnTo>
                      <a:lnTo>
                        <a:pt x="7" y="46"/>
                      </a:lnTo>
                      <a:lnTo>
                        <a:pt x="13" y="33"/>
                      </a:lnTo>
                      <a:lnTo>
                        <a:pt x="23" y="22"/>
                      </a:lnTo>
                      <a:lnTo>
                        <a:pt x="35" y="11"/>
                      </a:lnTo>
                      <a:lnTo>
                        <a:pt x="49" y="4"/>
                      </a:lnTo>
                      <a:lnTo>
                        <a:pt x="67" y="1"/>
                      </a:lnTo>
                      <a:lnTo>
                        <a:pt x="81" y="0"/>
                      </a:lnTo>
                      <a:lnTo>
                        <a:pt x="97" y="1"/>
                      </a:lnTo>
                      <a:lnTo>
                        <a:pt x="116" y="5"/>
                      </a:lnTo>
                      <a:lnTo>
                        <a:pt x="130" y="13"/>
                      </a:lnTo>
                      <a:lnTo>
                        <a:pt x="142" y="29"/>
                      </a:lnTo>
                    </a:path>
                  </a:pathLst>
                </a:custGeom>
                <a:solidFill>
                  <a:srgbClr val="B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60" name="Freeform 159"/>
                <p:cNvSpPr>
                  <a:spLocks/>
                </p:cNvSpPr>
                <p:nvPr/>
              </p:nvSpPr>
              <p:spPr bwMode="auto">
                <a:xfrm>
                  <a:off x="1661" y="3210"/>
                  <a:ext cx="169" cy="173"/>
                </a:xfrm>
                <a:custGeom>
                  <a:avLst/>
                  <a:gdLst>
                    <a:gd name="T0" fmla="*/ 14 w 169"/>
                    <a:gd name="T1" fmla="*/ 152 h 173"/>
                    <a:gd name="T2" fmla="*/ 11 w 169"/>
                    <a:gd name="T3" fmla="*/ 131 h 173"/>
                    <a:gd name="T4" fmla="*/ 7 w 169"/>
                    <a:gd name="T5" fmla="*/ 122 h 173"/>
                    <a:gd name="T6" fmla="*/ 2 w 169"/>
                    <a:gd name="T7" fmla="*/ 108 h 173"/>
                    <a:gd name="T8" fmla="*/ 0 w 169"/>
                    <a:gd name="T9" fmla="*/ 97 h 173"/>
                    <a:gd name="T10" fmla="*/ 0 w 169"/>
                    <a:gd name="T11" fmla="*/ 83 h 173"/>
                    <a:gd name="T12" fmla="*/ 3 w 169"/>
                    <a:gd name="T13" fmla="*/ 65 h 173"/>
                    <a:gd name="T14" fmla="*/ 9 w 169"/>
                    <a:gd name="T15" fmla="*/ 47 h 173"/>
                    <a:gd name="T16" fmla="*/ 17 w 169"/>
                    <a:gd name="T17" fmla="*/ 31 h 173"/>
                    <a:gd name="T18" fmla="*/ 28 w 169"/>
                    <a:gd name="T19" fmla="*/ 18 h 173"/>
                    <a:gd name="T20" fmla="*/ 37 w 169"/>
                    <a:gd name="T21" fmla="*/ 10 h 173"/>
                    <a:gd name="T22" fmla="*/ 50 w 169"/>
                    <a:gd name="T23" fmla="*/ 3 h 173"/>
                    <a:gd name="T24" fmla="*/ 64 w 169"/>
                    <a:gd name="T25" fmla="*/ 0 h 173"/>
                    <a:gd name="T26" fmla="*/ 85 w 169"/>
                    <a:gd name="T27" fmla="*/ 0 h 173"/>
                    <a:gd name="T28" fmla="*/ 108 w 169"/>
                    <a:gd name="T29" fmla="*/ 3 h 173"/>
                    <a:gd name="T30" fmla="*/ 125 w 169"/>
                    <a:gd name="T31" fmla="*/ 3 h 173"/>
                    <a:gd name="T32" fmla="*/ 140 w 169"/>
                    <a:gd name="T33" fmla="*/ 5 h 173"/>
                    <a:gd name="T34" fmla="*/ 147 w 169"/>
                    <a:gd name="T35" fmla="*/ 6 h 173"/>
                    <a:gd name="T36" fmla="*/ 153 w 169"/>
                    <a:gd name="T37" fmla="*/ 11 h 173"/>
                    <a:gd name="T38" fmla="*/ 159 w 169"/>
                    <a:gd name="T39" fmla="*/ 21 h 173"/>
                    <a:gd name="T40" fmla="*/ 163 w 169"/>
                    <a:gd name="T41" fmla="*/ 29 h 173"/>
                    <a:gd name="T42" fmla="*/ 168 w 169"/>
                    <a:gd name="T43" fmla="*/ 37 h 173"/>
                    <a:gd name="T44" fmla="*/ 164 w 169"/>
                    <a:gd name="T45" fmla="*/ 49 h 173"/>
                    <a:gd name="T46" fmla="*/ 160 w 169"/>
                    <a:gd name="T47" fmla="*/ 60 h 173"/>
                    <a:gd name="T48" fmla="*/ 160 w 169"/>
                    <a:gd name="T49" fmla="*/ 66 h 173"/>
                    <a:gd name="T50" fmla="*/ 157 w 169"/>
                    <a:gd name="T51" fmla="*/ 73 h 173"/>
                    <a:gd name="T52" fmla="*/ 156 w 169"/>
                    <a:gd name="T53" fmla="*/ 82 h 173"/>
                    <a:gd name="T54" fmla="*/ 151 w 169"/>
                    <a:gd name="T55" fmla="*/ 86 h 173"/>
                    <a:gd name="T56" fmla="*/ 148 w 169"/>
                    <a:gd name="T57" fmla="*/ 113 h 173"/>
                    <a:gd name="T58" fmla="*/ 143 w 169"/>
                    <a:gd name="T59" fmla="*/ 118 h 173"/>
                    <a:gd name="T60" fmla="*/ 138 w 169"/>
                    <a:gd name="T61" fmla="*/ 117 h 173"/>
                    <a:gd name="T62" fmla="*/ 135 w 169"/>
                    <a:gd name="T63" fmla="*/ 111 h 173"/>
                    <a:gd name="T64" fmla="*/ 130 w 169"/>
                    <a:gd name="T65" fmla="*/ 103 h 173"/>
                    <a:gd name="T66" fmla="*/ 124 w 169"/>
                    <a:gd name="T67" fmla="*/ 103 h 173"/>
                    <a:gd name="T68" fmla="*/ 121 w 169"/>
                    <a:gd name="T69" fmla="*/ 113 h 173"/>
                    <a:gd name="T70" fmla="*/ 119 w 169"/>
                    <a:gd name="T71" fmla="*/ 127 h 173"/>
                    <a:gd name="T72" fmla="*/ 121 w 169"/>
                    <a:gd name="T73" fmla="*/ 138 h 173"/>
                    <a:gd name="T74" fmla="*/ 123 w 169"/>
                    <a:gd name="T75" fmla="*/ 144 h 173"/>
                    <a:gd name="T76" fmla="*/ 128 w 169"/>
                    <a:gd name="T77" fmla="*/ 149 h 173"/>
                    <a:gd name="T78" fmla="*/ 137 w 169"/>
                    <a:gd name="T79" fmla="*/ 155 h 173"/>
                    <a:gd name="T80" fmla="*/ 124 w 169"/>
                    <a:gd name="T81" fmla="*/ 153 h 173"/>
                    <a:gd name="T82" fmla="*/ 117 w 169"/>
                    <a:gd name="T83" fmla="*/ 153 h 173"/>
                    <a:gd name="T84" fmla="*/ 116 w 169"/>
                    <a:gd name="T85" fmla="*/ 155 h 173"/>
                    <a:gd name="T86" fmla="*/ 106 w 169"/>
                    <a:gd name="T87" fmla="*/ 165 h 173"/>
                    <a:gd name="T88" fmla="*/ 100 w 169"/>
                    <a:gd name="T89" fmla="*/ 167 h 173"/>
                    <a:gd name="T90" fmla="*/ 92 w 169"/>
                    <a:gd name="T91" fmla="*/ 170 h 173"/>
                    <a:gd name="T92" fmla="*/ 85 w 169"/>
                    <a:gd name="T93" fmla="*/ 172 h 173"/>
                    <a:gd name="T94" fmla="*/ 59 w 169"/>
                    <a:gd name="T95" fmla="*/ 169 h 173"/>
                    <a:gd name="T96" fmla="*/ 48 w 169"/>
                    <a:gd name="T97" fmla="*/ 168 h 173"/>
                    <a:gd name="T98" fmla="*/ 46 w 169"/>
                    <a:gd name="T99" fmla="*/ 165 h 173"/>
                    <a:gd name="T100" fmla="*/ 33 w 169"/>
                    <a:gd name="T101" fmla="*/ 160 h 173"/>
                    <a:gd name="T102" fmla="*/ 23 w 169"/>
                    <a:gd name="T103" fmla="*/ 158 h 173"/>
                    <a:gd name="T104" fmla="*/ 14 w 169"/>
                    <a:gd name="T105" fmla="*/ 152 h 17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69" h="173">
                      <a:moveTo>
                        <a:pt x="14" y="152"/>
                      </a:moveTo>
                      <a:lnTo>
                        <a:pt x="11" y="131"/>
                      </a:lnTo>
                      <a:lnTo>
                        <a:pt x="7" y="122"/>
                      </a:lnTo>
                      <a:lnTo>
                        <a:pt x="2" y="108"/>
                      </a:lnTo>
                      <a:lnTo>
                        <a:pt x="0" y="97"/>
                      </a:lnTo>
                      <a:lnTo>
                        <a:pt x="0" y="83"/>
                      </a:lnTo>
                      <a:lnTo>
                        <a:pt x="3" y="65"/>
                      </a:lnTo>
                      <a:lnTo>
                        <a:pt x="9" y="47"/>
                      </a:lnTo>
                      <a:lnTo>
                        <a:pt x="17" y="31"/>
                      </a:lnTo>
                      <a:lnTo>
                        <a:pt x="28" y="18"/>
                      </a:lnTo>
                      <a:lnTo>
                        <a:pt x="37" y="10"/>
                      </a:lnTo>
                      <a:lnTo>
                        <a:pt x="50" y="3"/>
                      </a:lnTo>
                      <a:lnTo>
                        <a:pt x="64" y="0"/>
                      </a:lnTo>
                      <a:lnTo>
                        <a:pt x="85" y="0"/>
                      </a:lnTo>
                      <a:lnTo>
                        <a:pt x="108" y="3"/>
                      </a:lnTo>
                      <a:lnTo>
                        <a:pt x="125" y="3"/>
                      </a:lnTo>
                      <a:lnTo>
                        <a:pt x="140" y="5"/>
                      </a:lnTo>
                      <a:lnTo>
                        <a:pt x="147" y="6"/>
                      </a:lnTo>
                      <a:lnTo>
                        <a:pt x="153" y="11"/>
                      </a:lnTo>
                      <a:lnTo>
                        <a:pt x="159" y="21"/>
                      </a:lnTo>
                      <a:lnTo>
                        <a:pt x="163" y="29"/>
                      </a:lnTo>
                      <a:lnTo>
                        <a:pt x="168" y="37"/>
                      </a:lnTo>
                      <a:lnTo>
                        <a:pt x="164" y="49"/>
                      </a:lnTo>
                      <a:lnTo>
                        <a:pt x="160" y="60"/>
                      </a:lnTo>
                      <a:lnTo>
                        <a:pt x="160" y="66"/>
                      </a:lnTo>
                      <a:lnTo>
                        <a:pt x="157" y="73"/>
                      </a:lnTo>
                      <a:lnTo>
                        <a:pt x="156" y="82"/>
                      </a:lnTo>
                      <a:lnTo>
                        <a:pt x="151" y="86"/>
                      </a:lnTo>
                      <a:lnTo>
                        <a:pt x="148" y="113"/>
                      </a:lnTo>
                      <a:lnTo>
                        <a:pt x="143" y="118"/>
                      </a:lnTo>
                      <a:lnTo>
                        <a:pt x="138" y="117"/>
                      </a:lnTo>
                      <a:lnTo>
                        <a:pt x="135" y="111"/>
                      </a:lnTo>
                      <a:lnTo>
                        <a:pt x="130" y="103"/>
                      </a:lnTo>
                      <a:lnTo>
                        <a:pt x="124" y="103"/>
                      </a:lnTo>
                      <a:lnTo>
                        <a:pt x="121" y="113"/>
                      </a:lnTo>
                      <a:lnTo>
                        <a:pt x="119" y="127"/>
                      </a:lnTo>
                      <a:lnTo>
                        <a:pt x="121" y="138"/>
                      </a:lnTo>
                      <a:lnTo>
                        <a:pt x="123" y="144"/>
                      </a:lnTo>
                      <a:lnTo>
                        <a:pt x="128" y="149"/>
                      </a:lnTo>
                      <a:lnTo>
                        <a:pt x="137" y="155"/>
                      </a:lnTo>
                      <a:lnTo>
                        <a:pt x="124" y="153"/>
                      </a:lnTo>
                      <a:lnTo>
                        <a:pt x="117" y="153"/>
                      </a:lnTo>
                      <a:lnTo>
                        <a:pt x="116" y="155"/>
                      </a:lnTo>
                      <a:lnTo>
                        <a:pt x="106" y="165"/>
                      </a:lnTo>
                      <a:lnTo>
                        <a:pt x="100" y="167"/>
                      </a:lnTo>
                      <a:lnTo>
                        <a:pt x="92" y="170"/>
                      </a:lnTo>
                      <a:lnTo>
                        <a:pt x="85" y="172"/>
                      </a:lnTo>
                      <a:lnTo>
                        <a:pt x="59" y="169"/>
                      </a:lnTo>
                      <a:lnTo>
                        <a:pt x="48" y="168"/>
                      </a:lnTo>
                      <a:lnTo>
                        <a:pt x="46" y="165"/>
                      </a:lnTo>
                      <a:lnTo>
                        <a:pt x="33" y="160"/>
                      </a:lnTo>
                      <a:lnTo>
                        <a:pt x="23" y="158"/>
                      </a:lnTo>
                      <a:lnTo>
                        <a:pt x="14" y="152"/>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7458" name="Freeform 160"/>
              <p:cNvSpPr>
                <a:spLocks/>
              </p:cNvSpPr>
              <p:nvPr/>
            </p:nvSpPr>
            <p:spPr bwMode="auto">
              <a:xfrm>
                <a:off x="1804" y="3282"/>
                <a:ext cx="44" cy="52"/>
              </a:xfrm>
              <a:custGeom>
                <a:avLst/>
                <a:gdLst>
                  <a:gd name="T0" fmla="*/ 5 w 44"/>
                  <a:gd name="T1" fmla="*/ 16 h 52"/>
                  <a:gd name="T2" fmla="*/ 32 w 44"/>
                  <a:gd name="T3" fmla="*/ 4 h 52"/>
                  <a:gd name="T4" fmla="*/ 22 w 44"/>
                  <a:gd name="T5" fmla="*/ 4 h 52"/>
                  <a:gd name="T6" fmla="*/ 23 w 44"/>
                  <a:gd name="T7" fmla="*/ 0 h 52"/>
                  <a:gd name="T8" fmla="*/ 43 w 44"/>
                  <a:gd name="T9" fmla="*/ 0 h 52"/>
                  <a:gd name="T10" fmla="*/ 43 w 44"/>
                  <a:gd name="T11" fmla="*/ 4 h 52"/>
                  <a:gd name="T12" fmla="*/ 40 w 44"/>
                  <a:gd name="T13" fmla="*/ 9 h 52"/>
                  <a:gd name="T14" fmla="*/ 41 w 44"/>
                  <a:gd name="T15" fmla="*/ 19 h 52"/>
                  <a:gd name="T16" fmla="*/ 41 w 44"/>
                  <a:gd name="T17" fmla="*/ 29 h 52"/>
                  <a:gd name="T18" fmla="*/ 40 w 44"/>
                  <a:gd name="T19" fmla="*/ 36 h 52"/>
                  <a:gd name="T20" fmla="*/ 38 w 44"/>
                  <a:gd name="T21" fmla="*/ 42 h 52"/>
                  <a:gd name="T22" fmla="*/ 35 w 44"/>
                  <a:gd name="T23" fmla="*/ 46 h 52"/>
                  <a:gd name="T24" fmla="*/ 32 w 44"/>
                  <a:gd name="T25" fmla="*/ 49 h 52"/>
                  <a:gd name="T26" fmla="*/ 28 w 44"/>
                  <a:gd name="T27" fmla="*/ 51 h 52"/>
                  <a:gd name="T28" fmla="*/ 24 w 44"/>
                  <a:gd name="T29" fmla="*/ 51 h 52"/>
                  <a:gd name="T30" fmla="*/ 24 w 44"/>
                  <a:gd name="T31" fmla="*/ 49 h 52"/>
                  <a:gd name="T32" fmla="*/ 30 w 44"/>
                  <a:gd name="T33" fmla="*/ 46 h 52"/>
                  <a:gd name="T34" fmla="*/ 34 w 44"/>
                  <a:gd name="T35" fmla="*/ 41 h 52"/>
                  <a:gd name="T36" fmla="*/ 37 w 44"/>
                  <a:gd name="T37" fmla="*/ 30 h 52"/>
                  <a:gd name="T38" fmla="*/ 37 w 44"/>
                  <a:gd name="T39" fmla="*/ 22 h 52"/>
                  <a:gd name="T40" fmla="*/ 36 w 44"/>
                  <a:gd name="T41" fmla="*/ 14 h 52"/>
                  <a:gd name="T42" fmla="*/ 0 w 44"/>
                  <a:gd name="T43" fmla="*/ 33 h 52"/>
                  <a:gd name="T44" fmla="*/ 5 w 44"/>
                  <a:gd name="T45" fmla="*/ 16 h 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4" h="52">
                    <a:moveTo>
                      <a:pt x="5" y="16"/>
                    </a:moveTo>
                    <a:lnTo>
                      <a:pt x="32" y="4"/>
                    </a:lnTo>
                    <a:lnTo>
                      <a:pt x="22" y="4"/>
                    </a:lnTo>
                    <a:lnTo>
                      <a:pt x="23" y="0"/>
                    </a:lnTo>
                    <a:lnTo>
                      <a:pt x="43" y="0"/>
                    </a:lnTo>
                    <a:lnTo>
                      <a:pt x="43" y="4"/>
                    </a:lnTo>
                    <a:lnTo>
                      <a:pt x="40" y="9"/>
                    </a:lnTo>
                    <a:lnTo>
                      <a:pt x="41" y="19"/>
                    </a:lnTo>
                    <a:lnTo>
                      <a:pt x="41" y="29"/>
                    </a:lnTo>
                    <a:lnTo>
                      <a:pt x="40" y="36"/>
                    </a:lnTo>
                    <a:lnTo>
                      <a:pt x="38" y="42"/>
                    </a:lnTo>
                    <a:lnTo>
                      <a:pt x="35" y="46"/>
                    </a:lnTo>
                    <a:lnTo>
                      <a:pt x="32" y="49"/>
                    </a:lnTo>
                    <a:lnTo>
                      <a:pt x="28" y="51"/>
                    </a:lnTo>
                    <a:lnTo>
                      <a:pt x="24" y="51"/>
                    </a:lnTo>
                    <a:lnTo>
                      <a:pt x="24" y="49"/>
                    </a:lnTo>
                    <a:lnTo>
                      <a:pt x="30" y="46"/>
                    </a:lnTo>
                    <a:lnTo>
                      <a:pt x="34" y="41"/>
                    </a:lnTo>
                    <a:lnTo>
                      <a:pt x="37" y="30"/>
                    </a:lnTo>
                    <a:lnTo>
                      <a:pt x="37" y="22"/>
                    </a:lnTo>
                    <a:lnTo>
                      <a:pt x="36" y="14"/>
                    </a:lnTo>
                    <a:lnTo>
                      <a:pt x="0" y="33"/>
                    </a:lnTo>
                    <a:lnTo>
                      <a:pt x="5" y="16"/>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7446" name="Rectangle 161"/>
            <p:cNvSpPr>
              <a:spLocks noChangeArrowheads="1"/>
            </p:cNvSpPr>
            <p:nvPr/>
          </p:nvSpPr>
          <p:spPr bwMode="auto">
            <a:xfrm>
              <a:off x="1983" y="3159"/>
              <a:ext cx="8" cy="7"/>
            </a:xfrm>
            <a:prstGeom prst="rect">
              <a:avLst/>
            </a:prstGeom>
            <a:solidFill>
              <a:srgbClr val="FADB3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57447" name="Freeform 162"/>
            <p:cNvSpPr>
              <a:spLocks/>
            </p:cNvSpPr>
            <p:nvPr/>
          </p:nvSpPr>
          <p:spPr bwMode="auto">
            <a:xfrm>
              <a:off x="1961" y="3063"/>
              <a:ext cx="17" cy="26"/>
            </a:xfrm>
            <a:custGeom>
              <a:avLst/>
              <a:gdLst>
                <a:gd name="T0" fmla="*/ 0 w 17"/>
                <a:gd name="T1" fmla="*/ 25 h 26"/>
                <a:gd name="T2" fmla="*/ 8 w 17"/>
                <a:gd name="T3" fmla="*/ 4 h 26"/>
                <a:gd name="T4" fmla="*/ 10 w 17"/>
                <a:gd name="T5" fmla="*/ 2 h 26"/>
                <a:gd name="T6" fmla="*/ 16 w 17"/>
                <a:gd name="T7" fmla="*/ 0 h 26"/>
                <a:gd name="T8" fmla="*/ 8 w 17"/>
                <a:gd name="T9" fmla="*/ 21 h 26"/>
                <a:gd name="T10" fmla="*/ 0 w 17"/>
                <a:gd name="T11" fmla="*/ 25 h 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26">
                  <a:moveTo>
                    <a:pt x="0" y="25"/>
                  </a:moveTo>
                  <a:lnTo>
                    <a:pt x="8" y="4"/>
                  </a:lnTo>
                  <a:lnTo>
                    <a:pt x="10" y="2"/>
                  </a:lnTo>
                  <a:lnTo>
                    <a:pt x="16" y="0"/>
                  </a:lnTo>
                  <a:lnTo>
                    <a:pt x="8" y="21"/>
                  </a:lnTo>
                  <a:lnTo>
                    <a:pt x="0" y="25"/>
                  </a:lnTo>
                </a:path>
              </a:pathLst>
            </a:custGeom>
            <a:solidFill>
              <a:srgbClr val="E56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48" name="Freeform 163"/>
            <p:cNvSpPr>
              <a:spLocks/>
            </p:cNvSpPr>
            <p:nvPr/>
          </p:nvSpPr>
          <p:spPr bwMode="auto">
            <a:xfrm>
              <a:off x="1610" y="3296"/>
              <a:ext cx="17" cy="17"/>
            </a:xfrm>
            <a:custGeom>
              <a:avLst/>
              <a:gdLst>
                <a:gd name="T0" fmla="*/ 0 w 17"/>
                <a:gd name="T1" fmla="*/ 16 h 17"/>
                <a:gd name="T2" fmla="*/ 13 w 17"/>
                <a:gd name="T3" fmla="*/ 0 h 17"/>
                <a:gd name="T4" fmla="*/ 16 w 17"/>
                <a:gd name="T5" fmla="*/ 13 h 17"/>
                <a:gd name="T6" fmla="*/ 0 w 17"/>
                <a:gd name="T7" fmla="*/ 16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16"/>
                  </a:moveTo>
                  <a:lnTo>
                    <a:pt x="13" y="0"/>
                  </a:lnTo>
                  <a:lnTo>
                    <a:pt x="16" y="13"/>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49" name="Freeform 164"/>
            <p:cNvSpPr>
              <a:spLocks/>
            </p:cNvSpPr>
            <p:nvPr/>
          </p:nvSpPr>
          <p:spPr bwMode="auto">
            <a:xfrm>
              <a:off x="2039" y="3210"/>
              <a:ext cx="23" cy="44"/>
            </a:xfrm>
            <a:custGeom>
              <a:avLst/>
              <a:gdLst>
                <a:gd name="T0" fmla="*/ 7 w 23"/>
                <a:gd name="T1" fmla="*/ 2 h 44"/>
                <a:gd name="T2" fmla="*/ 8 w 23"/>
                <a:gd name="T3" fmla="*/ 6 h 44"/>
                <a:gd name="T4" fmla="*/ 10 w 23"/>
                <a:gd name="T5" fmla="*/ 11 h 44"/>
                <a:gd name="T6" fmla="*/ 10 w 23"/>
                <a:gd name="T7" fmla="*/ 16 h 44"/>
                <a:gd name="T8" fmla="*/ 10 w 23"/>
                <a:gd name="T9" fmla="*/ 20 h 44"/>
                <a:gd name="T10" fmla="*/ 9 w 23"/>
                <a:gd name="T11" fmla="*/ 27 h 44"/>
                <a:gd name="T12" fmla="*/ 7 w 23"/>
                <a:gd name="T13" fmla="*/ 30 h 44"/>
                <a:gd name="T14" fmla="*/ 4 w 23"/>
                <a:gd name="T15" fmla="*/ 35 h 44"/>
                <a:gd name="T16" fmla="*/ 0 w 23"/>
                <a:gd name="T17" fmla="*/ 38 h 44"/>
                <a:gd name="T18" fmla="*/ 2 w 23"/>
                <a:gd name="T19" fmla="*/ 41 h 44"/>
                <a:gd name="T20" fmla="*/ 4 w 23"/>
                <a:gd name="T21" fmla="*/ 42 h 44"/>
                <a:gd name="T22" fmla="*/ 6 w 23"/>
                <a:gd name="T23" fmla="*/ 42 h 44"/>
                <a:gd name="T24" fmla="*/ 7 w 23"/>
                <a:gd name="T25" fmla="*/ 42 h 44"/>
                <a:gd name="T26" fmla="*/ 9 w 23"/>
                <a:gd name="T27" fmla="*/ 41 h 44"/>
                <a:gd name="T28" fmla="*/ 10 w 23"/>
                <a:gd name="T29" fmla="*/ 41 h 44"/>
                <a:gd name="T30" fmla="*/ 13 w 23"/>
                <a:gd name="T31" fmla="*/ 41 h 44"/>
                <a:gd name="T32" fmla="*/ 14 w 23"/>
                <a:gd name="T33" fmla="*/ 41 h 44"/>
                <a:gd name="T34" fmla="*/ 14 w 23"/>
                <a:gd name="T35" fmla="*/ 42 h 44"/>
                <a:gd name="T36" fmla="*/ 17 w 23"/>
                <a:gd name="T37" fmla="*/ 43 h 44"/>
                <a:gd name="T38" fmla="*/ 19 w 23"/>
                <a:gd name="T39" fmla="*/ 42 h 44"/>
                <a:gd name="T40" fmla="*/ 20 w 23"/>
                <a:gd name="T41" fmla="*/ 38 h 44"/>
                <a:gd name="T42" fmla="*/ 21 w 23"/>
                <a:gd name="T43" fmla="*/ 32 h 44"/>
                <a:gd name="T44" fmla="*/ 22 w 23"/>
                <a:gd name="T45" fmla="*/ 25 h 44"/>
                <a:gd name="T46" fmla="*/ 21 w 23"/>
                <a:gd name="T47" fmla="*/ 17 h 44"/>
                <a:gd name="T48" fmla="*/ 21 w 23"/>
                <a:gd name="T49" fmla="*/ 12 h 44"/>
                <a:gd name="T50" fmla="*/ 18 w 23"/>
                <a:gd name="T51" fmla="*/ 5 h 44"/>
                <a:gd name="T52" fmla="*/ 17 w 23"/>
                <a:gd name="T53" fmla="*/ 2 h 44"/>
                <a:gd name="T54" fmla="*/ 16 w 23"/>
                <a:gd name="T55" fmla="*/ 0 h 44"/>
                <a:gd name="T56" fmla="*/ 14 w 23"/>
                <a:gd name="T57" fmla="*/ 0 h 44"/>
                <a:gd name="T58" fmla="*/ 11 w 23"/>
                <a:gd name="T59" fmla="*/ 0 h 44"/>
                <a:gd name="T60" fmla="*/ 8 w 23"/>
                <a:gd name="T61" fmla="*/ 0 h 44"/>
                <a:gd name="T62" fmla="*/ 7 w 23"/>
                <a:gd name="T63" fmla="*/ 2 h 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3" h="44">
                  <a:moveTo>
                    <a:pt x="7" y="2"/>
                  </a:moveTo>
                  <a:lnTo>
                    <a:pt x="8" y="6"/>
                  </a:lnTo>
                  <a:lnTo>
                    <a:pt x="10" y="11"/>
                  </a:lnTo>
                  <a:lnTo>
                    <a:pt x="10" y="16"/>
                  </a:lnTo>
                  <a:lnTo>
                    <a:pt x="10" y="20"/>
                  </a:lnTo>
                  <a:lnTo>
                    <a:pt x="9" y="27"/>
                  </a:lnTo>
                  <a:lnTo>
                    <a:pt x="7" y="30"/>
                  </a:lnTo>
                  <a:lnTo>
                    <a:pt x="4" y="35"/>
                  </a:lnTo>
                  <a:lnTo>
                    <a:pt x="0" y="38"/>
                  </a:lnTo>
                  <a:lnTo>
                    <a:pt x="2" y="41"/>
                  </a:lnTo>
                  <a:lnTo>
                    <a:pt x="4" y="42"/>
                  </a:lnTo>
                  <a:lnTo>
                    <a:pt x="6" y="42"/>
                  </a:lnTo>
                  <a:lnTo>
                    <a:pt x="7" y="42"/>
                  </a:lnTo>
                  <a:lnTo>
                    <a:pt x="9" y="41"/>
                  </a:lnTo>
                  <a:lnTo>
                    <a:pt x="10" y="41"/>
                  </a:lnTo>
                  <a:lnTo>
                    <a:pt x="13" y="41"/>
                  </a:lnTo>
                  <a:lnTo>
                    <a:pt x="14" y="41"/>
                  </a:lnTo>
                  <a:lnTo>
                    <a:pt x="14" y="42"/>
                  </a:lnTo>
                  <a:lnTo>
                    <a:pt x="17" y="43"/>
                  </a:lnTo>
                  <a:lnTo>
                    <a:pt x="19" y="42"/>
                  </a:lnTo>
                  <a:lnTo>
                    <a:pt x="20" y="38"/>
                  </a:lnTo>
                  <a:lnTo>
                    <a:pt x="21" y="32"/>
                  </a:lnTo>
                  <a:lnTo>
                    <a:pt x="22" y="25"/>
                  </a:lnTo>
                  <a:lnTo>
                    <a:pt x="21" y="17"/>
                  </a:lnTo>
                  <a:lnTo>
                    <a:pt x="21" y="12"/>
                  </a:lnTo>
                  <a:lnTo>
                    <a:pt x="18" y="5"/>
                  </a:lnTo>
                  <a:lnTo>
                    <a:pt x="17" y="2"/>
                  </a:lnTo>
                  <a:lnTo>
                    <a:pt x="16" y="0"/>
                  </a:lnTo>
                  <a:lnTo>
                    <a:pt x="14" y="0"/>
                  </a:lnTo>
                  <a:lnTo>
                    <a:pt x="11" y="0"/>
                  </a:lnTo>
                  <a:lnTo>
                    <a:pt x="8" y="0"/>
                  </a:lnTo>
                  <a:lnTo>
                    <a:pt x="7" y="2"/>
                  </a:lnTo>
                </a:path>
              </a:pathLst>
            </a:custGeom>
            <a:solidFill>
              <a:srgbClr val="7F5F3F"/>
            </a:solidFill>
            <a:ln w="12700" cap="rnd" cmpd="sng">
              <a:solidFill>
                <a:srgbClr val="3F1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450" name="Group 165"/>
            <p:cNvGrpSpPr>
              <a:grpSpLocks/>
            </p:cNvGrpSpPr>
            <p:nvPr/>
          </p:nvGrpSpPr>
          <p:grpSpPr bwMode="auto">
            <a:xfrm>
              <a:off x="1899" y="3187"/>
              <a:ext cx="164" cy="222"/>
              <a:chOff x="1899" y="3187"/>
              <a:chExt cx="164" cy="222"/>
            </a:xfrm>
          </p:grpSpPr>
          <p:sp>
            <p:nvSpPr>
              <p:cNvPr id="57455" name="Freeform 166"/>
              <p:cNvSpPr>
                <a:spLocks/>
              </p:cNvSpPr>
              <p:nvPr/>
            </p:nvSpPr>
            <p:spPr bwMode="auto">
              <a:xfrm>
                <a:off x="1899" y="3195"/>
                <a:ext cx="157" cy="214"/>
              </a:xfrm>
              <a:custGeom>
                <a:avLst/>
                <a:gdLst>
                  <a:gd name="T0" fmla="*/ 15 w 157"/>
                  <a:gd name="T1" fmla="*/ 54 h 214"/>
                  <a:gd name="T2" fmla="*/ 8 w 157"/>
                  <a:gd name="T3" fmla="*/ 81 h 214"/>
                  <a:gd name="T4" fmla="*/ 5 w 157"/>
                  <a:gd name="T5" fmla="*/ 97 h 214"/>
                  <a:gd name="T6" fmla="*/ 1 w 157"/>
                  <a:gd name="T7" fmla="*/ 114 h 214"/>
                  <a:gd name="T8" fmla="*/ 0 w 157"/>
                  <a:gd name="T9" fmla="*/ 131 h 214"/>
                  <a:gd name="T10" fmla="*/ 2 w 157"/>
                  <a:gd name="T11" fmla="*/ 144 h 214"/>
                  <a:gd name="T12" fmla="*/ 4 w 157"/>
                  <a:gd name="T13" fmla="*/ 152 h 214"/>
                  <a:gd name="T14" fmla="*/ 5 w 157"/>
                  <a:gd name="T15" fmla="*/ 165 h 214"/>
                  <a:gd name="T16" fmla="*/ 12 w 157"/>
                  <a:gd name="T17" fmla="*/ 173 h 214"/>
                  <a:gd name="T18" fmla="*/ 18 w 157"/>
                  <a:gd name="T19" fmla="*/ 186 h 214"/>
                  <a:gd name="T20" fmla="*/ 31 w 157"/>
                  <a:gd name="T21" fmla="*/ 213 h 214"/>
                  <a:gd name="T22" fmla="*/ 141 w 157"/>
                  <a:gd name="T23" fmla="*/ 190 h 214"/>
                  <a:gd name="T24" fmla="*/ 136 w 157"/>
                  <a:gd name="T25" fmla="*/ 169 h 214"/>
                  <a:gd name="T26" fmla="*/ 143 w 157"/>
                  <a:gd name="T27" fmla="*/ 152 h 214"/>
                  <a:gd name="T28" fmla="*/ 150 w 157"/>
                  <a:gd name="T29" fmla="*/ 129 h 214"/>
                  <a:gd name="T30" fmla="*/ 155 w 157"/>
                  <a:gd name="T31" fmla="*/ 103 h 214"/>
                  <a:gd name="T32" fmla="*/ 156 w 157"/>
                  <a:gd name="T33" fmla="*/ 80 h 214"/>
                  <a:gd name="T34" fmla="*/ 152 w 157"/>
                  <a:gd name="T35" fmla="*/ 56 h 214"/>
                  <a:gd name="T36" fmla="*/ 146 w 157"/>
                  <a:gd name="T37" fmla="*/ 38 h 214"/>
                  <a:gd name="T38" fmla="*/ 132 w 157"/>
                  <a:gd name="T39" fmla="*/ 19 h 214"/>
                  <a:gd name="T40" fmla="*/ 118 w 157"/>
                  <a:gd name="T41" fmla="*/ 8 h 214"/>
                  <a:gd name="T42" fmla="*/ 105 w 157"/>
                  <a:gd name="T43" fmla="*/ 3 h 214"/>
                  <a:gd name="T44" fmla="*/ 88 w 157"/>
                  <a:gd name="T45" fmla="*/ 0 h 214"/>
                  <a:gd name="T46" fmla="*/ 68 w 157"/>
                  <a:gd name="T47" fmla="*/ 0 h 214"/>
                  <a:gd name="T48" fmla="*/ 53 w 157"/>
                  <a:gd name="T49" fmla="*/ 3 h 214"/>
                  <a:gd name="T50" fmla="*/ 41 w 157"/>
                  <a:gd name="T51" fmla="*/ 10 h 214"/>
                  <a:gd name="T52" fmla="*/ 29 w 157"/>
                  <a:gd name="T53" fmla="*/ 20 h 214"/>
                  <a:gd name="T54" fmla="*/ 23 w 157"/>
                  <a:gd name="T55" fmla="*/ 30 h 214"/>
                  <a:gd name="T56" fmla="*/ 17 w 157"/>
                  <a:gd name="T57" fmla="*/ 43 h 214"/>
                  <a:gd name="T58" fmla="*/ 15 w 157"/>
                  <a:gd name="T59" fmla="*/ 54 h 21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7" h="214">
                    <a:moveTo>
                      <a:pt x="15" y="54"/>
                    </a:moveTo>
                    <a:lnTo>
                      <a:pt x="8" y="81"/>
                    </a:lnTo>
                    <a:lnTo>
                      <a:pt x="5" y="97"/>
                    </a:lnTo>
                    <a:lnTo>
                      <a:pt x="1" y="114"/>
                    </a:lnTo>
                    <a:lnTo>
                      <a:pt x="0" y="131"/>
                    </a:lnTo>
                    <a:lnTo>
                      <a:pt x="2" y="144"/>
                    </a:lnTo>
                    <a:lnTo>
                      <a:pt x="4" y="152"/>
                    </a:lnTo>
                    <a:lnTo>
                      <a:pt x="5" y="165"/>
                    </a:lnTo>
                    <a:lnTo>
                      <a:pt x="12" y="173"/>
                    </a:lnTo>
                    <a:lnTo>
                      <a:pt x="18" y="186"/>
                    </a:lnTo>
                    <a:lnTo>
                      <a:pt x="31" y="213"/>
                    </a:lnTo>
                    <a:lnTo>
                      <a:pt x="141" y="190"/>
                    </a:lnTo>
                    <a:lnTo>
                      <a:pt x="136" y="169"/>
                    </a:lnTo>
                    <a:lnTo>
                      <a:pt x="143" y="152"/>
                    </a:lnTo>
                    <a:lnTo>
                      <a:pt x="150" y="129"/>
                    </a:lnTo>
                    <a:lnTo>
                      <a:pt x="155" y="103"/>
                    </a:lnTo>
                    <a:lnTo>
                      <a:pt x="156" y="80"/>
                    </a:lnTo>
                    <a:lnTo>
                      <a:pt x="152" y="56"/>
                    </a:lnTo>
                    <a:lnTo>
                      <a:pt x="146" y="38"/>
                    </a:lnTo>
                    <a:lnTo>
                      <a:pt x="132" y="19"/>
                    </a:lnTo>
                    <a:lnTo>
                      <a:pt x="118" y="8"/>
                    </a:lnTo>
                    <a:lnTo>
                      <a:pt x="105" y="3"/>
                    </a:lnTo>
                    <a:lnTo>
                      <a:pt x="88" y="0"/>
                    </a:lnTo>
                    <a:lnTo>
                      <a:pt x="68" y="0"/>
                    </a:lnTo>
                    <a:lnTo>
                      <a:pt x="53" y="3"/>
                    </a:lnTo>
                    <a:lnTo>
                      <a:pt x="41" y="10"/>
                    </a:lnTo>
                    <a:lnTo>
                      <a:pt x="29" y="20"/>
                    </a:lnTo>
                    <a:lnTo>
                      <a:pt x="23" y="30"/>
                    </a:lnTo>
                    <a:lnTo>
                      <a:pt x="17" y="43"/>
                    </a:lnTo>
                    <a:lnTo>
                      <a:pt x="15" y="54"/>
                    </a:lnTo>
                  </a:path>
                </a:pathLst>
              </a:custGeom>
              <a:solidFill>
                <a:srgbClr val="FFB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56" name="Freeform 167"/>
              <p:cNvSpPr>
                <a:spLocks/>
              </p:cNvSpPr>
              <p:nvPr/>
            </p:nvSpPr>
            <p:spPr bwMode="auto">
              <a:xfrm>
                <a:off x="1899" y="3187"/>
                <a:ext cx="164" cy="194"/>
              </a:xfrm>
              <a:custGeom>
                <a:avLst/>
                <a:gdLst>
                  <a:gd name="T0" fmla="*/ 23 w 164"/>
                  <a:gd name="T1" fmla="*/ 25 h 194"/>
                  <a:gd name="T2" fmla="*/ 38 w 164"/>
                  <a:gd name="T3" fmla="*/ 7 h 194"/>
                  <a:gd name="T4" fmla="*/ 63 w 164"/>
                  <a:gd name="T5" fmla="*/ 0 h 194"/>
                  <a:gd name="T6" fmla="*/ 91 w 164"/>
                  <a:gd name="T7" fmla="*/ 0 h 194"/>
                  <a:gd name="T8" fmla="*/ 111 w 164"/>
                  <a:gd name="T9" fmla="*/ 6 h 194"/>
                  <a:gd name="T10" fmla="*/ 126 w 164"/>
                  <a:gd name="T11" fmla="*/ 16 h 194"/>
                  <a:gd name="T12" fmla="*/ 141 w 164"/>
                  <a:gd name="T13" fmla="*/ 29 h 194"/>
                  <a:gd name="T14" fmla="*/ 154 w 164"/>
                  <a:gd name="T15" fmla="*/ 48 h 194"/>
                  <a:gd name="T16" fmla="*/ 161 w 164"/>
                  <a:gd name="T17" fmla="*/ 77 h 194"/>
                  <a:gd name="T18" fmla="*/ 162 w 164"/>
                  <a:gd name="T19" fmla="*/ 104 h 194"/>
                  <a:gd name="T20" fmla="*/ 157 w 164"/>
                  <a:gd name="T21" fmla="*/ 133 h 194"/>
                  <a:gd name="T22" fmla="*/ 150 w 164"/>
                  <a:gd name="T23" fmla="*/ 165 h 194"/>
                  <a:gd name="T24" fmla="*/ 136 w 164"/>
                  <a:gd name="T25" fmla="*/ 181 h 194"/>
                  <a:gd name="T26" fmla="*/ 117 w 164"/>
                  <a:gd name="T27" fmla="*/ 188 h 194"/>
                  <a:gd name="T28" fmla="*/ 102 w 164"/>
                  <a:gd name="T29" fmla="*/ 193 h 194"/>
                  <a:gd name="T30" fmla="*/ 82 w 164"/>
                  <a:gd name="T31" fmla="*/ 189 h 194"/>
                  <a:gd name="T32" fmla="*/ 68 w 164"/>
                  <a:gd name="T33" fmla="*/ 187 h 194"/>
                  <a:gd name="T34" fmla="*/ 41 w 164"/>
                  <a:gd name="T35" fmla="*/ 186 h 194"/>
                  <a:gd name="T36" fmla="*/ 44 w 164"/>
                  <a:gd name="T37" fmla="*/ 171 h 194"/>
                  <a:gd name="T38" fmla="*/ 43 w 164"/>
                  <a:gd name="T39" fmla="*/ 162 h 194"/>
                  <a:gd name="T40" fmla="*/ 39 w 164"/>
                  <a:gd name="T41" fmla="*/ 156 h 194"/>
                  <a:gd name="T42" fmla="*/ 45 w 164"/>
                  <a:gd name="T43" fmla="*/ 147 h 194"/>
                  <a:gd name="T44" fmla="*/ 44 w 164"/>
                  <a:gd name="T45" fmla="*/ 134 h 194"/>
                  <a:gd name="T46" fmla="*/ 37 w 164"/>
                  <a:gd name="T47" fmla="*/ 114 h 194"/>
                  <a:gd name="T48" fmla="*/ 21 w 164"/>
                  <a:gd name="T49" fmla="*/ 105 h 194"/>
                  <a:gd name="T50" fmla="*/ 10 w 164"/>
                  <a:gd name="T51" fmla="*/ 112 h 194"/>
                  <a:gd name="T52" fmla="*/ 13 w 164"/>
                  <a:gd name="T53" fmla="*/ 129 h 194"/>
                  <a:gd name="T54" fmla="*/ 11 w 164"/>
                  <a:gd name="T55" fmla="*/ 140 h 194"/>
                  <a:gd name="T56" fmla="*/ 5 w 164"/>
                  <a:gd name="T57" fmla="*/ 113 h 194"/>
                  <a:gd name="T58" fmla="*/ 3 w 164"/>
                  <a:gd name="T59" fmla="*/ 83 h 194"/>
                  <a:gd name="T60" fmla="*/ 8 w 164"/>
                  <a:gd name="T61" fmla="*/ 54 h 194"/>
                  <a:gd name="T62" fmla="*/ 20 w 164"/>
                  <a:gd name="T63" fmla="*/ 37 h 1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4" h="194">
                    <a:moveTo>
                      <a:pt x="20" y="37"/>
                    </a:moveTo>
                    <a:lnTo>
                      <a:pt x="23" y="25"/>
                    </a:lnTo>
                    <a:lnTo>
                      <a:pt x="30" y="12"/>
                    </a:lnTo>
                    <a:lnTo>
                      <a:pt x="38" y="7"/>
                    </a:lnTo>
                    <a:lnTo>
                      <a:pt x="47" y="3"/>
                    </a:lnTo>
                    <a:lnTo>
                      <a:pt x="63" y="0"/>
                    </a:lnTo>
                    <a:lnTo>
                      <a:pt x="75" y="0"/>
                    </a:lnTo>
                    <a:lnTo>
                      <a:pt x="91" y="0"/>
                    </a:lnTo>
                    <a:lnTo>
                      <a:pt x="103" y="2"/>
                    </a:lnTo>
                    <a:lnTo>
                      <a:pt x="111" y="6"/>
                    </a:lnTo>
                    <a:lnTo>
                      <a:pt x="117" y="9"/>
                    </a:lnTo>
                    <a:lnTo>
                      <a:pt x="126" y="16"/>
                    </a:lnTo>
                    <a:lnTo>
                      <a:pt x="134" y="24"/>
                    </a:lnTo>
                    <a:lnTo>
                      <a:pt x="141" y="29"/>
                    </a:lnTo>
                    <a:lnTo>
                      <a:pt x="147" y="37"/>
                    </a:lnTo>
                    <a:lnTo>
                      <a:pt x="154" y="48"/>
                    </a:lnTo>
                    <a:lnTo>
                      <a:pt x="157" y="60"/>
                    </a:lnTo>
                    <a:lnTo>
                      <a:pt x="161" y="77"/>
                    </a:lnTo>
                    <a:lnTo>
                      <a:pt x="163" y="90"/>
                    </a:lnTo>
                    <a:lnTo>
                      <a:pt x="162" y="104"/>
                    </a:lnTo>
                    <a:lnTo>
                      <a:pt x="161" y="118"/>
                    </a:lnTo>
                    <a:lnTo>
                      <a:pt x="157" y="133"/>
                    </a:lnTo>
                    <a:lnTo>
                      <a:pt x="153" y="149"/>
                    </a:lnTo>
                    <a:lnTo>
                      <a:pt x="150" y="165"/>
                    </a:lnTo>
                    <a:lnTo>
                      <a:pt x="143" y="176"/>
                    </a:lnTo>
                    <a:lnTo>
                      <a:pt x="136" y="181"/>
                    </a:lnTo>
                    <a:lnTo>
                      <a:pt x="127" y="185"/>
                    </a:lnTo>
                    <a:lnTo>
                      <a:pt x="117" y="188"/>
                    </a:lnTo>
                    <a:lnTo>
                      <a:pt x="111" y="191"/>
                    </a:lnTo>
                    <a:lnTo>
                      <a:pt x="102" y="193"/>
                    </a:lnTo>
                    <a:lnTo>
                      <a:pt x="94" y="192"/>
                    </a:lnTo>
                    <a:lnTo>
                      <a:pt x="82" y="189"/>
                    </a:lnTo>
                    <a:lnTo>
                      <a:pt x="72" y="188"/>
                    </a:lnTo>
                    <a:lnTo>
                      <a:pt x="68" y="187"/>
                    </a:lnTo>
                    <a:lnTo>
                      <a:pt x="69" y="190"/>
                    </a:lnTo>
                    <a:lnTo>
                      <a:pt x="41" y="186"/>
                    </a:lnTo>
                    <a:lnTo>
                      <a:pt x="44" y="176"/>
                    </a:lnTo>
                    <a:lnTo>
                      <a:pt x="44" y="171"/>
                    </a:lnTo>
                    <a:lnTo>
                      <a:pt x="44" y="167"/>
                    </a:lnTo>
                    <a:lnTo>
                      <a:pt x="43" y="162"/>
                    </a:lnTo>
                    <a:lnTo>
                      <a:pt x="41" y="159"/>
                    </a:lnTo>
                    <a:lnTo>
                      <a:pt x="39" y="156"/>
                    </a:lnTo>
                    <a:lnTo>
                      <a:pt x="42" y="152"/>
                    </a:lnTo>
                    <a:lnTo>
                      <a:pt x="45" y="147"/>
                    </a:lnTo>
                    <a:lnTo>
                      <a:pt x="46" y="143"/>
                    </a:lnTo>
                    <a:lnTo>
                      <a:pt x="44" y="134"/>
                    </a:lnTo>
                    <a:lnTo>
                      <a:pt x="43" y="122"/>
                    </a:lnTo>
                    <a:lnTo>
                      <a:pt x="37" y="114"/>
                    </a:lnTo>
                    <a:lnTo>
                      <a:pt x="29" y="112"/>
                    </a:lnTo>
                    <a:lnTo>
                      <a:pt x="21" y="105"/>
                    </a:lnTo>
                    <a:lnTo>
                      <a:pt x="15" y="105"/>
                    </a:lnTo>
                    <a:lnTo>
                      <a:pt x="10" y="112"/>
                    </a:lnTo>
                    <a:lnTo>
                      <a:pt x="10" y="122"/>
                    </a:lnTo>
                    <a:lnTo>
                      <a:pt x="13" y="129"/>
                    </a:lnTo>
                    <a:lnTo>
                      <a:pt x="14" y="141"/>
                    </a:lnTo>
                    <a:lnTo>
                      <a:pt x="11" y="140"/>
                    </a:lnTo>
                    <a:lnTo>
                      <a:pt x="8" y="138"/>
                    </a:lnTo>
                    <a:lnTo>
                      <a:pt x="5" y="113"/>
                    </a:lnTo>
                    <a:lnTo>
                      <a:pt x="0" y="96"/>
                    </a:lnTo>
                    <a:lnTo>
                      <a:pt x="3" y="83"/>
                    </a:lnTo>
                    <a:lnTo>
                      <a:pt x="6" y="69"/>
                    </a:lnTo>
                    <a:lnTo>
                      <a:pt x="8" y="54"/>
                    </a:lnTo>
                    <a:lnTo>
                      <a:pt x="8" y="46"/>
                    </a:lnTo>
                    <a:lnTo>
                      <a:pt x="20" y="37"/>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7451" name="Freeform 168"/>
            <p:cNvSpPr>
              <a:spLocks/>
            </p:cNvSpPr>
            <p:nvPr/>
          </p:nvSpPr>
          <p:spPr bwMode="auto">
            <a:xfrm>
              <a:off x="1674" y="3352"/>
              <a:ext cx="115" cy="51"/>
            </a:xfrm>
            <a:custGeom>
              <a:avLst/>
              <a:gdLst>
                <a:gd name="T0" fmla="*/ 0 w 115"/>
                <a:gd name="T1" fmla="*/ 6 h 51"/>
                <a:gd name="T2" fmla="*/ 2 w 115"/>
                <a:gd name="T3" fmla="*/ 0 h 51"/>
                <a:gd name="T4" fmla="*/ 16 w 115"/>
                <a:gd name="T5" fmla="*/ 1 h 51"/>
                <a:gd name="T6" fmla="*/ 32 w 115"/>
                <a:gd name="T7" fmla="*/ 4 h 51"/>
                <a:gd name="T8" fmla="*/ 55 w 115"/>
                <a:gd name="T9" fmla="*/ 12 h 51"/>
                <a:gd name="T10" fmla="*/ 67 w 115"/>
                <a:gd name="T11" fmla="*/ 17 h 51"/>
                <a:gd name="T12" fmla="*/ 81 w 115"/>
                <a:gd name="T13" fmla="*/ 23 h 51"/>
                <a:gd name="T14" fmla="*/ 96 w 115"/>
                <a:gd name="T15" fmla="*/ 30 h 51"/>
                <a:gd name="T16" fmla="*/ 108 w 115"/>
                <a:gd name="T17" fmla="*/ 37 h 51"/>
                <a:gd name="T18" fmla="*/ 113 w 115"/>
                <a:gd name="T19" fmla="*/ 42 h 51"/>
                <a:gd name="T20" fmla="*/ 114 w 115"/>
                <a:gd name="T21" fmla="*/ 50 h 51"/>
                <a:gd name="T22" fmla="*/ 0 w 115"/>
                <a:gd name="T23" fmla="*/ 6 h 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5" h="51">
                  <a:moveTo>
                    <a:pt x="0" y="6"/>
                  </a:moveTo>
                  <a:lnTo>
                    <a:pt x="2" y="0"/>
                  </a:lnTo>
                  <a:lnTo>
                    <a:pt x="16" y="1"/>
                  </a:lnTo>
                  <a:lnTo>
                    <a:pt x="32" y="4"/>
                  </a:lnTo>
                  <a:lnTo>
                    <a:pt x="55" y="12"/>
                  </a:lnTo>
                  <a:lnTo>
                    <a:pt x="67" y="17"/>
                  </a:lnTo>
                  <a:lnTo>
                    <a:pt x="81" y="23"/>
                  </a:lnTo>
                  <a:lnTo>
                    <a:pt x="96" y="30"/>
                  </a:lnTo>
                  <a:lnTo>
                    <a:pt x="108" y="37"/>
                  </a:lnTo>
                  <a:lnTo>
                    <a:pt x="113" y="42"/>
                  </a:lnTo>
                  <a:lnTo>
                    <a:pt x="114" y="50"/>
                  </a:lnTo>
                  <a:lnTo>
                    <a:pt x="0"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52" name="Freeform 169"/>
            <p:cNvSpPr>
              <a:spLocks/>
            </p:cNvSpPr>
            <p:nvPr/>
          </p:nvSpPr>
          <p:spPr bwMode="auto">
            <a:xfrm>
              <a:off x="1366" y="3322"/>
              <a:ext cx="759" cy="124"/>
            </a:xfrm>
            <a:custGeom>
              <a:avLst/>
              <a:gdLst>
                <a:gd name="T0" fmla="*/ 3 w 759"/>
                <a:gd name="T1" fmla="*/ 89 h 124"/>
                <a:gd name="T2" fmla="*/ 32 w 759"/>
                <a:gd name="T3" fmla="*/ 53 h 124"/>
                <a:gd name="T4" fmla="*/ 49 w 759"/>
                <a:gd name="T5" fmla="*/ 38 h 124"/>
                <a:gd name="T6" fmla="*/ 63 w 759"/>
                <a:gd name="T7" fmla="*/ 26 h 124"/>
                <a:gd name="T8" fmla="*/ 85 w 759"/>
                <a:gd name="T9" fmla="*/ 7 h 124"/>
                <a:gd name="T10" fmla="*/ 95 w 759"/>
                <a:gd name="T11" fmla="*/ 0 h 124"/>
                <a:gd name="T12" fmla="*/ 161 w 759"/>
                <a:gd name="T13" fmla="*/ 32 h 124"/>
                <a:gd name="T14" fmla="*/ 176 w 759"/>
                <a:gd name="T15" fmla="*/ 50 h 124"/>
                <a:gd name="T16" fmla="*/ 187 w 759"/>
                <a:gd name="T17" fmla="*/ 63 h 124"/>
                <a:gd name="T18" fmla="*/ 200 w 759"/>
                <a:gd name="T19" fmla="*/ 79 h 124"/>
                <a:gd name="T20" fmla="*/ 207 w 759"/>
                <a:gd name="T21" fmla="*/ 89 h 124"/>
                <a:gd name="T22" fmla="*/ 247 w 759"/>
                <a:gd name="T23" fmla="*/ 67 h 124"/>
                <a:gd name="T24" fmla="*/ 265 w 759"/>
                <a:gd name="T25" fmla="*/ 57 h 124"/>
                <a:gd name="T26" fmla="*/ 289 w 759"/>
                <a:gd name="T27" fmla="*/ 48 h 124"/>
                <a:gd name="T28" fmla="*/ 308 w 759"/>
                <a:gd name="T29" fmla="*/ 32 h 124"/>
                <a:gd name="T30" fmla="*/ 339 w 759"/>
                <a:gd name="T31" fmla="*/ 41 h 124"/>
                <a:gd name="T32" fmla="*/ 364 w 759"/>
                <a:gd name="T33" fmla="*/ 51 h 124"/>
                <a:gd name="T34" fmla="*/ 390 w 759"/>
                <a:gd name="T35" fmla="*/ 62 h 124"/>
                <a:gd name="T36" fmla="*/ 394 w 759"/>
                <a:gd name="T37" fmla="*/ 63 h 124"/>
                <a:gd name="T38" fmla="*/ 413 w 759"/>
                <a:gd name="T39" fmla="*/ 67 h 124"/>
                <a:gd name="T40" fmla="*/ 434 w 759"/>
                <a:gd name="T41" fmla="*/ 89 h 124"/>
                <a:gd name="T42" fmla="*/ 445 w 759"/>
                <a:gd name="T43" fmla="*/ 102 h 124"/>
                <a:gd name="T44" fmla="*/ 473 w 759"/>
                <a:gd name="T45" fmla="*/ 116 h 124"/>
                <a:gd name="T46" fmla="*/ 550 w 759"/>
                <a:gd name="T47" fmla="*/ 76 h 124"/>
                <a:gd name="T48" fmla="*/ 663 w 759"/>
                <a:gd name="T49" fmla="*/ 50 h 124"/>
                <a:gd name="T50" fmla="*/ 705 w 759"/>
                <a:gd name="T51" fmla="*/ 63 h 124"/>
                <a:gd name="T52" fmla="*/ 747 w 759"/>
                <a:gd name="T53" fmla="*/ 91 h 124"/>
                <a:gd name="T54" fmla="*/ 758 w 759"/>
                <a:gd name="T55" fmla="*/ 123 h 124"/>
                <a:gd name="T56" fmla="*/ 0 w 759"/>
                <a:gd name="T57" fmla="*/ 123 h 124"/>
                <a:gd name="T58" fmla="*/ 3 w 759"/>
                <a:gd name="T59" fmla="*/ 89 h 1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59" h="124">
                  <a:moveTo>
                    <a:pt x="3" y="89"/>
                  </a:moveTo>
                  <a:lnTo>
                    <a:pt x="32" y="53"/>
                  </a:lnTo>
                  <a:lnTo>
                    <a:pt x="49" y="38"/>
                  </a:lnTo>
                  <a:lnTo>
                    <a:pt x="63" y="26"/>
                  </a:lnTo>
                  <a:lnTo>
                    <a:pt x="85" y="7"/>
                  </a:lnTo>
                  <a:lnTo>
                    <a:pt x="95" y="0"/>
                  </a:lnTo>
                  <a:lnTo>
                    <a:pt x="161" y="32"/>
                  </a:lnTo>
                  <a:lnTo>
                    <a:pt x="176" y="50"/>
                  </a:lnTo>
                  <a:lnTo>
                    <a:pt x="187" y="63"/>
                  </a:lnTo>
                  <a:lnTo>
                    <a:pt x="200" y="79"/>
                  </a:lnTo>
                  <a:lnTo>
                    <a:pt x="207" y="89"/>
                  </a:lnTo>
                  <a:lnTo>
                    <a:pt x="247" y="67"/>
                  </a:lnTo>
                  <a:lnTo>
                    <a:pt x="265" y="57"/>
                  </a:lnTo>
                  <a:lnTo>
                    <a:pt x="289" y="48"/>
                  </a:lnTo>
                  <a:lnTo>
                    <a:pt x="308" y="32"/>
                  </a:lnTo>
                  <a:lnTo>
                    <a:pt x="339" y="41"/>
                  </a:lnTo>
                  <a:lnTo>
                    <a:pt x="364" y="51"/>
                  </a:lnTo>
                  <a:lnTo>
                    <a:pt x="390" y="62"/>
                  </a:lnTo>
                  <a:lnTo>
                    <a:pt x="394" y="63"/>
                  </a:lnTo>
                  <a:lnTo>
                    <a:pt x="413" y="67"/>
                  </a:lnTo>
                  <a:lnTo>
                    <a:pt x="434" y="89"/>
                  </a:lnTo>
                  <a:lnTo>
                    <a:pt x="445" y="102"/>
                  </a:lnTo>
                  <a:lnTo>
                    <a:pt x="473" y="116"/>
                  </a:lnTo>
                  <a:lnTo>
                    <a:pt x="550" y="76"/>
                  </a:lnTo>
                  <a:lnTo>
                    <a:pt x="663" y="50"/>
                  </a:lnTo>
                  <a:lnTo>
                    <a:pt x="705" y="63"/>
                  </a:lnTo>
                  <a:lnTo>
                    <a:pt x="747" y="91"/>
                  </a:lnTo>
                  <a:lnTo>
                    <a:pt x="758" y="123"/>
                  </a:lnTo>
                  <a:lnTo>
                    <a:pt x="0" y="123"/>
                  </a:lnTo>
                  <a:lnTo>
                    <a:pt x="3" y="89"/>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53" name="Freeform 170"/>
            <p:cNvSpPr>
              <a:spLocks/>
            </p:cNvSpPr>
            <p:nvPr/>
          </p:nvSpPr>
          <p:spPr bwMode="auto">
            <a:xfrm>
              <a:off x="1449" y="3357"/>
              <a:ext cx="96" cy="69"/>
            </a:xfrm>
            <a:custGeom>
              <a:avLst/>
              <a:gdLst>
                <a:gd name="T0" fmla="*/ 0 w 96"/>
                <a:gd name="T1" fmla="*/ 0 h 69"/>
                <a:gd name="T2" fmla="*/ 46 w 96"/>
                <a:gd name="T3" fmla="*/ 11 h 69"/>
                <a:gd name="T4" fmla="*/ 62 w 96"/>
                <a:gd name="T5" fmla="*/ 17 h 69"/>
                <a:gd name="T6" fmla="*/ 70 w 96"/>
                <a:gd name="T7" fmla="*/ 21 h 69"/>
                <a:gd name="T8" fmla="*/ 79 w 96"/>
                <a:gd name="T9" fmla="*/ 28 h 69"/>
                <a:gd name="T10" fmla="*/ 87 w 96"/>
                <a:gd name="T11" fmla="*/ 38 h 69"/>
                <a:gd name="T12" fmla="*/ 91 w 96"/>
                <a:gd name="T13" fmla="*/ 47 h 69"/>
                <a:gd name="T14" fmla="*/ 95 w 96"/>
                <a:gd name="T15" fmla="*/ 57 h 69"/>
                <a:gd name="T16" fmla="*/ 88 w 96"/>
                <a:gd name="T17" fmla="*/ 68 h 69"/>
                <a:gd name="T18" fmla="*/ 85 w 96"/>
                <a:gd name="T19" fmla="*/ 56 h 69"/>
                <a:gd name="T20" fmla="*/ 78 w 96"/>
                <a:gd name="T21" fmla="*/ 46 h 69"/>
                <a:gd name="T22" fmla="*/ 73 w 96"/>
                <a:gd name="T23" fmla="*/ 38 h 69"/>
                <a:gd name="T24" fmla="*/ 68 w 96"/>
                <a:gd name="T25" fmla="*/ 33 h 69"/>
                <a:gd name="T26" fmla="*/ 58 w 96"/>
                <a:gd name="T27" fmla="*/ 28 h 69"/>
                <a:gd name="T28" fmla="*/ 47 w 96"/>
                <a:gd name="T29" fmla="*/ 22 h 69"/>
                <a:gd name="T30" fmla="*/ 32 w 96"/>
                <a:gd name="T31" fmla="*/ 16 h 69"/>
                <a:gd name="T32" fmla="*/ 18 w 96"/>
                <a:gd name="T33" fmla="*/ 9 h 69"/>
                <a:gd name="T34" fmla="*/ 0 w 96"/>
                <a:gd name="T35" fmla="*/ 0 h 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69">
                  <a:moveTo>
                    <a:pt x="0" y="0"/>
                  </a:moveTo>
                  <a:lnTo>
                    <a:pt x="46" y="11"/>
                  </a:lnTo>
                  <a:lnTo>
                    <a:pt x="62" y="17"/>
                  </a:lnTo>
                  <a:lnTo>
                    <a:pt x="70" y="21"/>
                  </a:lnTo>
                  <a:lnTo>
                    <a:pt x="79" y="28"/>
                  </a:lnTo>
                  <a:lnTo>
                    <a:pt x="87" y="38"/>
                  </a:lnTo>
                  <a:lnTo>
                    <a:pt x="91" y="47"/>
                  </a:lnTo>
                  <a:lnTo>
                    <a:pt x="95" y="57"/>
                  </a:lnTo>
                  <a:lnTo>
                    <a:pt x="88" y="68"/>
                  </a:lnTo>
                  <a:lnTo>
                    <a:pt x="85" y="56"/>
                  </a:lnTo>
                  <a:lnTo>
                    <a:pt x="78" y="46"/>
                  </a:lnTo>
                  <a:lnTo>
                    <a:pt x="73" y="38"/>
                  </a:lnTo>
                  <a:lnTo>
                    <a:pt x="68" y="33"/>
                  </a:lnTo>
                  <a:lnTo>
                    <a:pt x="58" y="28"/>
                  </a:lnTo>
                  <a:lnTo>
                    <a:pt x="47" y="22"/>
                  </a:lnTo>
                  <a:lnTo>
                    <a:pt x="32" y="16"/>
                  </a:lnTo>
                  <a:lnTo>
                    <a:pt x="18" y="9"/>
                  </a:lnTo>
                  <a:lnTo>
                    <a:pt x="0"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54" name="Rectangle 171"/>
            <p:cNvSpPr>
              <a:spLocks noChangeArrowheads="1"/>
            </p:cNvSpPr>
            <p:nvPr/>
          </p:nvSpPr>
          <p:spPr bwMode="auto">
            <a:xfrm>
              <a:off x="1238" y="3503"/>
              <a:ext cx="1051"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rgbClr val="FF0000"/>
                  </a:solidFill>
                  <a:latin typeface="Arial" panose="020B0604020202020204" pitchFamily="34" charset="0"/>
                </a:rPr>
                <a:t>Professor Jones</a:t>
              </a:r>
            </a:p>
          </p:txBody>
        </p:sp>
      </p:grpSp>
      <p:grpSp>
        <p:nvGrpSpPr>
          <p:cNvPr id="57352" name="Group 172"/>
          <p:cNvGrpSpPr>
            <a:grpSpLocks/>
          </p:cNvGrpSpPr>
          <p:nvPr/>
        </p:nvGrpSpPr>
        <p:grpSpPr bwMode="auto">
          <a:xfrm>
            <a:off x="5180013" y="4070351"/>
            <a:ext cx="1708150" cy="1368425"/>
            <a:chOff x="2294" y="2229"/>
            <a:chExt cx="1076" cy="862"/>
          </a:xfrm>
        </p:grpSpPr>
        <p:sp>
          <p:nvSpPr>
            <p:cNvPr id="57359" name="Rectangle 173"/>
            <p:cNvSpPr>
              <a:spLocks noChangeArrowheads="1"/>
            </p:cNvSpPr>
            <p:nvPr/>
          </p:nvSpPr>
          <p:spPr bwMode="auto">
            <a:xfrm>
              <a:off x="2433" y="2229"/>
              <a:ext cx="553" cy="304"/>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nvGrpSpPr>
            <p:cNvPr id="57360" name="Group 174"/>
            <p:cNvGrpSpPr>
              <a:grpSpLocks/>
            </p:cNvGrpSpPr>
            <p:nvPr/>
          </p:nvGrpSpPr>
          <p:grpSpPr bwMode="auto">
            <a:xfrm>
              <a:off x="2654" y="2447"/>
              <a:ext cx="171" cy="163"/>
              <a:chOff x="2654" y="2447"/>
              <a:chExt cx="171" cy="163"/>
            </a:xfrm>
          </p:grpSpPr>
          <p:sp>
            <p:nvSpPr>
              <p:cNvPr id="57438" name="Freeform 175"/>
              <p:cNvSpPr>
                <a:spLocks/>
              </p:cNvSpPr>
              <p:nvPr/>
            </p:nvSpPr>
            <p:spPr bwMode="auto">
              <a:xfrm>
                <a:off x="2700" y="2452"/>
                <a:ext cx="125" cy="157"/>
              </a:xfrm>
              <a:custGeom>
                <a:avLst/>
                <a:gdLst>
                  <a:gd name="T0" fmla="*/ 0 w 125"/>
                  <a:gd name="T1" fmla="*/ 115 h 157"/>
                  <a:gd name="T2" fmla="*/ 5 w 125"/>
                  <a:gd name="T3" fmla="*/ 107 h 157"/>
                  <a:gd name="T4" fmla="*/ 4 w 125"/>
                  <a:gd name="T5" fmla="*/ 95 h 157"/>
                  <a:gd name="T6" fmla="*/ 1 w 125"/>
                  <a:gd name="T7" fmla="*/ 69 h 157"/>
                  <a:gd name="T8" fmla="*/ 5 w 125"/>
                  <a:gd name="T9" fmla="*/ 41 h 157"/>
                  <a:gd name="T10" fmla="*/ 13 w 125"/>
                  <a:gd name="T11" fmla="*/ 20 h 157"/>
                  <a:gd name="T12" fmla="*/ 26 w 125"/>
                  <a:gd name="T13" fmla="*/ 8 h 157"/>
                  <a:gd name="T14" fmla="*/ 46 w 125"/>
                  <a:gd name="T15" fmla="*/ 2 h 157"/>
                  <a:gd name="T16" fmla="*/ 69 w 125"/>
                  <a:gd name="T17" fmla="*/ 0 h 157"/>
                  <a:gd name="T18" fmla="*/ 87 w 125"/>
                  <a:gd name="T19" fmla="*/ 2 h 157"/>
                  <a:gd name="T20" fmla="*/ 106 w 125"/>
                  <a:gd name="T21" fmla="*/ 14 h 157"/>
                  <a:gd name="T22" fmla="*/ 114 w 125"/>
                  <a:gd name="T23" fmla="*/ 29 h 157"/>
                  <a:gd name="T24" fmla="*/ 121 w 125"/>
                  <a:gd name="T25" fmla="*/ 48 h 157"/>
                  <a:gd name="T26" fmla="*/ 124 w 125"/>
                  <a:gd name="T27" fmla="*/ 75 h 157"/>
                  <a:gd name="T28" fmla="*/ 120 w 125"/>
                  <a:gd name="T29" fmla="*/ 81 h 157"/>
                  <a:gd name="T30" fmla="*/ 122 w 125"/>
                  <a:gd name="T31" fmla="*/ 89 h 157"/>
                  <a:gd name="T32" fmla="*/ 121 w 125"/>
                  <a:gd name="T33" fmla="*/ 103 h 157"/>
                  <a:gd name="T34" fmla="*/ 117 w 125"/>
                  <a:gd name="T35" fmla="*/ 118 h 157"/>
                  <a:gd name="T36" fmla="*/ 98 w 125"/>
                  <a:gd name="T37" fmla="*/ 143 h 157"/>
                  <a:gd name="T38" fmla="*/ 84 w 125"/>
                  <a:gd name="T39" fmla="*/ 148 h 157"/>
                  <a:gd name="T40" fmla="*/ 68 w 125"/>
                  <a:gd name="T41" fmla="*/ 153 h 157"/>
                  <a:gd name="T42" fmla="*/ 54 w 125"/>
                  <a:gd name="T43" fmla="*/ 156 h 157"/>
                  <a:gd name="T44" fmla="*/ 0 w 125"/>
                  <a:gd name="T45" fmla="*/ 115 h 15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5" h="157">
                    <a:moveTo>
                      <a:pt x="0" y="115"/>
                    </a:moveTo>
                    <a:lnTo>
                      <a:pt x="5" y="107"/>
                    </a:lnTo>
                    <a:lnTo>
                      <a:pt x="4" y="95"/>
                    </a:lnTo>
                    <a:lnTo>
                      <a:pt x="1" y="69"/>
                    </a:lnTo>
                    <a:lnTo>
                      <a:pt x="5" y="41"/>
                    </a:lnTo>
                    <a:lnTo>
                      <a:pt x="13" y="20"/>
                    </a:lnTo>
                    <a:lnTo>
                      <a:pt x="26" y="8"/>
                    </a:lnTo>
                    <a:lnTo>
                      <a:pt x="46" y="2"/>
                    </a:lnTo>
                    <a:lnTo>
                      <a:pt x="69" y="0"/>
                    </a:lnTo>
                    <a:lnTo>
                      <a:pt x="87" y="2"/>
                    </a:lnTo>
                    <a:lnTo>
                      <a:pt x="106" y="14"/>
                    </a:lnTo>
                    <a:lnTo>
                      <a:pt x="114" y="29"/>
                    </a:lnTo>
                    <a:lnTo>
                      <a:pt x="121" y="48"/>
                    </a:lnTo>
                    <a:lnTo>
                      <a:pt x="124" y="75"/>
                    </a:lnTo>
                    <a:lnTo>
                      <a:pt x="120" y="81"/>
                    </a:lnTo>
                    <a:lnTo>
                      <a:pt x="122" y="89"/>
                    </a:lnTo>
                    <a:lnTo>
                      <a:pt x="121" y="103"/>
                    </a:lnTo>
                    <a:lnTo>
                      <a:pt x="117" y="118"/>
                    </a:lnTo>
                    <a:lnTo>
                      <a:pt x="98" y="143"/>
                    </a:lnTo>
                    <a:lnTo>
                      <a:pt x="84" y="148"/>
                    </a:lnTo>
                    <a:lnTo>
                      <a:pt x="68" y="153"/>
                    </a:lnTo>
                    <a:lnTo>
                      <a:pt x="54" y="156"/>
                    </a:lnTo>
                    <a:lnTo>
                      <a:pt x="0" y="115"/>
                    </a:lnTo>
                  </a:path>
                </a:pathLst>
              </a:custGeom>
              <a:solidFill>
                <a:srgbClr val="B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39" name="Freeform 176"/>
              <p:cNvSpPr>
                <a:spLocks/>
              </p:cNvSpPr>
              <p:nvPr/>
            </p:nvSpPr>
            <p:spPr bwMode="auto">
              <a:xfrm>
                <a:off x="2694" y="2447"/>
                <a:ext cx="123" cy="128"/>
              </a:xfrm>
              <a:custGeom>
                <a:avLst/>
                <a:gdLst>
                  <a:gd name="T0" fmla="*/ 6 w 123"/>
                  <a:gd name="T1" fmla="*/ 110 h 128"/>
                  <a:gd name="T2" fmla="*/ 1 w 123"/>
                  <a:gd name="T3" fmla="*/ 79 h 128"/>
                  <a:gd name="T4" fmla="*/ 0 w 123"/>
                  <a:gd name="T5" fmla="*/ 62 h 128"/>
                  <a:gd name="T6" fmla="*/ 4 w 123"/>
                  <a:gd name="T7" fmla="*/ 38 h 128"/>
                  <a:gd name="T8" fmla="*/ 11 w 123"/>
                  <a:gd name="T9" fmla="*/ 19 h 128"/>
                  <a:gd name="T10" fmla="*/ 26 w 123"/>
                  <a:gd name="T11" fmla="*/ 5 h 128"/>
                  <a:gd name="T12" fmla="*/ 44 w 123"/>
                  <a:gd name="T13" fmla="*/ 1 h 128"/>
                  <a:gd name="T14" fmla="*/ 68 w 123"/>
                  <a:gd name="T15" fmla="*/ 0 h 128"/>
                  <a:gd name="T16" fmla="*/ 81 w 123"/>
                  <a:gd name="T17" fmla="*/ 2 h 128"/>
                  <a:gd name="T18" fmla="*/ 94 w 123"/>
                  <a:gd name="T19" fmla="*/ 6 h 128"/>
                  <a:gd name="T20" fmla="*/ 105 w 123"/>
                  <a:gd name="T21" fmla="*/ 12 h 128"/>
                  <a:gd name="T22" fmla="*/ 116 w 123"/>
                  <a:gd name="T23" fmla="*/ 20 h 128"/>
                  <a:gd name="T24" fmla="*/ 119 w 123"/>
                  <a:gd name="T25" fmla="*/ 27 h 128"/>
                  <a:gd name="T26" fmla="*/ 107 w 123"/>
                  <a:gd name="T27" fmla="*/ 20 h 128"/>
                  <a:gd name="T28" fmla="*/ 95 w 123"/>
                  <a:gd name="T29" fmla="*/ 19 h 128"/>
                  <a:gd name="T30" fmla="*/ 91 w 123"/>
                  <a:gd name="T31" fmla="*/ 19 h 128"/>
                  <a:gd name="T32" fmla="*/ 101 w 123"/>
                  <a:gd name="T33" fmla="*/ 26 h 128"/>
                  <a:gd name="T34" fmla="*/ 107 w 123"/>
                  <a:gd name="T35" fmla="*/ 34 h 128"/>
                  <a:gd name="T36" fmla="*/ 110 w 123"/>
                  <a:gd name="T37" fmla="*/ 42 h 128"/>
                  <a:gd name="T38" fmla="*/ 115 w 123"/>
                  <a:gd name="T39" fmla="*/ 48 h 128"/>
                  <a:gd name="T40" fmla="*/ 120 w 123"/>
                  <a:gd name="T41" fmla="*/ 55 h 128"/>
                  <a:gd name="T42" fmla="*/ 121 w 123"/>
                  <a:gd name="T43" fmla="*/ 62 h 128"/>
                  <a:gd name="T44" fmla="*/ 122 w 123"/>
                  <a:gd name="T45" fmla="*/ 70 h 128"/>
                  <a:gd name="T46" fmla="*/ 117 w 123"/>
                  <a:gd name="T47" fmla="*/ 86 h 128"/>
                  <a:gd name="T48" fmla="*/ 112 w 123"/>
                  <a:gd name="T49" fmla="*/ 96 h 128"/>
                  <a:gd name="T50" fmla="*/ 106 w 123"/>
                  <a:gd name="T51" fmla="*/ 93 h 128"/>
                  <a:gd name="T52" fmla="*/ 108 w 123"/>
                  <a:gd name="T53" fmla="*/ 89 h 128"/>
                  <a:gd name="T54" fmla="*/ 108 w 123"/>
                  <a:gd name="T55" fmla="*/ 83 h 128"/>
                  <a:gd name="T56" fmla="*/ 104 w 123"/>
                  <a:gd name="T57" fmla="*/ 78 h 128"/>
                  <a:gd name="T58" fmla="*/ 95 w 123"/>
                  <a:gd name="T59" fmla="*/ 81 h 128"/>
                  <a:gd name="T60" fmla="*/ 82 w 123"/>
                  <a:gd name="T61" fmla="*/ 88 h 128"/>
                  <a:gd name="T62" fmla="*/ 78 w 123"/>
                  <a:gd name="T63" fmla="*/ 103 h 128"/>
                  <a:gd name="T64" fmla="*/ 75 w 123"/>
                  <a:gd name="T65" fmla="*/ 109 h 128"/>
                  <a:gd name="T66" fmla="*/ 78 w 123"/>
                  <a:gd name="T67" fmla="*/ 114 h 128"/>
                  <a:gd name="T68" fmla="*/ 82 w 123"/>
                  <a:gd name="T69" fmla="*/ 116 h 128"/>
                  <a:gd name="T70" fmla="*/ 62 w 123"/>
                  <a:gd name="T71" fmla="*/ 123 h 128"/>
                  <a:gd name="T72" fmla="*/ 46 w 123"/>
                  <a:gd name="T73" fmla="*/ 125 h 128"/>
                  <a:gd name="T74" fmla="*/ 33 w 123"/>
                  <a:gd name="T75" fmla="*/ 127 h 128"/>
                  <a:gd name="T76" fmla="*/ 18 w 123"/>
                  <a:gd name="T77" fmla="*/ 118 h 128"/>
                  <a:gd name="T78" fmla="*/ 6 w 123"/>
                  <a:gd name="T79" fmla="*/ 110 h 12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3" h="128">
                    <a:moveTo>
                      <a:pt x="6" y="110"/>
                    </a:moveTo>
                    <a:lnTo>
                      <a:pt x="1" y="79"/>
                    </a:lnTo>
                    <a:lnTo>
                      <a:pt x="0" y="62"/>
                    </a:lnTo>
                    <a:lnTo>
                      <a:pt x="4" y="38"/>
                    </a:lnTo>
                    <a:lnTo>
                      <a:pt x="11" y="19"/>
                    </a:lnTo>
                    <a:lnTo>
                      <a:pt x="26" y="5"/>
                    </a:lnTo>
                    <a:lnTo>
                      <a:pt x="44" y="1"/>
                    </a:lnTo>
                    <a:lnTo>
                      <a:pt x="68" y="0"/>
                    </a:lnTo>
                    <a:lnTo>
                      <a:pt x="81" y="2"/>
                    </a:lnTo>
                    <a:lnTo>
                      <a:pt x="94" y="6"/>
                    </a:lnTo>
                    <a:lnTo>
                      <a:pt x="105" y="12"/>
                    </a:lnTo>
                    <a:lnTo>
                      <a:pt x="116" y="20"/>
                    </a:lnTo>
                    <a:lnTo>
                      <a:pt x="119" y="27"/>
                    </a:lnTo>
                    <a:lnTo>
                      <a:pt x="107" y="20"/>
                    </a:lnTo>
                    <a:lnTo>
                      <a:pt x="95" y="19"/>
                    </a:lnTo>
                    <a:lnTo>
                      <a:pt x="91" y="19"/>
                    </a:lnTo>
                    <a:lnTo>
                      <a:pt x="101" y="26"/>
                    </a:lnTo>
                    <a:lnTo>
                      <a:pt x="107" y="34"/>
                    </a:lnTo>
                    <a:lnTo>
                      <a:pt x="110" y="42"/>
                    </a:lnTo>
                    <a:lnTo>
                      <a:pt x="115" y="48"/>
                    </a:lnTo>
                    <a:lnTo>
                      <a:pt x="120" y="55"/>
                    </a:lnTo>
                    <a:lnTo>
                      <a:pt x="121" y="62"/>
                    </a:lnTo>
                    <a:lnTo>
                      <a:pt x="122" y="70"/>
                    </a:lnTo>
                    <a:lnTo>
                      <a:pt x="117" y="86"/>
                    </a:lnTo>
                    <a:lnTo>
                      <a:pt x="112" y="96"/>
                    </a:lnTo>
                    <a:lnTo>
                      <a:pt x="106" y="93"/>
                    </a:lnTo>
                    <a:lnTo>
                      <a:pt x="108" y="89"/>
                    </a:lnTo>
                    <a:lnTo>
                      <a:pt x="108" y="83"/>
                    </a:lnTo>
                    <a:lnTo>
                      <a:pt x="104" y="78"/>
                    </a:lnTo>
                    <a:lnTo>
                      <a:pt x="95" y="81"/>
                    </a:lnTo>
                    <a:lnTo>
                      <a:pt x="82" y="88"/>
                    </a:lnTo>
                    <a:lnTo>
                      <a:pt x="78" y="103"/>
                    </a:lnTo>
                    <a:lnTo>
                      <a:pt x="75" y="109"/>
                    </a:lnTo>
                    <a:lnTo>
                      <a:pt x="78" y="114"/>
                    </a:lnTo>
                    <a:lnTo>
                      <a:pt x="82" y="116"/>
                    </a:lnTo>
                    <a:lnTo>
                      <a:pt x="62" y="123"/>
                    </a:lnTo>
                    <a:lnTo>
                      <a:pt x="46" y="125"/>
                    </a:lnTo>
                    <a:lnTo>
                      <a:pt x="33" y="127"/>
                    </a:lnTo>
                    <a:lnTo>
                      <a:pt x="18" y="118"/>
                    </a:lnTo>
                    <a:lnTo>
                      <a:pt x="6" y="110"/>
                    </a:lnTo>
                  </a:path>
                </a:pathLst>
              </a:custGeom>
              <a:solidFill>
                <a:srgbClr val="3F3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40" name="Freeform 177"/>
              <p:cNvSpPr>
                <a:spLocks/>
              </p:cNvSpPr>
              <p:nvPr/>
            </p:nvSpPr>
            <p:spPr bwMode="auto">
              <a:xfrm>
                <a:off x="2654" y="2563"/>
                <a:ext cx="102" cy="47"/>
              </a:xfrm>
              <a:custGeom>
                <a:avLst/>
                <a:gdLst>
                  <a:gd name="T0" fmla="*/ 0 w 102"/>
                  <a:gd name="T1" fmla="*/ 32 h 47"/>
                  <a:gd name="T2" fmla="*/ 23 w 102"/>
                  <a:gd name="T3" fmla="*/ 21 h 47"/>
                  <a:gd name="T4" fmla="*/ 42 w 102"/>
                  <a:gd name="T5" fmla="*/ 0 h 47"/>
                  <a:gd name="T6" fmla="*/ 101 w 102"/>
                  <a:gd name="T7" fmla="*/ 46 h 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 h="47">
                    <a:moveTo>
                      <a:pt x="0" y="32"/>
                    </a:moveTo>
                    <a:lnTo>
                      <a:pt x="23" y="21"/>
                    </a:lnTo>
                    <a:lnTo>
                      <a:pt x="42" y="0"/>
                    </a:lnTo>
                    <a:lnTo>
                      <a:pt x="101" y="46"/>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361" name="Group 178"/>
            <p:cNvGrpSpPr>
              <a:grpSpLocks/>
            </p:cNvGrpSpPr>
            <p:nvPr/>
          </p:nvGrpSpPr>
          <p:grpSpPr bwMode="auto">
            <a:xfrm>
              <a:off x="2896" y="2232"/>
              <a:ext cx="298" cy="582"/>
              <a:chOff x="2896" y="2232"/>
              <a:chExt cx="298" cy="582"/>
            </a:xfrm>
          </p:grpSpPr>
          <p:sp>
            <p:nvSpPr>
              <p:cNvPr id="57386" name="Freeform 179"/>
              <p:cNvSpPr>
                <a:spLocks/>
              </p:cNvSpPr>
              <p:nvPr/>
            </p:nvSpPr>
            <p:spPr bwMode="auto">
              <a:xfrm>
                <a:off x="2918" y="2670"/>
                <a:ext cx="218" cy="144"/>
              </a:xfrm>
              <a:custGeom>
                <a:avLst/>
                <a:gdLst>
                  <a:gd name="T0" fmla="*/ 18 w 218"/>
                  <a:gd name="T1" fmla="*/ 0 h 144"/>
                  <a:gd name="T2" fmla="*/ 0 w 218"/>
                  <a:gd name="T3" fmla="*/ 143 h 144"/>
                  <a:gd name="T4" fmla="*/ 217 w 218"/>
                  <a:gd name="T5" fmla="*/ 143 h 144"/>
                  <a:gd name="T6" fmla="*/ 209 w 218"/>
                  <a:gd name="T7" fmla="*/ 2 h 144"/>
                  <a:gd name="T8" fmla="*/ 18 w 218"/>
                  <a:gd name="T9" fmla="*/ 0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8" h="144">
                    <a:moveTo>
                      <a:pt x="18" y="0"/>
                    </a:moveTo>
                    <a:lnTo>
                      <a:pt x="0" y="143"/>
                    </a:lnTo>
                    <a:lnTo>
                      <a:pt x="217" y="143"/>
                    </a:lnTo>
                    <a:lnTo>
                      <a:pt x="209" y="2"/>
                    </a:lnTo>
                    <a:lnTo>
                      <a:pt x="18" y="0"/>
                    </a:lnTo>
                  </a:path>
                </a:pathLst>
              </a:custGeom>
              <a:solidFill>
                <a:srgbClr val="00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387" name="Group 180"/>
              <p:cNvGrpSpPr>
                <a:grpSpLocks/>
              </p:cNvGrpSpPr>
              <p:nvPr/>
            </p:nvGrpSpPr>
            <p:grpSpPr bwMode="auto">
              <a:xfrm>
                <a:off x="2896" y="2232"/>
                <a:ext cx="256" cy="452"/>
                <a:chOff x="2896" y="2232"/>
                <a:chExt cx="256" cy="452"/>
              </a:xfrm>
            </p:grpSpPr>
            <p:grpSp>
              <p:nvGrpSpPr>
                <p:cNvPr id="57390" name="Group 181"/>
                <p:cNvGrpSpPr>
                  <a:grpSpLocks/>
                </p:cNvGrpSpPr>
                <p:nvPr/>
              </p:nvGrpSpPr>
              <p:grpSpPr bwMode="auto">
                <a:xfrm>
                  <a:off x="2987" y="2372"/>
                  <a:ext cx="96" cy="110"/>
                  <a:chOff x="2987" y="2372"/>
                  <a:chExt cx="96" cy="110"/>
                </a:xfrm>
              </p:grpSpPr>
              <p:sp>
                <p:nvSpPr>
                  <p:cNvPr id="57435" name="Freeform 182"/>
                  <p:cNvSpPr>
                    <a:spLocks/>
                  </p:cNvSpPr>
                  <p:nvPr/>
                </p:nvSpPr>
                <p:spPr bwMode="auto">
                  <a:xfrm>
                    <a:off x="2987" y="2372"/>
                    <a:ext cx="96" cy="110"/>
                  </a:xfrm>
                  <a:custGeom>
                    <a:avLst/>
                    <a:gdLst>
                      <a:gd name="T0" fmla="*/ 18 w 96"/>
                      <a:gd name="T1" fmla="*/ 0 h 110"/>
                      <a:gd name="T2" fmla="*/ 12 w 96"/>
                      <a:gd name="T3" fmla="*/ 29 h 110"/>
                      <a:gd name="T4" fmla="*/ 10 w 96"/>
                      <a:gd name="T5" fmla="*/ 32 h 110"/>
                      <a:gd name="T6" fmla="*/ 5 w 96"/>
                      <a:gd name="T7" fmla="*/ 35 h 110"/>
                      <a:gd name="T8" fmla="*/ 0 w 96"/>
                      <a:gd name="T9" fmla="*/ 37 h 110"/>
                      <a:gd name="T10" fmla="*/ 6 w 96"/>
                      <a:gd name="T11" fmla="*/ 65 h 110"/>
                      <a:gd name="T12" fmla="*/ 8 w 96"/>
                      <a:gd name="T13" fmla="*/ 79 h 110"/>
                      <a:gd name="T14" fmla="*/ 11 w 96"/>
                      <a:gd name="T15" fmla="*/ 87 h 110"/>
                      <a:gd name="T16" fmla="*/ 14 w 96"/>
                      <a:gd name="T17" fmla="*/ 94 h 110"/>
                      <a:gd name="T18" fmla="*/ 21 w 96"/>
                      <a:gd name="T19" fmla="*/ 99 h 110"/>
                      <a:gd name="T20" fmla="*/ 33 w 96"/>
                      <a:gd name="T21" fmla="*/ 104 h 110"/>
                      <a:gd name="T22" fmla="*/ 46 w 96"/>
                      <a:gd name="T23" fmla="*/ 108 h 110"/>
                      <a:gd name="T24" fmla="*/ 56 w 96"/>
                      <a:gd name="T25" fmla="*/ 109 h 110"/>
                      <a:gd name="T26" fmla="*/ 65 w 96"/>
                      <a:gd name="T27" fmla="*/ 108 h 110"/>
                      <a:gd name="T28" fmla="*/ 76 w 96"/>
                      <a:gd name="T29" fmla="*/ 105 h 110"/>
                      <a:gd name="T30" fmla="*/ 83 w 96"/>
                      <a:gd name="T31" fmla="*/ 101 h 110"/>
                      <a:gd name="T32" fmla="*/ 93 w 96"/>
                      <a:gd name="T33" fmla="*/ 87 h 110"/>
                      <a:gd name="T34" fmla="*/ 95 w 96"/>
                      <a:gd name="T35" fmla="*/ 76 h 110"/>
                      <a:gd name="T36" fmla="*/ 94 w 96"/>
                      <a:gd name="T37" fmla="*/ 59 h 110"/>
                      <a:gd name="T38" fmla="*/ 90 w 96"/>
                      <a:gd name="T39" fmla="*/ 53 h 110"/>
                      <a:gd name="T40" fmla="*/ 79 w 96"/>
                      <a:gd name="T41" fmla="*/ 42 h 110"/>
                      <a:gd name="T42" fmla="*/ 76 w 96"/>
                      <a:gd name="T43" fmla="*/ 38 h 110"/>
                      <a:gd name="T44" fmla="*/ 75 w 96"/>
                      <a:gd name="T45" fmla="*/ 22 h 110"/>
                      <a:gd name="T46" fmla="*/ 77 w 96"/>
                      <a:gd name="T47" fmla="*/ 12 h 110"/>
                      <a:gd name="T48" fmla="*/ 18 w 96"/>
                      <a:gd name="T49" fmla="*/ 0 h 1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6" h="110">
                        <a:moveTo>
                          <a:pt x="18" y="0"/>
                        </a:moveTo>
                        <a:lnTo>
                          <a:pt x="12" y="29"/>
                        </a:lnTo>
                        <a:lnTo>
                          <a:pt x="10" y="32"/>
                        </a:lnTo>
                        <a:lnTo>
                          <a:pt x="5" y="35"/>
                        </a:lnTo>
                        <a:lnTo>
                          <a:pt x="0" y="37"/>
                        </a:lnTo>
                        <a:lnTo>
                          <a:pt x="6" y="65"/>
                        </a:lnTo>
                        <a:lnTo>
                          <a:pt x="8" y="79"/>
                        </a:lnTo>
                        <a:lnTo>
                          <a:pt x="11" y="87"/>
                        </a:lnTo>
                        <a:lnTo>
                          <a:pt x="14" y="94"/>
                        </a:lnTo>
                        <a:lnTo>
                          <a:pt x="21" y="99"/>
                        </a:lnTo>
                        <a:lnTo>
                          <a:pt x="33" y="104"/>
                        </a:lnTo>
                        <a:lnTo>
                          <a:pt x="46" y="108"/>
                        </a:lnTo>
                        <a:lnTo>
                          <a:pt x="56" y="109"/>
                        </a:lnTo>
                        <a:lnTo>
                          <a:pt x="65" y="108"/>
                        </a:lnTo>
                        <a:lnTo>
                          <a:pt x="76" y="105"/>
                        </a:lnTo>
                        <a:lnTo>
                          <a:pt x="83" y="101"/>
                        </a:lnTo>
                        <a:lnTo>
                          <a:pt x="93" y="87"/>
                        </a:lnTo>
                        <a:lnTo>
                          <a:pt x="95" y="76"/>
                        </a:lnTo>
                        <a:lnTo>
                          <a:pt x="94" y="59"/>
                        </a:lnTo>
                        <a:lnTo>
                          <a:pt x="90" y="53"/>
                        </a:lnTo>
                        <a:lnTo>
                          <a:pt x="79" y="42"/>
                        </a:lnTo>
                        <a:lnTo>
                          <a:pt x="76" y="38"/>
                        </a:lnTo>
                        <a:lnTo>
                          <a:pt x="75" y="22"/>
                        </a:lnTo>
                        <a:lnTo>
                          <a:pt x="77" y="12"/>
                        </a:lnTo>
                        <a:lnTo>
                          <a:pt x="18" y="0"/>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36" name="Freeform 183"/>
                  <p:cNvSpPr>
                    <a:spLocks/>
                  </p:cNvSpPr>
                  <p:nvPr/>
                </p:nvSpPr>
                <p:spPr bwMode="auto">
                  <a:xfrm>
                    <a:off x="2987" y="2372"/>
                    <a:ext cx="78" cy="95"/>
                  </a:xfrm>
                  <a:custGeom>
                    <a:avLst/>
                    <a:gdLst>
                      <a:gd name="T0" fmla="*/ 18 w 78"/>
                      <a:gd name="T1" fmla="*/ 0 h 95"/>
                      <a:gd name="T2" fmla="*/ 13 w 78"/>
                      <a:gd name="T3" fmla="*/ 29 h 95"/>
                      <a:gd name="T4" fmla="*/ 10 w 78"/>
                      <a:gd name="T5" fmla="*/ 32 h 95"/>
                      <a:gd name="T6" fmla="*/ 5 w 78"/>
                      <a:gd name="T7" fmla="*/ 35 h 95"/>
                      <a:gd name="T8" fmla="*/ 0 w 78"/>
                      <a:gd name="T9" fmla="*/ 37 h 95"/>
                      <a:gd name="T10" fmla="*/ 6 w 78"/>
                      <a:gd name="T11" fmla="*/ 65 h 95"/>
                      <a:gd name="T12" fmla="*/ 9 w 78"/>
                      <a:gd name="T13" fmla="*/ 79 h 95"/>
                      <a:gd name="T14" fmla="*/ 11 w 78"/>
                      <a:gd name="T15" fmla="*/ 87 h 95"/>
                      <a:gd name="T16" fmla="*/ 15 w 78"/>
                      <a:gd name="T17" fmla="*/ 94 h 95"/>
                      <a:gd name="T18" fmla="*/ 15 w 78"/>
                      <a:gd name="T19" fmla="*/ 88 h 95"/>
                      <a:gd name="T20" fmla="*/ 15 w 78"/>
                      <a:gd name="T21" fmla="*/ 83 h 95"/>
                      <a:gd name="T22" fmla="*/ 17 w 78"/>
                      <a:gd name="T23" fmla="*/ 77 h 95"/>
                      <a:gd name="T24" fmla="*/ 18 w 78"/>
                      <a:gd name="T25" fmla="*/ 74 h 95"/>
                      <a:gd name="T26" fmla="*/ 19 w 78"/>
                      <a:gd name="T27" fmla="*/ 67 h 95"/>
                      <a:gd name="T28" fmla="*/ 20 w 78"/>
                      <a:gd name="T29" fmla="*/ 61 h 95"/>
                      <a:gd name="T30" fmla="*/ 22 w 78"/>
                      <a:gd name="T31" fmla="*/ 53 h 95"/>
                      <a:gd name="T32" fmla="*/ 25 w 78"/>
                      <a:gd name="T33" fmla="*/ 48 h 95"/>
                      <a:gd name="T34" fmla="*/ 30 w 78"/>
                      <a:gd name="T35" fmla="*/ 43 h 95"/>
                      <a:gd name="T36" fmla="*/ 35 w 78"/>
                      <a:gd name="T37" fmla="*/ 39 h 95"/>
                      <a:gd name="T38" fmla="*/ 40 w 78"/>
                      <a:gd name="T39" fmla="*/ 34 h 95"/>
                      <a:gd name="T40" fmla="*/ 48 w 78"/>
                      <a:gd name="T41" fmla="*/ 30 h 95"/>
                      <a:gd name="T42" fmla="*/ 77 w 78"/>
                      <a:gd name="T43" fmla="*/ 12 h 95"/>
                      <a:gd name="T44" fmla="*/ 18 w 78"/>
                      <a:gd name="T45" fmla="*/ 0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8" h="95">
                        <a:moveTo>
                          <a:pt x="18" y="0"/>
                        </a:moveTo>
                        <a:lnTo>
                          <a:pt x="13" y="29"/>
                        </a:lnTo>
                        <a:lnTo>
                          <a:pt x="10" y="32"/>
                        </a:lnTo>
                        <a:lnTo>
                          <a:pt x="5" y="35"/>
                        </a:lnTo>
                        <a:lnTo>
                          <a:pt x="0" y="37"/>
                        </a:lnTo>
                        <a:lnTo>
                          <a:pt x="6" y="65"/>
                        </a:lnTo>
                        <a:lnTo>
                          <a:pt x="9" y="79"/>
                        </a:lnTo>
                        <a:lnTo>
                          <a:pt x="11" y="87"/>
                        </a:lnTo>
                        <a:lnTo>
                          <a:pt x="15" y="94"/>
                        </a:lnTo>
                        <a:lnTo>
                          <a:pt x="15" y="88"/>
                        </a:lnTo>
                        <a:lnTo>
                          <a:pt x="15" y="83"/>
                        </a:lnTo>
                        <a:lnTo>
                          <a:pt x="17" y="77"/>
                        </a:lnTo>
                        <a:lnTo>
                          <a:pt x="18" y="74"/>
                        </a:lnTo>
                        <a:lnTo>
                          <a:pt x="19" y="67"/>
                        </a:lnTo>
                        <a:lnTo>
                          <a:pt x="20" y="61"/>
                        </a:lnTo>
                        <a:lnTo>
                          <a:pt x="22" y="53"/>
                        </a:lnTo>
                        <a:lnTo>
                          <a:pt x="25" y="48"/>
                        </a:lnTo>
                        <a:lnTo>
                          <a:pt x="30" y="43"/>
                        </a:lnTo>
                        <a:lnTo>
                          <a:pt x="35" y="39"/>
                        </a:lnTo>
                        <a:lnTo>
                          <a:pt x="40" y="34"/>
                        </a:lnTo>
                        <a:lnTo>
                          <a:pt x="48" y="30"/>
                        </a:lnTo>
                        <a:lnTo>
                          <a:pt x="77" y="12"/>
                        </a:lnTo>
                        <a:lnTo>
                          <a:pt x="18" y="0"/>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37" name="Freeform 184"/>
                  <p:cNvSpPr>
                    <a:spLocks/>
                  </p:cNvSpPr>
                  <p:nvPr/>
                </p:nvSpPr>
                <p:spPr bwMode="auto">
                  <a:xfrm>
                    <a:off x="2987" y="2372"/>
                    <a:ext cx="78" cy="80"/>
                  </a:xfrm>
                  <a:custGeom>
                    <a:avLst/>
                    <a:gdLst>
                      <a:gd name="T0" fmla="*/ 18 w 78"/>
                      <a:gd name="T1" fmla="*/ 0 h 80"/>
                      <a:gd name="T2" fmla="*/ 12 w 78"/>
                      <a:gd name="T3" fmla="*/ 29 h 80"/>
                      <a:gd name="T4" fmla="*/ 10 w 78"/>
                      <a:gd name="T5" fmla="*/ 32 h 80"/>
                      <a:gd name="T6" fmla="*/ 5 w 78"/>
                      <a:gd name="T7" fmla="*/ 35 h 80"/>
                      <a:gd name="T8" fmla="*/ 0 w 78"/>
                      <a:gd name="T9" fmla="*/ 37 h 80"/>
                      <a:gd name="T10" fmla="*/ 6 w 78"/>
                      <a:gd name="T11" fmla="*/ 65 h 80"/>
                      <a:gd name="T12" fmla="*/ 8 w 78"/>
                      <a:gd name="T13" fmla="*/ 79 h 80"/>
                      <a:gd name="T14" fmla="*/ 9 w 78"/>
                      <a:gd name="T15" fmla="*/ 71 h 80"/>
                      <a:gd name="T16" fmla="*/ 10 w 78"/>
                      <a:gd name="T17" fmla="*/ 64 h 80"/>
                      <a:gd name="T18" fmla="*/ 12 w 78"/>
                      <a:gd name="T19" fmla="*/ 58 h 80"/>
                      <a:gd name="T20" fmla="*/ 12 w 78"/>
                      <a:gd name="T21" fmla="*/ 52 h 80"/>
                      <a:gd name="T22" fmla="*/ 14 w 78"/>
                      <a:gd name="T23" fmla="*/ 47 h 80"/>
                      <a:gd name="T24" fmla="*/ 18 w 78"/>
                      <a:gd name="T25" fmla="*/ 42 h 80"/>
                      <a:gd name="T26" fmla="*/ 22 w 78"/>
                      <a:gd name="T27" fmla="*/ 40 h 80"/>
                      <a:gd name="T28" fmla="*/ 27 w 78"/>
                      <a:gd name="T29" fmla="*/ 37 h 80"/>
                      <a:gd name="T30" fmla="*/ 32 w 78"/>
                      <a:gd name="T31" fmla="*/ 35 h 80"/>
                      <a:gd name="T32" fmla="*/ 39 w 78"/>
                      <a:gd name="T33" fmla="*/ 31 h 80"/>
                      <a:gd name="T34" fmla="*/ 46 w 78"/>
                      <a:gd name="T35" fmla="*/ 28 h 80"/>
                      <a:gd name="T36" fmla="*/ 77 w 78"/>
                      <a:gd name="T37" fmla="*/ 12 h 80"/>
                      <a:gd name="T38" fmla="*/ 18 w 78"/>
                      <a:gd name="T39" fmla="*/ 0 h 8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8" h="80">
                        <a:moveTo>
                          <a:pt x="18" y="0"/>
                        </a:moveTo>
                        <a:lnTo>
                          <a:pt x="12" y="29"/>
                        </a:lnTo>
                        <a:lnTo>
                          <a:pt x="10" y="32"/>
                        </a:lnTo>
                        <a:lnTo>
                          <a:pt x="5" y="35"/>
                        </a:lnTo>
                        <a:lnTo>
                          <a:pt x="0" y="37"/>
                        </a:lnTo>
                        <a:lnTo>
                          <a:pt x="6" y="65"/>
                        </a:lnTo>
                        <a:lnTo>
                          <a:pt x="8" y="79"/>
                        </a:lnTo>
                        <a:lnTo>
                          <a:pt x="9" y="71"/>
                        </a:lnTo>
                        <a:lnTo>
                          <a:pt x="10" y="64"/>
                        </a:lnTo>
                        <a:lnTo>
                          <a:pt x="12" y="58"/>
                        </a:lnTo>
                        <a:lnTo>
                          <a:pt x="12" y="52"/>
                        </a:lnTo>
                        <a:lnTo>
                          <a:pt x="14" y="47"/>
                        </a:lnTo>
                        <a:lnTo>
                          <a:pt x="18" y="42"/>
                        </a:lnTo>
                        <a:lnTo>
                          <a:pt x="22" y="40"/>
                        </a:lnTo>
                        <a:lnTo>
                          <a:pt x="27" y="37"/>
                        </a:lnTo>
                        <a:lnTo>
                          <a:pt x="32" y="35"/>
                        </a:lnTo>
                        <a:lnTo>
                          <a:pt x="39" y="31"/>
                        </a:lnTo>
                        <a:lnTo>
                          <a:pt x="46" y="28"/>
                        </a:lnTo>
                        <a:lnTo>
                          <a:pt x="77" y="12"/>
                        </a:lnTo>
                        <a:lnTo>
                          <a:pt x="18" y="0"/>
                        </a:lnTo>
                      </a:path>
                    </a:pathLst>
                  </a:custGeom>
                  <a:solidFill>
                    <a:srgbClr val="FF9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391" name="Group 185"/>
                <p:cNvGrpSpPr>
                  <a:grpSpLocks/>
                </p:cNvGrpSpPr>
                <p:nvPr/>
              </p:nvGrpSpPr>
              <p:grpSpPr bwMode="auto">
                <a:xfrm>
                  <a:off x="2975" y="2232"/>
                  <a:ext cx="148" cy="168"/>
                  <a:chOff x="2975" y="2232"/>
                  <a:chExt cx="148" cy="168"/>
                </a:xfrm>
              </p:grpSpPr>
              <p:grpSp>
                <p:nvGrpSpPr>
                  <p:cNvPr id="57406" name="Group 186"/>
                  <p:cNvGrpSpPr>
                    <a:grpSpLocks/>
                  </p:cNvGrpSpPr>
                  <p:nvPr/>
                </p:nvGrpSpPr>
                <p:grpSpPr bwMode="auto">
                  <a:xfrm>
                    <a:off x="2984" y="2258"/>
                    <a:ext cx="108" cy="142"/>
                    <a:chOff x="2984" y="2258"/>
                    <a:chExt cx="108" cy="142"/>
                  </a:xfrm>
                </p:grpSpPr>
                <p:grpSp>
                  <p:nvGrpSpPr>
                    <p:cNvPr id="57430" name="Group 187"/>
                    <p:cNvGrpSpPr>
                      <a:grpSpLocks/>
                    </p:cNvGrpSpPr>
                    <p:nvPr/>
                  </p:nvGrpSpPr>
                  <p:grpSpPr bwMode="auto">
                    <a:xfrm>
                      <a:off x="2984" y="2258"/>
                      <a:ext cx="108" cy="142"/>
                      <a:chOff x="2984" y="2258"/>
                      <a:chExt cx="108" cy="142"/>
                    </a:xfrm>
                  </p:grpSpPr>
                  <p:sp>
                    <p:nvSpPr>
                      <p:cNvPr id="57432" name="Freeform 188"/>
                      <p:cNvSpPr>
                        <a:spLocks/>
                      </p:cNvSpPr>
                      <p:nvPr/>
                    </p:nvSpPr>
                    <p:spPr bwMode="auto">
                      <a:xfrm>
                        <a:off x="3006" y="2376"/>
                        <a:ext cx="57" cy="24"/>
                      </a:xfrm>
                      <a:custGeom>
                        <a:avLst/>
                        <a:gdLst>
                          <a:gd name="T0" fmla="*/ 0 w 57"/>
                          <a:gd name="T1" fmla="*/ 0 h 24"/>
                          <a:gd name="T2" fmla="*/ 1 w 57"/>
                          <a:gd name="T3" fmla="*/ 3 h 24"/>
                          <a:gd name="T4" fmla="*/ 2 w 57"/>
                          <a:gd name="T5" fmla="*/ 6 h 24"/>
                          <a:gd name="T6" fmla="*/ 4 w 57"/>
                          <a:gd name="T7" fmla="*/ 9 h 24"/>
                          <a:gd name="T8" fmla="*/ 7 w 57"/>
                          <a:gd name="T9" fmla="*/ 13 h 24"/>
                          <a:gd name="T10" fmla="*/ 11 w 57"/>
                          <a:gd name="T11" fmla="*/ 15 h 24"/>
                          <a:gd name="T12" fmla="*/ 14 w 57"/>
                          <a:gd name="T13" fmla="*/ 17 h 24"/>
                          <a:gd name="T14" fmla="*/ 19 w 57"/>
                          <a:gd name="T15" fmla="*/ 20 h 24"/>
                          <a:gd name="T16" fmla="*/ 23 w 57"/>
                          <a:gd name="T17" fmla="*/ 21 h 24"/>
                          <a:gd name="T18" fmla="*/ 29 w 57"/>
                          <a:gd name="T19" fmla="*/ 22 h 24"/>
                          <a:gd name="T20" fmla="*/ 34 w 57"/>
                          <a:gd name="T21" fmla="*/ 23 h 24"/>
                          <a:gd name="T22" fmla="*/ 41 w 57"/>
                          <a:gd name="T23" fmla="*/ 22 h 24"/>
                          <a:gd name="T24" fmla="*/ 45 w 57"/>
                          <a:gd name="T25" fmla="*/ 21 h 24"/>
                          <a:gd name="T26" fmla="*/ 48 w 57"/>
                          <a:gd name="T27" fmla="*/ 20 h 24"/>
                          <a:gd name="T28" fmla="*/ 52 w 57"/>
                          <a:gd name="T29" fmla="*/ 17 h 24"/>
                          <a:gd name="T30" fmla="*/ 56 w 57"/>
                          <a:gd name="T31" fmla="*/ 13 h 24"/>
                          <a:gd name="T32" fmla="*/ 0 w 57"/>
                          <a:gd name="T33" fmla="*/ 0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7" h="24">
                            <a:moveTo>
                              <a:pt x="0" y="0"/>
                            </a:moveTo>
                            <a:lnTo>
                              <a:pt x="1" y="3"/>
                            </a:lnTo>
                            <a:lnTo>
                              <a:pt x="2" y="6"/>
                            </a:lnTo>
                            <a:lnTo>
                              <a:pt x="4" y="9"/>
                            </a:lnTo>
                            <a:lnTo>
                              <a:pt x="7" y="13"/>
                            </a:lnTo>
                            <a:lnTo>
                              <a:pt x="11" y="15"/>
                            </a:lnTo>
                            <a:lnTo>
                              <a:pt x="14" y="17"/>
                            </a:lnTo>
                            <a:lnTo>
                              <a:pt x="19" y="20"/>
                            </a:lnTo>
                            <a:lnTo>
                              <a:pt x="23" y="21"/>
                            </a:lnTo>
                            <a:lnTo>
                              <a:pt x="29" y="22"/>
                            </a:lnTo>
                            <a:lnTo>
                              <a:pt x="34" y="23"/>
                            </a:lnTo>
                            <a:lnTo>
                              <a:pt x="41" y="22"/>
                            </a:lnTo>
                            <a:lnTo>
                              <a:pt x="45" y="21"/>
                            </a:lnTo>
                            <a:lnTo>
                              <a:pt x="48" y="20"/>
                            </a:lnTo>
                            <a:lnTo>
                              <a:pt x="52" y="17"/>
                            </a:lnTo>
                            <a:lnTo>
                              <a:pt x="56" y="13"/>
                            </a:lnTo>
                            <a:lnTo>
                              <a:pt x="0" y="0"/>
                            </a:lnTo>
                          </a:path>
                        </a:pathLst>
                      </a:custGeom>
                      <a:solidFill>
                        <a:srgbClr val="7F3F00"/>
                      </a:solidFill>
                      <a:ln w="12700" cap="rnd" cmpd="sng">
                        <a:solidFill>
                          <a:srgbClr val="7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33" name="Freeform 189"/>
                      <p:cNvSpPr>
                        <a:spLocks/>
                      </p:cNvSpPr>
                      <p:nvPr/>
                    </p:nvSpPr>
                    <p:spPr bwMode="auto">
                      <a:xfrm>
                        <a:off x="2984" y="2258"/>
                        <a:ext cx="108" cy="142"/>
                      </a:xfrm>
                      <a:custGeom>
                        <a:avLst/>
                        <a:gdLst>
                          <a:gd name="T0" fmla="*/ 80 w 108"/>
                          <a:gd name="T1" fmla="*/ 129 h 142"/>
                          <a:gd name="T2" fmla="*/ 82 w 108"/>
                          <a:gd name="T3" fmla="*/ 125 h 142"/>
                          <a:gd name="T4" fmla="*/ 85 w 108"/>
                          <a:gd name="T5" fmla="*/ 120 h 142"/>
                          <a:gd name="T6" fmla="*/ 90 w 108"/>
                          <a:gd name="T7" fmla="*/ 109 h 142"/>
                          <a:gd name="T8" fmla="*/ 98 w 108"/>
                          <a:gd name="T9" fmla="*/ 90 h 142"/>
                          <a:gd name="T10" fmla="*/ 102 w 108"/>
                          <a:gd name="T11" fmla="*/ 75 h 142"/>
                          <a:gd name="T12" fmla="*/ 104 w 108"/>
                          <a:gd name="T13" fmla="*/ 62 h 142"/>
                          <a:gd name="T14" fmla="*/ 107 w 108"/>
                          <a:gd name="T15" fmla="*/ 43 h 142"/>
                          <a:gd name="T16" fmla="*/ 106 w 108"/>
                          <a:gd name="T17" fmla="*/ 26 h 142"/>
                          <a:gd name="T18" fmla="*/ 103 w 108"/>
                          <a:gd name="T19" fmla="*/ 16 h 142"/>
                          <a:gd name="T20" fmla="*/ 95 w 108"/>
                          <a:gd name="T21" fmla="*/ 9 h 142"/>
                          <a:gd name="T22" fmla="*/ 83 w 108"/>
                          <a:gd name="T23" fmla="*/ 3 h 142"/>
                          <a:gd name="T24" fmla="*/ 72 w 108"/>
                          <a:gd name="T25" fmla="*/ 1 h 142"/>
                          <a:gd name="T26" fmla="*/ 61 w 108"/>
                          <a:gd name="T27" fmla="*/ 0 h 142"/>
                          <a:gd name="T28" fmla="*/ 50 w 108"/>
                          <a:gd name="T29" fmla="*/ 1 h 142"/>
                          <a:gd name="T30" fmla="*/ 40 w 108"/>
                          <a:gd name="T31" fmla="*/ 2 h 142"/>
                          <a:gd name="T32" fmla="*/ 32 w 108"/>
                          <a:gd name="T33" fmla="*/ 5 h 142"/>
                          <a:gd name="T34" fmla="*/ 25 w 108"/>
                          <a:gd name="T35" fmla="*/ 10 h 142"/>
                          <a:gd name="T36" fmla="*/ 19 w 108"/>
                          <a:gd name="T37" fmla="*/ 17 h 142"/>
                          <a:gd name="T38" fmla="*/ 14 w 108"/>
                          <a:gd name="T39" fmla="*/ 26 h 142"/>
                          <a:gd name="T40" fmla="*/ 11 w 108"/>
                          <a:gd name="T41" fmla="*/ 35 h 142"/>
                          <a:gd name="T42" fmla="*/ 8 w 108"/>
                          <a:gd name="T43" fmla="*/ 44 h 142"/>
                          <a:gd name="T44" fmla="*/ 7 w 108"/>
                          <a:gd name="T45" fmla="*/ 55 h 142"/>
                          <a:gd name="T46" fmla="*/ 7 w 108"/>
                          <a:gd name="T47" fmla="*/ 61 h 142"/>
                          <a:gd name="T48" fmla="*/ 7 w 108"/>
                          <a:gd name="T49" fmla="*/ 66 h 142"/>
                          <a:gd name="T50" fmla="*/ 3 w 108"/>
                          <a:gd name="T51" fmla="*/ 67 h 142"/>
                          <a:gd name="T52" fmla="*/ 1 w 108"/>
                          <a:gd name="T53" fmla="*/ 69 h 142"/>
                          <a:gd name="T54" fmla="*/ 0 w 108"/>
                          <a:gd name="T55" fmla="*/ 72 h 142"/>
                          <a:gd name="T56" fmla="*/ 3 w 108"/>
                          <a:gd name="T57" fmla="*/ 78 h 142"/>
                          <a:gd name="T58" fmla="*/ 5 w 108"/>
                          <a:gd name="T59" fmla="*/ 81 h 142"/>
                          <a:gd name="T60" fmla="*/ 8 w 108"/>
                          <a:gd name="T61" fmla="*/ 85 h 142"/>
                          <a:gd name="T62" fmla="*/ 12 w 108"/>
                          <a:gd name="T63" fmla="*/ 88 h 142"/>
                          <a:gd name="T64" fmla="*/ 17 w 108"/>
                          <a:gd name="T65" fmla="*/ 88 h 142"/>
                          <a:gd name="T66" fmla="*/ 15 w 108"/>
                          <a:gd name="T67" fmla="*/ 95 h 142"/>
                          <a:gd name="T68" fmla="*/ 17 w 108"/>
                          <a:gd name="T69" fmla="*/ 104 h 142"/>
                          <a:gd name="T70" fmla="*/ 19 w 108"/>
                          <a:gd name="T71" fmla="*/ 112 h 142"/>
                          <a:gd name="T72" fmla="*/ 21 w 108"/>
                          <a:gd name="T73" fmla="*/ 117 h 142"/>
                          <a:gd name="T74" fmla="*/ 23 w 108"/>
                          <a:gd name="T75" fmla="*/ 122 h 142"/>
                          <a:gd name="T76" fmla="*/ 25 w 108"/>
                          <a:gd name="T77" fmla="*/ 125 h 142"/>
                          <a:gd name="T78" fmla="*/ 28 w 108"/>
                          <a:gd name="T79" fmla="*/ 128 h 142"/>
                          <a:gd name="T80" fmla="*/ 31 w 108"/>
                          <a:gd name="T81" fmla="*/ 132 h 142"/>
                          <a:gd name="T82" fmla="*/ 35 w 108"/>
                          <a:gd name="T83" fmla="*/ 135 h 142"/>
                          <a:gd name="T84" fmla="*/ 39 w 108"/>
                          <a:gd name="T85" fmla="*/ 137 h 142"/>
                          <a:gd name="T86" fmla="*/ 42 w 108"/>
                          <a:gd name="T87" fmla="*/ 138 h 142"/>
                          <a:gd name="T88" fmla="*/ 46 w 108"/>
                          <a:gd name="T89" fmla="*/ 139 h 142"/>
                          <a:gd name="T90" fmla="*/ 50 w 108"/>
                          <a:gd name="T91" fmla="*/ 140 h 142"/>
                          <a:gd name="T92" fmla="*/ 54 w 108"/>
                          <a:gd name="T93" fmla="*/ 140 h 142"/>
                          <a:gd name="T94" fmla="*/ 59 w 108"/>
                          <a:gd name="T95" fmla="*/ 141 h 142"/>
                          <a:gd name="T96" fmla="*/ 64 w 108"/>
                          <a:gd name="T97" fmla="*/ 140 h 142"/>
                          <a:gd name="T98" fmla="*/ 69 w 108"/>
                          <a:gd name="T99" fmla="*/ 139 h 142"/>
                          <a:gd name="T100" fmla="*/ 72 w 108"/>
                          <a:gd name="T101" fmla="*/ 137 h 142"/>
                          <a:gd name="T102" fmla="*/ 76 w 108"/>
                          <a:gd name="T103" fmla="*/ 133 h 142"/>
                          <a:gd name="T104" fmla="*/ 80 w 108"/>
                          <a:gd name="T105" fmla="*/ 129 h 1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08" h="142">
                            <a:moveTo>
                              <a:pt x="80" y="129"/>
                            </a:moveTo>
                            <a:lnTo>
                              <a:pt x="82" y="125"/>
                            </a:lnTo>
                            <a:lnTo>
                              <a:pt x="85" y="120"/>
                            </a:lnTo>
                            <a:lnTo>
                              <a:pt x="90" y="109"/>
                            </a:lnTo>
                            <a:lnTo>
                              <a:pt x="98" y="90"/>
                            </a:lnTo>
                            <a:lnTo>
                              <a:pt x="102" y="75"/>
                            </a:lnTo>
                            <a:lnTo>
                              <a:pt x="104" y="62"/>
                            </a:lnTo>
                            <a:lnTo>
                              <a:pt x="107" y="43"/>
                            </a:lnTo>
                            <a:lnTo>
                              <a:pt x="106" y="26"/>
                            </a:lnTo>
                            <a:lnTo>
                              <a:pt x="103" y="16"/>
                            </a:lnTo>
                            <a:lnTo>
                              <a:pt x="95" y="9"/>
                            </a:lnTo>
                            <a:lnTo>
                              <a:pt x="83" y="3"/>
                            </a:lnTo>
                            <a:lnTo>
                              <a:pt x="72" y="1"/>
                            </a:lnTo>
                            <a:lnTo>
                              <a:pt x="61" y="0"/>
                            </a:lnTo>
                            <a:lnTo>
                              <a:pt x="50" y="1"/>
                            </a:lnTo>
                            <a:lnTo>
                              <a:pt x="40" y="2"/>
                            </a:lnTo>
                            <a:lnTo>
                              <a:pt x="32" y="5"/>
                            </a:lnTo>
                            <a:lnTo>
                              <a:pt x="25" y="10"/>
                            </a:lnTo>
                            <a:lnTo>
                              <a:pt x="19" y="17"/>
                            </a:lnTo>
                            <a:lnTo>
                              <a:pt x="14" y="26"/>
                            </a:lnTo>
                            <a:lnTo>
                              <a:pt x="11" y="35"/>
                            </a:lnTo>
                            <a:lnTo>
                              <a:pt x="8" y="44"/>
                            </a:lnTo>
                            <a:lnTo>
                              <a:pt x="7" y="55"/>
                            </a:lnTo>
                            <a:lnTo>
                              <a:pt x="7" y="61"/>
                            </a:lnTo>
                            <a:lnTo>
                              <a:pt x="7" y="66"/>
                            </a:lnTo>
                            <a:lnTo>
                              <a:pt x="3" y="67"/>
                            </a:lnTo>
                            <a:lnTo>
                              <a:pt x="1" y="69"/>
                            </a:lnTo>
                            <a:lnTo>
                              <a:pt x="0" y="72"/>
                            </a:lnTo>
                            <a:lnTo>
                              <a:pt x="3" y="78"/>
                            </a:lnTo>
                            <a:lnTo>
                              <a:pt x="5" y="81"/>
                            </a:lnTo>
                            <a:lnTo>
                              <a:pt x="8" y="85"/>
                            </a:lnTo>
                            <a:lnTo>
                              <a:pt x="12" y="88"/>
                            </a:lnTo>
                            <a:lnTo>
                              <a:pt x="17" y="88"/>
                            </a:lnTo>
                            <a:lnTo>
                              <a:pt x="15" y="95"/>
                            </a:lnTo>
                            <a:lnTo>
                              <a:pt x="17" y="104"/>
                            </a:lnTo>
                            <a:lnTo>
                              <a:pt x="19" y="112"/>
                            </a:lnTo>
                            <a:lnTo>
                              <a:pt x="21" y="117"/>
                            </a:lnTo>
                            <a:lnTo>
                              <a:pt x="23" y="122"/>
                            </a:lnTo>
                            <a:lnTo>
                              <a:pt x="25" y="125"/>
                            </a:lnTo>
                            <a:lnTo>
                              <a:pt x="28" y="128"/>
                            </a:lnTo>
                            <a:lnTo>
                              <a:pt x="31" y="132"/>
                            </a:lnTo>
                            <a:lnTo>
                              <a:pt x="35" y="135"/>
                            </a:lnTo>
                            <a:lnTo>
                              <a:pt x="39" y="137"/>
                            </a:lnTo>
                            <a:lnTo>
                              <a:pt x="42" y="138"/>
                            </a:lnTo>
                            <a:lnTo>
                              <a:pt x="46" y="139"/>
                            </a:lnTo>
                            <a:lnTo>
                              <a:pt x="50" y="140"/>
                            </a:lnTo>
                            <a:lnTo>
                              <a:pt x="54" y="140"/>
                            </a:lnTo>
                            <a:lnTo>
                              <a:pt x="59" y="141"/>
                            </a:lnTo>
                            <a:lnTo>
                              <a:pt x="64" y="140"/>
                            </a:lnTo>
                            <a:lnTo>
                              <a:pt x="69" y="139"/>
                            </a:lnTo>
                            <a:lnTo>
                              <a:pt x="72" y="137"/>
                            </a:lnTo>
                            <a:lnTo>
                              <a:pt x="76" y="133"/>
                            </a:lnTo>
                            <a:lnTo>
                              <a:pt x="80" y="129"/>
                            </a:lnTo>
                          </a:path>
                        </a:pathLst>
                      </a:custGeom>
                      <a:solidFill>
                        <a:srgbClr val="FF9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34" name="Freeform 190"/>
                      <p:cNvSpPr>
                        <a:spLocks/>
                      </p:cNvSpPr>
                      <p:nvPr/>
                    </p:nvSpPr>
                    <p:spPr bwMode="auto">
                      <a:xfrm>
                        <a:off x="3030" y="2348"/>
                        <a:ext cx="53" cy="52"/>
                      </a:xfrm>
                      <a:custGeom>
                        <a:avLst/>
                        <a:gdLst>
                          <a:gd name="T0" fmla="*/ 34 w 53"/>
                          <a:gd name="T1" fmla="*/ 39 h 52"/>
                          <a:gd name="T2" fmla="*/ 36 w 53"/>
                          <a:gd name="T3" fmla="*/ 35 h 52"/>
                          <a:gd name="T4" fmla="*/ 39 w 53"/>
                          <a:gd name="T5" fmla="*/ 31 h 52"/>
                          <a:gd name="T6" fmla="*/ 44 w 53"/>
                          <a:gd name="T7" fmla="*/ 19 h 52"/>
                          <a:gd name="T8" fmla="*/ 52 w 53"/>
                          <a:gd name="T9" fmla="*/ 0 h 52"/>
                          <a:gd name="T10" fmla="*/ 47 w 53"/>
                          <a:gd name="T11" fmla="*/ 8 h 52"/>
                          <a:gd name="T12" fmla="*/ 41 w 53"/>
                          <a:gd name="T13" fmla="*/ 16 h 52"/>
                          <a:gd name="T14" fmla="*/ 39 w 53"/>
                          <a:gd name="T15" fmla="*/ 21 h 52"/>
                          <a:gd name="T16" fmla="*/ 38 w 53"/>
                          <a:gd name="T17" fmla="*/ 26 h 52"/>
                          <a:gd name="T18" fmla="*/ 35 w 53"/>
                          <a:gd name="T19" fmla="*/ 31 h 52"/>
                          <a:gd name="T20" fmla="*/ 32 w 53"/>
                          <a:gd name="T21" fmla="*/ 37 h 52"/>
                          <a:gd name="T22" fmla="*/ 29 w 53"/>
                          <a:gd name="T23" fmla="*/ 40 h 52"/>
                          <a:gd name="T24" fmla="*/ 26 w 53"/>
                          <a:gd name="T25" fmla="*/ 42 h 52"/>
                          <a:gd name="T26" fmla="*/ 23 w 53"/>
                          <a:gd name="T27" fmla="*/ 44 h 52"/>
                          <a:gd name="T28" fmla="*/ 18 w 53"/>
                          <a:gd name="T29" fmla="*/ 43 h 52"/>
                          <a:gd name="T30" fmla="*/ 17 w 53"/>
                          <a:gd name="T31" fmla="*/ 40 h 52"/>
                          <a:gd name="T32" fmla="*/ 13 w 53"/>
                          <a:gd name="T33" fmla="*/ 36 h 52"/>
                          <a:gd name="T34" fmla="*/ 14 w 53"/>
                          <a:gd name="T35" fmla="*/ 42 h 52"/>
                          <a:gd name="T36" fmla="*/ 12 w 53"/>
                          <a:gd name="T37" fmla="*/ 46 h 52"/>
                          <a:gd name="T38" fmla="*/ 9 w 53"/>
                          <a:gd name="T39" fmla="*/ 48 h 52"/>
                          <a:gd name="T40" fmla="*/ 0 w 53"/>
                          <a:gd name="T41" fmla="*/ 49 h 52"/>
                          <a:gd name="T42" fmla="*/ 4 w 53"/>
                          <a:gd name="T43" fmla="*/ 50 h 52"/>
                          <a:gd name="T44" fmla="*/ 8 w 53"/>
                          <a:gd name="T45" fmla="*/ 51 h 52"/>
                          <a:gd name="T46" fmla="*/ 13 w 53"/>
                          <a:gd name="T47" fmla="*/ 51 h 52"/>
                          <a:gd name="T48" fmla="*/ 18 w 53"/>
                          <a:gd name="T49" fmla="*/ 50 h 52"/>
                          <a:gd name="T50" fmla="*/ 23 w 53"/>
                          <a:gd name="T51" fmla="*/ 49 h 52"/>
                          <a:gd name="T52" fmla="*/ 26 w 53"/>
                          <a:gd name="T53" fmla="*/ 47 h 52"/>
                          <a:gd name="T54" fmla="*/ 30 w 53"/>
                          <a:gd name="T55" fmla="*/ 43 h 52"/>
                          <a:gd name="T56" fmla="*/ 34 w 53"/>
                          <a:gd name="T57" fmla="*/ 39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3" h="52">
                            <a:moveTo>
                              <a:pt x="34" y="39"/>
                            </a:moveTo>
                            <a:lnTo>
                              <a:pt x="36" y="35"/>
                            </a:lnTo>
                            <a:lnTo>
                              <a:pt x="39" y="31"/>
                            </a:lnTo>
                            <a:lnTo>
                              <a:pt x="44" y="19"/>
                            </a:lnTo>
                            <a:lnTo>
                              <a:pt x="52" y="0"/>
                            </a:lnTo>
                            <a:lnTo>
                              <a:pt x="47" y="8"/>
                            </a:lnTo>
                            <a:lnTo>
                              <a:pt x="41" y="16"/>
                            </a:lnTo>
                            <a:lnTo>
                              <a:pt x="39" y="21"/>
                            </a:lnTo>
                            <a:lnTo>
                              <a:pt x="38" y="26"/>
                            </a:lnTo>
                            <a:lnTo>
                              <a:pt x="35" y="31"/>
                            </a:lnTo>
                            <a:lnTo>
                              <a:pt x="32" y="37"/>
                            </a:lnTo>
                            <a:lnTo>
                              <a:pt x="29" y="40"/>
                            </a:lnTo>
                            <a:lnTo>
                              <a:pt x="26" y="42"/>
                            </a:lnTo>
                            <a:lnTo>
                              <a:pt x="23" y="44"/>
                            </a:lnTo>
                            <a:lnTo>
                              <a:pt x="18" y="43"/>
                            </a:lnTo>
                            <a:lnTo>
                              <a:pt x="17" y="40"/>
                            </a:lnTo>
                            <a:lnTo>
                              <a:pt x="13" y="36"/>
                            </a:lnTo>
                            <a:lnTo>
                              <a:pt x="14" y="42"/>
                            </a:lnTo>
                            <a:lnTo>
                              <a:pt x="12" y="46"/>
                            </a:lnTo>
                            <a:lnTo>
                              <a:pt x="9" y="48"/>
                            </a:lnTo>
                            <a:lnTo>
                              <a:pt x="0" y="49"/>
                            </a:lnTo>
                            <a:lnTo>
                              <a:pt x="4" y="50"/>
                            </a:lnTo>
                            <a:lnTo>
                              <a:pt x="8" y="51"/>
                            </a:lnTo>
                            <a:lnTo>
                              <a:pt x="13" y="51"/>
                            </a:lnTo>
                            <a:lnTo>
                              <a:pt x="18" y="50"/>
                            </a:lnTo>
                            <a:lnTo>
                              <a:pt x="23" y="49"/>
                            </a:lnTo>
                            <a:lnTo>
                              <a:pt x="26" y="47"/>
                            </a:lnTo>
                            <a:lnTo>
                              <a:pt x="30" y="43"/>
                            </a:lnTo>
                            <a:lnTo>
                              <a:pt x="34" y="39"/>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7431" name="Freeform 191"/>
                    <p:cNvSpPr>
                      <a:spLocks/>
                    </p:cNvSpPr>
                    <p:nvPr/>
                  </p:nvSpPr>
                  <p:spPr bwMode="auto">
                    <a:xfrm>
                      <a:off x="2985" y="2328"/>
                      <a:ext cx="23" cy="49"/>
                    </a:xfrm>
                    <a:custGeom>
                      <a:avLst/>
                      <a:gdLst>
                        <a:gd name="T0" fmla="*/ 20 w 23"/>
                        <a:gd name="T1" fmla="*/ 39 h 49"/>
                        <a:gd name="T2" fmla="*/ 19 w 23"/>
                        <a:gd name="T3" fmla="*/ 36 h 49"/>
                        <a:gd name="T4" fmla="*/ 19 w 23"/>
                        <a:gd name="T5" fmla="*/ 32 h 49"/>
                        <a:gd name="T6" fmla="*/ 20 w 23"/>
                        <a:gd name="T7" fmla="*/ 29 h 49"/>
                        <a:gd name="T8" fmla="*/ 20 w 23"/>
                        <a:gd name="T9" fmla="*/ 26 h 49"/>
                        <a:gd name="T10" fmla="*/ 21 w 23"/>
                        <a:gd name="T11" fmla="*/ 22 h 49"/>
                        <a:gd name="T12" fmla="*/ 21 w 23"/>
                        <a:gd name="T13" fmla="*/ 19 h 49"/>
                        <a:gd name="T14" fmla="*/ 21 w 23"/>
                        <a:gd name="T15" fmla="*/ 16 h 49"/>
                        <a:gd name="T16" fmla="*/ 22 w 23"/>
                        <a:gd name="T17" fmla="*/ 12 h 49"/>
                        <a:gd name="T18" fmla="*/ 21 w 23"/>
                        <a:gd name="T19" fmla="*/ 11 h 49"/>
                        <a:gd name="T20" fmla="*/ 19 w 23"/>
                        <a:gd name="T21" fmla="*/ 9 h 49"/>
                        <a:gd name="T22" fmla="*/ 17 w 23"/>
                        <a:gd name="T23" fmla="*/ 6 h 49"/>
                        <a:gd name="T24" fmla="*/ 17 w 23"/>
                        <a:gd name="T25" fmla="*/ 5 h 49"/>
                        <a:gd name="T26" fmla="*/ 16 w 23"/>
                        <a:gd name="T27" fmla="*/ 3 h 49"/>
                        <a:gd name="T28" fmla="*/ 14 w 23"/>
                        <a:gd name="T29" fmla="*/ 1 h 49"/>
                        <a:gd name="T30" fmla="*/ 12 w 23"/>
                        <a:gd name="T31" fmla="*/ 2 h 49"/>
                        <a:gd name="T32" fmla="*/ 0 w 23"/>
                        <a:gd name="T33" fmla="*/ 0 h 49"/>
                        <a:gd name="T34" fmla="*/ 0 w 23"/>
                        <a:gd name="T35" fmla="*/ 2 h 49"/>
                        <a:gd name="T36" fmla="*/ 2 w 23"/>
                        <a:gd name="T37" fmla="*/ 9 h 49"/>
                        <a:gd name="T38" fmla="*/ 5 w 23"/>
                        <a:gd name="T39" fmla="*/ 12 h 49"/>
                        <a:gd name="T40" fmla="*/ 7 w 23"/>
                        <a:gd name="T41" fmla="*/ 16 h 49"/>
                        <a:gd name="T42" fmla="*/ 11 w 23"/>
                        <a:gd name="T43" fmla="*/ 18 h 49"/>
                        <a:gd name="T44" fmla="*/ 16 w 23"/>
                        <a:gd name="T45" fmla="*/ 18 h 49"/>
                        <a:gd name="T46" fmla="*/ 15 w 23"/>
                        <a:gd name="T47" fmla="*/ 26 h 49"/>
                        <a:gd name="T48" fmla="*/ 16 w 23"/>
                        <a:gd name="T49" fmla="*/ 34 h 49"/>
                        <a:gd name="T50" fmla="*/ 19 w 23"/>
                        <a:gd name="T51" fmla="*/ 42 h 49"/>
                        <a:gd name="T52" fmla="*/ 20 w 23"/>
                        <a:gd name="T53" fmla="*/ 48 h 49"/>
                        <a:gd name="T54" fmla="*/ 20 w 23"/>
                        <a:gd name="T55" fmla="*/ 39 h 4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3" h="49">
                          <a:moveTo>
                            <a:pt x="20" y="39"/>
                          </a:moveTo>
                          <a:lnTo>
                            <a:pt x="19" y="36"/>
                          </a:lnTo>
                          <a:lnTo>
                            <a:pt x="19" y="32"/>
                          </a:lnTo>
                          <a:lnTo>
                            <a:pt x="20" y="29"/>
                          </a:lnTo>
                          <a:lnTo>
                            <a:pt x="20" y="26"/>
                          </a:lnTo>
                          <a:lnTo>
                            <a:pt x="21" y="22"/>
                          </a:lnTo>
                          <a:lnTo>
                            <a:pt x="21" y="19"/>
                          </a:lnTo>
                          <a:lnTo>
                            <a:pt x="21" y="16"/>
                          </a:lnTo>
                          <a:lnTo>
                            <a:pt x="22" y="12"/>
                          </a:lnTo>
                          <a:lnTo>
                            <a:pt x="21" y="11"/>
                          </a:lnTo>
                          <a:lnTo>
                            <a:pt x="19" y="9"/>
                          </a:lnTo>
                          <a:lnTo>
                            <a:pt x="17" y="6"/>
                          </a:lnTo>
                          <a:lnTo>
                            <a:pt x="17" y="5"/>
                          </a:lnTo>
                          <a:lnTo>
                            <a:pt x="16" y="3"/>
                          </a:lnTo>
                          <a:lnTo>
                            <a:pt x="14" y="1"/>
                          </a:lnTo>
                          <a:lnTo>
                            <a:pt x="12" y="2"/>
                          </a:lnTo>
                          <a:lnTo>
                            <a:pt x="0" y="0"/>
                          </a:lnTo>
                          <a:lnTo>
                            <a:pt x="0" y="2"/>
                          </a:lnTo>
                          <a:lnTo>
                            <a:pt x="2" y="9"/>
                          </a:lnTo>
                          <a:lnTo>
                            <a:pt x="5" y="12"/>
                          </a:lnTo>
                          <a:lnTo>
                            <a:pt x="7" y="16"/>
                          </a:lnTo>
                          <a:lnTo>
                            <a:pt x="11" y="18"/>
                          </a:lnTo>
                          <a:lnTo>
                            <a:pt x="16" y="18"/>
                          </a:lnTo>
                          <a:lnTo>
                            <a:pt x="15" y="26"/>
                          </a:lnTo>
                          <a:lnTo>
                            <a:pt x="16" y="34"/>
                          </a:lnTo>
                          <a:lnTo>
                            <a:pt x="19" y="42"/>
                          </a:lnTo>
                          <a:lnTo>
                            <a:pt x="20" y="48"/>
                          </a:lnTo>
                          <a:lnTo>
                            <a:pt x="20" y="39"/>
                          </a:lnTo>
                        </a:path>
                      </a:pathLst>
                    </a:custGeom>
                    <a:solidFill>
                      <a:srgbClr val="F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407" name="Group 192"/>
                  <p:cNvGrpSpPr>
                    <a:grpSpLocks/>
                  </p:cNvGrpSpPr>
                  <p:nvPr/>
                </p:nvGrpSpPr>
                <p:grpSpPr bwMode="auto">
                  <a:xfrm>
                    <a:off x="3010" y="2304"/>
                    <a:ext cx="67" cy="82"/>
                    <a:chOff x="3010" y="2304"/>
                    <a:chExt cx="67" cy="82"/>
                  </a:xfrm>
                </p:grpSpPr>
                <p:grpSp>
                  <p:nvGrpSpPr>
                    <p:cNvPr id="57416" name="Group 193"/>
                    <p:cNvGrpSpPr>
                      <a:grpSpLocks/>
                    </p:cNvGrpSpPr>
                    <p:nvPr/>
                  </p:nvGrpSpPr>
                  <p:grpSpPr bwMode="auto">
                    <a:xfrm>
                      <a:off x="3025" y="2363"/>
                      <a:ext cx="28" cy="23"/>
                      <a:chOff x="3025" y="2363"/>
                      <a:chExt cx="28" cy="23"/>
                    </a:xfrm>
                  </p:grpSpPr>
                  <p:sp>
                    <p:nvSpPr>
                      <p:cNvPr id="57427" name="Oval 194"/>
                      <p:cNvSpPr>
                        <a:spLocks noChangeArrowheads="1"/>
                      </p:cNvSpPr>
                      <p:nvPr/>
                    </p:nvSpPr>
                    <p:spPr bwMode="auto">
                      <a:xfrm>
                        <a:off x="3028" y="2368"/>
                        <a:ext cx="19" cy="6"/>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57428" name="Freeform 195"/>
                      <p:cNvSpPr>
                        <a:spLocks/>
                      </p:cNvSpPr>
                      <p:nvPr/>
                    </p:nvSpPr>
                    <p:spPr bwMode="auto">
                      <a:xfrm>
                        <a:off x="3025" y="2363"/>
                        <a:ext cx="28" cy="17"/>
                      </a:xfrm>
                      <a:custGeom>
                        <a:avLst/>
                        <a:gdLst>
                          <a:gd name="T0" fmla="*/ 0 w 28"/>
                          <a:gd name="T1" fmla="*/ 9 h 17"/>
                          <a:gd name="T2" fmla="*/ 2 w 28"/>
                          <a:gd name="T3" fmla="*/ 6 h 17"/>
                          <a:gd name="T4" fmla="*/ 4 w 28"/>
                          <a:gd name="T5" fmla="*/ 4 h 17"/>
                          <a:gd name="T6" fmla="*/ 6 w 28"/>
                          <a:gd name="T7" fmla="*/ 3 h 17"/>
                          <a:gd name="T8" fmla="*/ 8 w 28"/>
                          <a:gd name="T9" fmla="*/ 1 h 17"/>
                          <a:gd name="T10" fmla="*/ 10 w 28"/>
                          <a:gd name="T11" fmla="*/ 0 h 17"/>
                          <a:gd name="T12" fmla="*/ 12 w 28"/>
                          <a:gd name="T13" fmla="*/ 1 h 17"/>
                          <a:gd name="T14" fmla="*/ 14 w 28"/>
                          <a:gd name="T15" fmla="*/ 3 h 17"/>
                          <a:gd name="T16" fmla="*/ 16 w 28"/>
                          <a:gd name="T17" fmla="*/ 3 h 17"/>
                          <a:gd name="T18" fmla="*/ 17 w 28"/>
                          <a:gd name="T19" fmla="*/ 3 h 17"/>
                          <a:gd name="T20" fmla="*/ 20 w 28"/>
                          <a:gd name="T21" fmla="*/ 3 h 17"/>
                          <a:gd name="T22" fmla="*/ 22 w 28"/>
                          <a:gd name="T23" fmla="*/ 4 h 17"/>
                          <a:gd name="T24" fmla="*/ 23 w 28"/>
                          <a:gd name="T25" fmla="*/ 8 h 17"/>
                          <a:gd name="T26" fmla="*/ 24 w 28"/>
                          <a:gd name="T27" fmla="*/ 11 h 17"/>
                          <a:gd name="T28" fmla="*/ 25 w 28"/>
                          <a:gd name="T29" fmla="*/ 12 h 17"/>
                          <a:gd name="T30" fmla="*/ 27 w 28"/>
                          <a:gd name="T31" fmla="*/ 16 h 17"/>
                          <a:gd name="T32" fmla="*/ 19 w 28"/>
                          <a:gd name="T33" fmla="*/ 14 h 17"/>
                          <a:gd name="T34" fmla="*/ 17 w 28"/>
                          <a:gd name="T35" fmla="*/ 12 h 17"/>
                          <a:gd name="T36" fmla="*/ 15 w 28"/>
                          <a:gd name="T37" fmla="*/ 11 h 17"/>
                          <a:gd name="T38" fmla="*/ 13 w 28"/>
                          <a:gd name="T39" fmla="*/ 11 h 17"/>
                          <a:gd name="T40" fmla="*/ 11 w 28"/>
                          <a:gd name="T41" fmla="*/ 11 h 17"/>
                          <a:gd name="T42" fmla="*/ 9 w 28"/>
                          <a:gd name="T43" fmla="*/ 11 h 17"/>
                          <a:gd name="T44" fmla="*/ 6 w 28"/>
                          <a:gd name="T45" fmla="*/ 11 h 17"/>
                          <a:gd name="T46" fmla="*/ 4 w 28"/>
                          <a:gd name="T47" fmla="*/ 11 h 17"/>
                          <a:gd name="T48" fmla="*/ 0 w 28"/>
                          <a:gd name="T49" fmla="*/ 9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8" h="17">
                            <a:moveTo>
                              <a:pt x="0" y="9"/>
                            </a:moveTo>
                            <a:lnTo>
                              <a:pt x="2" y="6"/>
                            </a:lnTo>
                            <a:lnTo>
                              <a:pt x="4" y="4"/>
                            </a:lnTo>
                            <a:lnTo>
                              <a:pt x="6" y="3"/>
                            </a:lnTo>
                            <a:lnTo>
                              <a:pt x="8" y="1"/>
                            </a:lnTo>
                            <a:lnTo>
                              <a:pt x="10" y="0"/>
                            </a:lnTo>
                            <a:lnTo>
                              <a:pt x="12" y="1"/>
                            </a:lnTo>
                            <a:lnTo>
                              <a:pt x="14" y="3"/>
                            </a:lnTo>
                            <a:lnTo>
                              <a:pt x="16" y="3"/>
                            </a:lnTo>
                            <a:lnTo>
                              <a:pt x="17" y="3"/>
                            </a:lnTo>
                            <a:lnTo>
                              <a:pt x="20" y="3"/>
                            </a:lnTo>
                            <a:lnTo>
                              <a:pt x="22" y="4"/>
                            </a:lnTo>
                            <a:lnTo>
                              <a:pt x="23" y="8"/>
                            </a:lnTo>
                            <a:lnTo>
                              <a:pt x="24" y="11"/>
                            </a:lnTo>
                            <a:lnTo>
                              <a:pt x="25" y="12"/>
                            </a:lnTo>
                            <a:lnTo>
                              <a:pt x="27" y="16"/>
                            </a:lnTo>
                            <a:lnTo>
                              <a:pt x="19" y="14"/>
                            </a:lnTo>
                            <a:lnTo>
                              <a:pt x="17" y="12"/>
                            </a:lnTo>
                            <a:lnTo>
                              <a:pt x="15" y="11"/>
                            </a:lnTo>
                            <a:lnTo>
                              <a:pt x="13" y="11"/>
                            </a:lnTo>
                            <a:lnTo>
                              <a:pt x="11" y="11"/>
                            </a:lnTo>
                            <a:lnTo>
                              <a:pt x="9" y="11"/>
                            </a:lnTo>
                            <a:lnTo>
                              <a:pt x="6" y="11"/>
                            </a:lnTo>
                            <a:lnTo>
                              <a:pt x="4" y="11"/>
                            </a:lnTo>
                            <a:lnTo>
                              <a:pt x="0" y="9"/>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29" name="Freeform 196"/>
                      <p:cNvSpPr>
                        <a:spLocks/>
                      </p:cNvSpPr>
                      <p:nvPr/>
                    </p:nvSpPr>
                    <p:spPr bwMode="auto">
                      <a:xfrm>
                        <a:off x="3025" y="2369"/>
                        <a:ext cx="27" cy="17"/>
                      </a:xfrm>
                      <a:custGeom>
                        <a:avLst/>
                        <a:gdLst>
                          <a:gd name="T0" fmla="*/ 0 w 27"/>
                          <a:gd name="T1" fmla="*/ 0 h 17"/>
                          <a:gd name="T2" fmla="*/ 3 w 27"/>
                          <a:gd name="T3" fmla="*/ 0 h 17"/>
                          <a:gd name="T4" fmla="*/ 5 w 27"/>
                          <a:gd name="T5" fmla="*/ 1 h 17"/>
                          <a:gd name="T6" fmla="*/ 7 w 27"/>
                          <a:gd name="T7" fmla="*/ 1 h 17"/>
                          <a:gd name="T8" fmla="*/ 9 w 27"/>
                          <a:gd name="T9" fmla="*/ 1 h 17"/>
                          <a:gd name="T10" fmla="*/ 11 w 27"/>
                          <a:gd name="T11" fmla="*/ 3 h 17"/>
                          <a:gd name="T12" fmla="*/ 12 w 27"/>
                          <a:gd name="T13" fmla="*/ 3 h 17"/>
                          <a:gd name="T14" fmla="*/ 14 w 27"/>
                          <a:gd name="T15" fmla="*/ 3 h 17"/>
                          <a:gd name="T16" fmla="*/ 16 w 27"/>
                          <a:gd name="T17" fmla="*/ 3 h 17"/>
                          <a:gd name="T18" fmla="*/ 19 w 27"/>
                          <a:gd name="T19" fmla="*/ 5 h 17"/>
                          <a:gd name="T20" fmla="*/ 21 w 27"/>
                          <a:gd name="T21" fmla="*/ 5 h 17"/>
                          <a:gd name="T22" fmla="*/ 24 w 27"/>
                          <a:gd name="T23" fmla="*/ 5 h 17"/>
                          <a:gd name="T24" fmla="*/ 26 w 27"/>
                          <a:gd name="T25" fmla="*/ 7 h 17"/>
                          <a:gd name="T26" fmla="*/ 25 w 27"/>
                          <a:gd name="T27" fmla="*/ 10 h 17"/>
                          <a:gd name="T28" fmla="*/ 21 w 27"/>
                          <a:gd name="T29" fmla="*/ 14 h 17"/>
                          <a:gd name="T30" fmla="*/ 19 w 27"/>
                          <a:gd name="T31" fmla="*/ 16 h 17"/>
                          <a:gd name="T32" fmla="*/ 16 w 27"/>
                          <a:gd name="T33" fmla="*/ 16 h 17"/>
                          <a:gd name="T34" fmla="*/ 14 w 27"/>
                          <a:gd name="T35" fmla="*/ 16 h 17"/>
                          <a:gd name="T36" fmla="*/ 12 w 27"/>
                          <a:gd name="T37" fmla="*/ 16 h 17"/>
                          <a:gd name="T38" fmla="*/ 9 w 27"/>
                          <a:gd name="T39" fmla="*/ 16 h 17"/>
                          <a:gd name="T40" fmla="*/ 7 w 27"/>
                          <a:gd name="T41" fmla="*/ 12 h 17"/>
                          <a:gd name="T42" fmla="*/ 5 w 27"/>
                          <a:gd name="T43" fmla="*/ 10 h 17"/>
                          <a:gd name="T44" fmla="*/ 3 w 27"/>
                          <a:gd name="T45" fmla="*/ 5 h 17"/>
                          <a:gd name="T46" fmla="*/ 2 w 27"/>
                          <a:gd name="T47" fmla="*/ 3 h 17"/>
                          <a:gd name="T48" fmla="*/ 0 w 27"/>
                          <a:gd name="T49" fmla="*/ 0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7" h="17">
                            <a:moveTo>
                              <a:pt x="0" y="0"/>
                            </a:moveTo>
                            <a:lnTo>
                              <a:pt x="3" y="0"/>
                            </a:lnTo>
                            <a:lnTo>
                              <a:pt x="5" y="1"/>
                            </a:lnTo>
                            <a:lnTo>
                              <a:pt x="7" y="1"/>
                            </a:lnTo>
                            <a:lnTo>
                              <a:pt x="9" y="1"/>
                            </a:lnTo>
                            <a:lnTo>
                              <a:pt x="11" y="3"/>
                            </a:lnTo>
                            <a:lnTo>
                              <a:pt x="12" y="3"/>
                            </a:lnTo>
                            <a:lnTo>
                              <a:pt x="14" y="3"/>
                            </a:lnTo>
                            <a:lnTo>
                              <a:pt x="16" y="3"/>
                            </a:lnTo>
                            <a:lnTo>
                              <a:pt x="19" y="5"/>
                            </a:lnTo>
                            <a:lnTo>
                              <a:pt x="21" y="5"/>
                            </a:lnTo>
                            <a:lnTo>
                              <a:pt x="24" y="5"/>
                            </a:lnTo>
                            <a:lnTo>
                              <a:pt x="26" y="7"/>
                            </a:lnTo>
                            <a:lnTo>
                              <a:pt x="25" y="10"/>
                            </a:lnTo>
                            <a:lnTo>
                              <a:pt x="21" y="14"/>
                            </a:lnTo>
                            <a:lnTo>
                              <a:pt x="19" y="16"/>
                            </a:lnTo>
                            <a:lnTo>
                              <a:pt x="16" y="16"/>
                            </a:lnTo>
                            <a:lnTo>
                              <a:pt x="14" y="16"/>
                            </a:lnTo>
                            <a:lnTo>
                              <a:pt x="12" y="16"/>
                            </a:lnTo>
                            <a:lnTo>
                              <a:pt x="9" y="16"/>
                            </a:lnTo>
                            <a:lnTo>
                              <a:pt x="7" y="12"/>
                            </a:lnTo>
                            <a:lnTo>
                              <a:pt x="5" y="10"/>
                            </a:lnTo>
                            <a:lnTo>
                              <a:pt x="3" y="5"/>
                            </a:lnTo>
                            <a:lnTo>
                              <a:pt x="2" y="3"/>
                            </a:lnTo>
                            <a:lnTo>
                              <a:pt x="0" y="0"/>
                            </a:lnTo>
                          </a:path>
                        </a:pathLst>
                      </a:custGeom>
                      <a:solidFill>
                        <a:srgbClr val="FF00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417" name="Group 197"/>
                    <p:cNvGrpSpPr>
                      <a:grpSpLocks/>
                    </p:cNvGrpSpPr>
                    <p:nvPr/>
                  </p:nvGrpSpPr>
                  <p:grpSpPr bwMode="auto">
                    <a:xfrm>
                      <a:off x="3010" y="2304"/>
                      <a:ext cx="67" cy="41"/>
                      <a:chOff x="3010" y="2304"/>
                      <a:chExt cx="67" cy="41"/>
                    </a:xfrm>
                  </p:grpSpPr>
                  <p:grpSp>
                    <p:nvGrpSpPr>
                      <p:cNvPr id="57419" name="Group 198"/>
                      <p:cNvGrpSpPr>
                        <a:grpSpLocks/>
                      </p:cNvGrpSpPr>
                      <p:nvPr/>
                    </p:nvGrpSpPr>
                    <p:grpSpPr bwMode="auto">
                      <a:xfrm>
                        <a:off x="3010" y="2304"/>
                        <a:ext cx="28" cy="32"/>
                        <a:chOff x="3010" y="2304"/>
                        <a:chExt cx="28" cy="32"/>
                      </a:xfrm>
                    </p:grpSpPr>
                    <p:sp>
                      <p:nvSpPr>
                        <p:cNvPr id="57424" name="Freeform 199"/>
                        <p:cNvSpPr>
                          <a:spLocks/>
                        </p:cNvSpPr>
                        <p:nvPr/>
                      </p:nvSpPr>
                      <p:spPr bwMode="auto">
                        <a:xfrm>
                          <a:off x="3012" y="2304"/>
                          <a:ext cx="26" cy="17"/>
                        </a:xfrm>
                        <a:custGeom>
                          <a:avLst/>
                          <a:gdLst>
                            <a:gd name="T0" fmla="*/ 1 w 26"/>
                            <a:gd name="T1" fmla="*/ 3 h 17"/>
                            <a:gd name="T2" fmla="*/ 7 w 26"/>
                            <a:gd name="T3" fmla="*/ 1 h 17"/>
                            <a:gd name="T4" fmla="*/ 10 w 26"/>
                            <a:gd name="T5" fmla="*/ 0 h 17"/>
                            <a:gd name="T6" fmla="*/ 12 w 26"/>
                            <a:gd name="T7" fmla="*/ 0 h 17"/>
                            <a:gd name="T8" fmla="*/ 16 w 26"/>
                            <a:gd name="T9" fmla="*/ 1 h 17"/>
                            <a:gd name="T10" fmla="*/ 19 w 26"/>
                            <a:gd name="T11" fmla="*/ 3 h 17"/>
                            <a:gd name="T12" fmla="*/ 21 w 26"/>
                            <a:gd name="T13" fmla="*/ 5 h 17"/>
                            <a:gd name="T14" fmla="*/ 23 w 26"/>
                            <a:gd name="T15" fmla="*/ 9 h 17"/>
                            <a:gd name="T16" fmla="*/ 25 w 26"/>
                            <a:gd name="T17" fmla="*/ 12 h 17"/>
                            <a:gd name="T18" fmla="*/ 25 w 26"/>
                            <a:gd name="T19" fmla="*/ 16 h 17"/>
                            <a:gd name="T20" fmla="*/ 21 w 26"/>
                            <a:gd name="T21" fmla="*/ 12 h 17"/>
                            <a:gd name="T22" fmla="*/ 18 w 26"/>
                            <a:gd name="T23" fmla="*/ 8 h 17"/>
                            <a:gd name="T24" fmla="*/ 16 w 26"/>
                            <a:gd name="T25" fmla="*/ 5 h 17"/>
                            <a:gd name="T26" fmla="*/ 13 w 26"/>
                            <a:gd name="T27" fmla="*/ 3 h 17"/>
                            <a:gd name="T28" fmla="*/ 9 w 26"/>
                            <a:gd name="T29" fmla="*/ 2 h 17"/>
                            <a:gd name="T30" fmla="*/ 6 w 26"/>
                            <a:gd name="T31" fmla="*/ 3 h 17"/>
                            <a:gd name="T32" fmla="*/ 0 w 26"/>
                            <a:gd name="T33" fmla="*/ 5 h 17"/>
                            <a:gd name="T34" fmla="*/ 1 w 26"/>
                            <a:gd name="T35" fmla="*/ 3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 h="17">
                              <a:moveTo>
                                <a:pt x="1" y="3"/>
                              </a:moveTo>
                              <a:lnTo>
                                <a:pt x="7" y="1"/>
                              </a:lnTo>
                              <a:lnTo>
                                <a:pt x="10" y="0"/>
                              </a:lnTo>
                              <a:lnTo>
                                <a:pt x="12" y="0"/>
                              </a:lnTo>
                              <a:lnTo>
                                <a:pt x="16" y="1"/>
                              </a:lnTo>
                              <a:lnTo>
                                <a:pt x="19" y="3"/>
                              </a:lnTo>
                              <a:lnTo>
                                <a:pt x="21" y="5"/>
                              </a:lnTo>
                              <a:lnTo>
                                <a:pt x="23" y="9"/>
                              </a:lnTo>
                              <a:lnTo>
                                <a:pt x="25" y="12"/>
                              </a:lnTo>
                              <a:lnTo>
                                <a:pt x="25" y="16"/>
                              </a:lnTo>
                              <a:lnTo>
                                <a:pt x="21" y="12"/>
                              </a:lnTo>
                              <a:lnTo>
                                <a:pt x="18" y="8"/>
                              </a:lnTo>
                              <a:lnTo>
                                <a:pt x="16" y="5"/>
                              </a:lnTo>
                              <a:lnTo>
                                <a:pt x="13" y="3"/>
                              </a:lnTo>
                              <a:lnTo>
                                <a:pt x="9" y="2"/>
                              </a:lnTo>
                              <a:lnTo>
                                <a:pt x="6" y="3"/>
                              </a:lnTo>
                              <a:lnTo>
                                <a:pt x="0" y="5"/>
                              </a:lnTo>
                              <a:lnTo>
                                <a:pt x="1" y="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25" name="Freeform 200"/>
                        <p:cNvSpPr>
                          <a:spLocks/>
                        </p:cNvSpPr>
                        <p:nvPr/>
                      </p:nvSpPr>
                      <p:spPr bwMode="auto">
                        <a:xfrm>
                          <a:off x="3010" y="2313"/>
                          <a:ext cx="25" cy="17"/>
                        </a:xfrm>
                        <a:custGeom>
                          <a:avLst/>
                          <a:gdLst>
                            <a:gd name="T0" fmla="*/ 0 w 25"/>
                            <a:gd name="T1" fmla="*/ 4 h 17"/>
                            <a:gd name="T2" fmla="*/ 4 w 25"/>
                            <a:gd name="T3" fmla="*/ 4 h 17"/>
                            <a:gd name="T4" fmla="*/ 6 w 25"/>
                            <a:gd name="T5" fmla="*/ 3 h 17"/>
                            <a:gd name="T6" fmla="*/ 8 w 25"/>
                            <a:gd name="T7" fmla="*/ 1 h 17"/>
                            <a:gd name="T8" fmla="*/ 11 w 25"/>
                            <a:gd name="T9" fmla="*/ 0 h 17"/>
                            <a:gd name="T10" fmla="*/ 14 w 25"/>
                            <a:gd name="T11" fmla="*/ 0 h 17"/>
                            <a:gd name="T12" fmla="*/ 17 w 25"/>
                            <a:gd name="T13" fmla="*/ 1 h 17"/>
                            <a:gd name="T14" fmla="*/ 19 w 25"/>
                            <a:gd name="T15" fmla="*/ 3 h 17"/>
                            <a:gd name="T16" fmla="*/ 21 w 25"/>
                            <a:gd name="T17" fmla="*/ 6 h 17"/>
                            <a:gd name="T18" fmla="*/ 23 w 25"/>
                            <a:gd name="T19" fmla="*/ 9 h 17"/>
                            <a:gd name="T20" fmla="*/ 24 w 25"/>
                            <a:gd name="T21" fmla="*/ 12 h 17"/>
                            <a:gd name="T22" fmla="*/ 24 w 25"/>
                            <a:gd name="T23" fmla="*/ 14 h 17"/>
                            <a:gd name="T24" fmla="*/ 22 w 25"/>
                            <a:gd name="T25" fmla="*/ 16 h 17"/>
                            <a:gd name="T26" fmla="*/ 20 w 25"/>
                            <a:gd name="T27" fmla="*/ 9 h 17"/>
                            <a:gd name="T28" fmla="*/ 18 w 25"/>
                            <a:gd name="T29" fmla="*/ 8 h 17"/>
                            <a:gd name="T30" fmla="*/ 17 w 25"/>
                            <a:gd name="T31" fmla="*/ 11 h 17"/>
                            <a:gd name="T32" fmla="*/ 15 w 25"/>
                            <a:gd name="T33" fmla="*/ 12 h 17"/>
                            <a:gd name="T34" fmla="*/ 13 w 25"/>
                            <a:gd name="T35" fmla="*/ 12 h 17"/>
                            <a:gd name="T36" fmla="*/ 11 w 25"/>
                            <a:gd name="T37" fmla="*/ 11 h 17"/>
                            <a:gd name="T38" fmla="*/ 10 w 25"/>
                            <a:gd name="T39" fmla="*/ 9 h 17"/>
                            <a:gd name="T40" fmla="*/ 10 w 25"/>
                            <a:gd name="T41" fmla="*/ 6 h 17"/>
                            <a:gd name="T42" fmla="*/ 7 w 25"/>
                            <a:gd name="T43" fmla="*/ 8 h 17"/>
                            <a:gd name="T44" fmla="*/ 4 w 25"/>
                            <a:gd name="T45" fmla="*/ 8 h 17"/>
                            <a:gd name="T46" fmla="*/ 2 w 25"/>
                            <a:gd name="T47" fmla="*/ 8 h 17"/>
                            <a:gd name="T48" fmla="*/ 0 w 25"/>
                            <a:gd name="T49" fmla="*/ 4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5" h="17">
                              <a:moveTo>
                                <a:pt x="0" y="4"/>
                              </a:moveTo>
                              <a:lnTo>
                                <a:pt x="4" y="4"/>
                              </a:lnTo>
                              <a:lnTo>
                                <a:pt x="6" y="3"/>
                              </a:lnTo>
                              <a:lnTo>
                                <a:pt x="8" y="1"/>
                              </a:lnTo>
                              <a:lnTo>
                                <a:pt x="11" y="0"/>
                              </a:lnTo>
                              <a:lnTo>
                                <a:pt x="14" y="0"/>
                              </a:lnTo>
                              <a:lnTo>
                                <a:pt x="17" y="1"/>
                              </a:lnTo>
                              <a:lnTo>
                                <a:pt x="19" y="3"/>
                              </a:lnTo>
                              <a:lnTo>
                                <a:pt x="21" y="6"/>
                              </a:lnTo>
                              <a:lnTo>
                                <a:pt x="23" y="9"/>
                              </a:lnTo>
                              <a:lnTo>
                                <a:pt x="24" y="12"/>
                              </a:lnTo>
                              <a:lnTo>
                                <a:pt x="24" y="14"/>
                              </a:lnTo>
                              <a:lnTo>
                                <a:pt x="22" y="16"/>
                              </a:lnTo>
                              <a:lnTo>
                                <a:pt x="20" y="9"/>
                              </a:lnTo>
                              <a:lnTo>
                                <a:pt x="18" y="8"/>
                              </a:lnTo>
                              <a:lnTo>
                                <a:pt x="17" y="11"/>
                              </a:lnTo>
                              <a:lnTo>
                                <a:pt x="15" y="12"/>
                              </a:lnTo>
                              <a:lnTo>
                                <a:pt x="13" y="12"/>
                              </a:lnTo>
                              <a:lnTo>
                                <a:pt x="11" y="11"/>
                              </a:lnTo>
                              <a:lnTo>
                                <a:pt x="10" y="9"/>
                              </a:lnTo>
                              <a:lnTo>
                                <a:pt x="10" y="6"/>
                              </a:lnTo>
                              <a:lnTo>
                                <a:pt x="7" y="8"/>
                              </a:lnTo>
                              <a:lnTo>
                                <a:pt x="4" y="8"/>
                              </a:lnTo>
                              <a:lnTo>
                                <a:pt x="2" y="8"/>
                              </a:lnTo>
                              <a:lnTo>
                                <a:pt x="0" y="4"/>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26" name="Freeform 201"/>
                        <p:cNvSpPr>
                          <a:spLocks/>
                        </p:cNvSpPr>
                        <p:nvPr/>
                      </p:nvSpPr>
                      <p:spPr bwMode="auto">
                        <a:xfrm>
                          <a:off x="3015" y="2319"/>
                          <a:ext cx="17" cy="17"/>
                        </a:xfrm>
                        <a:custGeom>
                          <a:avLst/>
                          <a:gdLst>
                            <a:gd name="T0" fmla="*/ 0 w 17"/>
                            <a:gd name="T1" fmla="*/ 0 h 17"/>
                            <a:gd name="T2" fmla="*/ 2 w 17"/>
                            <a:gd name="T3" fmla="*/ 4 h 17"/>
                            <a:gd name="T4" fmla="*/ 5 w 17"/>
                            <a:gd name="T5" fmla="*/ 8 h 17"/>
                            <a:gd name="T6" fmla="*/ 7 w 17"/>
                            <a:gd name="T7" fmla="*/ 12 h 17"/>
                            <a:gd name="T8" fmla="*/ 10 w 17"/>
                            <a:gd name="T9" fmla="*/ 12 h 17"/>
                            <a:gd name="T10" fmla="*/ 13 w 17"/>
                            <a:gd name="T11" fmla="*/ 12 h 17"/>
                            <a:gd name="T12" fmla="*/ 16 w 17"/>
                            <a:gd name="T13" fmla="*/ 12 h 17"/>
                            <a:gd name="T14" fmla="*/ 13 w 17"/>
                            <a:gd name="T15" fmla="*/ 16 h 17"/>
                            <a:gd name="T16" fmla="*/ 11 w 17"/>
                            <a:gd name="T17" fmla="*/ 16 h 17"/>
                            <a:gd name="T18" fmla="*/ 8 w 17"/>
                            <a:gd name="T19" fmla="*/ 16 h 17"/>
                            <a:gd name="T20" fmla="*/ 4 w 17"/>
                            <a:gd name="T21" fmla="*/ 8 h 17"/>
                            <a:gd name="T22" fmla="*/ 0 w 17"/>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 h="17">
                              <a:moveTo>
                                <a:pt x="0" y="0"/>
                              </a:moveTo>
                              <a:lnTo>
                                <a:pt x="2" y="4"/>
                              </a:lnTo>
                              <a:lnTo>
                                <a:pt x="5" y="8"/>
                              </a:lnTo>
                              <a:lnTo>
                                <a:pt x="7" y="12"/>
                              </a:lnTo>
                              <a:lnTo>
                                <a:pt x="10" y="12"/>
                              </a:lnTo>
                              <a:lnTo>
                                <a:pt x="13" y="12"/>
                              </a:lnTo>
                              <a:lnTo>
                                <a:pt x="16" y="12"/>
                              </a:lnTo>
                              <a:lnTo>
                                <a:pt x="13" y="16"/>
                              </a:lnTo>
                              <a:lnTo>
                                <a:pt x="11" y="16"/>
                              </a:lnTo>
                              <a:lnTo>
                                <a:pt x="8" y="16"/>
                              </a:lnTo>
                              <a:lnTo>
                                <a:pt x="4" y="8"/>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420" name="Group 202"/>
                      <p:cNvGrpSpPr>
                        <a:grpSpLocks/>
                      </p:cNvGrpSpPr>
                      <p:nvPr/>
                    </p:nvGrpSpPr>
                    <p:grpSpPr bwMode="auto">
                      <a:xfrm>
                        <a:off x="3050" y="2314"/>
                        <a:ext cx="27" cy="31"/>
                        <a:chOff x="3050" y="2314"/>
                        <a:chExt cx="27" cy="31"/>
                      </a:xfrm>
                    </p:grpSpPr>
                    <p:sp>
                      <p:nvSpPr>
                        <p:cNvPr id="57421" name="Freeform 203"/>
                        <p:cNvSpPr>
                          <a:spLocks/>
                        </p:cNvSpPr>
                        <p:nvPr/>
                      </p:nvSpPr>
                      <p:spPr bwMode="auto">
                        <a:xfrm>
                          <a:off x="3050" y="2314"/>
                          <a:ext cx="27" cy="17"/>
                        </a:xfrm>
                        <a:custGeom>
                          <a:avLst/>
                          <a:gdLst>
                            <a:gd name="T0" fmla="*/ 1 w 27"/>
                            <a:gd name="T1" fmla="*/ 16 h 17"/>
                            <a:gd name="T2" fmla="*/ 0 w 27"/>
                            <a:gd name="T3" fmla="*/ 13 h 17"/>
                            <a:gd name="T4" fmla="*/ 2 w 27"/>
                            <a:gd name="T5" fmla="*/ 8 h 17"/>
                            <a:gd name="T6" fmla="*/ 4 w 27"/>
                            <a:gd name="T7" fmla="*/ 4 h 17"/>
                            <a:gd name="T8" fmla="*/ 6 w 27"/>
                            <a:gd name="T9" fmla="*/ 2 h 17"/>
                            <a:gd name="T10" fmla="*/ 10 w 27"/>
                            <a:gd name="T11" fmla="*/ 1 h 17"/>
                            <a:gd name="T12" fmla="*/ 14 w 27"/>
                            <a:gd name="T13" fmla="*/ 0 h 17"/>
                            <a:gd name="T14" fmla="*/ 19 w 27"/>
                            <a:gd name="T15" fmla="*/ 0 h 17"/>
                            <a:gd name="T16" fmla="*/ 22 w 27"/>
                            <a:gd name="T17" fmla="*/ 0 h 17"/>
                            <a:gd name="T18" fmla="*/ 25 w 27"/>
                            <a:gd name="T19" fmla="*/ 1 h 17"/>
                            <a:gd name="T20" fmla="*/ 26 w 27"/>
                            <a:gd name="T21" fmla="*/ 3 h 17"/>
                            <a:gd name="T22" fmla="*/ 25 w 27"/>
                            <a:gd name="T23" fmla="*/ 2 h 17"/>
                            <a:gd name="T24" fmla="*/ 21 w 27"/>
                            <a:gd name="T25" fmla="*/ 1 h 17"/>
                            <a:gd name="T26" fmla="*/ 17 w 27"/>
                            <a:gd name="T27" fmla="*/ 1 h 17"/>
                            <a:gd name="T28" fmla="*/ 13 w 27"/>
                            <a:gd name="T29" fmla="*/ 2 h 17"/>
                            <a:gd name="T30" fmla="*/ 10 w 27"/>
                            <a:gd name="T31" fmla="*/ 4 h 17"/>
                            <a:gd name="T32" fmla="*/ 8 w 27"/>
                            <a:gd name="T33" fmla="*/ 6 h 17"/>
                            <a:gd name="T34" fmla="*/ 6 w 27"/>
                            <a:gd name="T35" fmla="*/ 7 h 17"/>
                            <a:gd name="T36" fmla="*/ 4 w 27"/>
                            <a:gd name="T37" fmla="*/ 9 h 17"/>
                            <a:gd name="T38" fmla="*/ 3 w 27"/>
                            <a:gd name="T39" fmla="*/ 13 h 17"/>
                            <a:gd name="T40" fmla="*/ 1 w 27"/>
                            <a:gd name="T41" fmla="*/ 16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7" h="17">
                              <a:moveTo>
                                <a:pt x="1" y="16"/>
                              </a:moveTo>
                              <a:lnTo>
                                <a:pt x="0" y="13"/>
                              </a:lnTo>
                              <a:lnTo>
                                <a:pt x="2" y="8"/>
                              </a:lnTo>
                              <a:lnTo>
                                <a:pt x="4" y="4"/>
                              </a:lnTo>
                              <a:lnTo>
                                <a:pt x="6" y="2"/>
                              </a:lnTo>
                              <a:lnTo>
                                <a:pt x="10" y="1"/>
                              </a:lnTo>
                              <a:lnTo>
                                <a:pt x="14" y="0"/>
                              </a:lnTo>
                              <a:lnTo>
                                <a:pt x="19" y="0"/>
                              </a:lnTo>
                              <a:lnTo>
                                <a:pt x="22" y="0"/>
                              </a:lnTo>
                              <a:lnTo>
                                <a:pt x="25" y="1"/>
                              </a:lnTo>
                              <a:lnTo>
                                <a:pt x="26" y="3"/>
                              </a:lnTo>
                              <a:lnTo>
                                <a:pt x="25" y="2"/>
                              </a:lnTo>
                              <a:lnTo>
                                <a:pt x="21" y="1"/>
                              </a:lnTo>
                              <a:lnTo>
                                <a:pt x="17" y="1"/>
                              </a:lnTo>
                              <a:lnTo>
                                <a:pt x="13" y="2"/>
                              </a:lnTo>
                              <a:lnTo>
                                <a:pt x="10" y="4"/>
                              </a:lnTo>
                              <a:lnTo>
                                <a:pt x="8" y="6"/>
                              </a:lnTo>
                              <a:lnTo>
                                <a:pt x="6" y="7"/>
                              </a:lnTo>
                              <a:lnTo>
                                <a:pt x="4" y="9"/>
                              </a:lnTo>
                              <a:lnTo>
                                <a:pt x="3" y="13"/>
                              </a:lnTo>
                              <a:lnTo>
                                <a:pt x="1"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22" name="Freeform 204"/>
                        <p:cNvSpPr>
                          <a:spLocks/>
                        </p:cNvSpPr>
                        <p:nvPr/>
                      </p:nvSpPr>
                      <p:spPr bwMode="auto">
                        <a:xfrm>
                          <a:off x="3056" y="2321"/>
                          <a:ext cx="21" cy="17"/>
                        </a:xfrm>
                        <a:custGeom>
                          <a:avLst/>
                          <a:gdLst>
                            <a:gd name="T0" fmla="*/ 0 w 21"/>
                            <a:gd name="T1" fmla="*/ 8 h 17"/>
                            <a:gd name="T2" fmla="*/ 0 w 21"/>
                            <a:gd name="T3" fmla="*/ 5 h 17"/>
                            <a:gd name="T4" fmla="*/ 3 w 21"/>
                            <a:gd name="T5" fmla="*/ 2 h 17"/>
                            <a:gd name="T6" fmla="*/ 5 w 21"/>
                            <a:gd name="T7" fmla="*/ 1 h 17"/>
                            <a:gd name="T8" fmla="*/ 9 w 21"/>
                            <a:gd name="T9" fmla="*/ 0 h 17"/>
                            <a:gd name="T10" fmla="*/ 12 w 21"/>
                            <a:gd name="T11" fmla="*/ 1 h 17"/>
                            <a:gd name="T12" fmla="*/ 15 w 21"/>
                            <a:gd name="T13" fmla="*/ 2 h 17"/>
                            <a:gd name="T14" fmla="*/ 18 w 21"/>
                            <a:gd name="T15" fmla="*/ 2 h 17"/>
                            <a:gd name="T16" fmla="*/ 16 w 21"/>
                            <a:gd name="T17" fmla="*/ 4 h 17"/>
                            <a:gd name="T18" fmla="*/ 18 w 21"/>
                            <a:gd name="T19" fmla="*/ 6 h 17"/>
                            <a:gd name="T20" fmla="*/ 19 w 21"/>
                            <a:gd name="T21" fmla="*/ 9 h 17"/>
                            <a:gd name="T22" fmla="*/ 19 w 21"/>
                            <a:gd name="T23" fmla="*/ 12 h 17"/>
                            <a:gd name="T24" fmla="*/ 20 w 21"/>
                            <a:gd name="T25" fmla="*/ 13 h 17"/>
                            <a:gd name="T26" fmla="*/ 19 w 21"/>
                            <a:gd name="T27" fmla="*/ 16 h 17"/>
                            <a:gd name="T28" fmla="*/ 17 w 21"/>
                            <a:gd name="T29" fmla="*/ 14 h 17"/>
                            <a:gd name="T30" fmla="*/ 16 w 21"/>
                            <a:gd name="T31" fmla="*/ 10 h 17"/>
                            <a:gd name="T32" fmla="*/ 15 w 21"/>
                            <a:gd name="T33" fmla="*/ 9 h 17"/>
                            <a:gd name="T34" fmla="*/ 13 w 21"/>
                            <a:gd name="T35" fmla="*/ 9 h 17"/>
                            <a:gd name="T36" fmla="*/ 12 w 21"/>
                            <a:gd name="T37" fmla="*/ 10 h 17"/>
                            <a:gd name="T38" fmla="*/ 10 w 21"/>
                            <a:gd name="T39" fmla="*/ 10 h 17"/>
                            <a:gd name="T40" fmla="*/ 8 w 21"/>
                            <a:gd name="T41" fmla="*/ 10 h 17"/>
                            <a:gd name="T42" fmla="*/ 6 w 21"/>
                            <a:gd name="T43" fmla="*/ 9 h 17"/>
                            <a:gd name="T44" fmla="*/ 5 w 21"/>
                            <a:gd name="T45" fmla="*/ 8 h 17"/>
                            <a:gd name="T46" fmla="*/ 5 w 21"/>
                            <a:gd name="T47" fmla="*/ 5 h 17"/>
                            <a:gd name="T48" fmla="*/ 2 w 21"/>
                            <a:gd name="T49" fmla="*/ 6 h 17"/>
                            <a:gd name="T50" fmla="*/ 0 w 21"/>
                            <a:gd name="T51" fmla="*/ 8 h 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1" h="17">
                              <a:moveTo>
                                <a:pt x="0" y="8"/>
                              </a:moveTo>
                              <a:lnTo>
                                <a:pt x="0" y="5"/>
                              </a:lnTo>
                              <a:lnTo>
                                <a:pt x="3" y="2"/>
                              </a:lnTo>
                              <a:lnTo>
                                <a:pt x="5" y="1"/>
                              </a:lnTo>
                              <a:lnTo>
                                <a:pt x="9" y="0"/>
                              </a:lnTo>
                              <a:lnTo>
                                <a:pt x="12" y="1"/>
                              </a:lnTo>
                              <a:lnTo>
                                <a:pt x="15" y="2"/>
                              </a:lnTo>
                              <a:lnTo>
                                <a:pt x="18" y="2"/>
                              </a:lnTo>
                              <a:lnTo>
                                <a:pt x="16" y="4"/>
                              </a:lnTo>
                              <a:lnTo>
                                <a:pt x="18" y="6"/>
                              </a:lnTo>
                              <a:lnTo>
                                <a:pt x="19" y="9"/>
                              </a:lnTo>
                              <a:lnTo>
                                <a:pt x="19" y="12"/>
                              </a:lnTo>
                              <a:lnTo>
                                <a:pt x="20" y="13"/>
                              </a:lnTo>
                              <a:lnTo>
                                <a:pt x="19" y="16"/>
                              </a:lnTo>
                              <a:lnTo>
                                <a:pt x="17" y="14"/>
                              </a:lnTo>
                              <a:lnTo>
                                <a:pt x="16" y="10"/>
                              </a:lnTo>
                              <a:lnTo>
                                <a:pt x="15" y="9"/>
                              </a:lnTo>
                              <a:lnTo>
                                <a:pt x="13" y="9"/>
                              </a:lnTo>
                              <a:lnTo>
                                <a:pt x="12" y="10"/>
                              </a:lnTo>
                              <a:lnTo>
                                <a:pt x="10" y="10"/>
                              </a:lnTo>
                              <a:lnTo>
                                <a:pt x="8" y="10"/>
                              </a:lnTo>
                              <a:lnTo>
                                <a:pt x="6" y="9"/>
                              </a:lnTo>
                              <a:lnTo>
                                <a:pt x="5" y="8"/>
                              </a:lnTo>
                              <a:lnTo>
                                <a:pt x="5" y="5"/>
                              </a:lnTo>
                              <a:lnTo>
                                <a:pt x="2" y="6"/>
                              </a:lnTo>
                              <a:lnTo>
                                <a:pt x="0" y="8"/>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23" name="Freeform 205"/>
                        <p:cNvSpPr>
                          <a:spLocks/>
                        </p:cNvSpPr>
                        <p:nvPr/>
                      </p:nvSpPr>
                      <p:spPr bwMode="auto">
                        <a:xfrm>
                          <a:off x="3054" y="2328"/>
                          <a:ext cx="17" cy="17"/>
                        </a:xfrm>
                        <a:custGeom>
                          <a:avLst/>
                          <a:gdLst>
                            <a:gd name="T0" fmla="*/ 16 w 17"/>
                            <a:gd name="T1" fmla="*/ 0 h 17"/>
                            <a:gd name="T2" fmla="*/ 0 w 17"/>
                            <a:gd name="T3" fmla="*/ 8 h 17"/>
                            <a:gd name="T4" fmla="*/ 0 w 17"/>
                            <a:gd name="T5" fmla="*/ 16 h 17"/>
                            <a:gd name="T6" fmla="*/ 8 w 17"/>
                            <a:gd name="T7" fmla="*/ 16 h 17"/>
                            <a:gd name="T8" fmla="*/ 8 w 17"/>
                            <a:gd name="T9" fmla="*/ 0 h 17"/>
                            <a:gd name="T10" fmla="*/ 16 w 17"/>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7">
                              <a:moveTo>
                                <a:pt x="16" y="0"/>
                              </a:moveTo>
                              <a:lnTo>
                                <a:pt x="0" y="8"/>
                              </a:lnTo>
                              <a:lnTo>
                                <a:pt x="0" y="16"/>
                              </a:lnTo>
                              <a:lnTo>
                                <a:pt x="8" y="16"/>
                              </a:lnTo>
                              <a:lnTo>
                                <a:pt x="8" y="0"/>
                              </a:lnTo>
                              <a:lnTo>
                                <a:pt x="16"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7418" name="Freeform 206"/>
                    <p:cNvSpPr>
                      <a:spLocks/>
                    </p:cNvSpPr>
                    <p:nvPr/>
                  </p:nvSpPr>
                  <p:spPr bwMode="auto">
                    <a:xfrm>
                      <a:off x="3032" y="2342"/>
                      <a:ext cx="20" cy="17"/>
                    </a:xfrm>
                    <a:custGeom>
                      <a:avLst/>
                      <a:gdLst>
                        <a:gd name="T0" fmla="*/ 5 w 20"/>
                        <a:gd name="T1" fmla="*/ 0 h 17"/>
                        <a:gd name="T2" fmla="*/ 3 w 20"/>
                        <a:gd name="T3" fmla="*/ 1 h 17"/>
                        <a:gd name="T4" fmla="*/ 1 w 20"/>
                        <a:gd name="T5" fmla="*/ 1 h 17"/>
                        <a:gd name="T6" fmla="*/ 0 w 20"/>
                        <a:gd name="T7" fmla="*/ 4 h 17"/>
                        <a:gd name="T8" fmla="*/ 0 w 20"/>
                        <a:gd name="T9" fmla="*/ 7 h 17"/>
                        <a:gd name="T10" fmla="*/ 0 w 20"/>
                        <a:gd name="T11" fmla="*/ 10 h 17"/>
                        <a:gd name="T12" fmla="*/ 3 w 20"/>
                        <a:gd name="T13" fmla="*/ 10 h 17"/>
                        <a:gd name="T14" fmla="*/ 5 w 20"/>
                        <a:gd name="T15" fmla="*/ 11 h 17"/>
                        <a:gd name="T16" fmla="*/ 7 w 20"/>
                        <a:gd name="T17" fmla="*/ 13 h 17"/>
                        <a:gd name="T18" fmla="*/ 9 w 20"/>
                        <a:gd name="T19" fmla="*/ 16 h 17"/>
                        <a:gd name="T20" fmla="*/ 12 w 20"/>
                        <a:gd name="T21" fmla="*/ 14 h 17"/>
                        <a:gd name="T22" fmla="*/ 14 w 20"/>
                        <a:gd name="T23" fmla="*/ 13 h 17"/>
                        <a:gd name="T24" fmla="*/ 17 w 20"/>
                        <a:gd name="T25" fmla="*/ 11 h 17"/>
                        <a:gd name="T26" fmla="*/ 19 w 20"/>
                        <a:gd name="T27" fmla="*/ 11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 h="17">
                          <a:moveTo>
                            <a:pt x="5" y="0"/>
                          </a:moveTo>
                          <a:lnTo>
                            <a:pt x="3" y="1"/>
                          </a:lnTo>
                          <a:lnTo>
                            <a:pt x="1" y="1"/>
                          </a:lnTo>
                          <a:lnTo>
                            <a:pt x="0" y="4"/>
                          </a:lnTo>
                          <a:lnTo>
                            <a:pt x="0" y="7"/>
                          </a:lnTo>
                          <a:lnTo>
                            <a:pt x="0" y="10"/>
                          </a:lnTo>
                          <a:lnTo>
                            <a:pt x="3" y="10"/>
                          </a:lnTo>
                          <a:lnTo>
                            <a:pt x="5" y="11"/>
                          </a:lnTo>
                          <a:lnTo>
                            <a:pt x="7" y="13"/>
                          </a:lnTo>
                          <a:lnTo>
                            <a:pt x="9" y="16"/>
                          </a:lnTo>
                          <a:lnTo>
                            <a:pt x="12" y="14"/>
                          </a:lnTo>
                          <a:lnTo>
                            <a:pt x="14" y="13"/>
                          </a:lnTo>
                          <a:lnTo>
                            <a:pt x="17" y="11"/>
                          </a:lnTo>
                          <a:lnTo>
                            <a:pt x="19" y="11"/>
                          </a:lnTo>
                        </a:path>
                      </a:pathLst>
                    </a:custGeom>
                    <a:noFill/>
                    <a:ln w="12700" cap="rnd" cmpd="sng">
                      <a:solidFill>
                        <a:srgbClr val="FF7F3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408" name="Group 207"/>
                  <p:cNvGrpSpPr>
                    <a:grpSpLocks/>
                  </p:cNvGrpSpPr>
                  <p:nvPr/>
                </p:nvGrpSpPr>
                <p:grpSpPr bwMode="auto">
                  <a:xfrm>
                    <a:off x="2975" y="2232"/>
                    <a:ext cx="148" cy="144"/>
                    <a:chOff x="2975" y="2232"/>
                    <a:chExt cx="148" cy="144"/>
                  </a:xfrm>
                </p:grpSpPr>
                <p:sp>
                  <p:nvSpPr>
                    <p:cNvPr id="57410" name="Freeform 208"/>
                    <p:cNvSpPr>
                      <a:spLocks/>
                    </p:cNvSpPr>
                    <p:nvPr/>
                  </p:nvSpPr>
                  <p:spPr bwMode="auto">
                    <a:xfrm>
                      <a:off x="2975" y="2232"/>
                      <a:ext cx="148" cy="144"/>
                    </a:xfrm>
                    <a:custGeom>
                      <a:avLst/>
                      <a:gdLst>
                        <a:gd name="T0" fmla="*/ 22 w 148"/>
                        <a:gd name="T1" fmla="*/ 131 h 144"/>
                        <a:gd name="T2" fmla="*/ 18 w 148"/>
                        <a:gd name="T3" fmla="*/ 125 h 144"/>
                        <a:gd name="T4" fmla="*/ 13 w 148"/>
                        <a:gd name="T5" fmla="*/ 117 h 144"/>
                        <a:gd name="T6" fmla="*/ 10 w 148"/>
                        <a:gd name="T7" fmla="*/ 108 h 144"/>
                        <a:gd name="T8" fmla="*/ 7 w 148"/>
                        <a:gd name="T9" fmla="*/ 101 h 144"/>
                        <a:gd name="T10" fmla="*/ 5 w 148"/>
                        <a:gd name="T11" fmla="*/ 77 h 144"/>
                        <a:gd name="T12" fmla="*/ 0 w 148"/>
                        <a:gd name="T13" fmla="*/ 66 h 144"/>
                        <a:gd name="T14" fmla="*/ 0 w 148"/>
                        <a:gd name="T15" fmla="*/ 53 h 144"/>
                        <a:gd name="T16" fmla="*/ 12 w 148"/>
                        <a:gd name="T17" fmla="*/ 41 h 144"/>
                        <a:gd name="T18" fmla="*/ 19 w 148"/>
                        <a:gd name="T19" fmla="*/ 24 h 144"/>
                        <a:gd name="T20" fmla="*/ 26 w 148"/>
                        <a:gd name="T21" fmla="*/ 15 h 144"/>
                        <a:gd name="T22" fmla="*/ 38 w 148"/>
                        <a:gd name="T23" fmla="*/ 11 h 144"/>
                        <a:gd name="T24" fmla="*/ 56 w 148"/>
                        <a:gd name="T25" fmla="*/ 1 h 144"/>
                        <a:gd name="T26" fmla="*/ 68 w 148"/>
                        <a:gd name="T27" fmla="*/ 0 h 144"/>
                        <a:gd name="T28" fmla="*/ 79 w 148"/>
                        <a:gd name="T29" fmla="*/ 1 h 144"/>
                        <a:gd name="T30" fmla="*/ 95 w 148"/>
                        <a:gd name="T31" fmla="*/ 6 h 144"/>
                        <a:gd name="T32" fmla="*/ 110 w 148"/>
                        <a:gd name="T33" fmla="*/ 12 h 144"/>
                        <a:gd name="T34" fmla="*/ 121 w 148"/>
                        <a:gd name="T35" fmla="*/ 23 h 144"/>
                        <a:gd name="T36" fmla="*/ 126 w 148"/>
                        <a:gd name="T37" fmla="*/ 34 h 144"/>
                        <a:gd name="T38" fmla="*/ 132 w 148"/>
                        <a:gd name="T39" fmla="*/ 44 h 144"/>
                        <a:gd name="T40" fmla="*/ 141 w 148"/>
                        <a:gd name="T41" fmla="*/ 60 h 144"/>
                        <a:gd name="T42" fmla="*/ 147 w 148"/>
                        <a:gd name="T43" fmla="*/ 75 h 144"/>
                        <a:gd name="T44" fmla="*/ 143 w 148"/>
                        <a:gd name="T45" fmla="*/ 87 h 144"/>
                        <a:gd name="T46" fmla="*/ 141 w 148"/>
                        <a:gd name="T47" fmla="*/ 100 h 144"/>
                        <a:gd name="T48" fmla="*/ 131 w 148"/>
                        <a:gd name="T49" fmla="*/ 109 h 144"/>
                        <a:gd name="T50" fmla="*/ 116 w 148"/>
                        <a:gd name="T51" fmla="*/ 125 h 144"/>
                        <a:gd name="T52" fmla="*/ 110 w 148"/>
                        <a:gd name="T53" fmla="*/ 135 h 144"/>
                        <a:gd name="T54" fmla="*/ 96 w 148"/>
                        <a:gd name="T55" fmla="*/ 143 h 144"/>
                        <a:gd name="T56" fmla="*/ 107 w 148"/>
                        <a:gd name="T57" fmla="*/ 115 h 144"/>
                        <a:gd name="T58" fmla="*/ 113 w 148"/>
                        <a:gd name="T59" fmla="*/ 92 h 144"/>
                        <a:gd name="T60" fmla="*/ 111 w 148"/>
                        <a:gd name="T61" fmla="*/ 79 h 144"/>
                        <a:gd name="T62" fmla="*/ 110 w 148"/>
                        <a:gd name="T63" fmla="*/ 63 h 144"/>
                        <a:gd name="T64" fmla="*/ 96 w 148"/>
                        <a:gd name="T65" fmla="*/ 66 h 144"/>
                        <a:gd name="T66" fmla="*/ 81 w 148"/>
                        <a:gd name="T67" fmla="*/ 70 h 144"/>
                        <a:gd name="T68" fmla="*/ 60 w 148"/>
                        <a:gd name="T69" fmla="*/ 69 h 144"/>
                        <a:gd name="T70" fmla="*/ 51 w 148"/>
                        <a:gd name="T71" fmla="*/ 66 h 144"/>
                        <a:gd name="T72" fmla="*/ 39 w 148"/>
                        <a:gd name="T73" fmla="*/ 68 h 144"/>
                        <a:gd name="T74" fmla="*/ 36 w 148"/>
                        <a:gd name="T75" fmla="*/ 76 h 144"/>
                        <a:gd name="T76" fmla="*/ 30 w 148"/>
                        <a:gd name="T77" fmla="*/ 82 h 144"/>
                        <a:gd name="T78" fmla="*/ 26 w 148"/>
                        <a:gd name="T79" fmla="*/ 96 h 144"/>
                        <a:gd name="T80" fmla="*/ 21 w 148"/>
                        <a:gd name="T81" fmla="*/ 100 h 144"/>
                        <a:gd name="T82" fmla="*/ 16 w 148"/>
                        <a:gd name="T83" fmla="*/ 101 h 144"/>
                        <a:gd name="T84" fmla="*/ 15 w 148"/>
                        <a:gd name="T85" fmla="*/ 105 h 144"/>
                        <a:gd name="T86" fmla="*/ 17 w 148"/>
                        <a:gd name="T87" fmla="*/ 111 h 144"/>
                        <a:gd name="T88" fmla="*/ 25 w 148"/>
                        <a:gd name="T89" fmla="*/ 114 h 144"/>
                        <a:gd name="T90" fmla="*/ 28 w 148"/>
                        <a:gd name="T91" fmla="*/ 134 h 14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48" h="144">
                          <a:moveTo>
                            <a:pt x="28" y="134"/>
                          </a:moveTo>
                          <a:lnTo>
                            <a:pt x="22" y="131"/>
                          </a:lnTo>
                          <a:lnTo>
                            <a:pt x="19" y="128"/>
                          </a:lnTo>
                          <a:lnTo>
                            <a:pt x="18" y="125"/>
                          </a:lnTo>
                          <a:lnTo>
                            <a:pt x="16" y="118"/>
                          </a:lnTo>
                          <a:lnTo>
                            <a:pt x="13" y="117"/>
                          </a:lnTo>
                          <a:lnTo>
                            <a:pt x="12" y="111"/>
                          </a:lnTo>
                          <a:lnTo>
                            <a:pt x="10" y="108"/>
                          </a:lnTo>
                          <a:lnTo>
                            <a:pt x="9" y="106"/>
                          </a:lnTo>
                          <a:lnTo>
                            <a:pt x="7" y="101"/>
                          </a:lnTo>
                          <a:lnTo>
                            <a:pt x="2" y="92"/>
                          </a:lnTo>
                          <a:lnTo>
                            <a:pt x="5" y="77"/>
                          </a:lnTo>
                          <a:lnTo>
                            <a:pt x="2" y="75"/>
                          </a:lnTo>
                          <a:lnTo>
                            <a:pt x="0" y="66"/>
                          </a:lnTo>
                          <a:lnTo>
                            <a:pt x="0" y="60"/>
                          </a:lnTo>
                          <a:lnTo>
                            <a:pt x="0" y="53"/>
                          </a:lnTo>
                          <a:lnTo>
                            <a:pt x="4" y="46"/>
                          </a:lnTo>
                          <a:lnTo>
                            <a:pt x="12" y="41"/>
                          </a:lnTo>
                          <a:lnTo>
                            <a:pt x="12" y="34"/>
                          </a:lnTo>
                          <a:lnTo>
                            <a:pt x="19" y="24"/>
                          </a:lnTo>
                          <a:lnTo>
                            <a:pt x="22" y="21"/>
                          </a:lnTo>
                          <a:lnTo>
                            <a:pt x="26" y="15"/>
                          </a:lnTo>
                          <a:lnTo>
                            <a:pt x="32" y="11"/>
                          </a:lnTo>
                          <a:lnTo>
                            <a:pt x="38" y="11"/>
                          </a:lnTo>
                          <a:lnTo>
                            <a:pt x="48" y="2"/>
                          </a:lnTo>
                          <a:lnTo>
                            <a:pt x="56" y="1"/>
                          </a:lnTo>
                          <a:lnTo>
                            <a:pt x="62" y="0"/>
                          </a:lnTo>
                          <a:lnTo>
                            <a:pt x="68" y="0"/>
                          </a:lnTo>
                          <a:lnTo>
                            <a:pt x="73" y="1"/>
                          </a:lnTo>
                          <a:lnTo>
                            <a:pt x="79" y="1"/>
                          </a:lnTo>
                          <a:lnTo>
                            <a:pt x="87" y="2"/>
                          </a:lnTo>
                          <a:lnTo>
                            <a:pt x="95" y="6"/>
                          </a:lnTo>
                          <a:lnTo>
                            <a:pt x="100" y="9"/>
                          </a:lnTo>
                          <a:lnTo>
                            <a:pt x="110" y="12"/>
                          </a:lnTo>
                          <a:lnTo>
                            <a:pt x="117" y="18"/>
                          </a:lnTo>
                          <a:lnTo>
                            <a:pt x="121" y="23"/>
                          </a:lnTo>
                          <a:lnTo>
                            <a:pt x="124" y="29"/>
                          </a:lnTo>
                          <a:lnTo>
                            <a:pt x="126" y="34"/>
                          </a:lnTo>
                          <a:lnTo>
                            <a:pt x="129" y="39"/>
                          </a:lnTo>
                          <a:lnTo>
                            <a:pt x="132" y="44"/>
                          </a:lnTo>
                          <a:lnTo>
                            <a:pt x="138" y="50"/>
                          </a:lnTo>
                          <a:lnTo>
                            <a:pt x="141" y="60"/>
                          </a:lnTo>
                          <a:lnTo>
                            <a:pt x="144" y="69"/>
                          </a:lnTo>
                          <a:lnTo>
                            <a:pt x="147" y="75"/>
                          </a:lnTo>
                          <a:lnTo>
                            <a:pt x="146" y="79"/>
                          </a:lnTo>
                          <a:lnTo>
                            <a:pt x="143" y="87"/>
                          </a:lnTo>
                          <a:lnTo>
                            <a:pt x="140" y="92"/>
                          </a:lnTo>
                          <a:lnTo>
                            <a:pt x="141" y="100"/>
                          </a:lnTo>
                          <a:lnTo>
                            <a:pt x="139" y="104"/>
                          </a:lnTo>
                          <a:lnTo>
                            <a:pt x="131" y="109"/>
                          </a:lnTo>
                          <a:lnTo>
                            <a:pt x="129" y="114"/>
                          </a:lnTo>
                          <a:lnTo>
                            <a:pt x="116" y="125"/>
                          </a:lnTo>
                          <a:lnTo>
                            <a:pt x="116" y="129"/>
                          </a:lnTo>
                          <a:lnTo>
                            <a:pt x="110" y="135"/>
                          </a:lnTo>
                          <a:lnTo>
                            <a:pt x="101" y="140"/>
                          </a:lnTo>
                          <a:lnTo>
                            <a:pt x="96" y="143"/>
                          </a:lnTo>
                          <a:lnTo>
                            <a:pt x="102" y="129"/>
                          </a:lnTo>
                          <a:lnTo>
                            <a:pt x="107" y="115"/>
                          </a:lnTo>
                          <a:lnTo>
                            <a:pt x="110" y="104"/>
                          </a:lnTo>
                          <a:lnTo>
                            <a:pt x="113" y="92"/>
                          </a:lnTo>
                          <a:lnTo>
                            <a:pt x="113" y="86"/>
                          </a:lnTo>
                          <a:lnTo>
                            <a:pt x="111" y="79"/>
                          </a:lnTo>
                          <a:lnTo>
                            <a:pt x="112" y="67"/>
                          </a:lnTo>
                          <a:lnTo>
                            <a:pt x="110" y="63"/>
                          </a:lnTo>
                          <a:lnTo>
                            <a:pt x="107" y="60"/>
                          </a:lnTo>
                          <a:lnTo>
                            <a:pt x="96" y="66"/>
                          </a:lnTo>
                          <a:lnTo>
                            <a:pt x="90" y="69"/>
                          </a:lnTo>
                          <a:lnTo>
                            <a:pt x="81" y="70"/>
                          </a:lnTo>
                          <a:lnTo>
                            <a:pt x="69" y="70"/>
                          </a:lnTo>
                          <a:lnTo>
                            <a:pt x="60" y="69"/>
                          </a:lnTo>
                          <a:lnTo>
                            <a:pt x="55" y="68"/>
                          </a:lnTo>
                          <a:lnTo>
                            <a:pt x="51" y="66"/>
                          </a:lnTo>
                          <a:lnTo>
                            <a:pt x="45" y="66"/>
                          </a:lnTo>
                          <a:lnTo>
                            <a:pt x="39" y="68"/>
                          </a:lnTo>
                          <a:lnTo>
                            <a:pt x="37" y="71"/>
                          </a:lnTo>
                          <a:lnTo>
                            <a:pt x="36" y="76"/>
                          </a:lnTo>
                          <a:lnTo>
                            <a:pt x="33" y="81"/>
                          </a:lnTo>
                          <a:lnTo>
                            <a:pt x="30" y="82"/>
                          </a:lnTo>
                          <a:lnTo>
                            <a:pt x="27" y="87"/>
                          </a:lnTo>
                          <a:lnTo>
                            <a:pt x="26" y="96"/>
                          </a:lnTo>
                          <a:lnTo>
                            <a:pt x="24" y="98"/>
                          </a:lnTo>
                          <a:lnTo>
                            <a:pt x="21" y="100"/>
                          </a:lnTo>
                          <a:lnTo>
                            <a:pt x="19" y="100"/>
                          </a:lnTo>
                          <a:lnTo>
                            <a:pt x="16" y="101"/>
                          </a:lnTo>
                          <a:lnTo>
                            <a:pt x="15" y="103"/>
                          </a:lnTo>
                          <a:lnTo>
                            <a:pt x="15" y="105"/>
                          </a:lnTo>
                          <a:lnTo>
                            <a:pt x="15" y="108"/>
                          </a:lnTo>
                          <a:lnTo>
                            <a:pt x="17" y="111"/>
                          </a:lnTo>
                          <a:lnTo>
                            <a:pt x="21" y="114"/>
                          </a:lnTo>
                          <a:lnTo>
                            <a:pt x="25" y="114"/>
                          </a:lnTo>
                          <a:lnTo>
                            <a:pt x="26" y="126"/>
                          </a:lnTo>
                          <a:lnTo>
                            <a:pt x="28" y="134"/>
                          </a:lnTo>
                        </a:path>
                      </a:pathLst>
                    </a:custGeom>
                    <a:solidFill>
                      <a:srgbClr val="7F5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411" name="Group 209"/>
                    <p:cNvGrpSpPr>
                      <a:grpSpLocks/>
                    </p:cNvGrpSpPr>
                    <p:nvPr/>
                  </p:nvGrpSpPr>
                  <p:grpSpPr bwMode="auto">
                    <a:xfrm>
                      <a:off x="2979" y="2237"/>
                      <a:ext cx="139" cy="101"/>
                      <a:chOff x="2979" y="2237"/>
                      <a:chExt cx="139" cy="101"/>
                    </a:xfrm>
                  </p:grpSpPr>
                  <p:sp>
                    <p:nvSpPr>
                      <p:cNvPr id="57412" name="Freeform 210"/>
                      <p:cNvSpPr>
                        <a:spLocks/>
                      </p:cNvSpPr>
                      <p:nvPr/>
                    </p:nvSpPr>
                    <p:spPr bwMode="auto">
                      <a:xfrm>
                        <a:off x="2979" y="2275"/>
                        <a:ext cx="59" cy="41"/>
                      </a:xfrm>
                      <a:custGeom>
                        <a:avLst/>
                        <a:gdLst>
                          <a:gd name="T0" fmla="*/ 2 w 59"/>
                          <a:gd name="T1" fmla="*/ 40 h 41"/>
                          <a:gd name="T2" fmla="*/ 13 w 59"/>
                          <a:gd name="T3" fmla="*/ 40 h 41"/>
                          <a:gd name="T4" fmla="*/ 29 w 59"/>
                          <a:gd name="T5" fmla="*/ 31 h 41"/>
                          <a:gd name="T6" fmla="*/ 17 w 59"/>
                          <a:gd name="T7" fmla="*/ 30 h 41"/>
                          <a:gd name="T8" fmla="*/ 8 w 59"/>
                          <a:gd name="T9" fmla="*/ 29 h 41"/>
                          <a:gd name="T10" fmla="*/ 4 w 59"/>
                          <a:gd name="T11" fmla="*/ 27 h 41"/>
                          <a:gd name="T12" fmla="*/ 0 w 59"/>
                          <a:gd name="T13" fmla="*/ 22 h 41"/>
                          <a:gd name="T14" fmla="*/ 1 w 59"/>
                          <a:gd name="T15" fmla="*/ 13 h 41"/>
                          <a:gd name="T16" fmla="*/ 8 w 59"/>
                          <a:gd name="T17" fmla="*/ 16 h 41"/>
                          <a:gd name="T18" fmla="*/ 13 w 59"/>
                          <a:gd name="T19" fmla="*/ 19 h 41"/>
                          <a:gd name="T20" fmla="*/ 21 w 59"/>
                          <a:gd name="T21" fmla="*/ 20 h 41"/>
                          <a:gd name="T22" fmla="*/ 27 w 59"/>
                          <a:gd name="T23" fmla="*/ 20 h 41"/>
                          <a:gd name="T24" fmla="*/ 35 w 59"/>
                          <a:gd name="T25" fmla="*/ 24 h 41"/>
                          <a:gd name="T26" fmla="*/ 29 w 59"/>
                          <a:gd name="T27" fmla="*/ 17 h 41"/>
                          <a:gd name="T28" fmla="*/ 24 w 59"/>
                          <a:gd name="T29" fmla="*/ 13 h 41"/>
                          <a:gd name="T30" fmla="*/ 18 w 59"/>
                          <a:gd name="T31" fmla="*/ 10 h 41"/>
                          <a:gd name="T32" fmla="*/ 19 w 59"/>
                          <a:gd name="T33" fmla="*/ 2 h 41"/>
                          <a:gd name="T34" fmla="*/ 18 w 59"/>
                          <a:gd name="T35" fmla="*/ 0 h 41"/>
                          <a:gd name="T36" fmla="*/ 27 w 59"/>
                          <a:gd name="T37" fmla="*/ 0 h 41"/>
                          <a:gd name="T38" fmla="*/ 27 w 59"/>
                          <a:gd name="T39" fmla="*/ 6 h 41"/>
                          <a:gd name="T40" fmla="*/ 28 w 59"/>
                          <a:gd name="T41" fmla="*/ 11 h 41"/>
                          <a:gd name="T42" fmla="*/ 31 w 59"/>
                          <a:gd name="T43" fmla="*/ 15 h 41"/>
                          <a:gd name="T44" fmla="*/ 36 w 59"/>
                          <a:gd name="T45" fmla="*/ 17 h 41"/>
                          <a:gd name="T46" fmla="*/ 44 w 59"/>
                          <a:gd name="T47" fmla="*/ 20 h 41"/>
                          <a:gd name="T48" fmla="*/ 54 w 59"/>
                          <a:gd name="T49" fmla="*/ 24 h 41"/>
                          <a:gd name="T50" fmla="*/ 58 w 59"/>
                          <a:gd name="T51" fmla="*/ 25 h 4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9" h="41">
                            <a:moveTo>
                              <a:pt x="2" y="40"/>
                            </a:moveTo>
                            <a:lnTo>
                              <a:pt x="13" y="40"/>
                            </a:lnTo>
                            <a:lnTo>
                              <a:pt x="29" y="31"/>
                            </a:lnTo>
                            <a:lnTo>
                              <a:pt x="17" y="30"/>
                            </a:lnTo>
                            <a:lnTo>
                              <a:pt x="8" y="29"/>
                            </a:lnTo>
                            <a:lnTo>
                              <a:pt x="4" y="27"/>
                            </a:lnTo>
                            <a:lnTo>
                              <a:pt x="0" y="22"/>
                            </a:lnTo>
                            <a:lnTo>
                              <a:pt x="1" y="13"/>
                            </a:lnTo>
                            <a:lnTo>
                              <a:pt x="8" y="16"/>
                            </a:lnTo>
                            <a:lnTo>
                              <a:pt x="13" y="19"/>
                            </a:lnTo>
                            <a:lnTo>
                              <a:pt x="21" y="20"/>
                            </a:lnTo>
                            <a:lnTo>
                              <a:pt x="27" y="20"/>
                            </a:lnTo>
                            <a:lnTo>
                              <a:pt x="35" y="24"/>
                            </a:lnTo>
                            <a:lnTo>
                              <a:pt x="29" y="17"/>
                            </a:lnTo>
                            <a:lnTo>
                              <a:pt x="24" y="13"/>
                            </a:lnTo>
                            <a:lnTo>
                              <a:pt x="18" y="10"/>
                            </a:lnTo>
                            <a:lnTo>
                              <a:pt x="19" y="2"/>
                            </a:lnTo>
                            <a:lnTo>
                              <a:pt x="18" y="0"/>
                            </a:lnTo>
                            <a:lnTo>
                              <a:pt x="27" y="0"/>
                            </a:lnTo>
                            <a:lnTo>
                              <a:pt x="27" y="6"/>
                            </a:lnTo>
                            <a:lnTo>
                              <a:pt x="28" y="11"/>
                            </a:lnTo>
                            <a:lnTo>
                              <a:pt x="31" y="15"/>
                            </a:lnTo>
                            <a:lnTo>
                              <a:pt x="36" y="17"/>
                            </a:lnTo>
                            <a:lnTo>
                              <a:pt x="44" y="20"/>
                            </a:lnTo>
                            <a:lnTo>
                              <a:pt x="54" y="24"/>
                            </a:lnTo>
                            <a:lnTo>
                              <a:pt x="58" y="25"/>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13" name="Freeform 211"/>
                      <p:cNvSpPr>
                        <a:spLocks/>
                      </p:cNvSpPr>
                      <p:nvPr/>
                    </p:nvSpPr>
                    <p:spPr bwMode="auto">
                      <a:xfrm>
                        <a:off x="2989" y="2257"/>
                        <a:ext cx="113" cy="34"/>
                      </a:xfrm>
                      <a:custGeom>
                        <a:avLst/>
                        <a:gdLst>
                          <a:gd name="T0" fmla="*/ 0 w 113"/>
                          <a:gd name="T1" fmla="*/ 15 h 34"/>
                          <a:gd name="T2" fmla="*/ 7 w 113"/>
                          <a:gd name="T3" fmla="*/ 13 h 34"/>
                          <a:gd name="T4" fmla="*/ 18 w 113"/>
                          <a:gd name="T5" fmla="*/ 13 h 34"/>
                          <a:gd name="T6" fmla="*/ 26 w 113"/>
                          <a:gd name="T7" fmla="*/ 12 h 34"/>
                          <a:gd name="T8" fmla="*/ 23 w 113"/>
                          <a:gd name="T9" fmla="*/ 19 h 34"/>
                          <a:gd name="T10" fmla="*/ 27 w 113"/>
                          <a:gd name="T11" fmla="*/ 25 h 34"/>
                          <a:gd name="T12" fmla="*/ 34 w 113"/>
                          <a:gd name="T13" fmla="*/ 19 h 34"/>
                          <a:gd name="T14" fmla="*/ 41 w 113"/>
                          <a:gd name="T15" fmla="*/ 12 h 34"/>
                          <a:gd name="T16" fmla="*/ 49 w 113"/>
                          <a:gd name="T17" fmla="*/ 7 h 34"/>
                          <a:gd name="T18" fmla="*/ 60 w 113"/>
                          <a:gd name="T19" fmla="*/ 1 h 34"/>
                          <a:gd name="T20" fmla="*/ 63 w 113"/>
                          <a:gd name="T21" fmla="*/ 0 h 34"/>
                          <a:gd name="T22" fmla="*/ 87 w 113"/>
                          <a:gd name="T23" fmla="*/ 6 h 34"/>
                          <a:gd name="T24" fmla="*/ 95 w 113"/>
                          <a:gd name="T25" fmla="*/ 17 h 34"/>
                          <a:gd name="T26" fmla="*/ 98 w 113"/>
                          <a:gd name="T27" fmla="*/ 20 h 34"/>
                          <a:gd name="T28" fmla="*/ 98 w 113"/>
                          <a:gd name="T29" fmla="*/ 32 h 34"/>
                          <a:gd name="T30" fmla="*/ 103 w 113"/>
                          <a:gd name="T31" fmla="*/ 33 h 34"/>
                          <a:gd name="T32" fmla="*/ 110 w 113"/>
                          <a:gd name="T33" fmla="*/ 24 h 34"/>
                          <a:gd name="T34" fmla="*/ 112 w 113"/>
                          <a:gd name="T35" fmla="*/ 18 h 34"/>
                          <a:gd name="T36" fmla="*/ 111 w 113"/>
                          <a:gd name="T37" fmla="*/ 11 h 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3" h="34">
                            <a:moveTo>
                              <a:pt x="0" y="15"/>
                            </a:moveTo>
                            <a:lnTo>
                              <a:pt x="7" y="13"/>
                            </a:lnTo>
                            <a:lnTo>
                              <a:pt x="18" y="13"/>
                            </a:lnTo>
                            <a:lnTo>
                              <a:pt x="26" y="12"/>
                            </a:lnTo>
                            <a:lnTo>
                              <a:pt x="23" y="19"/>
                            </a:lnTo>
                            <a:lnTo>
                              <a:pt x="27" y="25"/>
                            </a:lnTo>
                            <a:lnTo>
                              <a:pt x="34" y="19"/>
                            </a:lnTo>
                            <a:lnTo>
                              <a:pt x="41" y="12"/>
                            </a:lnTo>
                            <a:lnTo>
                              <a:pt x="49" y="7"/>
                            </a:lnTo>
                            <a:lnTo>
                              <a:pt x="60" y="1"/>
                            </a:lnTo>
                            <a:lnTo>
                              <a:pt x="63" y="0"/>
                            </a:lnTo>
                            <a:lnTo>
                              <a:pt x="87" y="6"/>
                            </a:lnTo>
                            <a:lnTo>
                              <a:pt x="95" y="17"/>
                            </a:lnTo>
                            <a:lnTo>
                              <a:pt x="98" y="20"/>
                            </a:lnTo>
                            <a:lnTo>
                              <a:pt x="98" y="32"/>
                            </a:lnTo>
                            <a:lnTo>
                              <a:pt x="103" y="33"/>
                            </a:lnTo>
                            <a:lnTo>
                              <a:pt x="110" y="24"/>
                            </a:lnTo>
                            <a:lnTo>
                              <a:pt x="112" y="18"/>
                            </a:lnTo>
                            <a:lnTo>
                              <a:pt x="111" y="11"/>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14" name="Freeform 212"/>
                      <p:cNvSpPr>
                        <a:spLocks/>
                      </p:cNvSpPr>
                      <p:nvPr/>
                    </p:nvSpPr>
                    <p:spPr bwMode="auto">
                      <a:xfrm>
                        <a:off x="2995" y="2237"/>
                        <a:ext cx="99" cy="42"/>
                      </a:xfrm>
                      <a:custGeom>
                        <a:avLst/>
                        <a:gdLst>
                          <a:gd name="T0" fmla="*/ 34 w 99"/>
                          <a:gd name="T1" fmla="*/ 28 h 42"/>
                          <a:gd name="T2" fmla="*/ 26 w 99"/>
                          <a:gd name="T3" fmla="*/ 24 h 42"/>
                          <a:gd name="T4" fmla="*/ 13 w 99"/>
                          <a:gd name="T5" fmla="*/ 24 h 42"/>
                          <a:gd name="T6" fmla="*/ 0 w 99"/>
                          <a:gd name="T7" fmla="*/ 26 h 42"/>
                          <a:gd name="T8" fmla="*/ 21 w 99"/>
                          <a:gd name="T9" fmla="*/ 19 h 42"/>
                          <a:gd name="T10" fmla="*/ 37 w 99"/>
                          <a:gd name="T11" fmla="*/ 18 h 42"/>
                          <a:gd name="T12" fmla="*/ 31 w 99"/>
                          <a:gd name="T13" fmla="*/ 14 h 42"/>
                          <a:gd name="T14" fmla="*/ 19 w 99"/>
                          <a:gd name="T15" fmla="*/ 11 h 42"/>
                          <a:gd name="T16" fmla="*/ 35 w 99"/>
                          <a:gd name="T17" fmla="*/ 10 h 42"/>
                          <a:gd name="T18" fmla="*/ 41 w 99"/>
                          <a:gd name="T19" fmla="*/ 13 h 42"/>
                          <a:gd name="T20" fmla="*/ 49 w 99"/>
                          <a:gd name="T21" fmla="*/ 16 h 42"/>
                          <a:gd name="T22" fmla="*/ 54 w 99"/>
                          <a:gd name="T23" fmla="*/ 12 h 42"/>
                          <a:gd name="T24" fmla="*/ 44 w 99"/>
                          <a:gd name="T25" fmla="*/ 2 h 42"/>
                          <a:gd name="T26" fmla="*/ 51 w 99"/>
                          <a:gd name="T27" fmla="*/ 0 h 42"/>
                          <a:gd name="T28" fmla="*/ 57 w 99"/>
                          <a:gd name="T29" fmla="*/ 0 h 42"/>
                          <a:gd name="T30" fmla="*/ 62 w 99"/>
                          <a:gd name="T31" fmla="*/ 13 h 42"/>
                          <a:gd name="T32" fmla="*/ 66 w 99"/>
                          <a:gd name="T33" fmla="*/ 8 h 42"/>
                          <a:gd name="T34" fmla="*/ 68 w 99"/>
                          <a:gd name="T35" fmla="*/ 4 h 42"/>
                          <a:gd name="T36" fmla="*/ 73 w 99"/>
                          <a:gd name="T37" fmla="*/ 9 h 42"/>
                          <a:gd name="T38" fmla="*/ 76 w 99"/>
                          <a:gd name="T39" fmla="*/ 15 h 42"/>
                          <a:gd name="T40" fmla="*/ 78 w 99"/>
                          <a:gd name="T41" fmla="*/ 17 h 42"/>
                          <a:gd name="T42" fmla="*/ 80 w 99"/>
                          <a:gd name="T43" fmla="*/ 21 h 42"/>
                          <a:gd name="T44" fmla="*/ 83 w 99"/>
                          <a:gd name="T45" fmla="*/ 22 h 42"/>
                          <a:gd name="T46" fmla="*/ 85 w 99"/>
                          <a:gd name="T47" fmla="*/ 12 h 42"/>
                          <a:gd name="T48" fmla="*/ 91 w 99"/>
                          <a:gd name="T49" fmla="*/ 14 h 42"/>
                          <a:gd name="T50" fmla="*/ 90 w 99"/>
                          <a:gd name="T51" fmla="*/ 22 h 42"/>
                          <a:gd name="T52" fmla="*/ 89 w 99"/>
                          <a:gd name="T53" fmla="*/ 26 h 42"/>
                          <a:gd name="T54" fmla="*/ 93 w 99"/>
                          <a:gd name="T55" fmla="*/ 31 h 42"/>
                          <a:gd name="T56" fmla="*/ 98 w 99"/>
                          <a:gd name="T57" fmla="*/ 41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99" h="42">
                            <a:moveTo>
                              <a:pt x="34" y="28"/>
                            </a:moveTo>
                            <a:lnTo>
                              <a:pt x="26" y="24"/>
                            </a:lnTo>
                            <a:lnTo>
                              <a:pt x="13" y="24"/>
                            </a:lnTo>
                            <a:lnTo>
                              <a:pt x="0" y="26"/>
                            </a:lnTo>
                            <a:lnTo>
                              <a:pt x="21" y="19"/>
                            </a:lnTo>
                            <a:lnTo>
                              <a:pt x="37" y="18"/>
                            </a:lnTo>
                            <a:lnTo>
                              <a:pt x="31" y="14"/>
                            </a:lnTo>
                            <a:lnTo>
                              <a:pt x="19" y="11"/>
                            </a:lnTo>
                            <a:lnTo>
                              <a:pt x="35" y="10"/>
                            </a:lnTo>
                            <a:lnTo>
                              <a:pt x="41" y="13"/>
                            </a:lnTo>
                            <a:lnTo>
                              <a:pt x="49" y="16"/>
                            </a:lnTo>
                            <a:lnTo>
                              <a:pt x="54" y="12"/>
                            </a:lnTo>
                            <a:lnTo>
                              <a:pt x="44" y="2"/>
                            </a:lnTo>
                            <a:lnTo>
                              <a:pt x="51" y="0"/>
                            </a:lnTo>
                            <a:lnTo>
                              <a:pt x="57" y="0"/>
                            </a:lnTo>
                            <a:lnTo>
                              <a:pt x="62" y="13"/>
                            </a:lnTo>
                            <a:lnTo>
                              <a:pt x="66" y="8"/>
                            </a:lnTo>
                            <a:lnTo>
                              <a:pt x="68" y="4"/>
                            </a:lnTo>
                            <a:lnTo>
                              <a:pt x="73" y="9"/>
                            </a:lnTo>
                            <a:lnTo>
                              <a:pt x="76" y="15"/>
                            </a:lnTo>
                            <a:lnTo>
                              <a:pt x="78" y="17"/>
                            </a:lnTo>
                            <a:lnTo>
                              <a:pt x="80" y="21"/>
                            </a:lnTo>
                            <a:lnTo>
                              <a:pt x="83" y="22"/>
                            </a:lnTo>
                            <a:lnTo>
                              <a:pt x="85" y="12"/>
                            </a:lnTo>
                            <a:lnTo>
                              <a:pt x="91" y="14"/>
                            </a:lnTo>
                            <a:lnTo>
                              <a:pt x="90" y="22"/>
                            </a:lnTo>
                            <a:lnTo>
                              <a:pt x="89" y="26"/>
                            </a:lnTo>
                            <a:lnTo>
                              <a:pt x="93" y="31"/>
                            </a:lnTo>
                            <a:lnTo>
                              <a:pt x="98" y="41"/>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15" name="Freeform 213"/>
                      <p:cNvSpPr>
                        <a:spLocks/>
                      </p:cNvSpPr>
                      <p:nvPr/>
                    </p:nvSpPr>
                    <p:spPr bwMode="auto">
                      <a:xfrm>
                        <a:off x="3090" y="2275"/>
                        <a:ext cx="28" cy="63"/>
                      </a:xfrm>
                      <a:custGeom>
                        <a:avLst/>
                        <a:gdLst>
                          <a:gd name="T0" fmla="*/ 14 w 28"/>
                          <a:gd name="T1" fmla="*/ 0 h 63"/>
                          <a:gd name="T2" fmla="*/ 21 w 28"/>
                          <a:gd name="T3" fmla="*/ 15 h 63"/>
                          <a:gd name="T4" fmla="*/ 24 w 28"/>
                          <a:gd name="T5" fmla="*/ 23 h 63"/>
                          <a:gd name="T6" fmla="*/ 27 w 28"/>
                          <a:gd name="T7" fmla="*/ 30 h 63"/>
                          <a:gd name="T8" fmla="*/ 27 w 28"/>
                          <a:gd name="T9" fmla="*/ 36 h 63"/>
                          <a:gd name="T10" fmla="*/ 26 w 28"/>
                          <a:gd name="T11" fmla="*/ 43 h 63"/>
                          <a:gd name="T12" fmla="*/ 23 w 28"/>
                          <a:gd name="T13" fmla="*/ 46 h 63"/>
                          <a:gd name="T14" fmla="*/ 21 w 28"/>
                          <a:gd name="T15" fmla="*/ 36 h 63"/>
                          <a:gd name="T16" fmla="*/ 18 w 28"/>
                          <a:gd name="T17" fmla="*/ 28 h 63"/>
                          <a:gd name="T18" fmla="*/ 13 w 28"/>
                          <a:gd name="T19" fmla="*/ 19 h 63"/>
                          <a:gd name="T20" fmla="*/ 8 w 28"/>
                          <a:gd name="T21" fmla="*/ 11 h 63"/>
                          <a:gd name="T22" fmla="*/ 5 w 28"/>
                          <a:gd name="T23" fmla="*/ 27 h 63"/>
                          <a:gd name="T24" fmla="*/ 12 w 28"/>
                          <a:gd name="T25" fmla="*/ 37 h 63"/>
                          <a:gd name="T26" fmla="*/ 15 w 28"/>
                          <a:gd name="T27" fmla="*/ 41 h 63"/>
                          <a:gd name="T28" fmla="*/ 18 w 28"/>
                          <a:gd name="T29" fmla="*/ 62 h 63"/>
                          <a:gd name="T30" fmla="*/ 6 w 28"/>
                          <a:gd name="T31" fmla="*/ 57 h 63"/>
                          <a:gd name="T32" fmla="*/ 3 w 28"/>
                          <a:gd name="T33" fmla="*/ 49 h 63"/>
                          <a:gd name="T34" fmla="*/ 0 w 28"/>
                          <a:gd name="T35" fmla="*/ 4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8" h="63">
                            <a:moveTo>
                              <a:pt x="14" y="0"/>
                            </a:moveTo>
                            <a:lnTo>
                              <a:pt x="21" y="15"/>
                            </a:lnTo>
                            <a:lnTo>
                              <a:pt x="24" y="23"/>
                            </a:lnTo>
                            <a:lnTo>
                              <a:pt x="27" y="30"/>
                            </a:lnTo>
                            <a:lnTo>
                              <a:pt x="27" y="36"/>
                            </a:lnTo>
                            <a:lnTo>
                              <a:pt x="26" y="43"/>
                            </a:lnTo>
                            <a:lnTo>
                              <a:pt x="23" y="46"/>
                            </a:lnTo>
                            <a:lnTo>
                              <a:pt x="21" y="36"/>
                            </a:lnTo>
                            <a:lnTo>
                              <a:pt x="18" y="28"/>
                            </a:lnTo>
                            <a:lnTo>
                              <a:pt x="13" y="19"/>
                            </a:lnTo>
                            <a:lnTo>
                              <a:pt x="8" y="11"/>
                            </a:lnTo>
                            <a:lnTo>
                              <a:pt x="5" y="27"/>
                            </a:lnTo>
                            <a:lnTo>
                              <a:pt x="12" y="37"/>
                            </a:lnTo>
                            <a:lnTo>
                              <a:pt x="15" y="41"/>
                            </a:lnTo>
                            <a:lnTo>
                              <a:pt x="18" y="62"/>
                            </a:lnTo>
                            <a:lnTo>
                              <a:pt x="6" y="57"/>
                            </a:lnTo>
                            <a:lnTo>
                              <a:pt x="3" y="49"/>
                            </a:lnTo>
                            <a:lnTo>
                              <a:pt x="0" y="40"/>
                            </a:lnTo>
                          </a:path>
                        </a:pathLst>
                      </a:custGeom>
                      <a:noFill/>
                      <a:ln w="12700" cap="rnd" cmpd="sng">
                        <a:solidFill>
                          <a:srgbClr val="5F3F1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57409" name="Oval 214"/>
                  <p:cNvSpPr>
                    <a:spLocks noChangeArrowheads="1"/>
                  </p:cNvSpPr>
                  <p:nvPr/>
                </p:nvSpPr>
                <p:spPr bwMode="auto">
                  <a:xfrm>
                    <a:off x="2998" y="2345"/>
                    <a:ext cx="0" cy="1"/>
                  </a:xfrm>
                  <a:prstGeom prst="ellipse">
                    <a:avLst/>
                  </a:prstGeom>
                  <a:solidFill>
                    <a:srgbClr val="FF5FBF"/>
                  </a:solidFill>
                  <a:ln w="12700">
                    <a:solidFill>
                      <a:srgbClr val="FF009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grpSp>
              <p:nvGrpSpPr>
                <p:cNvPr id="57392" name="Group 215"/>
                <p:cNvGrpSpPr>
                  <a:grpSpLocks/>
                </p:cNvGrpSpPr>
                <p:nvPr/>
              </p:nvGrpSpPr>
              <p:grpSpPr bwMode="auto">
                <a:xfrm>
                  <a:off x="2896" y="2370"/>
                  <a:ext cx="256" cy="314"/>
                  <a:chOff x="2896" y="2370"/>
                  <a:chExt cx="256" cy="314"/>
                </a:xfrm>
              </p:grpSpPr>
              <p:sp>
                <p:nvSpPr>
                  <p:cNvPr id="57393" name="Freeform 216"/>
                  <p:cNvSpPr>
                    <a:spLocks/>
                  </p:cNvSpPr>
                  <p:nvPr/>
                </p:nvSpPr>
                <p:spPr bwMode="auto">
                  <a:xfrm>
                    <a:off x="3016" y="2370"/>
                    <a:ext cx="25" cy="98"/>
                  </a:xfrm>
                  <a:custGeom>
                    <a:avLst/>
                    <a:gdLst>
                      <a:gd name="T0" fmla="*/ 24 w 25"/>
                      <a:gd name="T1" fmla="*/ 1 h 98"/>
                      <a:gd name="T2" fmla="*/ 5 w 25"/>
                      <a:gd name="T3" fmla="*/ 94 h 98"/>
                      <a:gd name="T4" fmla="*/ 0 w 25"/>
                      <a:gd name="T5" fmla="*/ 97 h 98"/>
                      <a:gd name="T6" fmla="*/ 20 w 25"/>
                      <a:gd name="T7" fmla="*/ 0 h 98"/>
                      <a:gd name="T8" fmla="*/ 21 w 25"/>
                      <a:gd name="T9" fmla="*/ 0 h 98"/>
                      <a:gd name="T10" fmla="*/ 23 w 25"/>
                      <a:gd name="T11" fmla="*/ 0 h 98"/>
                      <a:gd name="T12" fmla="*/ 24 w 25"/>
                      <a:gd name="T13" fmla="*/ 1 h 9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98">
                        <a:moveTo>
                          <a:pt x="24" y="1"/>
                        </a:moveTo>
                        <a:lnTo>
                          <a:pt x="5" y="94"/>
                        </a:lnTo>
                        <a:lnTo>
                          <a:pt x="0" y="97"/>
                        </a:lnTo>
                        <a:lnTo>
                          <a:pt x="20" y="0"/>
                        </a:lnTo>
                        <a:lnTo>
                          <a:pt x="21" y="0"/>
                        </a:lnTo>
                        <a:lnTo>
                          <a:pt x="23" y="0"/>
                        </a:lnTo>
                        <a:lnTo>
                          <a:pt x="24" y="1"/>
                        </a:lnTo>
                      </a:path>
                    </a:pathLst>
                  </a:custGeom>
                  <a:solidFill>
                    <a:srgbClr val="BF7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394" name="Group 217"/>
                  <p:cNvGrpSpPr>
                    <a:grpSpLocks/>
                  </p:cNvGrpSpPr>
                  <p:nvPr/>
                </p:nvGrpSpPr>
                <p:grpSpPr bwMode="auto">
                  <a:xfrm>
                    <a:off x="2896" y="2406"/>
                    <a:ext cx="256" cy="278"/>
                    <a:chOff x="2896" y="2406"/>
                    <a:chExt cx="256" cy="278"/>
                  </a:xfrm>
                </p:grpSpPr>
                <p:sp>
                  <p:nvSpPr>
                    <p:cNvPr id="57398" name="Freeform 218"/>
                    <p:cNvSpPr>
                      <a:spLocks/>
                    </p:cNvSpPr>
                    <p:nvPr/>
                  </p:nvSpPr>
                  <p:spPr bwMode="auto">
                    <a:xfrm>
                      <a:off x="2896" y="2406"/>
                      <a:ext cx="256" cy="278"/>
                    </a:xfrm>
                    <a:custGeom>
                      <a:avLst/>
                      <a:gdLst>
                        <a:gd name="T0" fmla="*/ 89 w 256"/>
                        <a:gd name="T1" fmla="*/ 3 h 278"/>
                        <a:gd name="T2" fmla="*/ 76 w 256"/>
                        <a:gd name="T3" fmla="*/ 6 h 278"/>
                        <a:gd name="T4" fmla="*/ 63 w 256"/>
                        <a:gd name="T5" fmla="*/ 9 h 278"/>
                        <a:gd name="T6" fmla="*/ 53 w 256"/>
                        <a:gd name="T7" fmla="*/ 12 h 278"/>
                        <a:gd name="T8" fmla="*/ 45 w 256"/>
                        <a:gd name="T9" fmla="*/ 16 h 278"/>
                        <a:gd name="T10" fmla="*/ 38 w 256"/>
                        <a:gd name="T11" fmla="*/ 21 h 278"/>
                        <a:gd name="T12" fmla="*/ 31 w 256"/>
                        <a:gd name="T13" fmla="*/ 28 h 278"/>
                        <a:gd name="T14" fmla="*/ 22 w 256"/>
                        <a:gd name="T15" fmla="*/ 42 h 278"/>
                        <a:gd name="T16" fmla="*/ 0 w 256"/>
                        <a:gd name="T17" fmla="*/ 79 h 278"/>
                        <a:gd name="T18" fmla="*/ 6 w 256"/>
                        <a:gd name="T19" fmla="*/ 85 h 278"/>
                        <a:gd name="T20" fmla="*/ 63 w 256"/>
                        <a:gd name="T21" fmla="*/ 112 h 278"/>
                        <a:gd name="T22" fmla="*/ 61 w 256"/>
                        <a:gd name="T23" fmla="*/ 171 h 278"/>
                        <a:gd name="T24" fmla="*/ 56 w 256"/>
                        <a:gd name="T25" fmla="*/ 213 h 278"/>
                        <a:gd name="T26" fmla="*/ 41 w 256"/>
                        <a:gd name="T27" fmla="*/ 254 h 278"/>
                        <a:gd name="T28" fmla="*/ 240 w 256"/>
                        <a:gd name="T29" fmla="*/ 277 h 278"/>
                        <a:gd name="T30" fmla="*/ 208 w 256"/>
                        <a:gd name="T31" fmla="*/ 172 h 278"/>
                        <a:gd name="T32" fmla="*/ 219 w 256"/>
                        <a:gd name="T33" fmla="*/ 162 h 278"/>
                        <a:gd name="T34" fmla="*/ 224 w 256"/>
                        <a:gd name="T35" fmla="*/ 145 h 278"/>
                        <a:gd name="T36" fmla="*/ 225 w 256"/>
                        <a:gd name="T37" fmla="*/ 129 h 278"/>
                        <a:gd name="T38" fmla="*/ 226 w 256"/>
                        <a:gd name="T39" fmla="*/ 114 h 278"/>
                        <a:gd name="T40" fmla="*/ 237 w 256"/>
                        <a:gd name="T41" fmla="*/ 36 h 278"/>
                        <a:gd name="T42" fmla="*/ 229 w 256"/>
                        <a:gd name="T43" fmla="*/ 23 h 278"/>
                        <a:gd name="T44" fmla="*/ 217 w 256"/>
                        <a:gd name="T45" fmla="*/ 15 h 278"/>
                        <a:gd name="T46" fmla="*/ 180 w 256"/>
                        <a:gd name="T47" fmla="*/ 4 h 278"/>
                        <a:gd name="T48" fmla="*/ 173 w 256"/>
                        <a:gd name="T49" fmla="*/ 1 h 278"/>
                        <a:gd name="T50" fmla="*/ 166 w 256"/>
                        <a:gd name="T51" fmla="*/ 0 h 278"/>
                        <a:gd name="T52" fmla="*/ 168 w 256"/>
                        <a:gd name="T53" fmla="*/ 8 h 278"/>
                        <a:gd name="T54" fmla="*/ 173 w 256"/>
                        <a:gd name="T55" fmla="*/ 15 h 278"/>
                        <a:gd name="T56" fmla="*/ 178 w 256"/>
                        <a:gd name="T57" fmla="*/ 24 h 278"/>
                        <a:gd name="T58" fmla="*/ 180 w 256"/>
                        <a:gd name="T59" fmla="*/ 31 h 278"/>
                        <a:gd name="T60" fmla="*/ 181 w 256"/>
                        <a:gd name="T61" fmla="*/ 40 h 278"/>
                        <a:gd name="T62" fmla="*/ 178 w 256"/>
                        <a:gd name="T63" fmla="*/ 49 h 278"/>
                        <a:gd name="T64" fmla="*/ 172 w 256"/>
                        <a:gd name="T65" fmla="*/ 56 h 278"/>
                        <a:gd name="T66" fmla="*/ 162 w 256"/>
                        <a:gd name="T67" fmla="*/ 61 h 278"/>
                        <a:gd name="T68" fmla="*/ 152 w 256"/>
                        <a:gd name="T69" fmla="*/ 64 h 278"/>
                        <a:gd name="T70" fmla="*/ 140 w 256"/>
                        <a:gd name="T71" fmla="*/ 64 h 278"/>
                        <a:gd name="T72" fmla="*/ 129 w 256"/>
                        <a:gd name="T73" fmla="*/ 61 h 278"/>
                        <a:gd name="T74" fmla="*/ 115 w 256"/>
                        <a:gd name="T75" fmla="*/ 54 h 278"/>
                        <a:gd name="T76" fmla="*/ 106 w 256"/>
                        <a:gd name="T77" fmla="*/ 46 h 278"/>
                        <a:gd name="T78" fmla="*/ 102 w 256"/>
                        <a:gd name="T79" fmla="*/ 35 h 278"/>
                        <a:gd name="T80" fmla="*/ 98 w 256"/>
                        <a:gd name="T81" fmla="*/ 23 h 278"/>
                        <a:gd name="T82" fmla="*/ 94 w 256"/>
                        <a:gd name="T83" fmla="*/ 10 h 278"/>
                        <a:gd name="T84" fmla="*/ 93 w 256"/>
                        <a:gd name="T85" fmla="*/ 1 h 2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56" h="278">
                          <a:moveTo>
                            <a:pt x="93" y="1"/>
                          </a:moveTo>
                          <a:lnTo>
                            <a:pt x="89" y="3"/>
                          </a:lnTo>
                          <a:lnTo>
                            <a:pt x="82" y="4"/>
                          </a:lnTo>
                          <a:lnTo>
                            <a:pt x="76" y="6"/>
                          </a:lnTo>
                          <a:lnTo>
                            <a:pt x="69" y="7"/>
                          </a:lnTo>
                          <a:lnTo>
                            <a:pt x="63" y="9"/>
                          </a:lnTo>
                          <a:lnTo>
                            <a:pt x="57" y="10"/>
                          </a:lnTo>
                          <a:lnTo>
                            <a:pt x="53" y="12"/>
                          </a:lnTo>
                          <a:lnTo>
                            <a:pt x="49" y="14"/>
                          </a:lnTo>
                          <a:lnTo>
                            <a:pt x="45" y="16"/>
                          </a:lnTo>
                          <a:lnTo>
                            <a:pt x="41" y="19"/>
                          </a:lnTo>
                          <a:lnTo>
                            <a:pt x="38" y="21"/>
                          </a:lnTo>
                          <a:lnTo>
                            <a:pt x="35" y="24"/>
                          </a:lnTo>
                          <a:lnTo>
                            <a:pt x="31" y="28"/>
                          </a:lnTo>
                          <a:lnTo>
                            <a:pt x="28" y="33"/>
                          </a:lnTo>
                          <a:lnTo>
                            <a:pt x="22" y="42"/>
                          </a:lnTo>
                          <a:lnTo>
                            <a:pt x="12" y="59"/>
                          </a:lnTo>
                          <a:lnTo>
                            <a:pt x="0" y="79"/>
                          </a:lnTo>
                          <a:lnTo>
                            <a:pt x="2" y="82"/>
                          </a:lnTo>
                          <a:lnTo>
                            <a:pt x="6" y="85"/>
                          </a:lnTo>
                          <a:lnTo>
                            <a:pt x="61" y="106"/>
                          </a:lnTo>
                          <a:lnTo>
                            <a:pt x="63" y="112"/>
                          </a:lnTo>
                          <a:lnTo>
                            <a:pt x="63" y="137"/>
                          </a:lnTo>
                          <a:lnTo>
                            <a:pt x="61" y="171"/>
                          </a:lnTo>
                          <a:lnTo>
                            <a:pt x="58" y="196"/>
                          </a:lnTo>
                          <a:lnTo>
                            <a:pt x="56" y="213"/>
                          </a:lnTo>
                          <a:lnTo>
                            <a:pt x="50" y="236"/>
                          </a:lnTo>
                          <a:lnTo>
                            <a:pt x="41" y="254"/>
                          </a:lnTo>
                          <a:lnTo>
                            <a:pt x="29" y="277"/>
                          </a:lnTo>
                          <a:lnTo>
                            <a:pt x="240" y="277"/>
                          </a:lnTo>
                          <a:lnTo>
                            <a:pt x="218" y="220"/>
                          </a:lnTo>
                          <a:lnTo>
                            <a:pt x="208" y="172"/>
                          </a:lnTo>
                          <a:lnTo>
                            <a:pt x="213" y="168"/>
                          </a:lnTo>
                          <a:lnTo>
                            <a:pt x="219" y="162"/>
                          </a:lnTo>
                          <a:lnTo>
                            <a:pt x="222" y="154"/>
                          </a:lnTo>
                          <a:lnTo>
                            <a:pt x="224" y="145"/>
                          </a:lnTo>
                          <a:lnTo>
                            <a:pt x="225" y="137"/>
                          </a:lnTo>
                          <a:lnTo>
                            <a:pt x="225" y="129"/>
                          </a:lnTo>
                          <a:lnTo>
                            <a:pt x="225" y="122"/>
                          </a:lnTo>
                          <a:lnTo>
                            <a:pt x="226" y="114"/>
                          </a:lnTo>
                          <a:lnTo>
                            <a:pt x="255" y="90"/>
                          </a:lnTo>
                          <a:lnTo>
                            <a:pt x="237" y="36"/>
                          </a:lnTo>
                          <a:lnTo>
                            <a:pt x="234" y="29"/>
                          </a:lnTo>
                          <a:lnTo>
                            <a:pt x="229" y="23"/>
                          </a:lnTo>
                          <a:lnTo>
                            <a:pt x="224" y="18"/>
                          </a:lnTo>
                          <a:lnTo>
                            <a:pt x="217" y="15"/>
                          </a:lnTo>
                          <a:lnTo>
                            <a:pt x="185" y="6"/>
                          </a:lnTo>
                          <a:lnTo>
                            <a:pt x="180" y="4"/>
                          </a:lnTo>
                          <a:lnTo>
                            <a:pt x="176" y="2"/>
                          </a:lnTo>
                          <a:lnTo>
                            <a:pt x="173" y="1"/>
                          </a:lnTo>
                          <a:lnTo>
                            <a:pt x="169" y="1"/>
                          </a:lnTo>
                          <a:lnTo>
                            <a:pt x="166" y="0"/>
                          </a:lnTo>
                          <a:lnTo>
                            <a:pt x="166" y="5"/>
                          </a:lnTo>
                          <a:lnTo>
                            <a:pt x="168" y="8"/>
                          </a:lnTo>
                          <a:lnTo>
                            <a:pt x="170" y="11"/>
                          </a:lnTo>
                          <a:lnTo>
                            <a:pt x="173" y="15"/>
                          </a:lnTo>
                          <a:lnTo>
                            <a:pt x="175" y="19"/>
                          </a:lnTo>
                          <a:lnTo>
                            <a:pt x="178" y="24"/>
                          </a:lnTo>
                          <a:lnTo>
                            <a:pt x="179" y="28"/>
                          </a:lnTo>
                          <a:lnTo>
                            <a:pt x="180" y="31"/>
                          </a:lnTo>
                          <a:lnTo>
                            <a:pt x="181" y="35"/>
                          </a:lnTo>
                          <a:lnTo>
                            <a:pt x="181" y="40"/>
                          </a:lnTo>
                          <a:lnTo>
                            <a:pt x="179" y="44"/>
                          </a:lnTo>
                          <a:lnTo>
                            <a:pt x="178" y="49"/>
                          </a:lnTo>
                          <a:lnTo>
                            <a:pt x="175" y="53"/>
                          </a:lnTo>
                          <a:lnTo>
                            <a:pt x="172" y="56"/>
                          </a:lnTo>
                          <a:lnTo>
                            <a:pt x="167" y="59"/>
                          </a:lnTo>
                          <a:lnTo>
                            <a:pt x="162" y="61"/>
                          </a:lnTo>
                          <a:lnTo>
                            <a:pt x="157" y="63"/>
                          </a:lnTo>
                          <a:lnTo>
                            <a:pt x="152" y="64"/>
                          </a:lnTo>
                          <a:lnTo>
                            <a:pt x="147" y="65"/>
                          </a:lnTo>
                          <a:lnTo>
                            <a:pt x="140" y="64"/>
                          </a:lnTo>
                          <a:lnTo>
                            <a:pt x="134" y="63"/>
                          </a:lnTo>
                          <a:lnTo>
                            <a:pt x="129" y="61"/>
                          </a:lnTo>
                          <a:lnTo>
                            <a:pt x="123" y="58"/>
                          </a:lnTo>
                          <a:lnTo>
                            <a:pt x="115" y="54"/>
                          </a:lnTo>
                          <a:lnTo>
                            <a:pt x="111" y="51"/>
                          </a:lnTo>
                          <a:lnTo>
                            <a:pt x="106" y="46"/>
                          </a:lnTo>
                          <a:lnTo>
                            <a:pt x="105" y="40"/>
                          </a:lnTo>
                          <a:lnTo>
                            <a:pt x="102" y="35"/>
                          </a:lnTo>
                          <a:lnTo>
                            <a:pt x="100" y="29"/>
                          </a:lnTo>
                          <a:lnTo>
                            <a:pt x="98" y="23"/>
                          </a:lnTo>
                          <a:lnTo>
                            <a:pt x="96" y="17"/>
                          </a:lnTo>
                          <a:lnTo>
                            <a:pt x="94" y="10"/>
                          </a:lnTo>
                          <a:lnTo>
                            <a:pt x="93" y="4"/>
                          </a:lnTo>
                          <a:lnTo>
                            <a:pt x="93" y="1"/>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399" name="Group 219"/>
                    <p:cNvGrpSpPr>
                      <a:grpSpLocks/>
                    </p:cNvGrpSpPr>
                    <p:nvPr/>
                  </p:nvGrpSpPr>
                  <p:grpSpPr bwMode="auto">
                    <a:xfrm>
                      <a:off x="2905" y="2451"/>
                      <a:ext cx="139" cy="204"/>
                      <a:chOff x="2905" y="2451"/>
                      <a:chExt cx="139" cy="204"/>
                    </a:xfrm>
                  </p:grpSpPr>
                  <p:sp>
                    <p:nvSpPr>
                      <p:cNvPr id="57401" name="Freeform 220"/>
                      <p:cNvSpPr>
                        <a:spLocks/>
                      </p:cNvSpPr>
                      <p:nvPr/>
                    </p:nvSpPr>
                    <p:spPr bwMode="auto">
                      <a:xfrm>
                        <a:off x="2905" y="2451"/>
                        <a:ext cx="139" cy="204"/>
                      </a:xfrm>
                      <a:custGeom>
                        <a:avLst/>
                        <a:gdLst>
                          <a:gd name="T0" fmla="*/ 1 w 139"/>
                          <a:gd name="T1" fmla="*/ 47 h 204"/>
                          <a:gd name="T2" fmla="*/ 0 w 139"/>
                          <a:gd name="T3" fmla="*/ 74 h 204"/>
                          <a:gd name="T4" fmla="*/ 3 w 139"/>
                          <a:gd name="T5" fmla="*/ 123 h 204"/>
                          <a:gd name="T6" fmla="*/ 0 w 139"/>
                          <a:gd name="T7" fmla="*/ 149 h 204"/>
                          <a:gd name="T8" fmla="*/ 3 w 139"/>
                          <a:gd name="T9" fmla="*/ 178 h 204"/>
                          <a:gd name="T10" fmla="*/ 13 w 139"/>
                          <a:gd name="T11" fmla="*/ 203 h 204"/>
                          <a:gd name="T12" fmla="*/ 39 w 139"/>
                          <a:gd name="T13" fmla="*/ 200 h 204"/>
                          <a:gd name="T14" fmla="*/ 69 w 139"/>
                          <a:gd name="T15" fmla="*/ 180 h 204"/>
                          <a:gd name="T16" fmla="*/ 117 w 139"/>
                          <a:gd name="T17" fmla="*/ 107 h 204"/>
                          <a:gd name="T18" fmla="*/ 127 w 139"/>
                          <a:gd name="T19" fmla="*/ 92 h 204"/>
                          <a:gd name="T20" fmla="*/ 130 w 139"/>
                          <a:gd name="T21" fmla="*/ 84 h 204"/>
                          <a:gd name="T22" fmla="*/ 135 w 139"/>
                          <a:gd name="T23" fmla="*/ 68 h 204"/>
                          <a:gd name="T24" fmla="*/ 135 w 139"/>
                          <a:gd name="T25" fmla="*/ 63 h 204"/>
                          <a:gd name="T26" fmla="*/ 132 w 139"/>
                          <a:gd name="T27" fmla="*/ 58 h 204"/>
                          <a:gd name="T28" fmla="*/ 127 w 139"/>
                          <a:gd name="T29" fmla="*/ 52 h 204"/>
                          <a:gd name="T30" fmla="*/ 124 w 139"/>
                          <a:gd name="T31" fmla="*/ 47 h 204"/>
                          <a:gd name="T32" fmla="*/ 125 w 139"/>
                          <a:gd name="T33" fmla="*/ 42 h 204"/>
                          <a:gd name="T34" fmla="*/ 130 w 139"/>
                          <a:gd name="T35" fmla="*/ 44 h 204"/>
                          <a:gd name="T36" fmla="*/ 133 w 139"/>
                          <a:gd name="T37" fmla="*/ 50 h 204"/>
                          <a:gd name="T38" fmla="*/ 135 w 139"/>
                          <a:gd name="T39" fmla="*/ 53 h 204"/>
                          <a:gd name="T40" fmla="*/ 138 w 139"/>
                          <a:gd name="T41" fmla="*/ 52 h 204"/>
                          <a:gd name="T42" fmla="*/ 137 w 139"/>
                          <a:gd name="T43" fmla="*/ 46 h 204"/>
                          <a:gd name="T44" fmla="*/ 136 w 139"/>
                          <a:gd name="T45" fmla="*/ 33 h 204"/>
                          <a:gd name="T46" fmla="*/ 134 w 139"/>
                          <a:gd name="T47" fmla="*/ 27 h 204"/>
                          <a:gd name="T48" fmla="*/ 130 w 139"/>
                          <a:gd name="T49" fmla="*/ 24 h 204"/>
                          <a:gd name="T50" fmla="*/ 127 w 139"/>
                          <a:gd name="T51" fmla="*/ 13 h 204"/>
                          <a:gd name="T52" fmla="*/ 124 w 139"/>
                          <a:gd name="T53" fmla="*/ 6 h 204"/>
                          <a:gd name="T54" fmla="*/ 123 w 139"/>
                          <a:gd name="T55" fmla="*/ 1 h 204"/>
                          <a:gd name="T56" fmla="*/ 118 w 139"/>
                          <a:gd name="T57" fmla="*/ 0 h 204"/>
                          <a:gd name="T58" fmla="*/ 101 w 139"/>
                          <a:gd name="T59" fmla="*/ 26 h 204"/>
                          <a:gd name="T60" fmla="*/ 96 w 139"/>
                          <a:gd name="T61" fmla="*/ 33 h 204"/>
                          <a:gd name="T62" fmla="*/ 95 w 139"/>
                          <a:gd name="T63" fmla="*/ 38 h 204"/>
                          <a:gd name="T64" fmla="*/ 101 w 139"/>
                          <a:gd name="T65" fmla="*/ 60 h 204"/>
                          <a:gd name="T66" fmla="*/ 107 w 139"/>
                          <a:gd name="T67" fmla="*/ 80 h 204"/>
                          <a:gd name="T68" fmla="*/ 53 w 139"/>
                          <a:gd name="T69" fmla="*/ 124 h 204"/>
                          <a:gd name="T70" fmla="*/ 53 w 139"/>
                          <a:gd name="T71" fmla="*/ 61 h 20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39" h="204">
                            <a:moveTo>
                              <a:pt x="5" y="35"/>
                            </a:moveTo>
                            <a:lnTo>
                              <a:pt x="1" y="47"/>
                            </a:lnTo>
                            <a:lnTo>
                              <a:pt x="1" y="57"/>
                            </a:lnTo>
                            <a:lnTo>
                              <a:pt x="0" y="74"/>
                            </a:lnTo>
                            <a:lnTo>
                              <a:pt x="3" y="96"/>
                            </a:lnTo>
                            <a:lnTo>
                              <a:pt x="3" y="123"/>
                            </a:lnTo>
                            <a:lnTo>
                              <a:pt x="1" y="137"/>
                            </a:lnTo>
                            <a:lnTo>
                              <a:pt x="0" y="149"/>
                            </a:lnTo>
                            <a:lnTo>
                              <a:pt x="1" y="164"/>
                            </a:lnTo>
                            <a:lnTo>
                              <a:pt x="3" y="178"/>
                            </a:lnTo>
                            <a:lnTo>
                              <a:pt x="7" y="191"/>
                            </a:lnTo>
                            <a:lnTo>
                              <a:pt x="13" y="203"/>
                            </a:lnTo>
                            <a:lnTo>
                              <a:pt x="27" y="201"/>
                            </a:lnTo>
                            <a:lnTo>
                              <a:pt x="39" y="200"/>
                            </a:lnTo>
                            <a:lnTo>
                              <a:pt x="55" y="195"/>
                            </a:lnTo>
                            <a:lnTo>
                              <a:pt x="69" y="180"/>
                            </a:lnTo>
                            <a:lnTo>
                              <a:pt x="78" y="167"/>
                            </a:lnTo>
                            <a:lnTo>
                              <a:pt x="117" y="107"/>
                            </a:lnTo>
                            <a:lnTo>
                              <a:pt x="125" y="95"/>
                            </a:lnTo>
                            <a:lnTo>
                              <a:pt x="127" y="92"/>
                            </a:lnTo>
                            <a:lnTo>
                              <a:pt x="128" y="88"/>
                            </a:lnTo>
                            <a:lnTo>
                              <a:pt x="130" y="84"/>
                            </a:lnTo>
                            <a:lnTo>
                              <a:pt x="131" y="80"/>
                            </a:lnTo>
                            <a:lnTo>
                              <a:pt x="135" y="68"/>
                            </a:lnTo>
                            <a:lnTo>
                              <a:pt x="135" y="66"/>
                            </a:lnTo>
                            <a:lnTo>
                              <a:pt x="135" y="63"/>
                            </a:lnTo>
                            <a:lnTo>
                              <a:pt x="133" y="60"/>
                            </a:lnTo>
                            <a:lnTo>
                              <a:pt x="132" y="58"/>
                            </a:lnTo>
                            <a:lnTo>
                              <a:pt x="130" y="55"/>
                            </a:lnTo>
                            <a:lnTo>
                              <a:pt x="127" y="52"/>
                            </a:lnTo>
                            <a:lnTo>
                              <a:pt x="126" y="49"/>
                            </a:lnTo>
                            <a:lnTo>
                              <a:pt x="124" y="47"/>
                            </a:lnTo>
                            <a:lnTo>
                              <a:pt x="121" y="44"/>
                            </a:lnTo>
                            <a:lnTo>
                              <a:pt x="125" y="42"/>
                            </a:lnTo>
                            <a:lnTo>
                              <a:pt x="128" y="41"/>
                            </a:lnTo>
                            <a:lnTo>
                              <a:pt x="130" y="44"/>
                            </a:lnTo>
                            <a:lnTo>
                              <a:pt x="132" y="47"/>
                            </a:lnTo>
                            <a:lnTo>
                              <a:pt x="133" y="50"/>
                            </a:lnTo>
                            <a:lnTo>
                              <a:pt x="134" y="52"/>
                            </a:lnTo>
                            <a:lnTo>
                              <a:pt x="135" y="53"/>
                            </a:lnTo>
                            <a:lnTo>
                              <a:pt x="137" y="54"/>
                            </a:lnTo>
                            <a:lnTo>
                              <a:pt x="138" y="52"/>
                            </a:lnTo>
                            <a:lnTo>
                              <a:pt x="138" y="50"/>
                            </a:lnTo>
                            <a:lnTo>
                              <a:pt x="137" y="46"/>
                            </a:lnTo>
                            <a:lnTo>
                              <a:pt x="136" y="40"/>
                            </a:lnTo>
                            <a:lnTo>
                              <a:pt x="136" y="33"/>
                            </a:lnTo>
                            <a:lnTo>
                              <a:pt x="134" y="32"/>
                            </a:lnTo>
                            <a:lnTo>
                              <a:pt x="134" y="27"/>
                            </a:lnTo>
                            <a:lnTo>
                              <a:pt x="134" y="26"/>
                            </a:lnTo>
                            <a:lnTo>
                              <a:pt x="130" y="24"/>
                            </a:lnTo>
                            <a:lnTo>
                              <a:pt x="128" y="18"/>
                            </a:lnTo>
                            <a:lnTo>
                              <a:pt x="127" y="13"/>
                            </a:lnTo>
                            <a:lnTo>
                              <a:pt x="125" y="9"/>
                            </a:lnTo>
                            <a:lnTo>
                              <a:pt x="124" y="6"/>
                            </a:lnTo>
                            <a:lnTo>
                              <a:pt x="124" y="3"/>
                            </a:lnTo>
                            <a:lnTo>
                              <a:pt x="123" y="1"/>
                            </a:lnTo>
                            <a:lnTo>
                              <a:pt x="121" y="0"/>
                            </a:lnTo>
                            <a:lnTo>
                              <a:pt x="118" y="0"/>
                            </a:lnTo>
                            <a:lnTo>
                              <a:pt x="117" y="8"/>
                            </a:lnTo>
                            <a:lnTo>
                              <a:pt x="101" y="26"/>
                            </a:lnTo>
                            <a:lnTo>
                              <a:pt x="97" y="31"/>
                            </a:lnTo>
                            <a:lnTo>
                              <a:pt x="96" y="33"/>
                            </a:lnTo>
                            <a:lnTo>
                              <a:pt x="95" y="36"/>
                            </a:lnTo>
                            <a:lnTo>
                              <a:pt x="95" y="38"/>
                            </a:lnTo>
                            <a:lnTo>
                              <a:pt x="97" y="46"/>
                            </a:lnTo>
                            <a:lnTo>
                              <a:pt x="101" y="60"/>
                            </a:lnTo>
                            <a:lnTo>
                              <a:pt x="104" y="68"/>
                            </a:lnTo>
                            <a:lnTo>
                              <a:pt x="107" y="80"/>
                            </a:lnTo>
                            <a:lnTo>
                              <a:pt x="83" y="99"/>
                            </a:lnTo>
                            <a:lnTo>
                              <a:pt x="53" y="124"/>
                            </a:lnTo>
                            <a:lnTo>
                              <a:pt x="55" y="94"/>
                            </a:lnTo>
                            <a:lnTo>
                              <a:pt x="53" y="61"/>
                            </a:lnTo>
                            <a:lnTo>
                              <a:pt x="5" y="35"/>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02" name="Freeform 221"/>
                      <p:cNvSpPr>
                        <a:spLocks/>
                      </p:cNvSpPr>
                      <p:nvPr/>
                    </p:nvSpPr>
                    <p:spPr bwMode="auto">
                      <a:xfrm>
                        <a:off x="3016" y="2476"/>
                        <a:ext cx="20" cy="17"/>
                      </a:xfrm>
                      <a:custGeom>
                        <a:avLst/>
                        <a:gdLst>
                          <a:gd name="T0" fmla="*/ 0 w 20"/>
                          <a:gd name="T1" fmla="*/ 16 h 17"/>
                          <a:gd name="T2" fmla="*/ 12 w 20"/>
                          <a:gd name="T3" fmla="*/ 0 h 17"/>
                          <a:gd name="T4" fmla="*/ 19 w 20"/>
                          <a:gd name="T5" fmla="*/ 0 h 17"/>
                          <a:gd name="T6" fmla="*/ 0 60000 65536"/>
                          <a:gd name="T7" fmla="*/ 0 60000 65536"/>
                          <a:gd name="T8" fmla="*/ 0 60000 65536"/>
                        </a:gdLst>
                        <a:ahLst/>
                        <a:cxnLst>
                          <a:cxn ang="T6">
                            <a:pos x="T0" y="T1"/>
                          </a:cxn>
                          <a:cxn ang="T7">
                            <a:pos x="T2" y="T3"/>
                          </a:cxn>
                          <a:cxn ang="T8">
                            <a:pos x="T4" y="T5"/>
                          </a:cxn>
                        </a:cxnLst>
                        <a:rect l="0" t="0" r="r" b="b"/>
                        <a:pathLst>
                          <a:path w="20" h="17">
                            <a:moveTo>
                              <a:pt x="0" y="16"/>
                            </a:moveTo>
                            <a:lnTo>
                              <a:pt x="12" y="0"/>
                            </a:lnTo>
                            <a:lnTo>
                              <a:pt x="19"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03" name="Freeform 222"/>
                      <p:cNvSpPr>
                        <a:spLocks/>
                      </p:cNvSpPr>
                      <p:nvPr/>
                    </p:nvSpPr>
                    <p:spPr bwMode="auto">
                      <a:xfrm>
                        <a:off x="3013" y="2484"/>
                        <a:ext cx="27" cy="17"/>
                      </a:xfrm>
                      <a:custGeom>
                        <a:avLst/>
                        <a:gdLst>
                          <a:gd name="T0" fmla="*/ 0 w 27"/>
                          <a:gd name="T1" fmla="*/ 16 h 17"/>
                          <a:gd name="T2" fmla="*/ 15 w 27"/>
                          <a:gd name="T3" fmla="*/ 5 h 17"/>
                          <a:gd name="T4" fmla="*/ 26 w 27"/>
                          <a:gd name="T5" fmla="*/ 0 h 17"/>
                          <a:gd name="T6" fmla="*/ 0 60000 65536"/>
                          <a:gd name="T7" fmla="*/ 0 60000 65536"/>
                          <a:gd name="T8" fmla="*/ 0 60000 65536"/>
                        </a:gdLst>
                        <a:ahLst/>
                        <a:cxnLst>
                          <a:cxn ang="T6">
                            <a:pos x="T0" y="T1"/>
                          </a:cxn>
                          <a:cxn ang="T7">
                            <a:pos x="T2" y="T3"/>
                          </a:cxn>
                          <a:cxn ang="T8">
                            <a:pos x="T4" y="T5"/>
                          </a:cxn>
                        </a:cxnLst>
                        <a:rect l="0" t="0" r="r" b="b"/>
                        <a:pathLst>
                          <a:path w="27" h="17">
                            <a:moveTo>
                              <a:pt x="0" y="16"/>
                            </a:moveTo>
                            <a:lnTo>
                              <a:pt x="15" y="5"/>
                            </a:lnTo>
                            <a:lnTo>
                              <a:pt x="26" y="0"/>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04" name="Freeform 223"/>
                      <p:cNvSpPr>
                        <a:spLocks/>
                      </p:cNvSpPr>
                      <p:nvPr/>
                    </p:nvSpPr>
                    <p:spPr bwMode="auto">
                      <a:xfrm>
                        <a:off x="3015" y="2472"/>
                        <a:ext cx="17" cy="17"/>
                      </a:xfrm>
                      <a:custGeom>
                        <a:avLst/>
                        <a:gdLst>
                          <a:gd name="T0" fmla="*/ 0 w 17"/>
                          <a:gd name="T1" fmla="*/ 16 h 17"/>
                          <a:gd name="T2" fmla="*/ 14 w 17"/>
                          <a:gd name="T3" fmla="*/ 0 h 17"/>
                          <a:gd name="T4" fmla="*/ 16 w 17"/>
                          <a:gd name="T5" fmla="*/ 8 h 17"/>
                          <a:gd name="T6" fmla="*/ 0 60000 65536"/>
                          <a:gd name="T7" fmla="*/ 0 60000 65536"/>
                          <a:gd name="T8" fmla="*/ 0 60000 65536"/>
                        </a:gdLst>
                        <a:ahLst/>
                        <a:cxnLst>
                          <a:cxn ang="T6">
                            <a:pos x="T0" y="T1"/>
                          </a:cxn>
                          <a:cxn ang="T7">
                            <a:pos x="T2" y="T3"/>
                          </a:cxn>
                          <a:cxn ang="T8">
                            <a:pos x="T4" y="T5"/>
                          </a:cxn>
                        </a:cxnLst>
                        <a:rect l="0" t="0" r="r" b="b"/>
                        <a:pathLst>
                          <a:path w="17" h="17">
                            <a:moveTo>
                              <a:pt x="0" y="16"/>
                            </a:moveTo>
                            <a:lnTo>
                              <a:pt x="14" y="0"/>
                            </a:lnTo>
                            <a:lnTo>
                              <a:pt x="16" y="8"/>
                            </a:lnTo>
                          </a:path>
                        </a:pathLst>
                      </a:custGeom>
                      <a:noFill/>
                      <a:ln w="12700" cap="rnd" cmpd="sng">
                        <a:solidFill>
                          <a:srgbClr val="BF3F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405" name="Line 224"/>
                      <p:cNvSpPr>
                        <a:spLocks noChangeShapeType="1"/>
                      </p:cNvSpPr>
                      <p:nvPr/>
                    </p:nvSpPr>
                    <p:spPr bwMode="auto">
                      <a:xfrm flipH="1" flipV="1">
                        <a:off x="3024" y="2459"/>
                        <a:ext cx="5" cy="2"/>
                      </a:xfrm>
                      <a:prstGeom prst="line">
                        <a:avLst/>
                      </a:prstGeom>
                      <a:noFill/>
                      <a:ln w="12700">
                        <a:solidFill>
                          <a:srgbClr val="BF3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7400" name="Freeform 225"/>
                    <p:cNvSpPr>
                      <a:spLocks/>
                    </p:cNvSpPr>
                    <p:nvPr/>
                  </p:nvSpPr>
                  <p:spPr bwMode="auto">
                    <a:xfrm>
                      <a:off x="2896" y="2474"/>
                      <a:ext cx="66" cy="42"/>
                    </a:xfrm>
                    <a:custGeom>
                      <a:avLst/>
                      <a:gdLst>
                        <a:gd name="T0" fmla="*/ 30 w 66"/>
                        <a:gd name="T1" fmla="*/ 15 h 42"/>
                        <a:gd name="T2" fmla="*/ 6 w 66"/>
                        <a:gd name="T3" fmla="*/ 0 h 42"/>
                        <a:gd name="T4" fmla="*/ 0 w 66"/>
                        <a:gd name="T5" fmla="*/ 11 h 42"/>
                        <a:gd name="T6" fmla="*/ 2 w 66"/>
                        <a:gd name="T7" fmla="*/ 14 h 42"/>
                        <a:gd name="T8" fmla="*/ 6 w 66"/>
                        <a:gd name="T9" fmla="*/ 17 h 42"/>
                        <a:gd name="T10" fmla="*/ 65 w 66"/>
                        <a:gd name="T11" fmla="*/ 41 h 42"/>
                        <a:gd name="T12" fmla="*/ 65 w 66"/>
                        <a:gd name="T13" fmla="*/ 35 h 42"/>
                        <a:gd name="T14" fmla="*/ 30 w 66"/>
                        <a:gd name="T15" fmla="*/ 15 h 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 h="42">
                          <a:moveTo>
                            <a:pt x="30" y="15"/>
                          </a:moveTo>
                          <a:lnTo>
                            <a:pt x="6" y="0"/>
                          </a:lnTo>
                          <a:lnTo>
                            <a:pt x="0" y="11"/>
                          </a:lnTo>
                          <a:lnTo>
                            <a:pt x="2" y="14"/>
                          </a:lnTo>
                          <a:lnTo>
                            <a:pt x="6" y="17"/>
                          </a:lnTo>
                          <a:lnTo>
                            <a:pt x="65" y="41"/>
                          </a:lnTo>
                          <a:lnTo>
                            <a:pt x="65" y="35"/>
                          </a:lnTo>
                          <a:lnTo>
                            <a:pt x="30" y="15"/>
                          </a:lnTo>
                        </a:path>
                      </a:pathLst>
                    </a:custGeom>
                    <a:solidFill>
                      <a:srgbClr val="FFFF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395" name="Group 226"/>
                  <p:cNvGrpSpPr>
                    <a:grpSpLocks/>
                  </p:cNvGrpSpPr>
                  <p:nvPr/>
                </p:nvGrpSpPr>
                <p:grpSpPr bwMode="auto">
                  <a:xfrm>
                    <a:off x="3003" y="2430"/>
                    <a:ext cx="33" cy="48"/>
                    <a:chOff x="3003" y="2430"/>
                    <a:chExt cx="33" cy="48"/>
                  </a:xfrm>
                </p:grpSpPr>
                <p:sp>
                  <p:nvSpPr>
                    <p:cNvPr id="57396" name="Freeform 227"/>
                    <p:cNvSpPr>
                      <a:spLocks/>
                    </p:cNvSpPr>
                    <p:nvPr/>
                  </p:nvSpPr>
                  <p:spPr bwMode="auto">
                    <a:xfrm>
                      <a:off x="3003" y="2431"/>
                      <a:ext cx="26" cy="47"/>
                    </a:xfrm>
                    <a:custGeom>
                      <a:avLst/>
                      <a:gdLst>
                        <a:gd name="T0" fmla="*/ 24 w 26"/>
                        <a:gd name="T1" fmla="*/ 0 h 47"/>
                        <a:gd name="T2" fmla="*/ 16 w 26"/>
                        <a:gd name="T3" fmla="*/ 3 h 47"/>
                        <a:gd name="T4" fmla="*/ 9 w 26"/>
                        <a:gd name="T5" fmla="*/ 7 h 47"/>
                        <a:gd name="T6" fmla="*/ 4 w 26"/>
                        <a:gd name="T7" fmla="*/ 15 h 47"/>
                        <a:gd name="T8" fmla="*/ 0 w 26"/>
                        <a:gd name="T9" fmla="*/ 20 h 47"/>
                        <a:gd name="T10" fmla="*/ 1 w 26"/>
                        <a:gd name="T11" fmla="*/ 27 h 47"/>
                        <a:gd name="T12" fmla="*/ 2 w 26"/>
                        <a:gd name="T13" fmla="*/ 39 h 47"/>
                        <a:gd name="T14" fmla="*/ 3 w 26"/>
                        <a:gd name="T15" fmla="*/ 46 h 47"/>
                        <a:gd name="T16" fmla="*/ 12 w 26"/>
                        <a:gd name="T17" fmla="*/ 38 h 47"/>
                        <a:gd name="T18" fmla="*/ 12 w 26"/>
                        <a:gd name="T19" fmla="*/ 30 h 47"/>
                        <a:gd name="T20" fmla="*/ 11 w 26"/>
                        <a:gd name="T21" fmla="*/ 27 h 47"/>
                        <a:gd name="T22" fmla="*/ 10 w 26"/>
                        <a:gd name="T23" fmla="*/ 24 h 47"/>
                        <a:gd name="T24" fmla="*/ 12 w 26"/>
                        <a:gd name="T25" fmla="*/ 23 h 47"/>
                        <a:gd name="T26" fmla="*/ 13 w 26"/>
                        <a:gd name="T27" fmla="*/ 21 h 47"/>
                        <a:gd name="T28" fmla="*/ 15 w 26"/>
                        <a:gd name="T29" fmla="*/ 18 h 47"/>
                        <a:gd name="T30" fmla="*/ 16 w 26"/>
                        <a:gd name="T31" fmla="*/ 15 h 47"/>
                        <a:gd name="T32" fmla="*/ 17 w 26"/>
                        <a:gd name="T33" fmla="*/ 12 h 47"/>
                        <a:gd name="T34" fmla="*/ 19 w 26"/>
                        <a:gd name="T35" fmla="*/ 11 h 47"/>
                        <a:gd name="T36" fmla="*/ 22 w 26"/>
                        <a:gd name="T37" fmla="*/ 10 h 47"/>
                        <a:gd name="T38" fmla="*/ 24 w 26"/>
                        <a:gd name="T39" fmla="*/ 8 h 47"/>
                        <a:gd name="T40" fmla="*/ 25 w 26"/>
                        <a:gd name="T41" fmla="*/ 6 h 47"/>
                        <a:gd name="T42" fmla="*/ 25 w 26"/>
                        <a:gd name="T43" fmla="*/ 3 h 47"/>
                        <a:gd name="T44" fmla="*/ 24 w 26"/>
                        <a:gd name="T45" fmla="*/ 0 h 4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6" h="47">
                          <a:moveTo>
                            <a:pt x="24" y="0"/>
                          </a:moveTo>
                          <a:lnTo>
                            <a:pt x="16" y="3"/>
                          </a:lnTo>
                          <a:lnTo>
                            <a:pt x="9" y="7"/>
                          </a:lnTo>
                          <a:lnTo>
                            <a:pt x="4" y="15"/>
                          </a:lnTo>
                          <a:lnTo>
                            <a:pt x="0" y="20"/>
                          </a:lnTo>
                          <a:lnTo>
                            <a:pt x="1" y="27"/>
                          </a:lnTo>
                          <a:lnTo>
                            <a:pt x="2" y="39"/>
                          </a:lnTo>
                          <a:lnTo>
                            <a:pt x="3" y="46"/>
                          </a:lnTo>
                          <a:lnTo>
                            <a:pt x="12" y="38"/>
                          </a:lnTo>
                          <a:lnTo>
                            <a:pt x="12" y="30"/>
                          </a:lnTo>
                          <a:lnTo>
                            <a:pt x="11" y="27"/>
                          </a:lnTo>
                          <a:lnTo>
                            <a:pt x="10" y="24"/>
                          </a:lnTo>
                          <a:lnTo>
                            <a:pt x="12" y="23"/>
                          </a:lnTo>
                          <a:lnTo>
                            <a:pt x="13" y="21"/>
                          </a:lnTo>
                          <a:lnTo>
                            <a:pt x="15" y="18"/>
                          </a:lnTo>
                          <a:lnTo>
                            <a:pt x="16" y="15"/>
                          </a:lnTo>
                          <a:lnTo>
                            <a:pt x="17" y="12"/>
                          </a:lnTo>
                          <a:lnTo>
                            <a:pt x="19" y="11"/>
                          </a:lnTo>
                          <a:lnTo>
                            <a:pt x="22" y="10"/>
                          </a:lnTo>
                          <a:lnTo>
                            <a:pt x="24" y="8"/>
                          </a:lnTo>
                          <a:lnTo>
                            <a:pt x="25" y="6"/>
                          </a:lnTo>
                          <a:lnTo>
                            <a:pt x="25" y="3"/>
                          </a:lnTo>
                          <a:lnTo>
                            <a:pt x="24" y="0"/>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97" name="Freeform 228"/>
                    <p:cNvSpPr>
                      <a:spLocks/>
                    </p:cNvSpPr>
                    <p:nvPr/>
                  </p:nvSpPr>
                  <p:spPr bwMode="auto">
                    <a:xfrm>
                      <a:off x="3019" y="2430"/>
                      <a:ext cx="17" cy="17"/>
                    </a:xfrm>
                    <a:custGeom>
                      <a:avLst/>
                      <a:gdLst>
                        <a:gd name="T0" fmla="*/ 0 w 17"/>
                        <a:gd name="T1" fmla="*/ 12 h 17"/>
                        <a:gd name="T2" fmla="*/ 14 w 17"/>
                        <a:gd name="T3" fmla="*/ 0 h 17"/>
                        <a:gd name="T4" fmla="*/ 16 w 17"/>
                        <a:gd name="T5" fmla="*/ 6 h 17"/>
                        <a:gd name="T6" fmla="*/ 14 w 17"/>
                        <a:gd name="T7" fmla="*/ 9 h 17"/>
                        <a:gd name="T8" fmla="*/ 5 w 17"/>
                        <a:gd name="T9" fmla="*/ 16 h 17"/>
                        <a:gd name="T10" fmla="*/ 4 w 17"/>
                        <a:gd name="T11" fmla="*/ 16 h 17"/>
                        <a:gd name="T12" fmla="*/ 1 w 17"/>
                        <a:gd name="T13" fmla="*/ 16 h 17"/>
                        <a:gd name="T14" fmla="*/ 0 w 17"/>
                        <a:gd name="T15" fmla="*/ 12 h 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 h="17">
                          <a:moveTo>
                            <a:pt x="0" y="12"/>
                          </a:moveTo>
                          <a:lnTo>
                            <a:pt x="14" y="0"/>
                          </a:lnTo>
                          <a:lnTo>
                            <a:pt x="16" y="6"/>
                          </a:lnTo>
                          <a:lnTo>
                            <a:pt x="14" y="9"/>
                          </a:lnTo>
                          <a:lnTo>
                            <a:pt x="5" y="16"/>
                          </a:lnTo>
                          <a:lnTo>
                            <a:pt x="4" y="16"/>
                          </a:lnTo>
                          <a:lnTo>
                            <a:pt x="1" y="16"/>
                          </a:lnTo>
                          <a:lnTo>
                            <a:pt x="0" y="12"/>
                          </a:lnTo>
                        </a:path>
                      </a:pathLst>
                    </a:custGeom>
                    <a:solidFill>
                      <a:srgbClr val="FF001F"/>
                    </a:solidFill>
                    <a:ln w="12700" cap="rnd" cmpd="sng">
                      <a:solidFill>
                        <a:srgbClr val="FF001F"/>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57388" name="Freeform 229"/>
              <p:cNvSpPr>
                <a:spLocks/>
              </p:cNvSpPr>
              <p:nvPr/>
            </p:nvSpPr>
            <p:spPr bwMode="auto">
              <a:xfrm>
                <a:off x="3026" y="2406"/>
                <a:ext cx="168" cy="201"/>
              </a:xfrm>
              <a:custGeom>
                <a:avLst/>
                <a:gdLst>
                  <a:gd name="T0" fmla="*/ 65 w 168"/>
                  <a:gd name="T1" fmla="*/ 0 h 201"/>
                  <a:gd name="T2" fmla="*/ 162 w 168"/>
                  <a:gd name="T3" fmla="*/ 20 h 201"/>
                  <a:gd name="T4" fmla="*/ 154 w 168"/>
                  <a:gd name="T5" fmla="*/ 22 h 201"/>
                  <a:gd name="T6" fmla="*/ 167 w 168"/>
                  <a:gd name="T7" fmla="*/ 28 h 201"/>
                  <a:gd name="T8" fmla="*/ 111 w 168"/>
                  <a:gd name="T9" fmla="*/ 200 h 201"/>
                  <a:gd name="T10" fmla="*/ 41 w 168"/>
                  <a:gd name="T11" fmla="*/ 192 h 201"/>
                  <a:gd name="T12" fmla="*/ 0 w 168"/>
                  <a:gd name="T13" fmla="*/ 169 h 201"/>
                  <a:gd name="T14" fmla="*/ 65 w 168"/>
                  <a:gd name="T15" fmla="*/ 0 h 20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8" h="201">
                    <a:moveTo>
                      <a:pt x="65" y="0"/>
                    </a:moveTo>
                    <a:lnTo>
                      <a:pt x="162" y="20"/>
                    </a:lnTo>
                    <a:lnTo>
                      <a:pt x="154" y="22"/>
                    </a:lnTo>
                    <a:lnTo>
                      <a:pt x="167" y="28"/>
                    </a:lnTo>
                    <a:lnTo>
                      <a:pt x="111" y="200"/>
                    </a:lnTo>
                    <a:lnTo>
                      <a:pt x="41" y="192"/>
                    </a:lnTo>
                    <a:lnTo>
                      <a:pt x="0" y="169"/>
                    </a:lnTo>
                    <a:lnTo>
                      <a:pt x="65" y="0"/>
                    </a:lnTo>
                  </a:path>
                </a:pathLst>
              </a:custGeom>
              <a:solidFill>
                <a:srgbClr val="9FB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89" name="Freeform 230"/>
              <p:cNvSpPr>
                <a:spLocks/>
              </p:cNvSpPr>
              <p:nvPr/>
            </p:nvSpPr>
            <p:spPr bwMode="auto">
              <a:xfrm>
                <a:off x="3001" y="2530"/>
                <a:ext cx="174" cy="99"/>
              </a:xfrm>
              <a:custGeom>
                <a:avLst/>
                <a:gdLst>
                  <a:gd name="T0" fmla="*/ 160 w 174"/>
                  <a:gd name="T1" fmla="*/ 7 h 99"/>
                  <a:gd name="T2" fmla="*/ 165 w 174"/>
                  <a:gd name="T3" fmla="*/ 40 h 99"/>
                  <a:gd name="T4" fmla="*/ 171 w 174"/>
                  <a:gd name="T5" fmla="*/ 67 h 99"/>
                  <a:gd name="T6" fmla="*/ 173 w 174"/>
                  <a:gd name="T7" fmla="*/ 82 h 99"/>
                  <a:gd name="T8" fmla="*/ 170 w 174"/>
                  <a:gd name="T9" fmla="*/ 91 h 99"/>
                  <a:gd name="T10" fmla="*/ 144 w 174"/>
                  <a:gd name="T11" fmla="*/ 97 h 99"/>
                  <a:gd name="T12" fmla="*/ 92 w 174"/>
                  <a:gd name="T13" fmla="*/ 94 h 99"/>
                  <a:gd name="T14" fmla="*/ 65 w 174"/>
                  <a:gd name="T15" fmla="*/ 98 h 99"/>
                  <a:gd name="T16" fmla="*/ 44 w 174"/>
                  <a:gd name="T17" fmla="*/ 95 h 99"/>
                  <a:gd name="T18" fmla="*/ 17 w 174"/>
                  <a:gd name="T19" fmla="*/ 93 h 99"/>
                  <a:gd name="T20" fmla="*/ 10 w 174"/>
                  <a:gd name="T21" fmla="*/ 81 h 99"/>
                  <a:gd name="T22" fmla="*/ 4 w 174"/>
                  <a:gd name="T23" fmla="*/ 72 h 99"/>
                  <a:gd name="T24" fmla="*/ 1 w 174"/>
                  <a:gd name="T25" fmla="*/ 59 h 99"/>
                  <a:gd name="T26" fmla="*/ 0 w 174"/>
                  <a:gd name="T27" fmla="*/ 51 h 99"/>
                  <a:gd name="T28" fmla="*/ 4 w 174"/>
                  <a:gd name="T29" fmla="*/ 49 h 99"/>
                  <a:gd name="T30" fmla="*/ 8 w 174"/>
                  <a:gd name="T31" fmla="*/ 53 h 99"/>
                  <a:gd name="T32" fmla="*/ 19 w 174"/>
                  <a:gd name="T33" fmla="*/ 58 h 99"/>
                  <a:gd name="T34" fmla="*/ 13 w 174"/>
                  <a:gd name="T35" fmla="*/ 51 h 99"/>
                  <a:gd name="T36" fmla="*/ 21 w 174"/>
                  <a:gd name="T37" fmla="*/ 47 h 99"/>
                  <a:gd name="T38" fmla="*/ 37 w 174"/>
                  <a:gd name="T39" fmla="*/ 45 h 99"/>
                  <a:gd name="T40" fmla="*/ 50 w 174"/>
                  <a:gd name="T41" fmla="*/ 45 h 99"/>
                  <a:gd name="T42" fmla="*/ 38 w 174"/>
                  <a:gd name="T43" fmla="*/ 43 h 99"/>
                  <a:gd name="T44" fmla="*/ 29 w 174"/>
                  <a:gd name="T45" fmla="*/ 43 h 99"/>
                  <a:gd name="T46" fmla="*/ 23 w 174"/>
                  <a:gd name="T47" fmla="*/ 40 h 99"/>
                  <a:gd name="T48" fmla="*/ 31 w 174"/>
                  <a:gd name="T49" fmla="*/ 35 h 99"/>
                  <a:gd name="T50" fmla="*/ 53 w 174"/>
                  <a:gd name="T51" fmla="*/ 33 h 99"/>
                  <a:gd name="T52" fmla="*/ 66 w 174"/>
                  <a:gd name="T53" fmla="*/ 37 h 99"/>
                  <a:gd name="T54" fmla="*/ 74 w 174"/>
                  <a:gd name="T55" fmla="*/ 48 h 99"/>
                  <a:gd name="T56" fmla="*/ 88 w 174"/>
                  <a:gd name="T57" fmla="*/ 56 h 99"/>
                  <a:gd name="T58" fmla="*/ 110 w 174"/>
                  <a:gd name="T59" fmla="*/ 57 h 99"/>
                  <a:gd name="T60" fmla="*/ 136 w 174"/>
                  <a:gd name="T61" fmla="*/ 51 h 99"/>
                  <a:gd name="T62" fmla="*/ 148 w 174"/>
                  <a:gd name="T63" fmla="*/ 23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4" h="99">
                    <a:moveTo>
                      <a:pt x="157" y="0"/>
                    </a:moveTo>
                    <a:lnTo>
                      <a:pt x="160" y="7"/>
                    </a:lnTo>
                    <a:lnTo>
                      <a:pt x="163" y="26"/>
                    </a:lnTo>
                    <a:lnTo>
                      <a:pt x="165" y="40"/>
                    </a:lnTo>
                    <a:lnTo>
                      <a:pt x="168" y="59"/>
                    </a:lnTo>
                    <a:lnTo>
                      <a:pt x="171" y="67"/>
                    </a:lnTo>
                    <a:lnTo>
                      <a:pt x="173" y="75"/>
                    </a:lnTo>
                    <a:lnTo>
                      <a:pt x="173" y="82"/>
                    </a:lnTo>
                    <a:lnTo>
                      <a:pt x="173" y="86"/>
                    </a:lnTo>
                    <a:lnTo>
                      <a:pt x="170" y="91"/>
                    </a:lnTo>
                    <a:lnTo>
                      <a:pt x="165" y="94"/>
                    </a:lnTo>
                    <a:lnTo>
                      <a:pt x="144" y="97"/>
                    </a:lnTo>
                    <a:lnTo>
                      <a:pt x="119" y="97"/>
                    </a:lnTo>
                    <a:lnTo>
                      <a:pt x="92" y="94"/>
                    </a:lnTo>
                    <a:lnTo>
                      <a:pt x="75" y="97"/>
                    </a:lnTo>
                    <a:lnTo>
                      <a:pt x="65" y="98"/>
                    </a:lnTo>
                    <a:lnTo>
                      <a:pt x="54" y="97"/>
                    </a:lnTo>
                    <a:lnTo>
                      <a:pt x="44" y="95"/>
                    </a:lnTo>
                    <a:lnTo>
                      <a:pt x="36" y="94"/>
                    </a:lnTo>
                    <a:lnTo>
                      <a:pt x="17" y="93"/>
                    </a:lnTo>
                    <a:lnTo>
                      <a:pt x="10" y="87"/>
                    </a:lnTo>
                    <a:lnTo>
                      <a:pt x="10" y="81"/>
                    </a:lnTo>
                    <a:lnTo>
                      <a:pt x="6" y="76"/>
                    </a:lnTo>
                    <a:lnTo>
                      <a:pt x="4" y="72"/>
                    </a:lnTo>
                    <a:lnTo>
                      <a:pt x="4" y="65"/>
                    </a:lnTo>
                    <a:lnTo>
                      <a:pt x="1" y="59"/>
                    </a:lnTo>
                    <a:lnTo>
                      <a:pt x="0" y="54"/>
                    </a:lnTo>
                    <a:lnTo>
                      <a:pt x="0" y="51"/>
                    </a:lnTo>
                    <a:lnTo>
                      <a:pt x="2" y="49"/>
                    </a:lnTo>
                    <a:lnTo>
                      <a:pt x="4" y="49"/>
                    </a:lnTo>
                    <a:lnTo>
                      <a:pt x="6" y="50"/>
                    </a:lnTo>
                    <a:lnTo>
                      <a:pt x="8" y="53"/>
                    </a:lnTo>
                    <a:lnTo>
                      <a:pt x="12" y="55"/>
                    </a:lnTo>
                    <a:lnTo>
                      <a:pt x="19" y="58"/>
                    </a:lnTo>
                    <a:lnTo>
                      <a:pt x="15" y="55"/>
                    </a:lnTo>
                    <a:lnTo>
                      <a:pt x="13" y="51"/>
                    </a:lnTo>
                    <a:lnTo>
                      <a:pt x="16" y="48"/>
                    </a:lnTo>
                    <a:lnTo>
                      <a:pt x="21" y="47"/>
                    </a:lnTo>
                    <a:lnTo>
                      <a:pt x="28" y="47"/>
                    </a:lnTo>
                    <a:lnTo>
                      <a:pt x="37" y="45"/>
                    </a:lnTo>
                    <a:lnTo>
                      <a:pt x="47" y="45"/>
                    </a:lnTo>
                    <a:lnTo>
                      <a:pt x="50" y="45"/>
                    </a:lnTo>
                    <a:lnTo>
                      <a:pt x="45" y="43"/>
                    </a:lnTo>
                    <a:lnTo>
                      <a:pt x="38" y="43"/>
                    </a:lnTo>
                    <a:lnTo>
                      <a:pt x="34" y="43"/>
                    </a:lnTo>
                    <a:lnTo>
                      <a:pt x="29" y="43"/>
                    </a:lnTo>
                    <a:lnTo>
                      <a:pt x="24" y="42"/>
                    </a:lnTo>
                    <a:lnTo>
                      <a:pt x="23" y="40"/>
                    </a:lnTo>
                    <a:lnTo>
                      <a:pt x="22" y="36"/>
                    </a:lnTo>
                    <a:lnTo>
                      <a:pt x="31" y="35"/>
                    </a:lnTo>
                    <a:lnTo>
                      <a:pt x="44" y="34"/>
                    </a:lnTo>
                    <a:lnTo>
                      <a:pt x="53" y="33"/>
                    </a:lnTo>
                    <a:lnTo>
                      <a:pt x="60" y="35"/>
                    </a:lnTo>
                    <a:lnTo>
                      <a:pt x="66" y="37"/>
                    </a:lnTo>
                    <a:lnTo>
                      <a:pt x="70" y="44"/>
                    </a:lnTo>
                    <a:lnTo>
                      <a:pt x="74" y="48"/>
                    </a:lnTo>
                    <a:lnTo>
                      <a:pt x="80" y="53"/>
                    </a:lnTo>
                    <a:lnTo>
                      <a:pt x="88" y="56"/>
                    </a:lnTo>
                    <a:lnTo>
                      <a:pt x="99" y="58"/>
                    </a:lnTo>
                    <a:lnTo>
                      <a:pt x="110" y="57"/>
                    </a:lnTo>
                    <a:lnTo>
                      <a:pt x="133" y="51"/>
                    </a:lnTo>
                    <a:lnTo>
                      <a:pt x="136" y="51"/>
                    </a:lnTo>
                    <a:lnTo>
                      <a:pt x="145" y="38"/>
                    </a:lnTo>
                    <a:lnTo>
                      <a:pt x="148" y="23"/>
                    </a:lnTo>
                    <a:lnTo>
                      <a:pt x="157" y="0"/>
                    </a:lnTo>
                  </a:path>
                </a:pathLst>
              </a:custGeom>
              <a:solidFill>
                <a:srgbClr val="FF9F7F"/>
              </a:solidFill>
              <a:ln w="12700" cap="rnd" cmpd="sng">
                <a:solidFill>
                  <a:srgbClr val="BF3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7362" name="Group 231"/>
            <p:cNvGrpSpPr>
              <a:grpSpLocks/>
            </p:cNvGrpSpPr>
            <p:nvPr/>
          </p:nvGrpSpPr>
          <p:grpSpPr bwMode="auto">
            <a:xfrm>
              <a:off x="2504" y="2549"/>
              <a:ext cx="193" cy="219"/>
              <a:chOff x="2504" y="2549"/>
              <a:chExt cx="193" cy="219"/>
            </a:xfrm>
          </p:grpSpPr>
          <p:sp>
            <p:nvSpPr>
              <p:cNvPr id="57379" name="Freeform 232"/>
              <p:cNvSpPr>
                <a:spLocks/>
              </p:cNvSpPr>
              <p:nvPr/>
            </p:nvSpPr>
            <p:spPr bwMode="auto">
              <a:xfrm>
                <a:off x="2527" y="2577"/>
                <a:ext cx="149" cy="174"/>
              </a:xfrm>
              <a:custGeom>
                <a:avLst/>
                <a:gdLst>
                  <a:gd name="T0" fmla="*/ 0 w 149"/>
                  <a:gd name="T1" fmla="*/ 128 h 174"/>
                  <a:gd name="T2" fmla="*/ 3 w 149"/>
                  <a:gd name="T3" fmla="*/ 119 h 174"/>
                  <a:gd name="T4" fmla="*/ 0 w 149"/>
                  <a:gd name="T5" fmla="*/ 98 h 174"/>
                  <a:gd name="T6" fmla="*/ 0 w 149"/>
                  <a:gd name="T7" fmla="*/ 84 h 174"/>
                  <a:gd name="T8" fmla="*/ 3 w 149"/>
                  <a:gd name="T9" fmla="*/ 62 h 174"/>
                  <a:gd name="T10" fmla="*/ 8 w 149"/>
                  <a:gd name="T11" fmla="*/ 46 h 174"/>
                  <a:gd name="T12" fmla="*/ 15 w 149"/>
                  <a:gd name="T13" fmla="*/ 33 h 174"/>
                  <a:gd name="T14" fmla="*/ 24 w 149"/>
                  <a:gd name="T15" fmla="*/ 20 h 174"/>
                  <a:gd name="T16" fmla="*/ 38 w 149"/>
                  <a:gd name="T17" fmla="*/ 10 h 174"/>
                  <a:gd name="T18" fmla="*/ 55 w 149"/>
                  <a:gd name="T19" fmla="*/ 3 h 174"/>
                  <a:gd name="T20" fmla="*/ 77 w 149"/>
                  <a:gd name="T21" fmla="*/ 0 h 174"/>
                  <a:gd name="T22" fmla="*/ 103 w 149"/>
                  <a:gd name="T23" fmla="*/ 7 h 174"/>
                  <a:gd name="T24" fmla="*/ 127 w 149"/>
                  <a:gd name="T25" fmla="*/ 21 h 174"/>
                  <a:gd name="T26" fmla="*/ 140 w 149"/>
                  <a:gd name="T27" fmla="*/ 33 h 174"/>
                  <a:gd name="T28" fmla="*/ 148 w 149"/>
                  <a:gd name="T29" fmla="*/ 50 h 174"/>
                  <a:gd name="T30" fmla="*/ 148 w 149"/>
                  <a:gd name="T31" fmla="*/ 67 h 174"/>
                  <a:gd name="T32" fmla="*/ 144 w 149"/>
                  <a:gd name="T33" fmla="*/ 84 h 174"/>
                  <a:gd name="T34" fmla="*/ 135 w 149"/>
                  <a:gd name="T35" fmla="*/ 104 h 174"/>
                  <a:gd name="T36" fmla="*/ 134 w 149"/>
                  <a:gd name="T37" fmla="*/ 117 h 174"/>
                  <a:gd name="T38" fmla="*/ 133 w 149"/>
                  <a:gd name="T39" fmla="*/ 123 h 174"/>
                  <a:gd name="T40" fmla="*/ 131 w 149"/>
                  <a:gd name="T41" fmla="*/ 128 h 174"/>
                  <a:gd name="T42" fmla="*/ 119 w 149"/>
                  <a:gd name="T43" fmla="*/ 146 h 174"/>
                  <a:gd name="T44" fmla="*/ 113 w 149"/>
                  <a:gd name="T45" fmla="*/ 153 h 174"/>
                  <a:gd name="T46" fmla="*/ 107 w 149"/>
                  <a:gd name="T47" fmla="*/ 161 h 174"/>
                  <a:gd name="T48" fmla="*/ 104 w 149"/>
                  <a:gd name="T49" fmla="*/ 164 h 174"/>
                  <a:gd name="T50" fmla="*/ 102 w 149"/>
                  <a:gd name="T51" fmla="*/ 166 h 174"/>
                  <a:gd name="T52" fmla="*/ 100 w 149"/>
                  <a:gd name="T53" fmla="*/ 167 h 174"/>
                  <a:gd name="T54" fmla="*/ 96 w 149"/>
                  <a:gd name="T55" fmla="*/ 167 h 174"/>
                  <a:gd name="T56" fmla="*/ 90 w 149"/>
                  <a:gd name="T57" fmla="*/ 166 h 174"/>
                  <a:gd name="T58" fmla="*/ 87 w 149"/>
                  <a:gd name="T59" fmla="*/ 165 h 174"/>
                  <a:gd name="T60" fmla="*/ 83 w 149"/>
                  <a:gd name="T61" fmla="*/ 165 h 174"/>
                  <a:gd name="T62" fmla="*/ 73 w 149"/>
                  <a:gd name="T63" fmla="*/ 173 h 174"/>
                  <a:gd name="T64" fmla="*/ 0 w 149"/>
                  <a:gd name="T65" fmla="*/ 128 h 1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49" h="174">
                    <a:moveTo>
                      <a:pt x="0" y="128"/>
                    </a:moveTo>
                    <a:lnTo>
                      <a:pt x="3" y="119"/>
                    </a:lnTo>
                    <a:lnTo>
                      <a:pt x="0" y="98"/>
                    </a:lnTo>
                    <a:lnTo>
                      <a:pt x="0" y="84"/>
                    </a:lnTo>
                    <a:lnTo>
                      <a:pt x="3" y="62"/>
                    </a:lnTo>
                    <a:lnTo>
                      <a:pt x="8" y="46"/>
                    </a:lnTo>
                    <a:lnTo>
                      <a:pt x="15" y="33"/>
                    </a:lnTo>
                    <a:lnTo>
                      <a:pt x="24" y="20"/>
                    </a:lnTo>
                    <a:lnTo>
                      <a:pt x="38" y="10"/>
                    </a:lnTo>
                    <a:lnTo>
                      <a:pt x="55" y="3"/>
                    </a:lnTo>
                    <a:lnTo>
                      <a:pt x="77" y="0"/>
                    </a:lnTo>
                    <a:lnTo>
                      <a:pt x="103" y="7"/>
                    </a:lnTo>
                    <a:lnTo>
                      <a:pt x="127" y="21"/>
                    </a:lnTo>
                    <a:lnTo>
                      <a:pt x="140" y="33"/>
                    </a:lnTo>
                    <a:lnTo>
                      <a:pt x="148" y="50"/>
                    </a:lnTo>
                    <a:lnTo>
                      <a:pt x="148" y="67"/>
                    </a:lnTo>
                    <a:lnTo>
                      <a:pt x="144" y="84"/>
                    </a:lnTo>
                    <a:lnTo>
                      <a:pt x="135" y="104"/>
                    </a:lnTo>
                    <a:lnTo>
                      <a:pt x="134" y="117"/>
                    </a:lnTo>
                    <a:lnTo>
                      <a:pt x="133" y="123"/>
                    </a:lnTo>
                    <a:lnTo>
                      <a:pt x="131" y="128"/>
                    </a:lnTo>
                    <a:lnTo>
                      <a:pt x="119" y="146"/>
                    </a:lnTo>
                    <a:lnTo>
                      <a:pt x="113" y="153"/>
                    </a:lnTo>
                    <a:lnTo>
                      <a:pt x="107" y="161"/>
                    </a:lnTo>
                    <a:lnTo>
                      <a:pt x="104" y="164"/>
                    </a:lnTo>
                    <a:lnTo>
                      <a:pt x="102" y="166"/>
                    </a:lnTo>
                    <a:lnTo>
                      <a:pt x="100" y="167"/>
                    </a:lnTo>
                    <a:lnTo>
                      <a:pt x="96" y="167"/>
                    </a:lnTo>
                    <a:lnTo>
                      <a:pt x="90" y="166"/>
                    </a:lnTo>
                    <a:lnTo>
                      <a:pt x="87" y="165"/>
                    </a:lnTo>
                    <a:lnTo>
                      <a:pt x="83" y="165"/>
                    </a:lnTo>
                    <a:lnTo>
                      <a:pt x="73" y="173"/>
                    </a:lnTo>
                    <a:lnTo>
                      <a:pt x="0" y="128"/>
                    </a:lnTo>
                  </a:path>
                </a:pathLst>
              </a:custGeom>
              <a:solidFill>
                <a:srgbClr val="FFB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80" name="Oval 233"/>
              <p:cNvSpPr>
                <a:spLocks noChangeArrowheads="1"/>
              </p:cNvSpPr>
              <p:nvPr/>
            </p:nvSpPr>
            <p:spPr bwMode="auto">
              <a:xfrm>
                <a:off x="2613" y="2715"/>
                <a:ext cx="15" cy="18"/>
              </a:xfrm>
              <a:prstGeom prst="ellipse">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57381" name="Freeform 234"/>
              <p:cNvSpPr>
                <a:spLocks/>
              </p:cNvSpPr>
              <p:nvPr/>
            </p:nvSpPr>
            <p:spPr bwMode="auto">
              <a:xfrm>
                <a:off x="2608" y="2690"/>
                <a:ext cx="19" cy="34"/>
              </a:xfrm>
              <a:custGeom>
                <a:avLst/>
                <a:gdLst>
                  <a:gd name="T0" fmla="*/ 1 w 19"/>
                  <a:gd name="T1" fmla="*/ 0 h 34"/>
                  <a:gd name="T2" fmla="*/ 0 w 19"/>
                  <a:gd name="T3" fmla="*/ 5 h 34"/>
                  <a:gd name="T4" fmla="*/ 0 w 19"/>
                  <a:gd name="T5" fmla="*/ 11 h 34"/>
                  <a:gd name="T6" fmla="*/ 4 w 19"/>
                  <a:gd name="T7" fmla="*/ 22 h 34"/>
                  <a:gd name="T8" fmla="*/ 8 w 19"/>
                  <a:gd name="T9" fmla="*/ 32 h 34"/>
                  <a:gd name="T10" fmla="*/ 14 w 19"/>
                  <a:gd name="T11" fmla="*/ 33 h 34"/>
                  <a:gd name="T12" fmla="*/ 18 w 19"/>
                  <a:gd name="T13" fmla="*/ 32 h 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4">
                    <a:moveTo>
                      <a:pt x="1" y="0"/>
                    </a:moveTo>
                    <a:lnTo>
                      <a:pt x="0" y="5"/>
                    </a:lnTo>
                    <a:lnTo>
                      <a:pt x="0" y="11"/>
                    </a:lnTo>
                    <a:lnTo>
                      <a:pt x="4" y="22"/>
                    </a:lnTo>
                    <a:lnTo>
                      <a:pt x="8" y="32"/>
                    </a:lnTo>
                    <a:lnTo>
                      <a:pt x="14" y="33"/>
                    </a:lnTo>
                    <a:lnTo>
                      <a:pt x="18" y="32"/>
                    </a:lnTo>
                  </a:path>
                </a:pathLst>
              </a:custGeom>
              <a:noFill/>
              <a:ln w="12700" cap="rnd" cmpd="sng">
                <a:solidFill>
                  <a:srgbClr val="FF7F3F"/>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82" name="Freeform 235"/>
              <p:cNvSpPr>
                <a:spLocks/>
              </p:cNvSpPr>
              <p:nvPr/>
            </p:nvSpPr>
            <p:spPr bwMode="auto">
              <a:xfrm>
                <a:off x="2516" y="2695"/>
                <a:ext cx="97" cy="73"/>
              </a:xfrm>
              <a:custGeom>
                <a:avLst/>
                <a:gdLst>
                  <a:gd name="T0" fmla="*/ 16 w 97"/>
                  <a:gd name="T1" fmla="*/ 0 h 73"/>
                  <a:gd name="T2" fmla="*/ 59 w 97"/>
                  <a:gd name="T3" fmla="*/ 20 h 73"/>
                  <a:gd name="T4" fmla="*/ 74 w 97"/>
                  <a:gd name="T5" fmla="*/ 29 h 73"/>
                  <a:gd name="T6" fmla="*/ 82 w 97"/>
                  <a:gd name="T7" fmla="*/ 35 h 73"/>
                  <a:gd name="T8" fmla="*/ 87 w 97"/>
                  <a:gd name="T9" fmla="*/ 41 h 73"/>
                  <a:gd name="T10" fmla="*/ 91 w 97"/>
                  <a:gd name="T11" fmla="*/ 45 h 73"/>
                  <a:gd name="T12" fmla="*/ 94 w 97"/>
                  <a:gd name="T13" fmla="*/ 51 h 73"/>
                  <a:gd name="T14" fmla="*/ 96 w 97"/>
                  <a:gd name="T15" fmla="*/ 55 h 73"/>
                  <a:gd name="T16" fmla="*/ 83 w 97"/>
                  <a:gd name="T17" fmla="*/ 72 h 73"/>
                  <a:gd name="T18" fmla="*/ 0 w 97"/>
                  <a:gd name="T19" fmla="*/ 12 h 73"/>
                  <a:gd name="T20" fmla="*/ 16 w 97"/>
                  <a:gd name="T21" fmla="*/ 0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7" h="73">
                    <a:moveTo>
                      <a:pt x="16" y="0"/>
                    </a:moveTo>
                    <a:lnTo>
                      <a:pt x="59" y="20"/>
                    </a:lnTo>
                    <a:lnTo>
                      <a:pt x="74" y="29"/>
                    </a:lnTo>
                    <a:lnTo>
                      <a:pt x="82" y="35"/>
                    </a:lnTo>
                    <a:lnTo>
                      <a:pt x="87" y="41"/>
                    </a:lnTo>
                    <a:lnTo>
                      <a:pt x="91" y="45"/>
                    </a:lnTo>
                    <a:lnTo>
                      <a:pt x="94" y="51"/>
                    </a:lnTo>
                    <a:lnTo>
                      <a:pt x="96" y="55"/>
                    </a:lnTo>
                    <a:lnTo>
                      <a:pt x="83" y="72"/>
                    </a:lnTo>
                    <a:lnTo>
                      <a:pt x="0" y="12"/>
                    </a:lnTo>
                    <a:lnTo>
                      <a:pt x="16" y="0"/>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383" name="Group 236"/>
              <p:cNvGrpSpPr>
                <a:grpSpLocks/>
              </p:cNvGrpSpPr>
              <p:nvPr/>
            </p:nvGrpSpPr>
            <p:grpSpPr bwMode="auto">
              <a:xfrm>
                <a:off x="2504" y="2549"/>
                <a:ext cx="193" cy="161"/>
                <a:chOff x="2504" y="2549"/>
                <a:chExt cx="193" cy="161"/>
              </a:xfrm>
            </p:grpSpPr>
            <p:sp>
              <p:nvSpPr>
                <p:cNvPr id="57384" name="Freeform 237"/>
                <p:cNvSpPr>
                  <a:spLocks/>
                </p:cNvSpPr>
                <p:nvPr/>
              </p:nvSpPr>
              <p:spPr bwMode="auto">
                <a:xfrm>
                  <a:off x="2504" y="2549"/>
                  <a:ext cx="193" cy="161"/>
                </a:xfrm>
                <a:custGeom>
                  <a:avLst/>
                  <a:gdLst>
                    <a:gd name="T0" fmla="*/ 90 w 193"/>
                    <a:gd name="T1" fmla="*/ 5 h 161"/>
                    <a:gd name="T2" fmla="*/ 98 w 193"/>
                    <a:gd name="T3" fmla="*/ 0 h 161"/>
                    <a:gd name="T4" fmla="*/ 114 w 193"/>
                    <a:gd name="T5" fmla="*/ 8 h 161"/>
                    <a:gd name="T6" fmla="*/ 137 w 193"/>
                    <a:gd name="T7" fmla="*/ 20 h 161"/>
                    <a:gd name="T8" fmla="*/ 181 w 193"/>
                    <a:gd name="T9" fmla="*/ 70 h 161"/>
                    <a:gd name="T10" fmla="*/ 188 w 193"/>
                    <a:gd name="T11" fmla="*/ 78 h 161"/>
                    <a:gd name="T12" fmla="*/ 191 w 193"/>
                    <a:gd name="T13" fmla="*/ 87 h 161"/>
                    <a:gd name="T14" fmla="*/ 192 w 193"/>
                    <a:gd name="T15" fmla="*/ 95 h 161"/>
                    <a:gd name="T16" fmla="*/ 191 w 193"/>
                    <a:gd name="T17" fmla="*/ 103 h 161"/>
                    <a:gd name="T18" fmla="*/ 189 w 193"/>
                    <a:gd name="T19" fmla="*/ 109 h 161"/>
                    <a:gd name="T20" fmla="*/ 186 w 193"/>
                    <a:gd name="T21" fmla="*/ 116 h 161"/>
                    <a:gd name="T22" fmla="*/ 181 w 193"/>
                    <a:gd name="T23" fmla="*/ 120 h 161"/>
                    <a:gd name="T24" fmla="*/ 158 w 193"/>
                    <a:gd name="T25" fmla="*/ 134 h 161"/>
                    <a:gd name="T26" fmla="*/ 153 w 193"/>
                    <a:gd name="T27" fmla="*/ 136 h 161"/>
                    <a:gd name="T28" fmla="*/ 147 w 193"/>
                    <a:gd name="T29" fmla="*/ 136 h 161"/>
                    <a:gd name="T30" fmla="*/ 137 w 193"/>
                    <a:gd name="T31" fmla="*/ 143 h 161"/>
                    <a:gd name="T32" fmla="*/ 122 w 193"/>
                    <a:gd name="T33" fmla="*/ 143 h 161"/>
                    <a:gd name="T34" fmla="*/ 117 w 193"/>
                    <a:gd name="T35" fmla="*/ 145 h 161"/>
                    <a:gd name="T36" fmla="*/ 115 w 193"/>
                    <a:gd name="T37" fmla="*/ 139 h 161"/>
                    <a:gd name="T38" fmla="*/ 110 w 193"/>
                    <a:gd name="T39" fmla="*/ 138 h 161"/>
                    <a:gd name="T40" fmla="*/ 105 w 193"/>
                    <a:gd name="T41" fmla="*/ 139 h 161"/>
                    <a:gd name="T42" fmla="*/ 102 w 193"/>
                    <a:gd name="T43" fmla="*/ 143 h 161"/>
                    <a:gd name="T44" fmla="*/ 101 w 193"/>
                    <a:gd name="T45" fmla="*/ 146 h 161"/>
                    <a:gd name="T46" fmla="*/ 102 w 193"/>
                    <a:gd name="T47" fmla="*/ 149 h 161"/>
                    <a:gd name="T48" fmla="*/ 94 w 193"/>
                    <a:gd name="T49" fmla="*/ 151 h 161"/>
                    <a:gd name="T50" fmla="*/ 86 w 193"/>
                    <a:gd name="T51" fmla="*/ 155 h 161"/>
                    <a:gd name="T52" fmla="*/ 74 w 193"/>
                    <a:gd name="T53" fmla="*/ 156 h 161"/>
                    <a:gd name="T54" fmla="*/ 62 w 193"/>
                    <a:gd name="T55" fmla="*/ 158 h 161"/>
                    <a:gd name="T56" fmla="*/ 47 w 193"/>
                    <a:gd name="T57" fmla="*/ 160 h 161"/>
                    <a:gd name="T58" fmla="*/ 28 w 193"/>
                    <a:gd name="T59" fmla="*/ 155 h 161"/>
                    <a:gd name="T60" fmla="*/ 12 w 193"/>
                    <a:gd name="T61" fmla="*/ 149 h 161"/>
                    <a:gd name="T62" fmla="*/ 10 w 193"/>
                    <a:gd name="T63" fmla="*/ 143 h 161"/>
                    <a:gd name="T64" fmla="*/ 7 w 193"/>
                    <a:gd name="T65" fmla="*/ 138 h 161"/>
                    <a:gd name="T66" fmla="*/ 6 w 193"/>
                    <a:gd name="T67" fmla="*/ 129 h 161"/>
                    <a:gd name="T68" fmla="*/ 2 w 193"/>
                    <a:gd name="T69" fmla="*/ 111 h 161"/>
                    <a:gd name="T70" fmla="*/ 1 w 193"/>
                    <a:gd name="T71" fmla="*/ 103 h 161"/>
                    <a:gd name="T72" fmla="*/ 0 w 193"/>
                    <a:gd name="T73" fmla="*/ 95 h 161"/>
                    <a:gd name="T74" fmla="*/ 2 w 193"/>
                    <a:gd name="T75" fmla="*/ 88 h 161"/>
                    <a:gd name="T76" fmla="*/ 6 w 193"/>
                    <a:gd name="T77" fmla="*/ 79 h 161"/>
                    <a:gd name="T78" fmla="*/ 10 w 193"/>
                    <a:gd name="T79" fmla="*/ 69 h 161"/>
                    <a:gd name="T80" fmla="*/ 18 w 193"/>
                    <a:gd name="T81" fmla="*/ 54 h 161"/>
                    <a:gd name="T82" fmla="*/ 34 w 193"/>
                    <a:gd name="T83" fmla="*/ 34 h 161"/>
                    <a:gd name="T84" fmla="*/ 48 w 193"/>
                    <a:gd name="T85" fmla="*/ 22 h 161"/>
                    <a:gd name="T86" fmla="*/ 68 w 193"/>
                    <a:gd name="T87" fmla="*/ 11 h 161"/>
                    <a:gd name="T88" fmla="*/ 80 w 193"/>
                    <a:gd name="T89" fmla="*/ 8 h 161"/>
                    <a:gd name="T90" fmla="*/ 90 w 193"/>
                    <a:gd name="T91" fmla="*/ 5 h 16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93" h="161">
                      <a:moveTo>
                        <a:pt x="90" y="5"/>
                      </a:moveTo>
                      <a:lnTo>
                        <a:pt x="98" y="0"/>
                      </a:lnTo>
                      <a:lnTo>
                        <a:pt x="114" y="8"/>
                      </a:lnTo>
                      <a:lnTo>
                        <a:pt x="137" y="20"/>
                      </a:lnTo>
                      <a:lnTo>
                        <a:pt x="181" y="70"/>
                      </a:lnTo>
                      <a:lnTo>
                        <a:pt x="188" y="78"/>
                      </a:lnTo>
                      <a:lnTo>
                        <a:pt x="191" y="87"/>
                      </a:lnTo>
                      <a:lnTo>
                        <a:pt x="192" y="95"/>
                      </a:lnTo>
                      <a:lnTo>
                        <a:pt x="191" y="103"/>
                      </a:lnTo>
                      <a:lnTo>
                        <a:pt x="189" y="109"/>
                      </a:lnTo>
                      <a:lnTo>
                        <a:pt x="186" y="116"/>
                      </a:lnTo>
                      <a:lnTo>
                        <a:pt x="181" y="120"/>
                      </a:lnTo>
                      <a:lnTo>
                        <a:pt x="158" y="134"/>
                      </a:lnTo>
                      <a:lnTo>
                        <a:pt x="153" y="136"/>
                      </a:lnTo>
                      <a:lnTo>
                        <a:pt x="147" y="136"/>
                      </a:lnTo>
                      <a:lnTo>
                        <a:pt x="137" y="143"/>
                      </a:lnTo>
                      <a:lnTo>
                        <a:pt x="122" y="143"/>
                      </a:lnTo>
                      <a:lnTo>
                        <a:pt x="117" y="145"/>
                      </a:lnTo>
                      <a:lnTo>
                        <a:pt x="115" y="139"/>
                      </a:lnTo>
                      <a:lnTo>
                        <a:pt x="110" y="138"/>
                      </a:lnTo>
                      <a:lnTo>
                        <a:pt x="105" y="139"/>
                      </a:lnTo>
                      <a:lnTo>
                        <a:pt x="102" y="143"/>
                      </a:lnTo>
                      <a:lnTo>
                        <a:pt x="101" y="146"/>
                      </a:lnTo>
                      <a:lnTo>
                        <a:pt x="102" y="149"/>
                      </a:lnTo>
                      <a:lnTo>
                        <a:pt x="94" y="151"/>
                      </a:lnTo>
                      <a:lnTo>
                        <a:pt x="86" y="155"/>
                      </a:lnTo>
                      <a:lnTo>
                        <a:pt x="74" y="156"/>
                      </a:lnTo>
                      <a:lnTo>
                        <a:pt x="62" y="158"/>
                      </a:lnTo>
                      <a:lnTo>
                        <a:pt x="47" y="160"/>
                      </a:lnTo>
                      <a:lnTo>
                        <a:pt x="28" y="155"/>
                      </a:lnTo>
                      <a:lnTo>
                        <a:pt x="12" y="149"/>
                      </a:lnTo>
                      <a:lnTo>
                        <a:pt x="10" y="143"/>
                      </a:lnTo>
                      <a:lnTo>
                        <a:pt x="7" y="138"/>
                      </a:lnTo>
                      <a:lnTo>
                        <a:pt x="6" y="129"/>
                      </a:lnTo>
                      <a:lnTo>
                        <a:pt x="2" y="111"/>
                      </a:lnTo>
                      <a:lnTo>
                        <a:pt x="1" y="103"/>
                      </a:lnTo>
                      <a:lnTo>
                        <a:pt x="0" y="95"/>
                      </a:lnTo>
                      <a:lnTo>
                        <a:pt x="2" y="88"/>
                      </a:lnTo>
                      <a:lnTo>
                        <a:pt x="6" y="79"/>
                      </a:lnTo>
                      <a:lnTo>
                        <a:pt x="10" y="69"/>
                      </a:lnTo>
                      <a:lnTo>
                        <a:pt x="18" y="54"/>
                      </a:lnTo>
                      <a:lnTo>
                        <a:pt x="34" y="34"/>
                      </a:lnTo>
                      <a:lnTo>
                        <a:pt x="48" y="22"/>
                      </a:lnTo>
                      <a:lnTo>
                        <a:pt x="68" y="11"/>
                      </a:lnTo>
                      <a:lnTo>
                        <a:pt x="80" y="8"/>
                      </a:lnTo>
                      <a:lnTo>
                        <a:pt x="90" y="5"/>
                      </a:lnTo>
                    </a:path>
                  </a:pathLst>
                </a:custGeom>
                <a:solidFill>
                  <a:srgbClr val="9F7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85" name="Freeform 238"/>
                <p:cNvSpPr>
                  <a:spLocks/>
                </p:cNvSpPr>
                <p:nvPr/>
              </p:nvSpPr>
              <p:spPr bwMode="auto">
                <a:xfrm>
                  <a:off x="2652" y="2675"/>
                  <a:ext cx="28" cy="30"/>
                </a:xfrm>
                <a:custGeom>
                  <a:avLst/>
                  <a:gdLst>
                    <a:gd name="T0" fmla="*/ 5 w 28"/>
                    <a:gd name="T1" fmla="*/ 4 h 30"/>
                    <a:gd name="T2" fmla="*/ 22 w 28"/>
                    <a:gd name="T3" fmla="*/ 4 h 30"/>
                    <a:gd name="T4" fmla="*/ 20 w 28"/>
                    <a:gd name="T5" fmla="*/ 0 h 30"/>
                    <a:gd name="T6" fmla="*/ 23 w 28"/>
                    <a:gd name="T7" fmla="*/ 0 h 30"/>
                    <a:gd name="T8" fmla="*/ 27 w 28"/>
                    <a:gd name="T9" fmla="*/ 4 h 30"/>
                    <a:gd name="T10" fmla="*/ 27 w 28"/>
                    <a:gd name="T11" fmla="*/ 7 h 30"/>
                    <a:gd name="T12" fmla="*/ 24 w 28"/>
                    <a:gd name="T13" fmla="*/ 8 h 30"/>
                    <a:gd name="T14" fmla="*/ 24 w 28"/>
                    <a:gd name="T15" fmla="*/ 12 h 30"/>
                    <a:gd name="T16" fmla="*/ 23 w 28"/>
                    <a:gd name="T17" fmla="*/ 17 h 30"/>
                    <a:gd name="T18" fmla="*/ 21 w 28"/>
                    <a:gd name="T19" fmla="*/ 21 h 30"/>
                    <a:gd name="T20" fmla="*/ 20 w 28"/>
                    <a:gd name="T21" fmla="*/ 23 h 30"/>
                    <a:gd name="T22" fmla="*/ 18 w 28"/>
                    <a:gd name="T23" fmla="*/ 25 h 30"/>
                    <a:gd name="T24" fmla="*/ 16 w 28"/>
                    <a:gd name="T25" fmla="*/ 26 h 30"/>
                    <a:gd name="T26" fmla="*/ 14 w 28"/>
                    <a:gd name="T27" fmla="*/ 28 h 30"/>
                    <a:gd name="T28" fmla="*/ 11 w 28"/>
                    <a:gd name="T29" fmla="*/ 29 h 30"/>
                    <a:gd name="T30" fmla="*/ 9 w 28"/>
                    <a:gd name="T31" fmla="*/ 29 h 30"/>
                    <a:gd name="T32" fmla="*/ 7 w 28"/>
                    <a:gd name="T33" fmla="*/ 29 h 30"/>
                    <a:gd name="T34" fmla="*/ 9 w 28"/>
                    <a:gd name="T35" fmla="*/ 26 h 30"/>
                    <a:gd name="T36" fmla="*/ 11 w 28"/>
                    <a:gd name="T37" fmla="*/ 26 h 30"/>
                    <a:gd name="T38" fmla="*/ 14 w 28"/>
                    <a:gd name="T39" fmla="*/ 24 h 30"/>
                    <a:gd name="T40" fmla="*/ 17 w 28"/>
                    <a:gd name="T41" fmla="*/ 23 h 30"/>
                    <a:gd name="T42" fmla="*/ 18 w 28"/>
                    <a:gd name="T43" fmla="*/ 21 h 30"/>
                    <a:gd name="T44" fmla="*/ 19 w 28"/>
                    <a:gd name="T45" fmla="*/ 19 h 30"/>
                    <a:gd name="T46" fmla="*/ 20 w 28"/>
                    <a:gd name="T47" fmla="*/ 15 h 30"/>
                    <a:gd name="T48" fmla="*/ 21 w 28"/>
                    <a:gd name="T49" fmla="*/ 11 h 30"/>
                    <a:gd name="T50" fmla="*/ 22 w 28"/>
                    <a:gd name="T51" fmla="*/ 8 h 30"/>
                    <a:gd name="T52" fmla="*/ 0 w 28"/>
                    <a:gd name="T53" fmla="*/ 10 h 30"/>
                    <a:gd name="T54" fmla="*/ 5 w 28"/>
                    <a:gd name="T55" fmla="*/ 4 h 3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 h="30">
                      <a:moveTo>
                        <a:pt x="5" y="4"/>
                      </a:moveTo>
                      <a:lnTo>
                        <a:pt x="22" y="4"/>
                      </a:lnTo>
                      <a:lnTo>
                        <a:pt x="20" y="0"/>
                      </a:lnTo>
                      <a:lnTo>
                        <a:pt x="23" y="0"/>
                      </a:lnTo>
                      <a:lnTo>
                        <a:pt x="27" y="4"/>
                      </a:lnTo>
                      <a:lnTo>
                        <a:pt x="27" y="7"/>
                      </a:lnTo>
                      <a:lnTo>
                        <a:pt x="24" y="8"/>
                      </a:lnTo>
                      <a:lnTo>
                        <a:pt x="24" y="12"/>
                      </a:lnTo>
                      <a:lnTo>
                        <a:pt x="23" y="17"/>
                      </a:lnTo>
                      <a:lnTo>
                        <a:pt x="21" y="21"/>
                      </a:lnTo>
                      <a:lnTo>
                        <a:pt x="20" y="23"/>
                      </a:lnTo>
                      <a:lnTo>
                        <a:pt x="18" y="25"/>
                      </a:lnTo>
                      <a:lnTo>
                        <a:pt x="16" y="26"/>
                      </a:lnTo>
                      <a:lnTo>
                        <a:pt x="14" y="28"/>
                      </a:lnTo>
                      <a:lnTo>
                        <a:pt x="11" y="29"/>
                      </a:lnTo>
                      <a:lnTo>
                        <a:pt x="9" y="29"/>
                      </a:lnTo>
                      <a:lnTo>
                        <a:pt x="7" y="29"/>
                      </a:lnTo>
                      <a:lnTo>
                        <a:pt x="9" y="26"/>
                      </a:lnTo>
                      <a:lnTo>
                        <a:pt x="11" y="26"/>
                      </a:lnTo>
                      <a:lnTo>
                        <a:pt x="14" y="24"/>
                      </a:lnTo>
                      <a:lnTo>
                        <a:pt x="17" y="23"/>
                      </a:lnTo>
                      <a:lnTo>
                        <a:pt x="18" y="21"/>
                      </a:lnTo>
                      <a:lnTo>
                        <a:pt x="19" y="19"/>
                      </a:lnTo>
                      <a:lnTo>
                        <a:pt x="20" y="15"/>
                      </a:lnTo>
                      <a:lnTo>
                        <a:pt x="21" y="11"/>
                      </a:lnTo>
                      <a:lnTo>
                        <a:pt x="22" y="8"/>
                      </a:lnTo>
                      <a:lnTo>
                        <a:pt x="0" y="10"/>
                      </a:lnTo>
                      <a:lnTo>
                        <a:pt x="5" y="4"/>
                      </a:lnTo>
                    </a:path>
                  </a:pathLst>
                </a:custGeom>
                <a:solidFill>
                  <a:srgbClr val="9F7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57363" name="Group 239"/>
            <p:cNvGrpSpPr>
              <a:grpSpLocks/>
            </p:cNvGrpSpPr>
            <p:nvPr/>
          </p:nvGrpSpPr>
          <p:grpSpPr bwMode="auto">
            <a:xfrm>
              <a:off x="2717" y="2586"/>
              <a:ext cx="187" cy="214"/>
              <a:chOff x="2717" y="2586"/>
              <a:chExt cx="187" cy="214"/>
            </a:xfrm>
          </p:grpSpPr>
          <p:grpSp>
            <p:nvGrpSpPr>
              <p:cNvPr id="57375" name="Group 240"/>
              <p:cNvGrpSpPr>
                <a:grpSpLocks/>
              </p:cNvGrpSpPr>
              <p:nvPr/>
            </p:nvGrpSpPr>
            <p:grpSpPr bwMode="auto">
              <a:xfrm>
                <a:off x="2717" y="2586"/>
                <a:ext cx="178" cy="214"/>
                <a:chOff x="2717" y="2586"/>
                <a:chExt cx="178" cy="214"/>
              </a:xfrm>
            </p:grpSpPr>
            <p:sp>
              <p:nvSpPr>
                <p:cNvPr id="57377" name="Freeform 241"/>
                <p:cNvSpPr>
                  <a:spLocks/>
                </p:cNvSpPr>
                <p:nvPr/>
              </p:nvSpPr>
              <p:spPr bwMode="auto">
                <a:xfrm>
                  <a:off x="2730" y="2595"/>
                  <a:ext cx="165" cy="205"/>
                </a:xfrm>
                <a:custGeom>
                  <a:avLst/>
                  <a:gdLst>
                    <a:gd name="T0" fmla="*/ 142 w 165"/>
                    <a:gd name="T1" fmla="*/ 29 h 205"/>
                    <a:gd name="T2" fmla="*/ 153 w 165"/>
                    <a:gd name="T3" fmla="*/ 58 h 205"/>
                    <a:gd name="T4" fmla="*/ 154 w 165"/>
                    <a:gd name="T5" fmla="*/ 68 h 205"/>
                    <a:gd name="T6" fmla="*/ 151 w 165"/>
                    <a:gd name="T7" fmla="*/ 78 h 205"/>
                    <a:gd name="T8" fmla="*/ 153 w 165"/>
                    <a:gd name="T9" fmla="*/ 93 h 205"/>
                    <a:gd name="T10" fmla="*/ 164 w 165"/>
                    <a:gd name="T11" fmla="*/ 115 h 205"/>
                    <a:gd name="T12" fmla="*/ 156 w 165"/>
                    <a:gd name="T13" fmla="*/ 126 h 205"/>
                    <a:gd name="T14" fmla="*/ 159 w 165"/>
                    <a:gd name="T15" fmla="*/ 131 h 205"/>
                    <a:gd name="T16" fmla="*/ 157 w 165"/>
                    <a:gd name="T17" fmla="*/ 144 h 205"/>
                    <a:gd name="T18" fmla="*/ 155 w 165"/>
                    <a:gd name="T19" fmla="*/ 155 h 205"/>
                    <a:gd name="T20" fmla="*/ 154 w 165"/>
                    <a:gd name="T21" fmla="*/ 162 h 205"/>
                    <a:gd name="T22" fmla="*/ 155 w 165"/>
                    <a:gd name="T23" fmla="*/ 172 h 205"/>
                    <a:gd name="T24" fmla="*/ 151 w 165"/>
                    <a:gd name="T25" fmla="*/ 181 h 205"/>
                    <a:gd name="T26" fmla="*/ 144 w 165"/>
                    <a:gd name="T27" fmla="*/ 184 h 205"/>
                    <a:gd name="T28" fmla="*/ 133 w 165"/>
                    <a:gd name="T29" fmla="*/ 186 h 205"/>
                    <a:gd name="T30" fmla="*/ 101 w 165"/>
                    <a:gd name="T31" fmla="*/ 204 h 205"/>
                    <a:gd name="T32" fmla="*/ 11 w 165"/>
                    <a:gd name="T33" fmla="*/ 148 h 205"/>
                    <a:gd name="T34" fmla="*/ 10 w 165"/>
                    <a:gd name="T35" fmla="*/ 126 h 205"/>
                    <a:gd name="T36" fmla="*/ 4 w 165"/>
                    <a:gd name="T37" fmla="*/ 110 h 205"/>
                    <a:gd name="T38" fmla="*/ 3 w 165"/>
                    <a:gd name="T39" fmla="*/ 99 h 205"/>
                    <a:gd name="T40" fmla="*/ 0 w 165"/>
                    <a:gd name="T41" fmla="*/ 85 h 205"/>
                    <a:gd name="T42" fmla="*/ 3 w 165"/>
                    <a:gd name="T43" fmla="*/ 66 h 205"/>
                    <a:gd name="T44" fmla="*/ 7 w 165"/>
                    <a:gd name="T45" fmla="*/ 46 h 205"/>
                    <a:gd name="T46" fmla="*/ 13 w 165"/>
                    <a:gd name="T47" fmla="*/ 33 h 205"/>
                    <a:gd name="T48" fmla="*/ 23 w 165"/>
                    <a:gd name="T49" fmla="*/ 22 h 205"/>
                    <a:gd name="T50" fmla="*/ 35 w 165"/>
                    <a:gd name="T51" fmla="*/ 11 h 205"/>
                    <a:gd name="T52" fmla="*/ 49 w 165"/>
                    <a:gd name="T53" fmla="*/ 4 h 205"/>
                    <a:gd name="T54" fmla="*/ 67 w 165"/>
                    <a:gd name="T55" fmla="*/ 1 h 205"/>
                    <a:gd name="T56" fmla="*/ 81 w 165"/>
                    <a:gd name="T57" fmla="*/ 0 h 205"/>
                    <a:gd name="T58" fmla="*/ 97 w 165"/>
                    <a:gd name="T59" fmla="*/ 1 h 205"/>
                    <a:gd name="T60" fmla="*/ 116 w 165"/>
                    <a:gd name="T61" fmla="*/ 5 h 205"/>
                    <a:gd name="T62" fmla="*/ 130 w 165"/>
                    <a:gd name="T63" fmla="*/ 13 h 205"/>
                    <a:gd name="T64" fmla="*/ 142 w 165"/>
                    <a:gd name="T65" fmla="*/ 29 h 20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5" h="205">
                      <a:moveTo>
                        <a:pt x="142" y="29"/>
                      </a:moveTo>
                      <a:lnTo>
                        <a:pt x="153" y="58"/>
                      </a:lnTo>
                      <a:lnTo>
                        <a:pt x="154" y="68"/>
                      </a:lnTo>
                      <a:lnTo>
                        <a:pt x="151" y="78"/>
                      </a:lnTo>
                      <a:lnTo>
                        <a:pt x="153" y="93"/>
                      </a:lnTo>
                      <a:lnTo>
                        <a:pt x="164" y="115"/>
                      </a:lnTo>
                      <a:lnTo>
                        <a:pt x="156" y="126"/>
                      </a:lnTo>
                      <a:lnTo>
                        <a:pt x="159" y="131"/>
                      </a:lnTo>
                      <a:lnTo>
                        <a:pt x="157" y="144"/>
                      </a:lnTo>
                      <a:lnTo>
                        <a:pt x="155" y="155"/>
                      </a:lnTo>
                      <a:lnTo>
                        <a:pt x="154" y="162"/>
                      </a:lnTo>
                      <a:lnTo>
                        <a:pt x="155" y="172"/>
                      </a:lnTo>
                      <a:lnTo>
                        <a:pt x="151" y="181"/>
                      </a:lnTo>
                      <a:lnTo>
                        <a:pt x="144" y="184"/>
                      </a:lnTo>
                      <a:lnTo>
                        <a:pt x="133" y="186"/>
                      </a:lnTo>
                      <a:lnTo>
                        <a:pt x="101" y="204"/>
                      </a:lnTo>
                      <a:lnTo>
                        <a:pt x="11" y="148"/>
                      </a:lnTo>
                      <a:lnTo>
                        <a:pt x="10" y="126"/>
                      </a:lnTo>
                      <a:lnTo>
                        <a:pt x="4" y="110"/>
                      </a:lnTo>
                      <a:lnTo>
                        <a:pt x="3" y="99"/>
                      </a:lnTo>
                      <a:lnTo>
                        <a:pt x="0" y="85"/>
                      </a:lnTo>
                      <a:lnTo>
                        <a:pt x="3" y="66"/>
                      </a:lnTo>
                      <a:lnTo>
                        <a:pt x="7" y="46"/>
                      </a:lnTo>
                      <a:lnTo>
                        <a:pt x="13" y="33"/>
                      </a:lnTo>
                      <a:lnTo>
                        <a:pt x="23" y="22"/>
                      </a:lnTo>
                      <a:lnTo>
                        <a:pt x="35" y="11"/>
                      </a:lnTo>
                      <a:lnTo>
                        <a:pt x="49" y="4"/>
                      </a:lnTo>
                      <a:lnTo>
                        <a:pt x="67" y="1"/>
                      </a:lnTo>
                      <a:lnTo>
                        <a:pt x="81" y="0"/>
                      </a:lnTo>
                      <a:lnTo>
                        <a:pt x="97" y="1"/>
                      </a:lnTo>
                      <a:lnTo>
                        <a:pt x="116" y="5"/>
                      </a:lnTo>
                      <a:lnTo>
                        <a:pt x="130" y="13"/>
                      </a:lnTo>
                      <a:lnTo>
                        <a:pt x="142" y="29"/>
                      </a:lnTo>
                    </a:path>
                  </a:pathLst>
                </a:custGeom>
                <a:solidFill>
                  <a:srgbClr val="BF7F3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8" name="Freeform 242"/>
                <p:cNvSpPr>
                  <a:spLocks/>
                </p:cNvSpPr>
                <p:nvPr/>
              </p:nvSpPr>
              <p:spPr bwMode="auto">
                <a:xfrm>
                  <a:off x="2717" y="2586"/>
                  <a:ext cx="169" cy="173"/>
                </a:xfrm>
                <a:custGeom>
                  <a:avLst/>
                  <a:gdLst>
                    <a:gd name="T0" fmla="*/ 14 w 169"/>
                    <a:gd name="T1" fmla="*/ 152 h 173"/>
                    <a:gd name="T2" fmla="*/ 11 w 169"/>
                    <a:gd name="T3" fmla="*/ 131 h 173"/>
                    <a:gd name="T4" fmla="*/ 7 w 169"/>
                    <a:gd name="T5" fmla="*/ 122 h 173"/>
                    <a:gd name="T6" fmla="*/ 2 w 169"/>
                    <a:gd name="T7" fmla="*/ 108 h 173"/>
                    <a:gd name="T8" fmla="*/ 0 w 169"/>
                    <a:gd name="T9" fmla="*/ 97 h 173"/>
                    <a:gd name="T10" fmla="*/ 0 w 169"/>
                    <a:gd name="T11" fmla="*/ 83 h 173"/>
                    <a:gd name="T12" fmla="*/ 3 w 169"/>
                    <a:gd name="T13" fmla="*/ 65 h 173"/>
                    <a:gd name="T14" fmla="*/ 9 w 169"/>
                    <a:gd name="T15" fmla="*/ 47 h 173"/>
                    <a:gd name="T16" fmla="*/ 17 w 169"/>
                    <a:gd name="T17" fmla="*/ 31 h 173"/>
                    <a:gd name="T18" fmla="*/ 28 w 169"/>
                    <a:gd name="T19" fmla="*/ 18 h 173"/>
                    <a:gd name="T20" fmla="*/ 37 w 169"/>
                    <a:gd name="T21" fmla="*/ 10 h 173"/>
                    <a:gd name="T22" fmla="*/ 50 w 169"/>
                    <a:gd name="T23" fmla="*/ 3 h 173"/>
                    <a:gd name="T24" fmla="*/ 64 w 169"/>
                    <a:gd name="T25" fmla="*/ 0 h 173"/>
                    <a:gd name="T26" fmla="*/ 85 w 169"/>
                    <a:gd name="T27" fmla="*/ 0 h 173"/>
                    <a:gd name="T28" fmla="*/ 108 w 169"/>
                    <a:gd name="T29" fmla="*/ 3 h 173"/>
                    <a:gd name="T30" fmla="*/ 125 w 169"/>
                    <a:gd name="T31" fmla="*/ 3 h 173"/>
                    <a:gd name="T32" fmla="*/ 140 w 169"/>
                    <a:gd name="T33" fmla="*/ 5 h 173"/>
                    <a:gd name="T34" fmla="*/ 147 w 169"/>
                    <a:gd name="T35" fmla="*/ 6 h 173"/>
                    <a:gd name="T36" fmla="*/ 153 w 169"/>
                    <a:gd name="T37" fmla="*/ 11 h 173"/>
                    <a:gd name="T38" fmla="*/ 159 w 169"/>
                    <a:gd name="T39" fmla="*/ 21 h 173"/>
                    <a:gd name="T40" fmla="*/ 163 w 169"/>
                    <a:gd name="T41" fmla="*/ 29 h 173"/>
                    <a:gd name="T42" fmla="*/ 168 w 169"/>
                    <a:gd name="T43" fmla="*/ 37 h 173"/>
                    <a:gd name="T44" fmla="*/ 164 w 169"/>
                    <a:gd name="T45" fmla="*/ 49 h 173"/>
                    <a:gd name="T46" fmla="*/ 160 w 169"/>
                    <a:gd name="T47" fmla="*/ 60 h 173"/>
                    <a:gd name="T48" fmla="*/ 160 w 169"/>
                    <a:gd name="T49" fmla="*/ 66 h 173"/>
                    <a:gd name="T50" fmla="*/ 157 w 169"/>
                    <a:gd name="T51" fmla="*/ 73 h 173"/>
                    <a:gd name="T52" fmla="*/ 156 w 169"/>
                    <a:gd name="T53" fmla="*/ 82 h 173"/>
                    <a:gd name="T54" fmla="*/ 151 w 169"/>
                    <a:gd name="T55" fmla="*/ 86 h 173"/>
                    <a:gd name="T56" fmla="*/ 148 w 169"/>
                    <a:gd name="T57" fmla="*/ 113 h 173"/>
                    <a:gd name="T58" fmla="*/ 143 w 169"/>
                    <a:gd name="T59" fmla="*/ 118 h 173"/>
                    <a:gd name="T60" fmla="*/ 138 w 169"/>
                    <a:gd name="T61" fmla="*/ 117 h 173"/>
                    <a:gd name="T62" fmla="*/ 135 w 169"/>
                    <a:gd name="T63" fmla="*/ 111 h 173"/>
                    <a:gd name="T64" fmla="*/ 130 w 169"/>
                    <a:gd name="T65" fmla="*/ 103 h 173"/>
                    <a:gd name="T66" fmla="*/ 124 w 169"/>
                    <a:gd name="T67" fmla="*/ 103 h 173"/>
                    <a:gd name="T68" fmla="*/ 121 w 169"/>
                    <a:gd name="T69" fmla="*/ 113 h 173"/>
                    <a:gd name="T70" fmla="*/ 119 w 169"/>
                    <a:gd name="T71" fmla="*/ 127 h 173"/>
                    <a:gd name="T72" fmla="*/ 121 w 169"/>
                    <a:gd name="T73" fmla="*/ 138 h 173"/>
                    <a:gd name="T74" fmla="*/ 123 w 169"/>
                    <a:gd name="T75" fmla="*/ 144 h 173"/>
                    <a:gd name="T76" fmla="*/ 128 w 169"/>
                    <a:gd name="T77" fmla="*/ 149 h 173"/>
                    <a:gd name="T78" fmla="*/ 137 w 169"/>
                    <a:gd name="T79" fmla="*/ 155 h 173"/>
                    <a:gd name="T80" fmla="*/ 124 w 169"/>
                    <a:gd name="T81" fmla="*/ 153 h 173"/>
                    <a:gd name="T82" fmla="*/ 117 w 169"/>
                    <a:gd name="T83" fmla="*/ 153 h 173"/>
                    <a:gd name="T84" fmla="*/ 116 w 169"/>
                    <a:gd name="T85" fmla="*/ 155 h 173"/>
                    <a:gd name="T86" fmla="*/ 106 w 169"/>
                    <a:gd name="T87" fmla="*/ 165 h 173"/>
                    <a:gd name="T88" fmla="*/ 100 w 169"/>
                    <a:gd name="T89" fmla="*/ 167 h 173"/>
                    <a:gd name="T90" fmla="*/ 92 w 169"/>
                    <a:gd name="T91" fmla="*/ 170 h 173"/>
                    <a:gd name="T92" fmla="*/ 85 w 169"/>
                    <a:gd name="T93" fmla="*/ 172 h 173"/>
                    <a:gd name="T94" fmla="*/ 59 w 169"/>
                    <a:gd name="T95" fmla="*/ 169 h 173"/>
                    <a:gd name="T96" fmla="*/ 48 w 169"/>
                    <a:gd name="T97" fmla="*/ 168 h 173"/>
                    <a:gd name="T98" fmla="*/ 46 w 169"/>
                    <a:gd name="T99" fmla="*/ 165 h 173"/>
                    <a:gd name="T100" fmla="*/ 33 w 169"/>
                    <a:gd name="T101" fmla="*/ 160 h 173"/>
                    <a:gd name="T102" fmla="*/ 23 w 169"/>
                    <a:gd name="T103" fmla="*/ 158 h 173"/>
                    <a:gd name="T104" fmla="*/ 14 w 169"/>
                    <a:gd name="T105" fmla="*/ 152 h 17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69" h="173">
                      <a:moveTo>
                        <a:pt x="14" y="152"/>
                      </a:moveTo>
                      <a:lnTo>
                        <a:pt x="11" y="131"/>
                      </a:lnTo>
                      <a:lnTo>
                        <a:pt x="7" y="122"/>
                      </a:lnTo>
                      <a:lnTo>
                        <a:pt x="2" y="108"/>
                      </a:lnTo>
                      <a:lnTo>
                        <a:pt x="0" y="97"/>
                      </a:lnTo>
                      <a:lnTo>
                        <a:pt x="0" y="83"/>
                      </a:lnTo>
                      <a:lnTo>
                        <a:pt x="3" y="65"/>
                      </a:lnTo>
                      <a:lnTo>
                        <a:pt x="9" y="47"/>
                      </a:lnTo>
                      <a:lnTo>
                        <a:pt x="17" y="31"/>
                      </a:lnTo>
                      <a:lnTo>
                        <a:pt x="28" y="18"/>
                      </a:lnTo>
                      <a:lnTo>
                        <a:pt x="37" y="10"/>
                      </a:lnTo>
                      <a:lnTo>
                        <a:pt x="50" y="3"/>
                      </a:lnTo>
                      <a:lnTo>
                        <a:pt x="64" y="0"/>
                      </a:lnTo>
                      <a:lnTo>
                        <a:pt x="85" y="0"/>
                      </a:lnTo>
                      <a:lnTo>
                        <a:pt x="108" y="3"/>
                      </a:lnTo>
                      <a:lnTo>
                        <a:pt x="125" y="3"/>
                      </a:lnTo>
                      <a:lnTo>
                        <a:pt x="140" y="5"/>
                      </a:lnTo>
                      <a:lnTo>
                        <a:pt x="147" y="6"/>
                      </a:lnTo>
                      <a:lnTo>
                        <a:pt x="153" y="11"/>
                      </a:lnTo>
                      <a:lnTo>
                        <a:pt x="159" y="21"/>
                      </a:lnTo>
                      <a:lnTo>
                        <a:pt x="163" y="29"/>
                      </a:lnTo>
                      <a:lnTo>
                        <a:pt x="168" y="37"/>
                      </a:lnTo>
                      <a:lnTo>
                        <a:pt x="164" y="49"/>
                      </a:lnTo>
                      <a:lnTo>
                        <a:pt x="160" y="60"/>
                      </a:lnTo>
                      <a:lnTo>
                        <a:pt x="160" y="66"/>
                      </a:lnTo>
                      <a:lnTo>
                        <a:pt x="157" y="73"/>
                      </a:lnTo>
                      <a:lnTo>
                        <a:pt x="156" y="82"/>
                      </a:lnTo>
                      <a:lnTo>
                        <a:pt x="151" y="86"/>
                      </a:lnTo>
                      <a:lnTo>
                        <a:pt x="148" y="113"/>
                      </a:lnTo>
                      <a:lnTo>
                        <a:pt x="143" y="118"/>
                      </a:lnTo>
                      <a:lnTo>
                        <a:pt x="138" y="117"/>
                      </a:lnTo>
                      <a:lnTo>
                        <a:pt x="135" y="111"/>
                      </a:lnTo>
                      <a:lnTo>
                        <a:pt x="130" y="103"/>
                      </a:lnTo>
                      <a:lnTo>
                        <a:pt x="124" y="103"/>
                      </a:lnTo>
                      <a:lnTo>
                        <a:pt x="121" y="113"/>
                      </a:lnTo>
                      <a:lnTo>
                        <a:pt x="119" y="127"/>
                      </a:lnTo>
                      <a:lnTo>
                        <a:pt x="121" y="138"/>
                      </a:lnTo>
                      <a:lnTo>
                        <a:pt x="123" y="144"/>
                      </a:lnTo>
                      <a:lnTo>
                        <a:pt x="128" y="149"/>
                      </a:lnTo>
                      <a:lnTo>
                        <a:pt x="137" y="155"/>
                      </a:lnTo>
                      <a:lnTo>
                        <a:pt x="124" y="153"/>
                      </a:lnTo>
                      <a:lnTo>
                        <a:pt x="117" y="153"/>
                      </a:lnTo>
                      <a:lnTo>
                        <a:pt x="116" y="155"/>
                      </a:lnTo>
                      <a:lnTo>
                        <a:pt x="106" y="165"/>
                      </a:lnTo>
                      <a:lnTo>
                        <a:pt x="100" y="167"/>
                      </a:lnTo>
                      <a:lnTo>
                        <a:pt x="92" y="170"/>
                      </a:lnTo>
                      <a:lnTo>
                        <a:pt x="85" y="172"/>
                      </a:lnTo>
                      <a:lnTo>
                        <a:pt x="59" y="169"/>
                      </a:lnTo>
                      <a:lnTo>
                        <a:pt x="48" y="168"/>
                      </a:lnTo>
                      <a:lnTo>
                        <a:pt x="46" y="165"/>
                      </a:lnTo>
                      <a:lnTo>
                        <a:pt x="33" y="160"/>
                      </a:lnTo>
                      <a:lnTo>
                        <a:pt x="23" y="158"/>
                      </a:lnTo>
                      <a:lnTo>
                        <a:pt x="14" y="152"/>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7376" name="Freeform 243"/>
              <p:cNvSpPr>
                <a:spLocks/>
              </p:cNvSpPr>
              <p:nvPr/>
            </p:nvSpPr>
            <p:spPr bwMode="auto">
              <a:xfrm>
                <a:off x="2860" y="2658"/>
                <a:ext cx="44" cy="52"/>
              </a:xfrm>
              <a:custGeom>
                <a:avLst/>
                <a:gdLst>
                  <a:gd name="T0" fmla="*/ 5 w 44"/>
                  <a:gd name="T1" fmla="*/ 16 h 52"/>
                  <a:gd name="T2" fmla="*/ 32 w 44"/>
                  <a:gd name="T3" fmla="*/ 4 h 52"/>
                  <a:gd name="T4" fmla="*/ 22 w 44"/>
                  <a:gd name="T5" fmla="*/ 4 h 52"/>
                  <a:gd name="T6" fmla="*/ 23 w 44"/>
                  <a:gd name="T7" fmla="*/ 0 h 52"/>
                  <a:gd name="T8" fmla="*/ 43 w 44"/>
                  <a:gd name="T9" fmla="*/ 0 h 52"/>
                  <a:gd name="T10" fmla="*/ 43 w 44"/>
                  <a:gd name="T11" fmla="*/ 4 h 52"/>
                  <a:gd name="T12" fmla="*/ 40 w 44"/>
                  <a:gd name="T13" fmla="*/ 9 h 52"/>
                  <a:gd name="T14" fmla="*/ 41 w 44"/>
                  <a:gd name="T15" fmla="*/ 19 h 52"/>
                  <a:gd name="T16" fmla="*/ 41 w 44"/>
                  <a:gd name="T17" fmla="*/ 29 h 52"/>
                  <a:gd name="T18" fmla="*/ 40 w 44"/>
                  <a:gd name="T19" fmla="*/ 36 h 52"/>
                  <a:gd name="T20" fmla="*/ 38 w 44"/>
                  <a:gd name="T21" fmla="*/ 42 h 52"/>
                  <a:gd name="T22" fmla="*/ 35 w 44"/>
                  <a:gd name="T23" fmla="*/ 46 h 52"/>
                  <a:gd name="T24" fmla="*/ 32 w 44"/>
                  <a:gd name="T25" fmla="*/ 49 h 52"/>
                  <a:gd name="T26" fmla="*/ 28 w 44"/>
                  <a:gd name="T27" fmla="*/ 51 h 52"/>
                  <a:gd name="T28" fmla="*/ 24 w 44"/>
                  <a:gd name="T29" fmla="*/ 51 h 52"/>
                  <a:gd name="T30" fmla="*/ 24 w 44"/>
                  <a:gd name="T31" fmla="*/ 49 h 52"/>
                  <a:gd name="T32" fmla="*/ 30 w 44"/>
                  <a:gd name="T33" fmla="*/ 46 h 52"/>
                  <a:gd name="T34" fmla="*/ 34 w 44"/>
                  <a:gd name="T35" fmla="*/ 41 h 52"/>
                  <a:gd name="T36" fmla="*/ 37 w 44"/>
                  <a:gd name="T37" fmla="*/ 30 h 52"/>
                  <a:gd name="T38" fmla="*/ 37 w 44"/>
                  <a:gd name="T39" fmla="*/ 22 h 52"/>
                  <a:gd name="T40" fmla="*/ 36 w 44"/>
                  <a:gd name="T41" fmla="*/ 14 h 52"/>
                  <a:gd name="T42" fmla="*/ 0 w 44"/>
                  <a:gd name="T43" fmla="*/ 33 h 52"/>
                  <a:gd name="T44" fmla="*/ 5 w 44"/>
                  <a:gd name="T45" fmla="*/ 16 h 5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4" h="52">
                    <a:moveTo>
                      <a:pt x="5" y="16"/>
                    </a:moveTo>
                    <a:lnTo>
                      <a:pt x="32" y="4"/>
                    </a:lnTo>
                    <a:lnTo>
                      <a:pt x="22" y="4"/>
                    </a:lnTo>
                    <a:lnTo>
                      <a:pt x="23" y="0"/>
                    </a:lnTo>
                    <a:lnTo>
                      <a:pt x="43" y="0"/>
                    </a:lnTo>
                    <a:lnTo>
                      <a:pt x="43" y="4"/>
                    </a:lnTo>
                    <a:lnTo>
                      <a:pt x="40" y="9"/>
                    </a:lnTo>
                    <a:lnTo>
                      <a:pt x="41" y="19"/>
                    </a:lnTo>
                    <a:lnTo>
                      <a:pt x="41" y="29"/>
                    </a:lnTo>
                    <a:lnTo>
                      <a:pt x="40" y="36"/>
                    </a:lnTo>
                    <a:lnTo>
                      <a:pt x="38" y="42"/>
                    </a:lnTo>
                    <a:lnTo>
                      <a:pt x="35" y="46"/>
                    </a:lnTo>
                    <a:lnTo>
                      <a:pt x="32" y="49"/>
                    </a:lnTo>
                    <a:lnTo>
                      <a:pt x="28" y="51"/>
                    </a:lnTo>
                    <a:lnTo>
                      <a:pt x="24" y="51"/>
                    </a:lnTo>
                    <a:lnTo>
                      <a:pt x="24" y="49"/>
                    </a:lnTo>
                    <a:lnTo>
                      <a:pt x="30" y="46"/>
                    </a:lnTo>
                    <a:lnTo>
                      <a:pt x="34" y="41"/>
                    </a:lnTo>
                    <a:lnTo>
                      <a:pt x="37" y="30"/>
                    </a:lnTo>
                    <a:lnTo>
                      <a:pt x="37" y="22"/>
                    </a:lnTo>
                    <a:lnTo>
                      <a:pt x="36" y="14"/>
                    </a:lnTo>
                    <a:lnTo>
                      <a:pt x="0" y="33"/>
                    </a:lnTo>
                    <a:lnTo>
                      <a:pt x="5" y="16"/>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7364" name="Rectangle 244"/>
            <p:cNvSpPr>
              <a:spLocks noChangeArrowheads="1"/>
            </p:cNvSpPr>
            <p:nvPr/>
          </p:nvSpPr>
          <p:spPr bwMode="auto">
            <a:xfrm>
              <a:off x="3039" y="2535"/>
              <a:ext cx="8" cy="7"/>
            </a:xfrm>
            <a:prstGeom prst="rect">
              <a:avLst/>
            </a:prstGeom>
            <a:solidFill>
              <a:srgbClr val="FADB3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57365" name="Freeform 245"/>
            <p:cNvSpPr>
              <a:spLocks/>
            </p:cNvSpPr>
            <p:nvPr/>
          </p:nvSpPr>
          <p:spPr bwMode="auto">
            <a:xfrm>
              <a:off x="3017" y="2439"/>
              <a:ext cx="17" cy="26"/>
            </a:xfrm>
            <a:custGeom>
              <a:avLst/>
              <a:gdLst>
                <a:gd name="T0" fmla="*/ 0 w 17"/>
                <a:gd name="T1" fmla="*/ 25 h 26"/>
                <a:gd name="T2" fmla="*/ 8 w 17"/>
                <a:gd name="T3" fmla="*/ 4 h 26"/>
                <a:gd name="T4" fmla="*/ 10 w 17"/>
                <a:gd name="T5" fmla="*/ 2 h 26"/>
                <a:gd name="T6" fmla="*/ 16 w 17"/>
                <a:gd name="T7" fmla="*/ 0 h 26"/>
                <a:gd name="T8" fmla="*/ 8 w 17"/>
                <a:gd name="T9" fmla="*/ 21 h 26"/>
                <a:gd name="T10" fmla="*/ 0 w 17"/>
                <a:gd name="T11" fmla="*/ 25 h 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26">
                  <a:moveTo>
                    <a:pt x="0" y="25"/>
                  </a:moveTo>
                  <a:lnTo>
                    <a:pt x="8" y="4"/>
                  </a:lnTo>
                  <a:lnTo>
                    <a:pt x="10" y="2"/>
                  </a:lnTo>
                  <a:lnTo>
                    <a:pt x="16" y="0"/>
                  </a:lnTo>
                  <a:lnTo>
                    <a:pt x="8" y="21"/>
                  </a:lnTo>
                  <a:lnTo>
                    <a:pt x="0" y="25"/>
                  </a:lnTo>
                </a:path>
              </a:pathLst>
            </a:custGeom>
            <a:solidFill>
              <a:srgbClr val="E56C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6" name="Freeform 246"/>
            <p:cNvSpPr>
              <a:spLocks/>
            </p:cNvSpPr>
            <p:nvPr/>
          </p:nvSpPr>
          <p:spPr bwMode="auto">
            <a:xfrm>
              <a:off x="2666" y="2672"/>
              <a:ext cx="17" cy="17"/>
            </a:xfrm>
            <a:custGeom>
              <a:avLst/>
              <a:gdLst>
                <a:gd name="T0" fmla="*/ 0 w 17"/>
                <a:gd name="T1" fmla="*/ 16 h 17"/>
                <a:gd name="T2" fmla="*/ 13 w 17"/>
                <a:gd name="T3" fmla="*/ 0 h 17"/>
                <a:gd name="T4" fmla="*/ 16 w 17"/>
                <a:gd name="T5" fmla="*/ 13 h 17"/>
                <a:gd name="T6" fmla="*/ 0 w 17"/>
                <a:gd name="T7" fmla="*/ 16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16"/>
                  </a:moveTo>
                  <a:lnTo>
                    <a:pt x="13" y="0"/>
                  </a:lnTo>
                  <a:lnTo>
                    <a:pt x="16" y="13"/>
                  </a:lnTo>
                  <a:lnTo>
                    <a:pt x="0" y="1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7" name="Freeform 247"/>
            <p:cNvSpPr>
              <a:spLocks/>
            </p:cNvSpPr>
            <p:nvPr/>
          </p:nvSpPr>
          <p:spPr bwMode="auto">
            <a:xfrm>
              <a:off x="3095" y="2586"/>
              <a:ext cx="23" cy="44"/>
            </a:xfrm>
            <a:custGeom>
              <a:avLst/>
              <a:gdLst>
                <a:gd name="T0" fmla="*/ 7 w 23"/>
                <a:gd name="T1" fmla="*/ 2 h 44"/>
                <a:gd name="T2" fmla="*/ 8 w 23"/>
                <a:gd name="T3" fmla="*/ 6 h 44"/>
                <a:gd name="T4" fmla="*/ 10 w 23"/>
                <a:gd name="T5" fmla="*/ 11 h 44"/>
                <a:gd name="T6" fmla="*/ 10 w 23"/>
                <a:gd name="T7" fmla="*/ 16 h 44"/>
                <a:gd name="T8" fmla="*/ 10 w 23"/>
                <a:gd name="T9" fmla="*/ 20 h 44"/>
                <a:gd name="T10" fmla="*/ 9 w 23"/>
                <a:gd name="T11" fmla="*/ 27 h 44"/>
                <a:gd name="T12" fmla="*/ 7 w 23"/>
                <a:gd name="T13" fmla="*/ 30 h 44"/>
                <a:gd name="T14" fmla="*/ 4 w 23"/>
                <a:gd name="T15" fmla="*/ 35 h 44"/>
                <a:gd name="T16" fmla="*/ 0 w 23"/>
                <a:gd name="T17" fmla="*/ 38 h 44"/>
                <a:gd name="T18" fmla="*/ 2 w 23"/>
                <a:gd name="T19" fmla="*/ 41 h 44"/>
                <a:gd name="T20" fmla="*/ 4 w 23"/>
                <a:gd name="T21" fmla="*/ 42 h 44"/>
                <a:gd name="T22" fmla="*/ 6 w 23"/>
                <a:gd name="T23" fmla="*/ 42 h 44"/>
                <a:gd name="T24" fmla="*/ 7 w 23"/>
                <a:gd name="T25" fmla="*/ 42 h 44"/>
                <a:gd name="T26" fmla="*/ 9 w 23"/>
                <a:gd name="T27" fmla="*/ 41 h 44"/>
                <a:gd name="T28" fmla="*/ 10 w 23"/>
                <a:gd name="T29" fmla="*/ 41 h 44"/>
                <a:gd name="T30" fmla="*/ 13 w 23"/>
                <a:gd name="T31" fmla="*/ 41 h 44"/>
                <a:gd name="T32" fmla="*/ 14 w 23"/>
                <a:gd name="T33" fmla="*/ 41 h 44"/>
                <a:gd name="T34" fmla="*/ 14 w 23"/>
                <a:gd name="T35" fmla="*/ 42 h 44"/>
                <a:gd name="T36" fmla="*/ 17 w 23"/>
                <a:gd name="T37" fmla="*/ 43 h 44"/>
                <a:gd name="T38" fmla="*/ 19 w 23"/>
                <a:gd name="T39" fmla="*/ 42 h 44"/>
                <a:gd name="T40" fmla="*/ 20 w 23"/>
                <a:gd name="T41" fmla="*/ 38 h 44"/>
                <a:gd name="T42" fmla="*/ 21 w 23"/>
                <a:gd name="T43" fmla="*/ 32 h 44"/>
                <a:gd name="T44" fmla="*/ 22 w 23"/>
                <a:gd name="T45" fmla="*/ 25 h 44"/>
                <a:gd name="T46" fmla="*/ 21 w 23"/>
                <a:gd name="T47" fmla="*/ 17 h 44"/>
                <a:gd name="T48" fmla="*/ 21 w 23"/>
                <a:gd name="T49" fmla="*/ 12 h 44"/>
                <a:gd name="T50" fmla="*/ 18 w 23"/>
                <a:gd name="T51" fmla="*/ 5 h 44"/>
                <a:gd name="T52" fmla="*/ 17 w 23"/>
                <a:gd name="T53" fmla="*/ 2 h 44"/>
                <a:gd name="T54" fmla="*/ 16 w 23"/>
                <a:gd name="T55" fmla="*/ 0 h 44"/>
                <a:gd name="T56" fmla="*/ 14 w 23"/>
                <a:gd name="T57" fmla="*/ 0 h 44"/>
                <a:gd name="T58" fmla="*/ 11 w 23"/>
                <a:gd name="T59" fmla="*/ 0 h 44"/>
                <a:gd name="T60" fmla="*/ 8 w 23"/>
                <a:gd name="T61" fmla="*/ 0 h 44"/>
                <a:gd name="T62" fmla="*/ 7 w 23"/>
                <a:gd name="T63" fmla="*/ 2 h 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3" h="44">
                  <a:moveTo>
                    <a:pt x="7" y="2"/>
                  </a:moveTo>
                  <a:lnTo>
                    <a:pt x="8" y="6"/>
                  </a:lnTo>
                  <a:lnTo>
                    <a:pt x="10" y="11"/>
                  </a:lnTo>
                  <a:lnTo>
                    <a:pt x="10" y="16"/>
                  </a:lnTo>
                  <a:lnTo>
                    <a:pt x="10" y="20"/>
                  </a:lnTo>
                  <a:lnTo>
                    <a:pt x="9" y="27"/>
                  </a:lnTo>
                  <a:lnTo>
                    <a:pt x="7" y="30"/>
                  </a:lnTo>
                  <a:lnTo>
                    <a:pt x="4" y="35"/>
                  </a:lnTo>
                  <a:lnTo>
                    <a:pt x="0" y="38"/>
                  </a:lnTo>
                  <a:lnTo>
                    <a:pt x="2" y="41"/>
                  </a:lnTo>
                  <a:lnTo>
                    <a:pt x="4" y="42"/>
                  </a:lnTo>
                  <a:lnTo>
                    <a:pt x="6" y="42"/>
                  </a:lnTo>
                  <a:lnTo>
                    <a:pt x="7" y="42"/>
                  </a:lnTo>
                  <a:lnTo>
                    <a:pt x="9" y="41"/>
                  </a:lnTo>
                  <a:lnTo>
                    <a:pt x="10" y="41"/>
                  </a:lnTo>
                  <a:lnTo>
                    <a:pt x="13" y="41"/>
                  </a:lnTo>
                  <a:lnTo>
                    <a:pt x="14" y="41"/>
                  </a:lnTo>
                  <a:lnTo>
                    <a:pt x="14" y="42"/>
                  </a:lnTo>
                  <a:lnTo>
                    <a:pt x="17" y="43"/>
                  </a:lnTo>
                  <a:lnTo>
                    <a:pt x="19" y="42"/>
                  </a:lnTo>
                  <a:lnTo>
                    <a:pt x="20" y="38"/>
                  </a:lnTo>
                  <a:lnTo>
                    <a:pt x="21" y="32"/>
                  </a:lnTo>
                  <a:lnTo>
                    <a:pt x="22" y="25"/>
                  </a:lnTo>
                  <a:lnTo>
                    <a:pt x="21" y="17"/>
                  </a:lnTo>
                  <a:lnTo>
                    <a:pt x="21" y="12"/>
                  </a:lnTo>
                  <a:lnTo>
                    <a:pt x="18" y="5"/>
                  </a:lnTo>
                  <a:lnTo>
                    <a:pt x="17" y="2"/>
                  </a:lnTo>
                  <a:lnTo>
                    <a:pt x="16" y="0"/>
                  </a:lnTo>
                  <a:lnTo>
                    <a:pt x="14" y="0"/>
                  </a:lnTo>
                  <a:lnTo>
                    <a:pt x="11" y="0"/>
                  </a:lnTo>
                  <a:lnTo>
                    <a:pt x="8" y="0"/>
                  </a:lnTo>
                  <a:lnTo>
                    <a:pt x="7" y="2"/>
                  </a:lnTo>
                </a:path>
              </a:pathLst>
            </a:custGeom>
            <a:solidFill>
              <a:srgbClr val="7F5F3F"/>
            </a:solidFill>
            <a:ln w="12700" cap="rnd" cmpd="sng">
              <a:solidFill>
                <a:srgbClr val="3F1F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7368" name="Group 248"/>
            <p:cNvGrpSpPr>
              <a:grpSpLocks/>
            </p:cNvGrpSpPr>
            <p:nvPr/>
          </p:nvGrpSpPr>
          <p:grpSpPr bwMode="auto">
            <a:xfrm>
              <a:off x="2955" y="2563"/>
              <a:ext cx="164" cy="222"/>
              <a:chOff x="2955" y="2563"/>
              <a:chExt cx="164" cy="222"/>
            </a:xfrm>
          </p:grpSpPr>
          <p:sp>
            <p:nvSpPr>
              <p:cNvPr id="57373" name="Freeform 249"/>
              <p:cNvSpPr>
                <a:spLocks/>
              </p:cNvSpPr>
              <p:nvPr/>
            </p:nvSpPr>
            <p:spPr bwMode="auto">
              <a:xfrm>
                <a:off x="2955" y="2571"/>
                <a:ext cx="157" cy="214"/>
              </a:xfrm>
              <a:custGeom>
                <a:avLst/>
                <a:gdLst>
                  <a:gd name="T0" fmla="*/ 15 w 157"/>
                  <a:gd name="T1" fmla="*/ 54 h 214"/>
                  <a:gd name="T2" fmla="*/ 8 w 157"/>
                  <a:gd name="T3" fmla="*/ 81 h 214"/>
                  <a:gd name="T4" fmla="*/ 5 w 157"/>
                  <a:gd name="T5" fmla="*/ 97 h 214"/>
                  <a:gd name="T6" fmla="*/ 1 w 157"/>
                  <a:gd name="T7" fmla="*/ 114 h 214"/>
                  <a:gd name="T8" fmla="*/ 0 w 157"/>
                  <a:gd name="T9" fmla="*/ 131 h 214"/>
                  <a:gd name="T10" fmla="*/ 2 w 157"/>
                  <a:gd name="T11" fmla="*/ 144 h 214"/>
                  <a:gd name="T12" fmla="*/ 4 w 157"/>
                  <a:gd name="T13" fmla="*/ 152 h 214"/>
                  <a:gd name="T14" fmla="*/ 5 w 157"/>
                  <a:gd name="T15" fmla="*/ 165 h 214"/>
                  <a:gd name="T16" fmla="*/ 12 w 157"/>
                  <a:gd name="T17" fmla="*/ 173 h 214"/>
                  <a:gd name="T18" fmla="*/ 18 w 157"/>
                  <a:gd name="T19" fmla="*/ 186 h 214"/>
                  <a:gd name="T20" fmla="*/ 31 w 157"/>
                  <a:gd name="T21" fmla="*/ 213 h 214"/>
                  <a:gd name="T22" fmla="*/ 141 w 157"/>
                  <a:gd name="T23" fmla="*/ 190 h 214"/>
                  <a:gd name="T24" fmla="*/ 136 w 157"/>
                  <a:gd name="T25" fmla="*/ 169 h 214"/>
                  <a:gd name="T26" fmla="*/ 143 w 157"/>
                  <a:gd name="T27" fmla="*/ 152 h 214"/>
                  <a:gd name="T28" fmla="*/ 150 w 157"/>
                  <a:gd name="T29" fmla="*/ 129 h 214"/>
                  <a:gd name="T30" fmla="*/ 155 w 157"/>
                  <a:gd name="T31" fmla="*/ 103 h 214"/>
                  <a:gd name="T32" fmla="*/ 156 w 157"/>
                  <a:gd name="T33" fmla="*/ 80 h 214"/>
                  <a:gd name="T34" fmla="*/ 152 w 157"/>
                  <a:gd name="T35" fmla="*/ 56 h 214"/>
                  <a:gd name="T36" fmla="*/ 146 w 157"/>
                  <a:gd name="T37" fmla="*/ 38 h 214"/>
                  <a:gd name="T38" fmla="*/ 132 w 157"/>
                  <a:gd name="T39" fmla="*/ 19 h 214"/>
                  <a:gd name="T40" fmla="*/ 118 w 157"/>
                  <a:gd name="T41" fmla="*/ 8 h 214"/>
                  <a:gd name="T42" fmla="*/ 105 w 157"/>
                  <a:gd name="T43" fmla="*/ 3 h 214"/>
                  <a:gd name="T44" fmla="*/ 88 w 157"/>
                  <a:gd name="T45" fmla="*/ 0 h 214"/>
                  <a:gd name="T46" fmla="*/ 68 w 157"/>
                  <a:gd name="T47" fmla="*/ 0 h 214"/>
                  <a:gd name="T48" fmla="*/ 53 w 157"/>
                  <a:gd name="T49" fmla="*/ 3 h 214"/>
                  <a:gd name="T50" fmla="*/ 41 w 157"/>
                  <a:gd name="T51" fmla="*/ 10 h 214"/>
                  <a:gd name="T52" fmla="*/ 29 w 157"/>
                  <a:gd name="T53" fmla="*/ 20 h 214"/>
                  <a:gd name="T54" fmla="*/ 23 w 157"/>
                  <a:gd name="T55" fmla="*/ 30 h 214"/>
                  <a:gd name="T56" fmla="*/ 17 w 157"/>
                  <a:gd name="T57" fmla="*/ 43 h 214"/>
                  <a:gd name="T58" fmla="*/ 15 w 157"/>
                  <a:gd name="T59" fmla="*/ 54 h 21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7" h="214">
                    <a:moveTo>
                      <a:pt x="15" y="54"/>
                    </a:moveTo>
                    <a:lnTo>
                      <a:pt x="8" y="81"/>
                    </a:lnTo>
                    <a:lnTo>
                      <a:pt x="5" y="97"/>
                    </a:lnTo>
                    <a:lnTo>
                      <a:pt x="1" y="114"/>
                    </a:lnTo>
                    <a:lnTo>
                      <a:pt x="0" y="131"/>
                    </a:lnTo>
                    <a:lnTo>
                      <a:pt x="2" y="144"/>
                    </a:lnTo>
                    <a:lnTo>
                      <a:pt x="4" y="152"/>
                    </a:lnTo>
                    <a:lnTo>
                      <a:pt x="5" y="165"/>
                    </a:lnTo>
                    <a:lnTo>
                      <a:pt x="12" y="173"/>
                    </a:lnTo>
                    <a:lnTo>
                      <a:pt x="18" y="186"/>
                    </a:lnTo>
                    <a:lnTo>
                      <a:pt x="31" y="213"/>
                    </a:lnTo>
                    <a:lnTo>
                      <a:pt x="141" y="190"/>
                    </a:lnTo>
                    <a:lnTo>
                      <a:pt x="136" y="169"/>
                    </a:lnTo>
                    <a:lnTo>
                      <a:pt x="143" y="152"/>
                    </a:lnTo>
                    <a:lnTo>
                      <a:pt x="150" y="129"/>
                    </a:lnTo>
                    <a:lnTo>
                      <a:pt x="155" y="103"/>
                    </a:lnTo>
                    <a:lnTo>
                      <a:pt x="156" y="80"/>
                    </a:lnTo>
                    <a:lnTo>
                      <a:pt x="152" y="56"/>
                    </a:lnTo>
                    <a:lnTo>
                      <a:pt x="146" y="38"/>
                    </a:lnTo>
                    <a:lnTo>
                      <a:pt x="132" y="19"/>
                    </a:lnTo>
                    <a:lnTo>
                      <a:pt x="118" y="8"/>
                    </a:lnTo>
                    <a:lnTo>
                      <a:pt x="105" y="3"/>
                    </a:lnTo>
                    <a:lnTo>
                      <a:pt x="88" y="0"/>
                    </a:lnTo>
                    <a:lnTo>
                      <a:pt x="68" y="0"/>
                    </a:lnTo>
                    <a:lnTo>
                      <a:pt x="53" y="3"/>
                    </a:lnTo>
                    <a:lnTo>
                      <a:pt x="41" y="10"/>
                    </a:lnTo>
                    <a:lnTo>
                      <a:pt x="29" y="20"/>
                    </a:lnTo>
                    <a:lnTo>
                      <a:pt x="23" y="30"/>
                    </a:lnTo>
                    <a:lnTo>
                      <a:pt x="17" y="43"/>
                    </a:lnTo>
                    <a:lnTo>
                      <a:pt x="15" y="54"/>
                    </a:lnTo>
                  </a:path>
                </a:pathLst>
              </a:custGeom>
              <a:solidFill>
                <a:srgbClr val="FFB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4" name="Freeform 250"/>
              <p:cNvSpPr>
                <a:spLocks/>
              </p:cNvSpPr>
              <p:nvPr/>
            </p:nvSpPr>
            <p:spPr bwMode="auto">
              <a:xfrm>
                <a:off x="2955" y="2563"/>
                <a:ext cx="164" cy="194"/>
              </a:xfrm>
              <a:custGeom>
                <a:avLst/>
                <a:gdLst>
                  <a:gd name="T0" fmla="*/ 23 w 164"/>
                  <a:gd name="T1" fmla="*/ 25 h 194"/>
                  <a:gd name="T2" fmla="*/ 38 w 164"/>
                  <a:gd name="T3" fmla="*/ 7 h 194"/>
                  <a:gd name="T4" fmla="*/ 63 w 164"/>
                  <a:gd name="T5" fmla="*/ 0 h 194"/>
                  <a:gd name="T6" fmla="*/ 91 w 164"/>
                  <a:gd name="T7" fmla="*/ 0 h 194"/>
                  <a:gd name="T8" fmla="*/ 111 w 164"/>
                  <a:gd name="T9" fmla="*/ 6 h 194"/>
                  <a:gd name="T10" fmla="*/ 126 w 164"/>
                  <a:gd name="T11" fmla="*/ 16 h 194"/>
                  <a:gd name="T12" fmla="*/ 141 w 164"/>
                  <a:gd name="T13" fmla="*/ 29 h 194"/>
                  <a:gd name="T14" fmla="*/ 154 w 164"/>
                  <a:gd name="T15" fmla="*/ 48 h 194"/>
                  <a:gd name="T16" fmla="*/ 161 w 164"/>
                  <a:gd name="T17" fmla="*/ 77 h 194"/>
                  <a:gd name="T18" fmla="*/ 162 w 164"/>
                  <a:gd name="T19" fmla="*/ 104 h 194"/>
                  <a:gd name="T20" fmla="*/ 157 w 164"/>
                  <a:gd name="T21" fmla="*/ 133 h 194"/>
                  <a:gd name="T22" fmla="*/ 150 w 164"/>
                  <a:gd name="T23" fmla="*/ 165 h 194"/>
                  <a:gd name="T24" fmla="*/ 136 w 164"/>
                  <a:gd name="T25" fmla="*/ 181 h 194"/>
                  <a:gd name="T26" fmla="*/ 117 w 164"/>
                  <a:gd name="T27" fmla="*/ 188 h 194"/>
                  <a:gd name="T28" fmla="*/ 102 w 164"/>
                  <a:gd name="T29" fmla="*/ 193 h 194"/>
                  <a:gd name="T30" fmla="*/ 82 w 164"/>
                  <a:gd name="T31" fmla="*/ 189 h 194"/>
                  <a:gd name="T32" fmla="*/ 68 w 164"/>
                  <a:gd name="T33" fmla="*/ 187 h 194"/>
                  <a:gd name="T34" fmla="*/ 41 w 164"/>
                  <a:gd name="T35" fmla="*/ 186 h 194"/>
                  <a:gd name="T36" fmla="*/ 44 w 164"/>
                  <a:gd name="T37" fmla="*/ 171 h 194"/>
                  <a:gd name="T38" fmla="*/ 43 w 164"/>
                  <a:gd name="T39" fmla="*/ 162 h 194"/>
                  <a:gd name="T40" fmla="*/ 39 w 164"/>
                  <a:gd name="T41" fmla="*/ 156 h 194"/>
                  <a:gd name="T42" fmla="*/ 45 w 164"/>
                  <a:gd name="T43" fmla="*/ 147 h 194"/>
                  <a:gd name="T44" fmla="*/ 44 w 164"/>
                  <a:gd name="T45" fmla="*/ 134 h 194"/>
                  <a:gd name="T46" fmla="*/ 37 w 164"/>
                  <a:gd name="T47" fmla="*/ 114 h 194"/>
                  <a:gd name="T48" fmla="*/ 21 w 164"/>
                  <a:gd name="T49" fmla="*/ 105 h 194"/>
                  <a:gd name="T50" fmla="*/ 10 w 164"/>
                  <a:gd name="T51" fmla="*/ 112 h 194"/>
                  <a:gd name="T52" fmla="*/ 13 w 164"/>
                  <a:gd name="T53" fmla="*/ 129 h 194"/>
                  <a:gd name="T54" fmla="*/ 11 w 164"/>
                  <a:gd name="T55" fmla="*/ 140 h 194"/>
                  <a:gd name="T56" fmla="*/ 5 w 164"/>
                  <a:gd name="T57" fmla="*/ 113 h 194"/>
                  <a:gd name="T58" fmla="*/ 3 w 164"/>
                  <a:gd name="T59" fmla="*/ 83 h 194"/>
                  <a:gd name="T60" fmla="*/ 8 w 164"/>
                  <a:gd name="T61" fmla="*/ 54 h 194"/>
                  <a:gd name="T62" fmla="*/ 20 w 164"/>
                  <a:gd name="T63" fmla="*/ 37 h 1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64" h="194">
                    <a:moveTo>
                      <a:pt x="20" y="37"/>
                    </a:moveTo>
                    <a:lnTo>
                      <a:pt x="23" y="25"/>
                    </a:lnTo>
                    <a:lnTo>
                      <a:pt x="30" y="12"/>
                    </a:lnTo>
                    <a:lnTo>
                      <a:pt x="38" y="7"/>
                    </a:lnTo>
                    <a:lnTo>
                      <a:pt x="47" y="3"/>
                    </a:lnTo>
                    <a:lnTo>
                      <a:pt x="63" y="0"/>
                    </a:lnTo>
                    <a:lnTo>
                      <a:pt x="75" y="0"/>
                    </a:lnTo>
                    <a:lnTo>
                      <a:pt x="91" y="0"/>
                    </a:lnTo>
                    <a:lnTo>
                      <a:pt x="103" y="2"/>
                    </a:lnTo>
                    <a:lnTo>
                      <a:pt x="111" y="6"/>
                    </a:lnTo>
                    <a:lnTo>
                      <a:pt x="117" y="9"/>
                    </a:lnTo>
                    <a:lnTo>
                      <a:pt x="126" y="16"/>
                    </a:lnTo>
                    <a:lnTo>
                      <a:pt x="134" y="24"/>
                    </a:lnTo>
                    <a:lnTo>
                      <a:pt x="141" y="29"/>
                    </a:lnTo>
                    <a:lnTo>
                      <a:pt x="147" y="37"/>
                    </a:lnTo>
                    <a:lnTo>
                      <a:pt x="154" y="48"/>
                    </a:lnTo>
                    <a:lnTo>
                      <a:pt x="157" y="60"/>
                    </a:lnTo>
                    <a:lnTo>
                      <a:pt x="161" y="77"/>
                    </a:lnTo>
                    <a:lnTo>
                      <a:pt x="163" y="90"/>
                    </a:lnTo>
                    <a:lnTo>
                      <a:pt x="162" y="104"/>
                    </a:lnTo>
                    <a:lnTo>
                      <a:pt x="161" y="118"/>
                    </a:lnTo>
                    <a:lnTo>
                      <a:pt x="157" y="133"/>
                    </a:lnTo>
                    <a:lnTo>
                      <a:pt x="153" y="149"/>
                    </a:lnTo>
                    <a:lnTo>
                      <a:pt x="150" y="165"/>
                    </a:lnTo>
                    <a:lnTo>
                      <a:pt x="143" y="176"/>
                    </a:lnTo>
                    <a:lnTo>
                      <a:pt x="136" y="181"/>
                    </a:lnTo>
                    <a:lnTo>
                      <a:pt x="127" y="185"/>
                    </a:lnTo>
                    <a:lnTo>
                      <a:pt x="117" y="188"/>
                    </a:lnTo>
                    <a:lnTo>
                      <a:pt x="111" y="191"/>
                    </a:lnTo>
                    <a:lnTo>
                      <a:pt x="102" y="193"/>
                    </a:lnTo>
                    <a:lnTo>
                      <a:pt x="94" y="192"/>
                    </a:lnTo>
                    <a:lnTo>
                      <a:pt x="82" y="189"/>
                    </a:lnTo>
                    <a:lnTo>
                      <a:pt x="72" y="188"/>
                    </a:lnTo>
                    <a:lnTo>
                      <a:pt x="68" y="187"/>
                    </a:lnTo>
                    <a:lnTo>
                      <a:pt x="69" y="190"/>
                    </a:lnTo>
                    <a:lnTo>
                      <a:pt x="41" y="186"/>
                    </a:lnTo>
                    <a:lnTo>
                      <a:pt x="44" y="176"/>
                    </a:lnTo>
                    <a:lnTo>
                      <a:pt x="44" y="171"/>
                    </a:lnTo>
                    <a:lnTo>
                      <a:pt x="44" y="167"/>
                    </a:lnTo>
                    <a:lnTo>
                      <a:pt x="43" y="162"/>
                    </a:lnTo>
                    <a:lnTo>
                      <a:pt x="41" y="159"/>
                    </a:lnTo>
                    <a:lnTo>
                      <a:pt x="39" y="156"/>
                    </a:lnTo>
                    <a:lnTo>
                      <a:pt x="42" y="152"/>
                    </a:lnTo>
                    <a:lnTo>
                      <a:pt x="45" y="147"/>
                    </a:lnTo>
                    <a:lnTo>
                      <a:pt x="46" y="143"/>
                    </a:lnTo>
                    <a:lnTo>
                      <a:pt x="44" y="134"/>
                    </a:lnTo>
                    <a:lnTo>
                      <a:pt x="43" y="122"/>
                    </a:lnTo>
                    <a:lnTo>
                      <a:pt x="37" y="114"/>
                    </a:lnTo>
                    <a:lnTo>
                      <a:pt x="29" y="112"/>
                    </a:lnTo>
                    <a:lnTo>
                      <a:pt x="21" y="105"/>
                    </a:lnTo>
                    <a:lnTo>
                      <a:pt x="15" y="105"/>
                    </a:lnTo>
                    <a:lnTo>
                      <a:pt x="10" y="112"/>
                    </a:lnTo>
                    <a:lnTo>
                      <a:pt x="10" y="122"/>
                    </a:lnTo>
                    <a:lnTo>
                      <a:pt x="13" y="129"/>
                    </a:lnTo>
                    <a:lnTo>
                      <a:pt x="14" y="141"/>
                    </a:lnTo>
                    <a:lnTo>
                      <a:pt x="11" y="140"/>
                    </a:lnTo>
                    <a:lnTo>
                      <a:pt x="8" y="138"/>
                    </a:lnTo>
                    <a:lnTo>
                      <a:pt x="5" y="113"/>
                    </a:lnTo>
                    <a:lnTo>
                      <a:pt x="0" y="96"/>
                    </a:lnTo>
                    <a:lnTo>
                      <a:pt x="3" y="83"/>
                    </a:lnTo>
                    <a:lnTo>
                      <a:pt x="6" y="69"/>
                    </a:lnTo>
                    <a:lnTo>
                      <a:pt x="8" y="54"/>
                    </a:lnTo>
                    <a:lnTo>
                      <a:pt x="8" y="46"/>
                    </a:lnTo>
                    <a:lnTo>
                      <a:pt x="20" y="37"/>
                    </a:lnTo>
                  </a:path>
                </a:pathLst>
              </a:custGeom>
              <a:solidFill>
                <a:srgbClr val="5F3F1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7369" name="Freeform 251"/>
            <p:cNvSpPr>
              <a:spLocks/>
            </p:cNvSpPr>
            <p:nvPr/>
          </p:nvSpPr>
          <p:spPr bwMode="auto">
            <a:xfrm>
              <a:off x="2730" y="2728"/>
              <a:ext cx="115" cy="51"/>
            </a:xfrm>
            <a:custGeom>
              <a:avLst/>
              <a:gdLst>
                <a:gd name="T0" fmla="*/ 0 w 115"/>
                <a:gd name="T1" fmla="*/ 6 h 51"/>
                <a:gd name="T2" fmla="*/ 2 w 115"/>
                <a:gd name="T3" fmla="*/ 0 h 51"/>
                <a:gd name="T4" fmla="*/ 16 w 115"/>
                <a:gd name="T5" fmla="*/ 1 h 51"/>
                <a:gd name="T6" fmla="*/ 32 w 115"/>
                <a:gd name="T7" fmla="*/ 4 h 51"/>
                <a:gd name="T8" fmla="*/ 55 w 115"/>
                <a:gd name="T9" fmla="*/ 12 h 51"/>
                <a:gd name="T10" fmla="*/ 67 w 115"/>
                <a:gd name="T11" fmla="*/ 17 h 51"/>
                <a:gd name="T12" fmla="*/ 81 w 115"/>
                <a:gd name="T13" fmla="*/ 23 h 51"/>
                <a:gd name="T14" fmla="*/ 96 w 115"/>
                <a:gd name="T15" fmla="*/ 30 h 51"/>
                <a:gd name="T16" fmla="*/ 108 w 115"/>
                <a:gd name="T17" fmla="*/ 37 h 51"/>
                <a:gd name="T18" fmla="*/ 113 w 115"/>
                <a:gd name="T19" fmla="*/ 42 h 51"/>
                <a:gd name="T20" fmla="*/ 114 w 115"/>
                <a:gd name="T21" fmla="*/ 50 h 51"/>
                <a:gd name="T22" fmla="*/ 0 w 115"/>
                <a:gd name="T23" fmla="*/ 6 h 5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5" h="51">
                  <a:moveTo>
                    <a:pt x="0" y="6"/>
                  </a:moveTo>
                  <a:lnTo>
                    <a:pt x="2" y="0"/>
                  </a:lnTo>
                  <a:lnTo>
                    <a:pt x="16" y="1"/>
                  </a:lnTo>
                  <a:lnTo>
                    <a:pt x="32" y="4"/>
                  </a:lnTo>
                  <a:lnTo>
                    <a:pt x="55" y="12"/>
                  </a:lnTo>
                  <a:lnTo>
                    <a:pt x="67" y="17"/>
                  </a:lnTo>
                  <a:lnTo>
                    <a:pt x="81" y="23"/>
                  </a:lnTo>
                  <a:lnTo>
                    <a:pt x="96" y="30"/>
                  </a:lnTo>
                  <a:lnTo>
                    <a:pt x="108" y="37"/>
                  </a:lnTo>
                  <a:lnTo>
                    <a:pt x="113" y="42"/>
                  </a:lnTo>
                  <a:lnTo>
                    <a:pt x="114" y="50"/>
                  </a:lnTo>
                  <a:lnTo>
                    <a:pt x="0"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0" name="Freeform 252"/>
            <p:cNvSpPr>
              <a:spLocks/>
            </p:cNvSpPr>
            <p:nvPr/>
          </p:nvSpPr>
          <p:spPr bwMode="auto">
            <a:xfrm>
              <a:off x="2422" y="2698"/>
              <a:ext cx="759" cy="124"/>
            </a:xfrm>
            <a:custGeom>
              <a:avLst/>
              <a:gdLst>
                <a:gd name="T0" fmla="*/ 3 w 759"/>
                <a:gd name="T1" fmla="*/ 89 h 124"/>
                <a:gd name="T2" fmla="*/ 32 w 759"/>
                <a:gd name="T3" fmla="*/ 53 h 124"/>
                <a:gd name="T4" fmla="*/ 49 w 759"/>
                <a:gd name="T5" fmla="*/ 38 h 124"/>
                <a:gd name="T6" fmla="*/ 63 w 759"/>
                <a:gd name="T7" fmla="*/ 26 h 124"/>
                <a:gd name="T8" fmla="*/ 85 w 759"/>
                <a:gd name="T9" fmla="*/ 7 h 124"/>
                <a:gd name="T10" fmla="*/ 95 w 759"/>
                <a:gd name="T11" fmla="*/ 0 h 124"/>
                <a:gd name="T12" fmla="*/ 161 w 759"/>
                <a:gd name="T13" fmla="*/ 32 h 124"/>
                <a:gd name="T14" fmla="*/ 176 w 759"/>
                <a:gd name="T15" fmla="*/ 50 h 124"/>
                <a:gd name="T16" fmla="*/ 187 w 759"/>
                <a:gd name="T17" fmla="*/ 63 h 124"/>
                <a:gd name="T18" fmla="*/ 200 w 759"/>
                <a:gd name="T19" fmla="*/ 79 h 124"/>
                <a:gd name="T20" fmla="*/ 207 w 759"/>
                <a:gd name="T21" fmla="*/ 89 h 124"/>
                <a:gd name="T22" fmla="*/ 247 w 759"/>
                <a:gd name="T23" fmla="*/ 67 h 124"/>
                <a:gd name="T24" fmla="*/ 265 w 759"/>
                <a:gd name="T25" fmla="*/ 57 h 124"/>
                <a:gd name="T26" fmla="*/ 289 w 759"/>
                <a:gd name="T27" fmla="*/ 48 h 124"/>
                <a:gd name="T28" fmla="*/ 308 w 759"/>
                <a:gd name="T29" fmla="*/ 32 h 124"/>
                <a:gd name="T30" fmla="*/ 339 w 759"/>
                <a:gd name="T31" fmla="*/ 41 h 124"/>
                <a:gd name="T32" fmla="*/ 364 w 759"/>
                <a:gd name="T33" fmla="*/ 51 h 124"/>
                <a:gd name="T34" fmla="*/ 390 w 759"/>
                <a:gd name="T35" fmla="*/ 62 h 124"/>
                <a:gd name="T36" fmla="*/ 394 w 759"/>
                <a:gd name="T37" fmla="*/ 63 h 124"/>
                <a:gd name="T38" fmla="*/ 413 w 759"/>
                <a:gd name="T39" fmla="*/ 67 h 124"/>
                <a:gd name="T40" fmla="*/ 434 w 759"/>
                <a:gd name="T41" fmla="*/ 89 h 124"/>
                <a:gd name="T42" fmla="*/ 445 w 759"/>
                <a:gd name="T43" fmla="*/ 102 h 124"/>
                <a:gd name="T44" fmla="*/ 473 w 759"/>
                <a:gd name="T45" fmla="*/ 116 h 124"/>
                <a:gd name="T46" fmla="*/ 550 w 759"/>
                <a:gd name="T47" fmla="*/ 76 h 124"/>
                <a:gd name="T48" fmla="*/ 663 w 759"/>
                <a:gd name="T49" fmla="*/ 50 h 124"/>
                <a:gd name="T50" fmla="*/ 705 w 759"/>
                <a:gd name="T51" fmla="*/ 63 h 124"/>
                <a:gd name="T52" fmla="*/ 747 w 759"/>
                <a:gd name="T53" fmla="*/ 91 h 124"/>
                <a:gd name="T54" fmla="*/ 758 w 759"/>
                <a:gd name="T55" fmla="*/ 123 h 124"/>
                <a:gd name="T56" fmla="*/ 0 w 759"/>
                <a:gd name="T57" fmla="*/ 123 h 124"/>
                <a:gd name="T58" fmla="*/ 3 w 759"/>
                <a:gd name="T59" fmla="*/ 89 h 12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59" h="124">
                  <a:moveTo>
                    <a:pt x="3" y="89"/>
                  </a:moveTo>
                  <a:lnTo>
                    <a:pt x="32" y="53"/>
                  </a:lnTo>
                  <a:lnTo>
                    <a:pt x="49" y="38"/>
                  </a:lnTo>
                  <a:lnTo>
                    <a:pt x="63" y="26"/>
                  </a:lnTo>
                  <a:lnTo>
                    <a:pt x="85" y="7"/>
                  </a:lnTo>
                  <a:lnTo>
                    <a:pt x="95" y="0"/>
                  </a:lnTo>
                  <a:lnTo>
                    <a:pt x="161" y="32"/>
                  </a:lnTo>
                  <a:lnTo>
                    <a:pt x="176" y="50"/>
                  </a:lnTo>
                  <a:lnTo>
                    <a:pt x="187" y="63"/>
                  </a:lnTo>
                  <a:lnTo>
                    <a:pt x="200" y="79"/>
                  </a:lnTo>
                  <a:lnTo>
                    <a:pt x="207" y="89"/>
                  </a:lnTo>
                  <a:lnTo>
                    <a:pt x="247" y="67"/>
                  </a:lnTo>
                  <a:lnTo>
                    <a:pt x="265" y="57"/>
                  </a:lnTo>
                  <a:lnTo>
                    <a:pt x="289" y="48"/>
                  </a:lnTo>
                  <a:lnTo>
                    <a:pt x="308" y="32"/>
                  </a:lnTo>
                  <a:lnTo>
                    <a:pt x="339" y="41"/>
                  </a:lnTo>
                  <a:lnTo>
                    <a:pt x="364" y="51"/>
                  </a:lnTo>
                  <a:lnTo>
                    <a:pt x="390" y="62"/>
                  </a:lnTo>
                  <a:lnTo>
                    <a:pt x="394" y="63"/>
                  </a:lnTo>
                  <a:lnTo>
                    <a:pt x="413" y="67"/>
                  </a:lnTo>
                  <a:lnTo>
                    <a:pt x="434" y="89"/>
                  </a:lnTo>
                  <a:lnTo>
                    <a:pt x="445" y="102"/>
                  </a:lnTo>
                  <a:lnTo>
                    <a:pt x="473" y="116"/>
                  </a:lnTo>
                  <a:lnTo>
                    <a:pt x="550" y="76"/>
                  </a:lnTo>
                  <a:lnTo>
                    <a:pt x="663" y="50"/>
                  </a:lnTo>
                  <a:lnTo>
                    <a:pt x="705" y="63"/>
                  </a:lnTo>
                  <a:lnTo>
                    <a:pt x="747" y="91"/>
                  </a:lnTo>
                  <a:lnTo>
                    <a:pt x="758" y="123"/>
                  </a:lnTo>
                  <a:lnTo>
                    <a:pt x="0" y="123"/>
                  </a:lnTo>
                  <a:lnTo>
                    <a:pt x="3" y="89"/>
                  </a:lnTo>
                </a:path>
              </a:pathLst>
            </a:custGeom>
            <a:solidFill>
              <a:srgbClr val="5F5F5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1" name="Freeform 253"/>
            <p:cNvSpPr>
              <a:spLocks/>
            </p:cNvSpPr>
            <p:nvPr/>
          </p:nvSpPr>
          <p:spPr bwMode="auto">
            <a:xfrm>
              <a:off x="2505" y="2733"/>
              <a:ext cx="96" cy="69"/>
            </a:xfrm>
            <a:custGeom>
              <a:avLst/>
              <a:gdLst>
                <a:gd name="T0" fmla="*/ 0 w 96"/>
                <a:gd name="T1" fmla="*/ 0 h 69"/>
                <a:gd name="T2" fmla="*/ 46 w 96"/>
                <a:gd name="T3" fmla="*/ 11 h 69"/>
                <a:gd name="T4" fmla="*/ 62 w 96"/>
                <a:gd name="T5" fmla="*/ 17 h 69"/>
                <a:gd name="T6" fmla="*/ 70 w 96"/>
                <a:gd name="T7" fmla="*/ 21 h 69"/>
                <a:gd name="T8" fmla="*/ 79 w 96"/>
                <a:gd name="T9" fmla="*/ 28 h 69"/>
                <a:gd name="T10" fmla="*/ 87 w 96"/>
                <a:gd name="T11" fmla="*/ 38 h 69"/>
                <a:gd name="T12" fmla="*/ 91 w 96"/>
                <a:gd name="T13" fmla="*/ 47 h 69"/>
                <a:gd name="T14" fmla="*/ 95 w 96"/>
                <a:gd name="T15" fmla="*/ 57 h 69"/>
                <a:gd name="T16" fmla="*/ 88 w 96"/>
                <a:gd name="T17" fmla="*/ 68 h 69"/>
                <a:gd name="T18" fmla="*/ 85 w 96"/>
                <a:gd name="T19" fmla="*/ 56 h 69"/>
                <a:gd name="T20" fmla="*/ 78 w 96"/>
                <a:gd name="T21" fmla="*/ 46 h 69"/>
                <a:gd name="T22" fmla="*/ 73 w 96"/>
                <a:gd name="T23" fmla="*/ 38 h 69"/>
                <a:gd name="T24" fmla="*/ 68 w 96"/>
                <a:gd name="T25" fmla="*/ 33 h 69"/>
                <a:gd name="T26" fmla="*/ 58 w 96"/>
                <a:gd name="T27" fmla="*/ 28 h 69"/>
                <a:gd name="T28" fmla="*/ 47 w 96"/>
                <a:gd name="T29" fmla="*/ 22 h 69"/>
                <a:gd name="T30" fmla="*/ 32 w 96"/>
                <a:gd name="T31" fmla="*/ 16 h 69"/>
                <a:gd name="T32" fmla="*/ 18 w 96"/>
                <a:gd name="T33" fmla="*/ 9 h 69"/>
                <a:gd name="T34" fmla="*/ 0 w 96"/>
                <a:gd name="T35" fmla="*/ 0 h 6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6" h="69">
                  <a:moveTo>
                    <a:pt x="0" y="0"/>
                  </a:moveTo>
                  <a:lnTo>
                    <a:pt x="46" y="11"/>
                  </a:lnTo>
                  <a:lnTo>
                    <a:pt x="62" y="17"/>
                  </a:lnTo>
                  <a:lnTo>
                    <a:pt x="70" y="21"/>
                  </a:lnTo>
                  <a:lnTo>
                    <a:pt x="79" y="28"/>
                  </a:lnTo>
                  <a:lnTo>
                    <a:pt x="87" y="38"/>
                  </a:lnTo>
                  <a:lnTo>
                    <a:pt x="91" y="47"/>
                  </a:lnTo>
                  <a:lnTo>
                    <a:pt x="95" y="57"/>
                  </a:lnTo>
                  <a:lnTo>
                    <a:pt x="88" y="68"/>
                  </a:lnTo>
                  <a:lnTo>
                    <a:pt x="85" y="56"/>
                  </a:lnTo>
                  <a:lnTo>
                    <a:pt x="78" y="46"/>
                  </a:lnTo>
                  <a:lnTo>
                    <a:pt x="73" y="38"/>
                  </a:lnTo>
                  <a:lnTo>
                    <a:pt x="68" y="33"/>
                  </a:lnTo>
                  <a:lnTo>
                    <a:pt x="58" y="28"/>
                  </a:lnTo>
                  <a:lnTo>
                    <a:pt x="47" y="22"/>
                  </a:lnTo>
                  <a:lnTo>
                    <a:pt x="32" y="16"/>
                  </a:lnTo>
                  <a:lnTo>
                    <a:pt x="18" y="9"/>
                  </a:lnTo>
                  <a:lnTo>
                    <a:pt x="0" y="0"/>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2" name="Rectangle 254"/>
            <p:cNvSpPr>
              <a:spLocks noChangeArrowheads="1"/>
            </p:cNvSpPr>
            <p:nvPr/>
          </p:nvSpPr>
          <p:spPr bwMode="auto">
            <a:xfrm>
              <a:off x="2294" y="2879"/>
              <a:ext cx="10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dirty="0">
                  <a:solidFill>
                    <a:srgbClr val="FF0000"/>
                  </a:solidFill>
                  <a:latin typeface="Arial" panose="020B0604020202020204" pitchFamily="34" charset="0"/>
                </a:rPr>
                <a:t>Professor Mellon</a:t>
              </a:r>
            </a:p>
          </p:txBody>
        </p:sp>
      </p:grpSp>
      <p:sp>
        <p:nvSpPr>
          <p:cNvPr id="57353" name="Rectangle 257"/>
          <p:cNvSpPr>
            <a:spLocks noChangeArrowheads="1"/>
          </p:cNvSpPr>
          <p:nvPr/>
        </p:nvSpPr>
        <p:spPr bwMode="auto">
          <a:xfrm>
            <a:off x="8229600" y="4038600"/>
            <a:ext cx="1981200" cy="12827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57354" name="Text Box 258"/>
          <p:cNvSpPr txBox="1">
            <a:spLocks noChangeArrowheads="1"/>
          </p:cNvSpPr>
          <p:nvPr/>
        </p:nvSpPr>
        <p:spPr bwMode="auto">
          <a:xfrm>
            <a:off x="8420100" y="4113213"/>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latin typeface="Arial" panose="020B0604020202020204" pitchFamily="34" charset="0"/>
              </a:rPr>
              <a:t>Professor</a:t>
            </a:r>
          </a:p>
        </p:txBody>
      </p:sp>
      <p:sp>
        <p:nvSpPr>
          <p:cNvPr id="57355" name="Line 259"/>
          <p:cNvSpPr>
            <a:spLocks noChangeShapeType="1"/>
          </p:cNvSpPr>
          <p:nvPr/>
        </p:nvSpPr>
        <p:spPr bwMode="auto">
          <a:xfrm>
            <a:off x="8229600" y="4724400"/>
            <a:ext cx="1981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57356" name="Line 260"/>
          <p:cNvSpPr>
            <a:spLocks noChangeShapeType="1"/>
          </p:cNvSpPr>
          <p:nvPr/>
        </p:nvSpPr>
        <p:spPr bwMode="auto">
          <a:xfrm>
            <a:off x="8229600" y="5029200"/>
            <a:ext cx="1981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57357" name="Rectangle 261"/>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The Relationship Between Classes and Objects</a:t>
            </a:r>
          </a:p>
        </p:txBody>
      </p:sp>
      <p:sp>
        <p:nvSpPr>
          <p:cNvPr id="57358" name="Rectangle 262"/>
          <p:cNvSpPr>
            <a:spLocks noGrp="1" noChangeArrowheads="1"/>
          </p:cNvSpPr>
          <p:nvPr>
            <p:ph idx="1"/>
          </p:nvPr>
        </p:nvSpPr>
        <p:spPr>
          <a:xfrm>
            <a:off x="2903539" y="1797050"/>
            <a:ext cx="6345237" cy="1463676"/>
          </a:xfrm>
        </p:spPr>
        <p:txBody>
          <a:bodyPr>
            <a:normAutofit lnSpcReduction="10000"/>
          </a:bodyPr>
          <a:lstStyle/>
          <a:p>
            <a:pPr eaLnBrk="1" hangingPunct="1"/>
            <a:r>
              <a:rPr lang="en-US" altLang="en-US" dirty="0" smtClean="0"/>
              <a:t>A class is an abstract definition of an object</a:t>
            </a:r>
          </a:p>
          <a:p>
            <a:pPr lvl="1" eaLnBrk="1" hangingPunct="1"/>
            <a:r>
              <a:rPr lang="en-US" altLang="en-US" dirty="0" smtClean="0"/>
              <a:t>It defines the structure and behavior of each object in the class</a:t>
            </a:r>
          </a:p>
          <a:p>
            <a:pPr lvl="1" eaLnBrk="1" hangingPunct="1"/>
            <a:r>
              <a:rPr lang="en-US" altLang="en-US" dirty="0" smtClean="0"/>
              <a:t>It serves as a template for creating objects </a:t>
            </a:r>
          </a:p>
          <a:p>
            <a:pPr eaLnBrk="1" hangingPunct="1"/>
            <a:r>
              <a:rPr lang="en-US" altLang="en-US" dirty="0" smtClean="0"/>
              <a:t>Objects are grouped into classes</a:t>
            </a:r>
          </a:p>
        </p:txBody>
      </p:sp>
    </p:spTree>
    <p:extLst>
      <p:ext uri="{BB962C8B-B14F-4D97-AF65-F5344CB8AC3E}">
        <p14:creationId xmlns:p14="http://schemas.microsoft.com/office/powerpoint/2010/main" val="270652813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Basic Concepts of Object Orientation</a:t>
            </a:r>
          </a:p>
        </p:txBody>
      </p:sp>
      <p:sp>
        <p:nvSpPr>
          <p:cNvPr id="47107" name="Rectangle 3"/>
          <p:cNvSpPr>
            <a:spLocks noGrp="1" noChangeArrowheads="1"/>
          </p:cNvSpPr>
          <p:nvPr>
            <p:ph idx="1"/>
          </p:nvPr>
        </p:nvSpPr>
        <p:spPr>
          <a:xfrm>
            <a:off x="3466406" y="1845734"/>
            <a:ext cx="7689273" cy="4023360"/>
          </a:xfrm>
        </p:spPr>
        <p:txBody>
          <a:bodyPr rtlCol="0">
            <a:normAutofit/>
          </a:bodyPr>
          <a:lstStyle/>
          <a:p>
            <a:pPr>
              <a:spcAft>
                <a:spcPts val="0"/>
              </a:spcAft>
              <a:buFont typeface="Wingdings 3" charset="2"/>
              <a:buChar char=""/>
              <a:defRPr/>
            </a:pPr>
            <a:r>
              <a:rPr lang="en-US" altLang="en-US" dirty="0" smtClean="0">
                <a:solidFill>
                  <a:schemeClr val="folHlink"/>
                </a:solidFill>
              </a:rPr>
              <a:t>Object</a:t>
            </a:r>
            <a:endParaRPr lang="en-US" altLang="en-US" dirty="0" smtClean="0">
              <a:solidFill>
                <a:schemeClr val="tx1">
                  <a:lumMod val="75000"/>
                  <a:lumOff val="25000"/>
                </a:schemeClr>
              </a:solidFill>
            </a:endParaRPr>
          </a:p>
          <a:p>
            <a:pPr>
              <a:spcAft>
                <a:spcPts val="0"/>
              </a:spcAft>
              <a:buFont typeface="Wingdings 3" charset="2"/>
              <a:buChar char=""/>
              <a:defRPr/>
            </a:pPr>
            <a:r>
              <a:rPr lang="en-US" altLang="en-US" dirty="0" smtClean="0">
                <a:solidFill>
                  <a:schemeClr val="folHlink"/>
                </a:solidFill>
              </a:rPr>
              <a:t>Class</a:t>
            </a:r>
          </a:p>
          <a:p>
            <a:pPr>
              <a:spcAft>
                <a:spcPts val="0"/>
              </a:spcAft>
              <a:buFont typeface="Wingdings 3" charset="2"/>
              <a:buChar char=""/>
              <a:defRPr/>
            </a:pPr>
            <a:r>
              <a:rPr lang="en-US" altLang="en-US" dirty="0" smtClean="0">
                <a:solidFill>
                  <a:schemeClr val="tx1">
                    <a:lumMod val="75000"/>
                    <a:lumOff val="25000"/>
                  </a:schemeClr>
                </a:solidFill>
              </a:rPr>
              <a:t>Attribute</a:t>
            </a:r>
            <a:endParaRPr lang="en-US" altLang="en-US" dirty="0" smtClean="0">
              <a:solidFill>
                <a:schemeClr val="folHlink"/>
              </a:solidFill>
            </a:endParaRPr>
          </a:p>
          <a:p>
            <a:pPr>
              <a:spcAft>
                <a:spcPts val="0"/>
              </a:spcAft>
              <a:buFont typeface="Wingdings 3" charset="2"/>
              <a:buChar char=""/>
              <a:defRPr/>
            </a:pPr>
            <a:r>
              <a:rPr lang="en-US" altLang="en-US" dirty="0" smtClean="0">
                <a:solidFill>
                  <a:schemeClr val="folHlink"/>
                </a:solidFill>
              </a:rPr>
              <a:t>Operation</a:t>
            </a:r>
          </a:p>
          <a:p>
            <a:pPr>
              <a:spcAft>
                <a:spcPts val="0"/>
              </a:spcAft>
              <a:buFont typeface="Wingdings 3" charset="2"/>
              <a:buChar char=""/>
              <a:defRPr/>
            </a:pPr>
            <a:r>
              <a:rPr lang="en-US" altLang="en-US" dirty="0" smtClean="0">
                <a:solidFill>
                  <a:schemeClr val="folHlink"/>
                </a:solidFill>
              </a:rPr>
              <a:t>Interface (Polymorphism)</a:t>
            </a:r>
          </a:p>
          <a:p>
            <a:pPr>
              <a:spcAft>
                <a:spcPts val="0"/>
              </a:spcAft>
              <a:buFont typeface="Wingdings 3" charset="2"/>
              <a:buChar char=""/>
              <a:defRPr/>
            </a:pPr>
            <a:r>
              <a:rPr lang="en-US" altLang="en-US" dirty="0" smtClean="0">
                <a:solidFill>
                  <a:schemeClr val="folHlink"/>
                </a:solidFill>
              </a:rPr>
              <a:t>Component</a:t>
            </a:r>
          </a:p>
          <a:p>
            <a:pPr>
              <a:spcAft>
                <a:spcPts val="0"/>
              </a:spcAft>
              <a:buFont typeface="Wingdings 3" charset="2"/>
              <a:buChar char=""/>
              <a:defRPr/>
            </a:pPr>
            <a:r>
              <a:rPr lang="en-US" altLang="en-US" dirty="0" smtClean="0">
                <a:solidFill>
                  <a:schemeClr val="folHlink"/>
                </a:solidFill>
              </a:rPr>
              <a:t>Package</a:t>
            </a:r>
          </a:p>
          <a:p>
            <a:pPr>
              <a:spcAft>
                <a:spcPts val="0"/>
              </a:spcAft>
              <a:buFont typeface="Wingdings 3" charset="2"/>
              <a:buChar char=""/>
              <a:defRPr/>
            </a:pPr>
            <a:r>
              <a:rPr lang="en-US" altLang="en-US" dirty="0" smtClean="0">
                <a:solidFill>
                  <a:schemeClr val="folHlink"/>
                </a:solidFill>
              </a:rPr>
              <a:t>Subsystem</a:t>
            </a:r>
          </a:p>
          <a:p>
            <a:pPr>
              <a:spcAft>
                <a:spcPts val="0"/>
              </a:spcAft>
              <a:buFont typeface="Wingdings 3" charset="2"/>
              <a:buChar char=""/>
              <a:defRPr/>
            </a:pPr>
            <a:r>
              <a:rPr lang="en-US" altLang="en-US" dirty="0" smtClean="0">
                <a:solidFill>
                  <a:schemeClr val="folHlink"/>
                </a:solidFill>
              </a:rPr>
              <a:t>Relationships</a:t>
            </a:r>
          </a:p>
        </p:txBody>
      </p:sp>
      <p:sp>
        <p:nvSpPr>
          <p:cNvPr id="355332" name="AutoShape 4"/>
          <p:cNvSpPr>
            <a:spLocks noChangeArrowheads="1"/>
          </p:cNvSpPr>
          <p:nvPr/>
        </p:nvSpPr>
        <p:spPr bwMode="auto">
          <a:xfrm>
            <a:off x="4645430" y="2592186"/>
            <a:ext cx="447675" cy="433388"/>
          </a:xfrm>
          <a:prstGeom prst="star5">
            <a:avLst/>
          </a:prstGeom>
          <a:solidFill>
            <a:srgbClr val="FF00FF"/>
          </a:soli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Tree>
    <p:extLst>
      <p:ext uri="{BB962C8B-B14F-4D97-AF65-F5344CB8AC3E}">
        <p14:creationId xmlns:p14="http://schemas.microsoft.com/office/powerpoint/2010/main" val="1286270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3"/>
          <p:cNvSpPr>
            <a:spLocks noChangeArrowheads="1"/>
          </p:cNvSpPr>
          <p:nvPr/>
        </p:nvSpPr>
        <p:spPr bwMode="auto">
          <a:xfrm>
            <a:off x="5867400" y="3581400"/>
            <a:ext cx="762000" cy="762000"/>
          </a:xfrm>
          <a:prstGeom prst="rightArrow">
            <a:avLst>
              <a:gd name="adj1" fmla="val 43333"/>
              <a:gd name="adj2" fmla="val 51620"/>
            </a:avLst>
          </a:prstGeom>
          <a:solidFill>
            <a:srgbClr val="FF33CC"/>
          </a:solidFill>
          <a:ln>
            <a:noFill/>
          </a:ln>
          <a:effectLst/>
          <a:extLs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nvGrpSpPr>
          <p:cNvPr id="61443" name="Group 4"/>
          <p:cNvGrpSpPr>
            <a:grpSpLocks/>
          </p:cNvGrpSpPr>
          <p:nvPr/>
        </p:nvGrpSpPr>
        <p:grpSpPr bwMode="auto">
          <a:xfrm>
            <a:off x="7543800" y="2362201"/>
            <a:ext cx="2590800" cy="1373188"/>
            <a:chOff x="192" y="1776"/>
            <a:chExt cx="1632" cy="865"/>
          </a:xfrm>
        </p:grpSpPr>
        <p:sp>
          <p:nvSpPr>
            <p:cNvPr id="61465" name="Rectangle 5"/>
            <p:cNvSpPr>
              <a:spLocks noChangeArrowheads="1"/>
            </p:cNvSpPr>
            <p:nvPr/>
          </p:nvSpPr>
          <p:spPr bwMode="auto">
            <a:xfrm>
              <a:off x="192" y="2160"/>
              <a:ext cx="1632" cy="97"/>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61466" name="Text Box 6"/>
            <p:cNvSpPr txBox="1">
              <a:spLocks noChangeArrowheads="1"/>
            </p:cNvSpPr>
            <p:nvPr/>
          </p:nvSpPr>
          <p:spPr bwMode="auto">
            <a:xfrm>
              <a:off x="261" y="1776"/>
              <a:ext cx="148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u="sng">
                  <a:latin typeface="Arial" panose="020B0604020202020204" pitchFamily="34" charset="0"/>
                </a:rPr>
                <a:t>:CourseOffering</a:t>
              </a:r>
              <a:endParaRPr lang="en-US" altLang="en-US" u="sng">
                <a:latin typeface="Arial" panose="020B0604020202020204" pitchFamily="34" charset="0"/>
              </a:endParaRPr>
            </a:p>
          </p:txBody>
        </p:sp>
        <p:sp>
          <p:nvSpPr>
            <p:cNvPr id="61467" name="Line 7"/>
            <p:cNvSpPr>
              <a:spLocks noChangeShapeType="1"/>
            </p:cNvSpPr>
            <p:nvPr/>
          </p:nvSpPr>
          <p:spPr bwMode="auto">
            <a:xfrm>
              <a:off x="192" y="2064"/>
              <a:ext cx="1632"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8" name="Text Box 8"/>
            <p:cNvSpPr txBox="1">
              <a:spLocks noChangeArrowheads="1"/>
            </p:cNvSpPr>
            <p:nvPr/>
          </p:nvSpPr>
          <p:spPr bwMode="auto">
            <a:xfrm>
              <a:off x="192" y="2064"/>
              <a:ext cx="1632"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number = 101</a:t>
              </a:r>
            </a:p>
            <a:p>
              <a:r>
                <a:rPr lang="en-US" altLang="en-US" sz="1800">
                  <a:latin typeface="Arial" panose="020B0604020202020204" pitchFamily="34" charset="0"/>
                </a:rPr>
                <a:t>startTime = 900</a:t>
              </a:r>
            </a:p>
            <a:p>
              <a:r>
                <a:rPr lang="en-US" altLang="en-US" sz="1800">
                  <a:latin typeface="Arial" panose="020B0604020202020204" pitchFamily="34" charset="0"/>
                </a:rPr>
                <a:t>endTime = 1100</a:t>
              </a:r>
            </a:p>
          </p:txBody>
        </p:sp>
      </p:grpSp>
      <p:grpSp>
        <p:nvGrpSpPr>
          <p:cNvPr id="61444" name="Group 9"/>
          <p:cNvGrpSpPr>
            <a:grpSpLocks/>
          </p:cNvGrpSpPr>
          <p:nvPr/>
        </p:nvGrpSpPr>
        <p:grpSpPr bwMode="auto">
          <a:xfrm>
            <a:off x="7543800" y="4191001"/>
            <a:ext cx="2590800" cy="1373188"/>
            <a:chOff x="192" y="1776"/>
            <a:chExt cx="1632" cy="865"/>
          </a:xfrm>
        </p:grpSpPr>
        <p:sp>
          <p:nvSpPr>
            <p:cNvPr id="61461" name="Rectangle 10"/>
            <p:cNvSpPr>
              <a:spLocks noChangeArrowheads="1"/>
            </p:cNvSpPr>
            <p:nvPr/>
          </p:nvSpPr>
          <p:spPr bwMode="auto">
            <a:xfrm>
              <a:off x="192" y="2160"/>
              <a:ext cx="1632" cy="97"/>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61462" name="Text Box 11"/>
            <p:cNvSpPr txBox="1">
              <a:spLocks noChangeArrowheads="1"/>
            </p:cNvSpPr>
            <p:nvPr/>
          </p:nvSpPr>
          <p:spPr bwMode="auto">
            <a:xfrm>
              <a:off x="261" y="1776"/>
              <a:ext cx="148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u="sng">
                  <a:latin typeface="Arial" panose="020B0604020202020204" pitchFamily="34" charset="0"/>
                </a:rPr>
                <a:t>:CourseOffering</a:t>
              </a:r>
              <a:endParaRPr lang="en-US" altLang="en-US" u="sng">
                <a:latin typeface="Arial" panose="020B0604020202020204" pitchFamily="34" charset="0"/>
              </a:endParaRPr>
            </a:p>
          </p:txBody>
        </p:sp>
        <p:sp>
          <p:nvSpPr>
            <p:cNvPr id="61463" name="Line 12"/>
            <p:cNvSpPr>
              <a:spLocks noChangeShapeType="1"/>
            </p:cNvSpPr>
            <p:nvPr/>
          </p:nvSpPr>
          <p:spPr bwMode="auto">
            <a:xfrm>
              <a:off x="192" y="2064"/>
              <a:ext cx="1632"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4" name="Text Box 13"/>
            <p:cNvSpPr txBox="1">
              <a:spLocks noChangeArrowheads="1"/>
            </p:cNvSpPr>
            <p:nvPr/>
          </p:nvSpPr>
          <p:spPr bwMode="auto">
            <a:xfrm>
              <a:off x="192" y="2064"/>
              <a:ext cx="1632"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number = 104</a:t>
              </a:r>
            </a:p>
            <a:p>
              <a:r>
                <a:rPr lang="en-US" altLang="en-US" sz="1800">
                  <a:latin typeface="Arial" panose="020B0604020202020204" pitchFamily="34" charset="0"/>
                </a:rPr>
                <a:t>startTime = 1300</a:t>
              </a:r>
            </a:p>
            <a:p>
              <a:r>
                <a:rPr lang="en-US" altLang="en-US" sz="1800">
                  <a:latin typeface="Arial" panose="020B0604020202020204" pitchFamily="34" charset="0"/>
                </a:rPr>
                <a:t>endTime = 1500</a:t>
              </a:r>
            </a:p>
          </p:txBody>
        </p:sp>
      </p:grpSp>
      <p:grpSp>
        <p:nvGrpSpPr>
          <p:cNvPr id="61445" name="Group 14"/>
          <p:cNvGrpSpPr>
            <a:grpSpLocks/>
          </p:cNvGrpSpPr>
          <p:nvPr/>
        </p:nvGrpSpPr>
        <p:grpSpPr bwMode="auto">
          <a:xfrm>
            <a:off x="2514600" y="3276600"/>
            <a:ext cx="2362200" cy="1600200"/>
            <a:chOff x="576" y="1680"/>
            <a:chExt cx="1728" cy="1008"/>
          </a:xfrm>
        </p:grpSpPr>
        <p:grpSp>
          <p:nvGrpSpPr>
            <p:cNvPr id="61455" name="Group 15"/>
            <p:cNvGrpSpPr>
              <a:grpSpLocks/>
            </p:cNvGrpSpPr>
            <p:nvPr/>
          </p:nvGrpSpPr>
          <p:grpSpPr bwMode="auto">
            <a:xfrm>
              <a:off x="576" y="1680"/>
              <a:ext cx="1728" cy="865"/>
              <a:chOff x="192" y="1776"/>
              <a:chExt cx="1632" cy="865"/>
            </a:xfrm>
          </p:grpSpPr>
          <p:sp>
            <p:nvSpPr>
              <p:cNvPr id="61457" name="Rectangle 16"/>
              <p:cNvSpPr>
                <a:spLocks noChangeArrowheads="1"/>
              </p:cNvSpPr>
              <p:nvPr/>
            </p:nvSpPr>
            <p:spPr bwMode="auto">
              <a:xfrm>
                <a:off x="192" y="2160"/>
                <a:ext cx="1632" cy="97"/>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61458" name="Text Box 17"/>
              <p:cNvSpPr txBox="1">
                <a:spLocks noChangeArrowheads="1"/>
              </p:cNvSpPr>
              <p:nvPr/>
            </p:nvSpPr>
            <p:spPr bwMode="auto">
              <a:xfrm>
                <a:off x="224" y="1776"/>
                <a:ext cx="155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Arial" panose="020B0604020202020204" pitchFamily="34" charset="0"/>
                  </a:rPr>
                  <a:t>CourseOffering</a:t>
                </a:r>
                <a:endParaRPr lang="en-US" altLang="en-US">
                  <a:latin typeface="Arial" panose="020B0604020202020204" pitchFamily="34" charset="0"/>
                </a:endParaRPr>
              </a:p>
            </p:txBody>
          </p:sp>
          <p:sp>
            <p:nvSpPr>
              <p:cNvPr id="61459" name="Line 18"/>
              <p:cNvSpPr>
                <a:spLocks noChangeShapeType="1"/>
              </p:cNvSpPr>
              <p:nvPr/>
            </p:nvSpPr>
            <p:spPr bwMode="auto">
              <a:xfrm>
                <a:off x="192" y="2064"/>
                <a:ext cx="1632"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0" name="Text Box 19"/>
              <p:cNvSpPr txBox="1">
                <a:spLocks noChangeArrowheads="1"/>
              </p:cNvSpPr>
              <p:nvPr/>
            </p:nvSpPr>
            <p:spPr bwMode="auto">
              <a:xfrm>
                <a:off x="192" y="2064"/>
                <a:ext cx="1632"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number</a:t>
                </a:r>
              </a:p>
              <a:p>
                <a:r>
                  <a:rPr lang="en-US" altLang="en-US" sz="1800">
                    <a:latin typeface="Arial" panose="020B0604020202020204" pitchFamily="34" charset="0"/>
                  </a:rPr>
                  <a:t>startTime </a:t>
                </a:r>
              </a:p>
              <a:p>
                <a:r>
                  <a:rPr lang="en-US" altLang="en-US" sz="1800">
                    <a:latin typeface="Arial" panose="020B0604020202020204" pitchFamily="34" charset="0"/>
                  </a:rPr>
                  <a:t>endTime</a:t>
                </a:r>
              </a:p>
            </p:txBody>
          </p:sp>
        </p:grpSp>
        <p:sp>
          <p:nvSpPr>
            <p:cNvPr id="61456" name="Rectangle 20"/>
            <p:cNvSpPr>
              <a:spLocks noChangeArrowheads="1"/>
            </p:cNvSpPr>
            <p:nvPr/>
          </p:nvSpPr>
          <p:spPr bwMode="auto">
            <a:xfrm>
              <a:off x="576" y="2592"/>
              <a:ext cx="1728" cy="96"/>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sp>
        <p:nvSpPr>
          <p:cNvPr id="61446" name="Text Box 21"/>
          <p:cNvSpPr txBox="1">
            <a:spLocks noChangeArrowheads="1"/>
          </p:cNvSpPr>
          <p:nvPr/>
        </p:nvSpPr>
        <p:spPr bwMode="auto">
          <a:xfrm>
            <a:off x="1752600" y="1371600"/>
            <a:ext cx="2362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200" b="1" i="1">
                <a:solidFill>
                  <a:schemeClr val="accent2"/>
                </a:solidFill>
                <a:latin typeface="Arial" panose="020B0604020202020204" pitchFamily="34" charset="0"/>
              </a:rPr>
              <a:t>Class</a:t>
            </a:r>
            <a:endParaRPr lang="en-US" altLang="en-US" sz="1800" b="1" i="1">
              <a:solidFill>
                <a:schemeClr val="accent2"/>
              </a:solidFill>
              <a:latin typeface="Arial" panose="020B0604020202020204" pitchFamily="34" charset="0"/>
            </a:endParaRPr>
          </a:p>
        </p:txBody>
      </p:sp>
      <p:sp>
        <p:nvSpPr>
          <p:cNvPr id="61447" name="Line 22"/>
          <p:cNvSpPr>
            <a:spLocks noChangeShapeType="1"/>
          </p:cNvSpPr>
          <p:nvPr/>
        </p:nvSpPr>
        <p:spPr bwMode="auto">
          <a:xfrm>
            <a:off x="2895600" y="1676400"/>
            <a:ext cx="1828800" cy="1524000"/>
          </a:xfrm>
          <a:prstGeom prst="line">
            <a:avLst/>
          </a:prstGeom>
          <a:noFill/>
          <a:ln w="12700">
            <a:solidFill>
              <a:schemeClr val="accent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8" name="Text Box 23"/>
          <p:cNvSpPr txBox="1">
            <a:spLocks noChangeArrowheads="1"/>
          </p:cNvSpPr>
          <p:nvPr/>
        </p:nvSpPr>
        <p:spPr bwMode="auto">
          <a:xfrm>
            <a:off x="1828800" y="2057400"/>
            <a:ext cx="2362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200" b="1" i="1">
                <a:solidFill>
                  <a:schemeClr val="accent2"/>
                </a:solidFill>
                <a:latin typeface="Arial" panose="020B0604020202020204" pitchFamily="34" charset="0"/>
              </a:rPr>
              <a:t>Attribute</a:t>
            </a:r>
            <a:endParaRPr lang="en-US" altLang="en-US" sz="1800" b="1" i="1">
              <a:solidFill>
                <a:schemeClr val="accent2"/>
              </a:solidFill>
              <a:latin typeface="Arial" panose="020B0604020202020204" pitchFamily="34" charset="0"/>
            </a:endParaRPr>
          </a:p>
        </p:txBody>
      </p:sp>
      <p:sp>
        <p:nvSpPr>
          <p:cNvPr id="61449" name="Line 24"/>
          <p:cNvSpPr>
            <a:spLocks noChangeShapeType="1"/>
          </p:cNvSpPr>
          <p:nvPr/>
        </p:nvSpPr>
        <p:spPr bwMode="auto">
          <a:xfrm>
            <a:off x="2057400" y="2514600"/>
            <a:ext cx="533400" cy="1295400"/>
          </a:xfrm>
          <a:prstGeom prst="line">
            <a:avLst/>
          </a:prstGeom>
          <a:noFill/>
          <a:ln w="12700">
            <a:solidFill>
              <a:schemeClr val="accent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0" name="Text Box 25"/>
          <p:cNvSpPr txBox="1">
            <a:spLocks noChangeArrowheads="1"/>
          </p:cNvSpPr>
          <p:nvPr/>
        </p:nvSpPr>
        <p:spPr bwMode="auto">
          <a:xfrm>
            <a:off x="6705600" y="1219200"/>
            <a:ext cx="2362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200" b="1" i="1">
                <a:solidFill>
                  <a:schemeClr val="accent2"/>
                </a:solidFill>
                <a:latin typeface="Arial" panose="020B0604020202020204" pitchFamily="34" charset="0"/>
              </a:rPr>
              <a:t>Object</a:t>
            </a:r>
            <a:endParaRPr lang="en-US" altLang="en-US" sz="1800" b="1" i="1">
              <a:solidFill>
                <a:schemeClr val="accent2"/>
              </a:solidFill>
              <a:latin typeface="Arial" panose="020B0604020202020204" pitchFamily="34" charset="0"/>
            </a:endParaRPr>
          </a:p>
        </p:txBody>
      </p:sp>
      <p:sp>
        <p:nvSpPr>
          <p:cNvPr id="61451" name="Line 26"/>
          <p:cNvSpPr>
            <a:spLocks noChangeShapeType="1"/>
          </p:cNvSpPr>
          <p:nvPr/>
        </p:nvSpPr>
        <p:spPr bwMode="auto">
          <a:xfrm>
            <a:off x="7772400" y="1600200"/>
            <a:ext cx="533400" cy="685800"/>
          </a:xfrm>
          <a:prstGeom prst="line">
            <a:avLst/>
          </a:prstGeom>
          <a:noFill/>
          <a:ln w="12700">
            <a:solidFill>
              <a:schemeClr val="accent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2" name="Text Box 27"/>
          <p:cNvSpPr txBox="1">
            <a:spLocks noChangeArrowheads="1"/>
          </p:cNvSpPr>
          <p:nvPr/>
        </p:nvSpPr>
        <p:spPr bwMode="auto">
          <a:xfrm>
            <a:off x="5105400" y="2133600"/>
            <a:ext cx="2362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200" b="1" i="1">
                <a:solidFill>
                  <a:schemeClr val="accent2"/>
                </a:solidFill>
                <a:latin typeface="Arial" panose="020B0604020202020204" pitchFamily="34" charset="0"/>
              </a:rPr>
              <a:t>Attribute Value</a:t>
            </a:r>
            <a:endParaRPr lang="en-US" altLang="en-US" sz="1800" b="1" i="1">
              <a:solidFill>
                <a:schemeClr val="accent2"/>
              </a:solidFill>
              <a:latin typeface="Arial" panose="020B0604020202020204" pitchFamily="34" charset="0"/>
            </a:endParaRPr>
          </a:p>
        </p:txBody>
      </p:sp>
      <p:sp>
        <p:nvSpPr>
          <p:cNvPr id="61453" name="Line 28"/>
          <p:cNvSpPr>
            <a:spLocks noChangeShapeType="1"/>
          </p:cNvSpPr>
          <p:nvPr/>
        </p:nvSpPr>
        <p:spPr bwMode="auto">
          <a:xfrm>
            <a:off x="6400800" y="2590800"/>
            <a:ext cx="990600" cy="381000"/>
          </a:xfrm>
          <a:prstGeom prst="line">
            <a:avLst/>
          </a:prstGeom>
          <a:noFill/>
          <a:ln w="12700">
            <a:solidFill>
              <a:schemeClr val="accent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4" name="Rectangle 29"/>
          <p:cNvSpPr>
            <a:spLocks noGrp="1" noChangeArrowheads="1"/>
          </p:cNvSpPr>
          <p:nvPr>
            <p:ph type="title"/>
          </p:nvPr>
        </p:nvSpPr>
        <p:spPr/>
        <p:txBody>
          <a:bodyPr/>
          <a:lstStyle/>
          <a:p>
            <a:pPr eaLnBrk="1" hangingPunct="1"/>
            <a:r>
              <a:rPr lang="en-US" altLang="en-US" smtClean="0"/>
              <a:t>What is an Attribute?</a:t>
            </a:r>
          </a:p>
        </p:txBody>
      </p:sp>
    </p:spTree>
    <p:extLst>
      <p:ext uri="{BB962C8B-B14F-4D97-AF65-F5344CB8AC3E}">
        <p14:creationId xmlns:p14="http://schemas.microsoft.com/office/powerpoint/2010/main" val="16209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8" name="AutoShape 4"/>
          <p:cNvSpPr>
            <a:spLocks noChangeArrowheads="1"/>
          </p:cNvSpPr>
          <p:nvPr/>
        </p:nvSpPr>
        <p:spPr bwMode="auto">
          <a:xfrm>
            <a:off x="4020590" y="3014749"/>
            <a:ext cx="447675" cy="433388"/>
          </a:xfrm>
          <a:prstGeom prst="star5">
            <a:avLst/>
          </a:prstGeom>
          <a:solidFill>
            <a:srgbClr val="FF00FF"/>
          </a:soli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3491" name="Rectangle 5"/>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Basic Concepts of Object Orientation</a:t>
            </a:r>
          </a:p>
        </p:txBody>
      </p:sp>
      <p:sp>
        <p:nvSpPr>
          <p:cNvPr id="51204" name="Rectangle 6"/>
          <p:cNvSpPr>
            <a:spLocks noGrp="1" noChangeArrowheads="1"/>
          </p:cNvSpPr>
          <p:nvPr>
            <p:ph idx="1"/>
          </p:nvPr>
        </p:nvSpPr>
        <p:spPr>
          <a:xfrm>
            <a:off x="2701636" y="1845734"/>
            <a:ext cx="8454044" cy="4023360"/>
          </a:xfrm>
        </p:spPr>
        <p:txBody>
          <a:bodyPr rtlCol="0">
            <a:normAutofit/>
          </a:bodyPr>
          <a:lstStyle/>
          <a:p>
            <a:pPr>
              <a:spcAft>
                <a:spcPts val="0"/>
              </a:spcAft>
              <a:buFont typeface="Wingdings 3" charset="2"/>
              <a:buChar char=""/>
              <a:defRPr/>
            </a:pPr>
            <a:r>
              <a:rPr lang="en-US" altLang="en-US" dirty="0" smtClean="0">
                <a:solidFill>
                  <a:schemeClr val="folHlink"/>
                </a:solidFill>
              </a:rPr>
              <a:t>Object</a:t>
            </a:r>
          </a:p>
          <a:p>
            <a:pPr>
              <a:spcAft>
                <a:spcPts val="0"/>
              </a:spcAft>
              <a:buFont typeface="Wingdings 3" charset="2"/>
              <a:buChar char=""/>
              <a:defRPr/>
            </a:pPr>
            <a:r>
              <a:rPr lang="en-US" altLang="en-US" dirty="0" smtClean="0">
                <a:solidFill>
                  <a:schemeClr val="folHlink"/>
                </a:solidFill>
              </a:rPr>
              <a:t>Class</a:t>
            </a:r>
          </a:p>
          <a:p>
            <a:pPr>
              <a:spcAft>
                <a:spcPts val="0"/>
              </a:spcAft>
              <a:buFont typeface="Wingdings 3" charset="2"/>
              <a:buChar char=""/>
              <a:defRPr/>
            </a:pPr>
            <a:r>
              <a:rPr lang="en-US" altLang="en-US" dirty="0" smtClean="0">
                <a:solidFill>
                  <a:schemeClr val="folHlink"/>
                </a:solidFill>
              </a:rPr>
              <a:t>Attribute</a:t>
            </a:r>
            <a:endParaRPr lang="en-US" altLang="en-US" dirty="0" smtClean="0">
              <a:solidFill>
                <a:schemeClr val="tx1">
                  <a:lumMod val="75000"/>
                  <a:lumOff val="25000"/>
                </a:schemeClr>
              </a:solidFill>
            </a:endParaRPr>
          </a:p>
          <a:p>
            <a:pPr>
              <a:spcAft>
                <a:spcPts val="0"/>
              </a:spcAft>
              <a:buFont typeface="Wingdings 3" charset="2"/>
              <a:buChar char=""/>
              <a:defRPr/>
            </a:pPr>
            <a:r>
              <a:rPr lang="en-US" altLang="en-US" dirty="0" smtClean="0">
                <a:solidFill>
                  <a:schemeClr val="tx1">
                    <a:lumMod val="75000"/>
                    <a:lumOff val="25000"/>
                  </a:schemeClr>
                </a:solidFill>
              </a:rPr>
              <a:t>Operation</a:t>
            </a:r>
          </a:p>
          <a:p>
            <a:pPr>
              <a:spcAft>
                <a:spcPts val="0"/>
              </a:spcAft>
              <a:buFont typeface="Wingdings 3" charset="2"/>
              <a:buChar char=""/>
              <a:defRPr/>
            </a:pPr>
            <a:r>
              <a:rPr lang="en-US" altLang="en-US" dirty="0" smtClean="0">
                <a:solidFill>
                  <a:schemeClr val="folHlink"/>
                </a:solidFill>
              </a:rPr>
              <a:t>Interface (Polymorphism)</a:t>
            </a:r>
          </a:p>
          <a:p>
            <a:pPr>
              <a:spcAft>
                <a:spcPts val="0"/>
              </a:spcAft>
              <a:buFont typeface="Wingdings 3" charset="2"/>
              <a:buChar char=""/>
              <a:defRPr/>
            </a:pPr>
            <a:r>
              <a:rPr lang="en-US" altLang="en-US" dirty="0" smtClean="0">
                <a:solidFill>
                  <a:schemeClr val="folHlink"/>
                </a:solidFill>
              </a:rPr>
              <a:t>Component</a:t>
            </a:r>
          </a:p>
          <a:p>
            <a:pPr>
              <a:spcAft>
                <a:spcPts val="0"/>
              </a:spcAft>
              <a:buFont typeface="Wingdings 3" charset="2"/>
              <a:buChar char=""/>
              <a:defRPr/>
            </a:pPr>
            <a:r>
              <a:rPr lang="en-US" altLang="en-US" dirty="0" smtClean="0">
                <a:solidFill>
                  <a:schemeClr val="folHlink"/>
                </a:solidFill>
              </a:rPr>
              <a:t>Package</a:t>
            </a:r>
          </a:p>
          <a:p>
            <a:pPr>
              <a:spcAft>
                <a:spcPts val="0"/>
              </a:spcAft>
              <a:buFont typeface="Wingdings 3" charset="2"/>
              <a:buChar char=""/>
              <a:defRPr/>
            </a:pPr>
            <a:r>
              <a:rPr lang="en-US" altLang="en-US" dirty="0" smtClean="0">
                <a:solidFill>
                  <a:schemeClr val="folHlink"/>
                </a:solidFill>
              </a:rPr>
              <a:t>Subsystem </a:t>
            </a:r>
          </a:p>
          <a:p>
            <a:pPr>
              <a:spcAft>
                <a:spcPts val="0"/>
              </a:spcAft>
              <a:buFont typeface="Wingdings 3" charset="2"/>
              <a:buChar char=""/>
              <a:defRPr/>
            </a:pPr>
            <a:r>
              <a:rPr lang="en-US" altLang="en-US" dirty="0" smtClean="0">
                <a:solidFill>
                  <a:schemeClr val="folHlink"/>
                </a:solidFill>
              </a:rPr>
              <a:t>Relationships</a:t>
            </a:r>
            <a:endParaRPr lang="en-US" altLang="en-US" dirty="0" smtClean="0">
              <a:solidFill>
                <a:schemeClr val="tx1">
                  <a:lumMod val="75000"/>
                  <a:lumOff val="25000"/>
                </a:schemeClr>
              </a:solidFill>
            </a:endParaRPr>
          </a:p>
        </p:txBody>
      </p:sp>
    </p:spTree>
    <p:extLst>
      <p:ext uri="{BB962C8B-B14F-4D97-AF65-F5344CB8AC3E}">
        <p14:creationId xmlns:p14="http://schemas.microsoft.com/office/powerpoint/2010/main" val="2105239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3"/>
          <p:cNvGrpSpPr>
            <a:grpSpLocks/>
          </p:cNvGrpSpPr>
          <p:nvPr/>
        </p:nvGrpSpPr>
        <p:grpSpPr bwMode="auto">
          <a:xfrm>
            <a:off x="4957156" y="1862051"/>
            <a:ext cx="4560888" cy="1455738"/>
            <a:chOff x="576" y="1344"/>
            <a:chExt cx="2873" cy="917"/>
          </a:xfrm>
        </p:grpSpPr>
        <p:sp>
          <p:nvSpPr>
            <p:cNvPr id="65545" name="Text Box 5"/>
            <p:cNvSpPr txBox="1">
              <a:spLocks noChangeArrowheads="1"/>
            </p:cNvSpPr>
            <p:nvPr/>
          </p:nvSpPr>
          <p:spPr bwMode="auto">
            <a:xfrm>
              <a:off x="725" y="1344"/>
              <a:ext cx="14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a:latin typeface="Arial" panose="020B0604020202020204" pitchFamily="34" charset="0"/>
                </a:rPr>
                <a:t>CourseOffering</a:t>
              </a:r>
              <a:endParaRPr lang="en-US" altLang="en-US">
                <a:latin typeface="Arial" panose="020B0604020202020204" pitchFamily="34" charset="0"/>
              </a:endParaRPr>
            </a:p>
          </p:txBody>
        </p:sp>
        <p:sp>
          <p:nvSpPr>
            <p:cNvPr id="65546" name="Line 6"/>
            <p:cNvSpPr>
              <a:spLocks noChangeShapeType="1"/>
            </p:cNvSpPr>
            <p:nvPr/>
          </p:nvSpPr>
          <p:spPr bwMode="auto">
            <a:xfrm>
              <a:off x="576" y="1632"/>
              <a:ext cx="172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8" name="Text Box 8"/>
            <p:cNvSpPr txBox="1">
              <a:spLocks noChangeArrowheads="1"/>
            </p:cNvSpPr>
            <p:nvPr/>
          </p:nvSpPr>
          <p:spPr bwMode="auto">
            <a:xfrm>
              <a:off x="1769" y="2028"/>
              <a:ext cx="168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800" dirty="0">
                <a:latin typeface="Arial" panose="020B0604020202020204" pitchFamily="34" charset="0"/>
              </a:endParaRPr>
            </a:p>
          </p:txBody>
        </p:sp>
      </p:grpSp>
      <p:sp>
        <p:nvSpPr>
          <p:cNvPr id="65539" name="Text Box 9"/>
          <p:cNvSpPr txBox="1">
            <a:spLocks noChangeArrowheads="1"/>
          </p:cNvSpPr>
          <p:nvPr/>
        </p:nvSpPr>
        <p:spPr bwMode="auto">
          <a:xfrm>
            <a:off x="2667000" y="2438400"/>
            <a:ext cx="2362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200" b="1" i="1">
                <a:solidFill>
                  <a:schemeClr val="accent2"/>
                </a:solidFill>
                <a:latin typeface="Arial" panose="020B0604020202020204" pitchFamily="34" charset="0"/>
              </a:rPr>
              <a:t>Class</a:t>
            </a:r>
            <a:endParaRPr lang="en-US" altLang="en-US" sz="1800" b="1" i="1">
              <a:solidFill>
                <a:schemeClr val="accent2"/>
              </a:solidFill>
              <a:latin typeface="Arial" panose="020B0604020202020204" pitchFamily="34" charset="0"/>
            </a:endParaRPr>
          </a:p>
        </p:txBody>
      </p:sp>
      <p:sp>
        <p:nvSpPr>
          <p:cNvPr id="65540" name="Line 10"/>
          <p:cNvSpPr>
            <a:spLocks noChangeShapeType="1"/>
          </p:cNvSpPr>
          <p:nvPr/>
        </p:nvSpPr>
        <p:spPr bwMode="auto">
          <a:xfrm flipV="1">
            <a:off x="3657600" y="2209800"/>
            <a:ext cx="1066800" cy="457200"/>
          </a:xfrm>
          <a:prstGeom prst="line">
            <a:avLst/>
          </a:prstGeom>
          <a:noFill/>
          <a:ln w="12700">
            <a:solidFill>
              <a:schemeClr val="accent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1" name="Text Box 11"/>
          <p:cNvSpPr txBox="1">
            <a:spLocks noChangeArrowheads="1"/>
          </p:cNvSpPr>
          <p:nvPr/>
        </p:nvSpPr>
        <p:spPr bwMode="auto">
          <a:xfrm>
            <a:off x="2667000" y="3505200"/>
            <a:ext cx="2362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200" b="1" i="1">
                <a:solidFill>
                  <a:schemeClr val="accent2"/>
                </a:solidFill>
                <a:latin typeface="Arial" panose="020B0604020202020204" pitchFamily="34" charset="0"/>
              </a:rPr>
              <a:t>Operation</a:t>
            </a:r>
            <a:endParaRPr lang="en-US" altLang="en-US" sz="1800" b="1" i="1">
              <a:solidFill>
                <a:schemeClr val="accent2"/>
              </a:solidFill>
              <a:latin typeface="Arial" panose="020B0604020202020204" pitchFamily="34" charset="0"/>
            </a:endParaRPr>
          </a:p>
        </p:txBody>
      </p:sp>
      <p:sp>
        <p:nvSpPr>
          <p:cNvPr id="65542" name="Line 12"/>
          <p:cNvSpPr>
            <a:spLocks noChangeShapeType="1"/>
          </p:cNvSpPr>
          <p:nvPr/>
        </p:nvSpPr>
        <p:spPr bwMode="auto">
          <a:xfrm flipV="1">
            <a:off x="4191000" y="2971800"/>
            <a:ext cx="685800" cy="762000"/>
          </a:xfrm>
          <a:prstGeom prst="line">
            <a:avLst/>
          </a:prstGeom>
          <a:noFill/>
          <a:ln w="12700">
            <a:solidFill>
              <a:schemeClr val="accent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3" name="Rectangle 13"/>
          <p:cNvSpPr>
            <a:spLocks noGrp="1" noChangeArrowheads="1"/>
          </p:cNvSpPr>
          <p:nvPr>
            <p:ph type="title"/>
          </p:nvPr>
        </p:nvSpPr>
        <p:spPr/>
        <p:txBody>
          <a:bodyPr/>
          <a:lstStyle/>
          <a:p>
            <a:pPr eaLnBrk="1" hangingPunct="1"/>
            <a:r>
              <a:rPr lang="en-US" altLang="en-US" smtClean="0"/>
              <a:t>What is an Operation?</a:t>
            </a:r>
          </a:p>
        </p:txBody>
      </p:sp>
      <p:sp>
        <p:nvSpPr>
          <p:cNvPr id="3" name="Rectangle 2"/>
          <p:cNvSpPr/>
          <p:nvPr/>
        </p:nvSpPr>
        <p:spPr>
          <a:xfrm>
            <a:off x="4804756" y="1862051"/>
            <a:ext cx="3391593" cy="25021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029200" y="2585155"/>
            <a:ext cx="2382416" cy="1200329"/>
          </a:xfrm>
          <a:prstGeom prst="rect">
            <a:avLst/>
          </a:prstGeom>
        </p:spPr>
        <p:txBody>
          <a:bodyPr wrap="square">
            <a:spAutoFit/>
          </a:bodyPr>
          <a:lstStyle/>
          <a:p>
            <a:r>
              <a:rPr lang="en-US" altLang="en-US" dirty="0" err="1">
                <a:latin typeface="Arial" panose="020B0604020202020204" pitchFamily="34" charset="0"/>
              </a:rPr>
              <a:t>addStudent</a:t>
            </a:r>
            <a:r>
              <a:rPr lang="en-US" altLang="en-US" dirty="0">
                <a:latin typeface="Arial" panose="020B0604020202020204" pitchFamily="34" charset="0"/>
              </a:rPr>
              <a:t> </a:t>
            </a:r>
          </a:p>
          <a:p>
            <a:r>
              <a:rPr lang="en-US" altLang="en-US" dirty="0" err="1">
                <a:latin typeface="Arial" panose="020B0604020202020204" pitchFamily="34" charset="0"/>
              </a:rPr>
              <a:t>deleteStudent</a:t>
            </a:r>
            <a:endParaRPr lang="en-US" altLang="en-US" dirty="0">
              <a:latin typeface="Arial" panose="020B0604020202020204" pitchFamily="34" charset="0"/>
            </a:endParaRPr>
          </a:p>
          <a:p>
            <a:r>
              <a:rPr lang="en-US" altLang="en-US" dirty="0" err="1">
                <a:latin typeface="Arial" panose="020B0604020202020204" pitchFamily="34" charset="0"/>
              </a:rPr>
              <a:t>getStartTime</a:t>
            </a:r>
            <a:endParaRPr lang="en-US" altLang="en-US" dirty="0">
              <a:latin typeface="Arial" panose="020B0604020202020204" pitchFamily="34" charset="0"/>
            </a:endParaRPr>
          </a:p>
          <a:p>
            <a:r>
              <a:rPr lang="en-US" altLang="en-US" dirty="0" err="1">
                <a:latin typeface="Arial" panose="020B0604020202020204" pitchFamily="34" charset="0"/>
              </a:rPr>
              <a:t>getEndTime</a:t>
            </a:r>
            <a:endParaRPr lang="en-US" altLang="en-US" dirty="0">
              <a:latin typeface="Arial" panose="020B0604020202020204" pitchFamily="34" charset="0"/>
            </a:endParaRPr>
          </a:p>
        </p:txBody>
      </p:sp>
    </p:spTree>
    <p:extLst>
      <p:ext uri="{BB962C8B-B14F-4D97-AF65-F5344CB8AC3E}">
        <p14:creationId xmlns:p14="http://schemas.microsoft.com/office/powerpoint/2010/main" val="2618117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4" name="AutoShape 4"/>
          <p:cNvSpPr>
            <a:spLocks noChangeArrowheads="1"/>
          </p:cNvSpPr>
          <p:nvPr/>
        </p:nvSpPr>
        <p:spPr bwMode="auto">
          <a:xfrm>
            <a:off x="5561807" y="3492241"/>
            <a:ext cx="447675" cy="433387"/>
          </a:xfrm>
          <a:prstGeom prst="star5">
            <a:avLst/>
          </a:prstGeom>
          <a:solidFill>
            <a:srgbClr val="FF00FF"/>
          </a:soli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67587" name="Rectangle 5"/>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Basic Concepts of Object Orientation</a:t>
            </a:r>
          </a:p>
        </p:txBody>
      </p:sp>
      <p:sp>
        <p:nvSpPr>
          <p:cNvPr id="55300" name="Rectangle 6"/>
          <p:cNvSpPr>
            <a:spLocks noGrp="1" noChangeArrowheads="1"/>
          </p:cNvSpPr>
          <p:nvPr>
            <p:ph idx="1"/>
          </p:nvPr>
        </p:nvSpPr>
        <p:spPr>
          <a:xfrm>
            <a:off x="2734886" y="1845734"/>
            <a:ext cx="8420793" cy="4023360"/>
          </a:xfrm>
        </p:spPr>
        <p:txBody>
          <a:bodyPr rtlCol="0">
            <a:normAutofit/>
          </a:bodyPr>
          <a:lstStyle/>
          <a:p>
            <a:pPr>
              <a:spcAft>
                <a:spcPts val="0"/>
              </a:spcAft>
              <a:buFont typeface="Wingdings 3" charset="2"/>
              <a:buChar char=""/>
              <a:defRPr/>
            </a:pPr>
            <a:r>
              <a:rPr lang="en-US" altLang="en-US" smtClean="0">
                <a:solidFill>
                  <a:schemeClr val="folHlink"/>
                </a:solidFill>
              </a:rPr>
              <a:t>Object</a:t>
            </a:r>
          </a:p>
          <a:p>
            <a:pPr>
              <a:spcAft>
                <a:spcPts val="0"/>
              </a:spcAft>
              <a:buFont typeface="Wingdings 3" charset="2"/>
              <a:buChar char=""/>
              <a:defRPr/>
            </a:pPr>
            <a:r>
              <a:rPr lang="en-US" altLang="en-US" smtClean="0">
                <a:solidFill>
                  <a:schemeClr val="folHlink"/>
                </a:solidFill>
              </a:rPr>
              <a:t>Class</a:t>
            </a:r>
          </a:p>
          <a:p>
            <a:pPr>
              <a:spcAft>
                <a:spcPts val="0"/>
              </a:spcAft>
              <a:buFont typeface="Wingdings 3" charset="2"/>
              <a:buChar char=""/>
              <a:defRPr/>
            </a:pPr>
            <a:r>
              <a:rPr lang="en-US" altLang="en-US" smtClean="0">
                <a:solidFill>
                  <a:schemeClr val="folHlink"/>
                </a:solidFill>
              </a:rPr>
              <a:t>Attribute</a:t>
            </a:r>
          </a:p>
          <a:p>
            <a:pPr>
              <a:spcAft>
                <a:spcPts val="0"/>
              </a:spcAft>
              <a:buFont typeface="Wingdings 3" charset="2"/>
              <a:buChar char=""/>
              <a:defRPr/>
            </a:pPr>
            <a:r>
              <a:rPr lang="en-US" altLang="en-US" smtClean="0">
                <a:solidFill>
                  <a:schemeClr val="folHlink"/>
                </a:solidFill>
              </a:rPr>
              <a:t>Operation</a:t>
            </a:r>
            <a:endParaRPr lang="en-US" altLang="en-US" smtClean="0">
              <a:solidFill>
                <a:schemeClr val="tx1">
                  <a:lumMod val="75000"/>
                  <a:lumOff val="25000"/>
                </a:schemeClr>
              </a:solidFill>
            </a:endParaRPr>
          </a:p>
          <a:p>
            <a:pPr>
              <a:spcAft>
                <a:spcPts val="0"/>
              </a:spcAft>
              <a:buFont typeface="Wingdings 3" charset="2"/>
              <a:buChar char=""/>
              <a:defRPr/>
            </a:pPr>
            <a:r>
              <a:rPr lang="en-US" altLang="en-US" smtClean="0">
                <a:solidFill>
                  <a:schemeClr val="tx1">
                    <a:lumMod val="75000"/>
                    <a:lumOff val="25000"/>
                  </a:schemeClr>
                </a:solidFill>
              </a:rPr>
              <a:t>Interface (Polymorphism)</a:t>
            </a:r>
          </a:p>
          <a:p>
            <a:pPr>
              <a:spcAft>
                <a:spcPts val="0"/>
              </a:spcAft>
              <a:buFont typeface="Wingdings 3" charset="2"/>
              <a:buChar char=""/>
              <a:defRPr/>
            </a:pPr>
            <a:r>
              <a:rPr lang="en-US" altLang="en-US" smtClean="0">
                <a:solidFill>
                  <a:schemeClr val="folHlink"/>
                </a:solidFill>
              </a:rPr>
              <a:t>Component</a:t>
            </a:r>
          </a:p>
          <a:p>
            <a:pPr>
              <a:spcAft>
                <a:spcPts val="0"/>
              </a:spcAft>
              <a:buFont typeface="Wingdings 3" charset="2"/>
              <a:buChar char=""/>
              <a:defRPr/>
            </a:pPr>
            <a:r>
              <a:rPr lang="en-US" altLang="en-US" smtClean="0">
                <a:solidFill>
                  <a:schemeClr val="folHlink"/>
                </a:solidFill>
              </a:rPr>
              <a:t>Package</a:t>
            </a:r>
          </a:p>
          <a:p>
            <a:pPr>
              <a:spcAft>
                <a:spcPts val="0"/>
              </a:spcAft>
              <a:buFont typeface="Wingdings 3" charset="2"/>
              <a:buChar char=""/>
              <a:defRPr/>
            </a:pPr>
            <a:r>
              <a:rPr lang="en-US" altLang="en-US" smtClean="0">
                <a:solidFill>
                  <a:schemeClr val="folHlink"/>
                </a:solidFill>
              </a:rPr>
              <a:t>Subsystem </a:t>
            </a:r>
          </a:p>
          <a:p>
            <a:pPr>
              <a:spcAft>
                <a:spcPts val="0"/>
              </a:spcAft>
              <a:buFont typeface="Wingdings 3" charset="2"/>
              <a:buChar char=""/>
              <a:defRPr/>
            </a:pPr>
            <a:r>
              <a:rPr lang="en-US" altLang="en-US" smtClean="0">
                <a:solidFill>
                  <a:schemeClr val="folHlink"/>
                </a:solidFill>
              </a:rPr>
              <a:t>Relationships</a:t>
            </a:r>
            <a:endParaRPr lang="en-US" altLang="en-US" smtClean="0">
              <a:solidFill>
                <a:schemeClr val="tx1">
                  <a:lumMod val="75000"/>
                  <a:lumOff val="25000"/>
                </a:schemeClr>
              </a:solidFill>
            </a:endParaRPr>
          </a:p>
        </p:txBody>
      </p:sp>
    </p:spTree>
    <p:extLst>
      <p:ext uri="{BB962C8B-B14F-4D97-AF65-F5344CB8AC3E}">
        <p14:creationId xmlns:p14="http://schemas.microsoft.com/office/powerpoint/2010/main" val="2213428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 4"/>
          <p:cNvGrpSpPr>
            <a:grpSpLocks/>
          </p:cNvGrpSpPr>
          <p:nvPr/>
        </p:nvGrpSpPr>
        <p:grpSpPr bwMode="auto">
          <a:xfrm>
            <a:off x="2743200" y="1993900"/>
            <a:ext cx="7239000" cy="4495800"/>
            <a:chOff x="768" y="1152"/>
            <a:chExt cx="4560" cy="2832"/>
          </a:xfrm>
        </p:grpSpPr>
        <p:grpSp>
          <p:nvGrpSpPr>
            <p:cNvPr id="69638" name="Group 5"/>
            <p:cNvGrpSpPr>
              <a:grpSpLocks/>
            </p:cNvGrpSpPr>
            <p:nvPr/>
          </p:nvGrpSpPr>
          <p:grpSpPr bwMode="auto">
            <a:xfrm rot="-5400000">
              <a:off x="2544" y="3264"/>
              <a:ext cx="1008" cy="432"/>
              <a:chOff x="962" y="2832"/>
              <a:chExt cx="1744" cy="528"/>
            </a:xfrm>
          </p:grpSpPr>
          <p:sp>
            <p:nvSpPr>
              <p:cNvPr id="69659" name="AutoShape 6"/>
              <p:cNvSpPr>
                <a:spLocks/>
              </p:cNvSpPr>
              <p:nvPr/>
            </p:nvSpPr>
            <p:spPr bwMode="auto">
              <a:xfrm>
                <a:off x="2610" y="2912"/>
                <a:ext cx="96" cy="150"/>
              </a:xfrm>
              <a:prstGeom prst="rightBracket">
                <a:avLst>
                  <a:gd name="adj" fmla="val 78125"/>
                </a:avLst>
              </a:prstGeom>
              <a:solidFill>
                <a:schemeClr val="hlink"/>
              </a:solidFill>
              <a:ln w="38100">
                <a:solidFill>
                  <a:schemeClr val="tx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69660" name="AutoShape 7"/>
              <p:cNvSpPr>
                <a:spLocks noChangeArrowheads="1"/>
              </p:cNvSpPr>
              <p:nvPr/>
            </p:nvSpPr>
            <p:spPr bwMode="auto">
              <a:xfrm>
                <a:off x="962" y="2832"/>
                <a:ext cx="1648" cy="528"/>
              </a:xfrm>
              <a:prstGeom prst="roundRect">
                <a:avLst>
                  <a:gd name="adj" fmla="val 16667"/>
                </a:avLst>
              </a:prstGeom>
              <a:noFill/>
              <a:ln w="38100">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sz="1800">
                  <a:latin typeface="Arial" panose="020B0604020202020204" pitchFamily="34" charset="0"/>
                </a:endParaRPr>
              </a:p>
            </p:txBody>
          </p:sp>
          <p:sp>
            <p:nvSpPr>
              <p:cNvPr id="69661" name="Rectangle 8"/>
              <p:cNvSpPr>
                <a:spLocks noChangeArrowheads="1"/>
              </p:cNvSpPr>
              <p:nvPr/>
            </p:nvSpPr>
            <p:spPr bwMode="auto">
              <a:xfrm>
                <a:off x="2275" y="2905"/>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69662" name="Rectangle 9"/>
              <p:cNvSpPr>
                <a:spLocks noChangeArrowheads="1"/>
              </p:cNvSpPr>
              <p:nvPr/>
            </p:nvSpPr>
            <p:spPr bwMode="auto">
              <a:xfrm>
                <a:off x="2275" y="3064"/>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69663" name="Rectangle 10"/>
              <p:cNvSpPr>
                <a:spLocks noChangeArrowheads="1"/>
              </p:cNvSpPr>
              <p:nvPr/>
            </p:nvSpPr>
            <p:spPr bwMode="auto">
              <a:xfrm>
                <a:off x="2275" y="3227"/>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69664" name="Rectangle 11"/>
              <p:cNvSpPr>
                <a:spLocks noChangeArrowheads="1"/>
              </p:cNvSpPr>
              <p:nvPr/>
            </p:nvSpPr>
            <p:spPr bwMode="auto">
              <a:xfrm>
                <a:off x="2034" y="2903"/>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69665" name="Rectangle 12"/>
              <p:cNvSpPr>
                <a:spLocks noChangeArrowheads="1"/>
              </p:cNvSpPr>
              <p:nvPr/>
            </p:nvSpPr>
            <p:spPr bwMode="auto">
              <a:xfrm>
                <a:off x="2034" y="3062"/>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69666" name="Rectangle 13"/>
              <p:cNvSpPr>
                <a:spLocks noChangeArrowheads="1"/>
              </p:cNvSpPr>
              <p:nvPr/>
            </p:nvSpPr>
            <p:spPr bwMode="auto">
              <a:xfrm>
                <a:off x="2034" y="3225"/>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69667" name="Rectangle 14"/>
              <p:cNvSpPr>
                <a:spLocks noChangeArrowheads="1"/>
              </p:cNvSpPr>
              <p:nvPr/>
            </p:nvSpPr>
            <p:spPr bwMode="auto">
              <a:xfrm>
                <a:off x="1794" y="2905"/>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69668" name="Rectangle 15"/>
              <p:cNvSpPr>
                <a:spLocks noChangeArrowheads="1"/>
              </p:cNvSpPr>
              <p:nvPr/>
            </p:nvSpPr>
            <p:spPr bwMode="auto">
              <a:xfrm>
                <a:off x="1794" y="3064"/>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69669" name="Rectangle 16"/>
              <p:cNvSpPr>
                <a:spLocks noChangeArrowheads="1"/>
              </p:cNvSpPr>
              <p:nvPr/>
            </p:nvSpPr>
            <p:spPr bwMode="auto">
              <a:xfrm>
                <a:off x="1794" y="3227"/>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69670" name="Rectangle 17"/>
              <p:cNvSpPr>
                <a:spLocks noChangeArrowheads="1"/>
              </p:cNvSpPr>
              <p:nvPr/>
            </p:nvSpPr>
            <p:spPr bwMode="auto">
              <a:xfrm>
                <a:off x="1554" y="2903"/>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69671" name="Rectangle 18"/>
              <p:cNvSpPr>
                <a:spLocks noChangeArrowheads="1"/>
              </p:cNvSpPr>
              <p:nvPr/>
            </p:nvSpPr>
            <p:spPr bwMode="auto">
              <a:xfrm>
                <a:off x="1554" y="3062"/>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69672" name="Rectangle 19"/>
              <p:cNvSpPr>
                <a:spLocks noChangeArrowheads="1"/>
              </p:cNvSpPr>
              <p:nvPr/>
            </p:nvSpPr>
            <p:spPr bwMode="auto">
              <a:xfrm>
                <a:off x="1554" y="3225"/>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grpSp>
          <p:nvGrpSpPr>
            <p:cNvPr id="69639" name="Group 20"/>
            <p:cNvGrpSpPr>
              <a:grpSpLocks/>
            </p:cNvGrpSpPr>
            <p:nvPr/>
          </p:nvGrpSpPr>
          <p:grpSpPr bwMode="auto">
            <a:xfrm>
              <a:off x="768" y="1296"/>
              <a:ext cx="1392" cy="1008"/>
              <a:chOff x="3600" y="816"/>
              <a:chExt cx="1920" cy="1392"/>
            </a:xfrm>
          </p:grpSpPr>
          <p:sp>
            <p:nvSpPr>
              <p:cNvPr id="69656" name="Rectangle 21"/>
              <p:cNvSpPr>
                <a:spLocks noChangeArrowheads="1"/>
              </p:cNvSpPr>
              <p:nvPr/>
            </p:nvSpPr>
            <p:spPr bwMode="auto">
              <a:xfrm>
                <a:off x="3600" y="816"/>
                <a:ext cx="1920" cy="1392"/>
              </a:xfrm>
              <a:prstGeom prst="rect">
                <a:avLst/>
              </a:prstGeom>
              <a:noFill/>
              <a:ln w="38100">
                <a:solidFill>
                  <a:schemeClr val="tx1"/>
                </a:solidFill>
                <a:miter lim="800000"/>
                <a:headEnd type="none" w="sm" len="sm"/>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69657" name="AutoShape 22"/>
              <p:cNvSpPr>
                <a:spLocks noChangeArrowheads="1"/>
              </p:cNvSpPr>
              <p:nvPr/>
            </p:nvSpPr>
            <p:spPr bwMode="auto">
              <a:xfrm>
                <a:off x="3792" y="960"/>
                <a:ext cx="1536" cy="1104"/>
              </a:xfrm>
              <a:prstGeom prst="roundRect">
                <a:avLst>
                  <a:gd name="adj" fmla="val 16667"/>
                </a:avLst>
              </a:prstGeom>
              <a:noFill/>
              <a:ln w="38100">
                <a:solidFill>
                  <a:schemeClr val="tx1"/>
                </a:solidFill>
                <a:round/>
                <a:headEnd type="none" w="sm" len="sm"/>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69658" name="Rectangle 23"/>
              <p:cNvSpPr>
                <a:spLocks noChangeArrowheads="1"/>
              </p:cNvSpPr>
              <p:nvPr/>
            </p:nvSpPr>
            <p:spPr bwMode="auto">
              <a:xfrm>
                <a:off x="4368" y="2112"/>
                <a:ext cx="384" cy="48"/>
              </a:xfrm>
              <a:prstGeom prst="rect">
                <a:avLst/>
              </a:prstGeom>
              <a:solidFill>
                <a:schemeClr val="hlink"/>
              </a:solidFill>
              <a:ln w="254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grpSp>
          <p:nvGrpSpPr>
            <p:cNvPr id="69640" name="Group 24"/>
            <p:cNvGrpSpPr>
              <a:grpSpLocks/>
            </p:cNvGrpSpPr>
            <p:nvPr/>
          </p:nvGrpSpPr>
          <p:grpSpPr bwMode="auto">
            <a:xfrm>
              <a:off x="2352" y="1152"/>
              <a:ext cx="1392" cy="1008"/>
              <a:chOff x="3600" y="816"/>
              <a:chExt cx="1920" cy="1392"/>
            </a:xfrm>
          </p:grpSpPr>
          <p:sp>
            <p:nvSpPr>
              <p:cNvPr id="69653" name="Rectangle 25"/>
              <p:cNvSpPr>
                <a:spLocks noChangeArrowheads="1"/>
              </p:cNvSpPr>
              <p:nvPr/>
            </p:nvSpPr>
            <p:spPr bwMode="auto">
              <a:xfrm>
                <a:off x="3600" y="816"/>
                <a:ext cx="1920" cy="1392"/>
              </a:xfrm>
              <a:prstGeom prst="rect">
                <a:avLst/>
              </a:prstGeom>
              <a:noFill/>
              <a:ln w="38100">
                <a:solidFill>
                  <a:schemeClr val="tx1"/>
                </a:solidFill>
                <a:miter lim="800000"/>
                <a:headEnd type="none" w="sm" len="sm"/>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69654" name="AutoShape 26"/>
              <p:cNvSpPr>
                <a:spLocks noChangeArrowheads="1"/>
              </p:cNvSpPr>
              <p:nvPr/>
            </p:nvSpPr>
            <p:spPr bwMode="auto">
              <a:xfrm>
                <a:off x="3792" y="960"/>
                <a:ext cx="1536" cy="1104"/>
              </a:xfrm>
              <a:prstGeom prst="roundRect">
                <a:avLst>
                  <a:gd name="adj" fmla="val 16667"/>
                </a:avLst>
              </a:prstGeom>
              <a:noFill/>
              <a:ln w="38100">
                <a:solidFill>
                  <a:schemeClr val="tx1"/>
                </a:solidFill>
                <a:round/>
                <a:headEnd type="none" w="sm" len="sm"/>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69655" name="Rectangle 27"/>
              <p:cNvSpPr>
                <a:spLocks noChangeArrowheads="1"/>
              </p:cNvSpPr>
              <p:nvPr/>
            </p:nvSpPr>
            <p:spPr bwMode="auto">
              <a:xfrm>
                <a:off x="4368" y="2112"/>
                <a:ext cx="384" cy="48"/>
              </a:xfrm>
              <a:prstGeom prst="rect">
                <a:avLst/>
              </a:prstGeom>
              <a:solidFill>
                <a:schemeClr val="hlink"/>
              </a:solidFill>
              <a:ln w="254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grpSp>
          <p:nvGrpSpPr>
            <p:cNvPr id="69641" name="Group 28"/>
            <p:cNvGrpSpPr>
              <a:grpSpLocks/>
            </p:cNvGrpSpPr>
            <p:nvPr/>
          </p:nvGrpSpPr>
          <p:grpSpPr bwMode="auto">
            <a:xfrm>
              <a:off x="3936" y="1296"/>
              <a:ext cx="1392" cy="1008"/>
              <a:chOff x="3600" y="816"/>
              <a:chExt cx="1920" cy="1392"/>
            </a:xfrm>
          </p:grpSpPr>
          <p:sp>
            <p:nvSpPr>
              <p:cNvPr id="69650" name="Rectangle 29"/>
              <p:cNvSpPr>
                <a:spLocks noChangeArrowheads="1"/>
              </p:cNvSpPr>
              <p:nvPr/>
            </p:nvSpPr>
            <p:spPr bwMode="auto">
              <a:xfrm>
                <a:off x="3600" y="816"/>
                <a:ext cx="1920" cy="1392"/>
              </a:xfrm>
              <a:prstGeom prst="rect">
                <a:avLst/>
              </a:prstGeom>
              <a:noFill/>
              <a:ln w="38100">
                <a:solidFill>
                  <a:schemeClr val="tx1"/>
                </a:solidFill>
                <a:miter lim="800000"/>
                <a:headEnd type="none" w="sm" len="sm"/>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69651" name="AutoShape 30"/>
              <p:cNvSpPr>
                <a:spLocks noChangeArrowheads="1"/>
              </p:cNvSpPr>
              <p:nvPr/>
            </p:nvSpPr>
            <p:spPr bwMode="auto">
              <a:xfrm>
                <a:off x="3792" y="960"/>
                <a:ext cx="1536" cy="1104"/>
              </a:xfrm>
              <a:prstGeom prst="roundRect">
                <a:avLst>
                  <a:gd name="adj" fmla="val 16667"/>
                </a:avLst>
              </a:prstGeom>
              <a:noFill/>
              <a:ln w="38100">
                <a:solidFill>
                  <a:schemeClr val="tx1"/>
                </a:solidFill>
                <a:round/>
                <a:headEnd type="none" w="sm" len="sm"/>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69652" name="Rectangle 31"/>
              <p:cNvSpPr>
                <a:spLocks noChangeArrowheads="1"/>
              </p:cNvSpPr>
              <p:nvPr/>
            </p:nvSpPr>
            <p:spPr bwMode="auto">
              <a:xfrm>
                <a:off x="4368" y="2112"/>
                <a:ext cx="384" cy="48"/>
              </a:xfrm>
              <a:prstGeom prst="rect">
                <a:avLst/>
              </a:prstGeom>
              <a:solidFill>
                <a:schemeClr val="hlink"/>
              </a:solidFill>
              <a:ln w="254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sp>
          <p:nvSpPr>
            <p:cNvPr id="69642" name="Text Box 32"/>
            <p:cNvSpPr txBox="1">
              <a:spLocks noChangeArrowheads="1"/>
            </p:cNvSpPr>
            <p:nvPr/>
          </p:nvSpPr>
          <p:spPr bwMode="auto">
            <a:xfrm>
              <a:off x="950" y="2375"/>
              <a:ext cx="1100"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Manufacturer A</a:t>
              </a:r>
            </a:p>
          </p:txBody>
        </p:sp>
        <p:sp>
          <p:nvSpPr>
            <p:cNvPr id="69643" name="Text Box 33"/>
            <p:cNvSpPr txBox="1">
              <a:spLocks noChangeArrowheads="1"/>
            </p:cNvSpPr>
            <p:nvPr/>
          </p:nvSpPr>
          <p:spPr bwMode="auto">
            <a:xfrm>
              <a:off x="2544" y="2256"/>
              <a:ext cx="1100"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Manufacturer B</a:t>
              </a:r>
            </a:p>
          </p:txBody>
        </p:sp>
        <p:sp>
          <p:nvSpPr>
            <p:cNvPr id="69644" name="Text Box 34"/>
            <p:cNvSpPr txBox="1">
              <a:spLocks noChangeArrowheads="1"/>
            </p:cNvSpPr>
            <p:nvPr/>
          </p:nvSpPr>
          <p:spPr bwMode="auto">
            <a:xfrm>
              <a:off x="4128" y="2352"/>
              <a:ext cx="1108"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Manufacturer C</a:t>
              </a:r>
            </a:p>
          </p:txBody>
        </p:sp>
        <p:sp>
          <p:nvSpPr>
            <p:cNvPr id="69645" name="Line 35"/>
            <p:cNvSpPr>
              <a:spLocks noChangeShapeType="1"/>
            </p:cNvSpPr>
            <p:nvPr/>
          </p:nvSpPr>
          <p:spPr bwMode="auto">
            <a:xfrm flipH="1" flipV="1">
              <a:off x="2256" y="2544"/>
              <a:ext cx="576" cy="384"/>
            </a:xfrm>
            <a:prstGeom prst="line">
              <a:avLst/>
            </a:prstGeom>
            <a:noFill/>
            <a:ln w="57150">
              <a:solidFill>
                <a:schemeClr val="hlink"/>
              </a:solidFill>
              <a:prstDash val="sysDot"/>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6" name="Line 36"/>
            <p:cNvSpPr>
              <a:spLocks noChangeShapeType="1"/>
            </p:cNvSpPr>
            <p:nvPr/>
          </p:nvSpPr>
          <p:spPr bwMode="auto">
            <a:xfrm flipV="1">
              <a:off x="2976" y="2544"/>
              <a:ext cx="0" cy="336"/>
            </a:xfrm>
            <a:prstGeom prst="line">
              <a:avLst/>
            </a:prstGeom>
            <a:noFill/>
            <a:ln w="57150">
              <a:solidFill>
                <a:schemeClr val="hlink"/>
              </a:solidFill>
              <a:prstDash val="sysDot"/>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7" name="Line 37"/>
            <p:cNvSpPr>
              <a:spLocks noChangeShapeType="1"/>
            </p:cNvSpPr>
            <p:nvPr/>
          </p:nvSpPr>
          <p:spPr bwMode="auto">
            <a:xfrm flipV="1">
              <a:off x="3120" y="2544"/>
              <a:ext cx="864" cy="384"/>
            </a:xfrm>
            <a:prstGeom prst="line">
              <a:avLst/>
            </a:prstGeom>
            <a:noFill/>
            <a:ln w="57150">
              <a:solidFill>
                <a:schemeClr val="hlink"/>
              </a:solidFill>
              <a:prstDash val="sysDot"/>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8" name="Line 38"/>
            <p:cNvSpPr>
              <a:spLocks noChangeShapeType="1"/>
            </p:cNvSpPr>
            <p:nvPr/>
          </p:nvSpPr>
          <p:spPr bwMode="auto">
            <a:xfrm flipH="1" flipV="1">
              <a:off x="2544" y="2544"/>
              <a:ext cx="336" cy="336"/>
            </a:xfrm>
            <a:prstGeom prst="line">
              <a:avLst/>
            </a:prstGeom>
            <a:noFill/>
            <a:ln w="57150">
              <a:solidFill>
                <a:schemeClr val="hlink"/>
              </a:solidFill>
              <a:prstDash val="sysDot"/>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9" name="Line 39"/>
            <p:cNvSpPr>
              <a:spLocks noChangeShapeType="1"/>
            </p:cNvSpPr>
            <p:nvPr/>
          </p:nvSpPr>
          <p:spPr bwMode="auto">
            <a:xfrm flipV="1">
              <a:off x="3072" y="2544"/>
              <a:ext cx="384" cy="336"/>
            </a:xfrm>
            <a:prstGeom prst="line">
              <a:avLst/>
            </a:prstGeom>
            <a:noFill/>
            <a:ln w="57150">
              <a:solidFill>
                <a:schemeClr val="hlink"/>
              </a:solidFill>
              <a:prstDash val="sysDot"/>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635" name="Text Box 40"/>
          <p:cNvSpPr txBox="1">
            <a:spLocks noChangeArrowheads="1"/>
          </p:cNvSpPr>
          <p:nvPr/>
        </p:nvSpPr>
        <p:spPr bwMode="auto">
          <a:xfrm>
            <a:off x="1828800" y="4876801"/>
            <a:ext cx="41910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800" i="1">
                <a:solidFill>
                  <a:schemeClr val="tx2"/>
                </a:solidFill>
              </a:rPr>
              <a:t>OO Principle:</a:t>
            </a:r>
            <a:br>
              <a:rPr lang="en-US" altLang="en-US" sz="2800" i="1">
                <a:solidFill>
                  <a:schemeClr val="tx2"/>
                </a:solidFill>
              </a:rPr>
            </a:br>
            <a:r>
              <a:rPr lang="en-US" altLang="en-US" sz="2800" i="1">
                <a:solidFill>
                  <a:schemeClr val="tx2"/>
                </a:solidFill>
              </a:rPr>
              <a:t>Encapsulation</a:t>
            </a:r>
            <a:endParaRPr lang="en-US" altLang="en-US" i="1">
              <a:solidFill>
                <a:schemeClr val="tx2"/>
              </a:solidFill>
            </a:endParaRPr>
          </a:p>
        </p:txBody>
      </p:sp>
      <p:sp>
        <p:nvSpPr>
          <p:cNvPr id="69636" name="Rectangle 41"/>
          <p:cNvSpPr>
            <a:spLocks noGrp="1" noChangeArrowheads="1"/>
          </p:cNvSpPr>
          <p:nvPr>
            <p:ph type="title"/>
          </p:nvPr>
        </p:nvSpPr>
        <p:spPr>
          <a:xfrm>
            <a:off x="2533650" y="441326"/>
            <a:ext cx="6343650" cy="709613"/>
          </a:xfrm>
        </p:spPr>
        <p:txBody>
          <a:bodyPr>
            <a:normAutofit fontScale="90000"/>
          </a:bodyPr>
          <a:lstStyle/>
          <a:p>
            <a:pPr eaLnBrk="1" hangingPunct="1"/>
            <a:r>
              <a:rPr lang="en-US" altLang="en-US" smtClean="0"/>
              <a:t>What is Polymorphism?</a:t>
            </a:r>
          </a:p>
        </p:txBody>
      </p:sp>
      <p:sp>
        <p:nvSpPr>
          <p:cNvPr id="69637" name="Rectangle 42"/>
          <p:cNvSpPr>
            <a:spLocks noGrp="1" noChangeArrowheads="1"/>
          </p:cNvSpPr>
          <p:nvPr>
            <p:ph idx="1"/>
          </p:nvPr>
        </p:nvSpPr>
        <p:spPr>
          <a:xfrm>
            <a:off x="2762250" y="1193800"/>
            <a:ext cx="6345238" cy="3530600"/>
          </a:xfrm>
        </p:spPr>
        <p:txBody>
          <a:bodyPr/>
          <a:lstStyle/>
          <a:p>
            <a:pPr eaLnBrk="1" hangingPunct="1"/>
            <a:r>
              <a:rPr lang="en-US" altLang="en-US" smtClean="0"/>
              <a:t>The ability to hide many different implementations behind a single interface</a:t>
            </a:r>
          </a:p>
          <a:p>
            <a:pPr eaLnBrk="1" hangingPunct="1"/>
            <a:endParaRPr lang="en-US" altLang="en-US" smtClean="0"/>
          </a:p>
        </p:txBody>
      </p:sp>
    </p:spTree>
    <p:extLst>
      <p:ext uri="{BB962C8B-B14F-4D97-AF65-F5344CB8AC3E}">
        <p14:creationId xmlns:p14="http://schemas.microsoft.com/office/powerpoint/2010/main" val="1277574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nvGrpSpPr>
          <p:cNvPr id="71683" name="Group 5"/>
          <p:cNvGrpSpPr>
            <a:grpSpLocks/>
          </p:cNvGrpSpPr>
          <p:nvPr/>
        </p:nvGrpSpPr>
        <p:grpSpPr bwMode="auto">
          <a:xfrm>
            <a:off x="7620000" y="2601915"/>
            <a:ext cx="1398588" cy="528638"/>
            <a:chOff x="144" y="1477"/>
            <a:chExt cx="881" cy="333"/>
          </a:xfrm>
        </p:grpSpPr>
        <p:grpSp>
          <p:nvGrpSpPr>
            <p:cNvPr id="71723" name="Group 6"/>
            <p:cNvGrpSpPr>
              <a:grpSpLocks/>
            </p:cNvGrpSpPr>
            <p:nvPr/>
          </p:nvGrpSpPr>
          <p:grpSpPr bwMode="auto">
            <a:xfrm>
              <a:off x="144" y="1647"/>
              <a:ext cx="881" cy="163"/>
              <a:chOff x="144" y="1647"/>
              <a:chExt cx="881" cy="163"/>
            </a:xfrm>
          </p:grpSpPr>
          <p:sp>
            <p:nvSpPr>
              <p:cNvPr id="71725" name="Rectangle 7"/>
              <p:cNvSpPr>
                <a:spLocks noChangeArrowheads="1"/>
              </p:cNvSpPr>
              <p:nvPr/>
            </p:nvSpPr>
            <p:spPr bwMode="auto">
              <a:xfrm>
                <a:off x="144" y="1647"/>
                <a:ext cx="0" cy="97"/>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71726" name="Line 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71727" name="Line 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sp>
          <p:nvSpPr>
            <p:cNvPr id="71724" name="Text Box 10"/>
            <p:cNvSpPr txBox="1">
              <a:spLocks noChangeArrowheads="1"/>
            </p:cNvSpPr>
            <p:nvPr/>
          </p:nvSpPr>
          <p:spPr bwMode="auto">
            <a:xfrm>
              <a:off x="424" y="1477"/>
              <a:ext cx="32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Tube</a:t>
              </a:r>
            </a:p>
          </p:txBody>
        </p:sp>
      </p:grpSp>
      <p:grpSp>
        <p:nvGrpSpPr>
          <p:cNvPr id="71684" name="Group 11"/>
          <p:cNvGrpSpPr>
            <a:grpSpLocks/>
          </p:cNvGrpSpPr>
          <p:nvPr/>
        </p:nvGrpSpPr>
        <p:grpSpPr bwMode="auto">
          <a:xfrm>
            <a:off x="7620000" y="3592515"/>
            <a:ext cx="1398588" cy="528638"/>
            <a:chOff x="144" y="1477"/>
            <a:chExt cx="881" cy="333"/>
          </a:xfrm>
        </p:grpSpPr>
        <p:grpSp>
          <p:nvGrpSpPr>
            <p:cNvPr id="71718" name="Group 12"/>
            <p:cNvGrpSpPr>
              <a:grpSpLocks/>
            </p:cNvGrpSpPr>
            <p:nvPr/>
          </p:nvGrpSpPr>
          <p:grpSpPr bwMode="auto">
            <a:xfrm>
              <a:off x="144" y="1647"/>
              <a:ext cx="881" cy="163"/>
              <a:chOff x="144" y="1647"/>
              <a:chExt cx="881" cy="163"/>
            </a:xfrm>
          </p:grpSpPr>
          <p:sp>
            <p:nvSpPr>
              <p:cNvPr id="71720" name="Rectangle 13"/>
              <p:cNvSpPr>
                <a:spLocks noChangeArrowheads="1"/>
              </p:cNvSpPr>
              <p:nvPr/>
            </p:nvSpPr>
            <p:spPr bwMode="auto">
              <a:xfrm>
                <a:off x="144" y="1647"/>
                <a:ext cx="0" cy="97"/>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71721" name="Line 14"/>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71722" name="Line 15"/>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sp>
          <p:nvSpPr>
            <p:cNvPr id="71719" name="Text Box 16"/>
            <p:cNvSpPr txBox="1">
              <a:spLocks noChangeArrowheads="1"/>
            </p:cNvSpPr>
            <p:nvPr/>
          </p:nvSpPr>
          <p:spPr bwMode="auto">
            <a:xfrm>
              <a:off x="324" y="1477"/>
              <a:ext cx="52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Pyramid</a:t>
              </a:r>
            </a:p>
          </p:txBody>
        </p:sp>
      </p:grpSp>
      <p:grpSp>
        <p:nvGrpSpPr>
          <p:cNvPr id="71685" name="Group 17"/>
          <p:cNvGrpSpPr>
            <a:grpSpLocks/>
          </p:cNvGrpSpPr>
          <p:nvPr/>
        </p:nvGrpSpPr>
        <p:grpSpPr bwMode="auto">
          <a:xfrm>
            <a:off x="7620000" y="4659315"/>
            <a:ext cx="1398588" cy="528638"/>
            <a:chOff x="144" y="1477"/>
            <a:chExt cx="881" cy="333"/>
          </a:xfrm>
        </p:grpSpPr>
        <p:grpSp>
          <p:nvGrpSpPr>
            <p:cNvPr id="71713" name="Group 18"/>
            <p:cNvGrpSpPr>
              <a:grpSpLocks/>
            </p:cNvGrpSpPr>
            <p:nvPr/>
          </p:nvGrpSpPr>
          <p:grpSpPr bwMode="auto">
            <a:xfrm>
              <a:off x="144" y="1647"/>
              <a:ext cx="881" cy="163"/>
              <a:chOff x="144" y="1647"/>
              <a:chExt cx="881" cy="163"/>
            </a:xfrm>
          </p:grpSpPr>
          <p:sp>
            <p:nvSpPr>
              <p:cNvPr id="71715" name="Rectangle 19"/>
              <p:cNvSpPr>
                <a:spLocks noChangeArrowheads="1"/>
              </p:cNvSpPr>
              <p:nvPr/>
            </p:nvSpPr>
            <p:spPr bwMode="auto">
              <a:xfrm>
                <a:off x="144" y="1647"/>
                <a:ext cx="0" cy="97"/>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71716" name="Line 2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71717" name="Line 2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sp>
          <p:nvSpPr>
            <p:cNvPr id="71714" name="Text Box 22"/>
            <p:cNvSpPr txBox="1">
              <a:spLocks noChangeArrowheads="1"/>
            </p:cNvSpPr>
            <p:nvPr/>
          </p:nvSpPr>
          <p:spPr bwMode="auto">
            <a:xfrm>
              <a:off x="416" y="1477"/>
              <a:ext cx="3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Cube</a:t>
              </a:r>
            </a:p>
          </p:txBody>
        </p:sp>
      </p:grpSp>
      <p:sp>
        <p:nvSpPr>
          <p:cNvPr id="71686" name="Line 23"/>
          <p:cNvSpPr>
            <a:spLocks noChangeShapeType="1"/>
          </p:cNvSpPr>
          <p:nvPr/>
        </p:nvSpPr>
        <p:spPr bwMode="auto">
          <a:xfrm rot="21499181" flipH="1">
            <a:off x="5562600" y="3000376"/>
            <a:ext cx="2057400" cy="428625"/>
          </a:xfrm>
          <a:prstGeom prst="line">
            <a:avLst/>
          </a:prstGeom>
          <a:noFill/>
          <a:ln w="28575">
            <a:solidFill>
              <a:schemeClr val="tx1"/>
            </a:solidFill>
            <a:prstDash val="dash"/>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7" name="Line 24"/>
          <p:cNvSpPr>
            <a:spLocks noChangeShapeType="1"/>
          </p:cNvSpPr>
          <p:nvPr/>
        </p:nvSpPr>
        <p:spPr bwMode="auto">
          <a:xfrm flipH="1" flipV="1">
            <a:off x="5562600" y="3962401"/>
            <a:ext cx="2057400" cy="28575"/>
          </a:xfrm>
          <a:prstGeom prst="line">
            <a:avLst/>
          </a:prstGeom>
          <a:noFill/>
          <a:ln w="28575">
            <a:solidFill>
              <a:schemeClr val="tx1"/>
            </a:solidFill>
            <a:prstDash val="dash"/>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8" name="Line 25"/>
          <p:cNvSpPr>
            <a:spLocks noChangeShapeType="1"/>
          </p:cNvSpPr>
          <p:nvPr/>
        </p:nvSpPr>
        <p:spPr bwMode="auto">
          <a:xfrm flipH="1" flipV="1">
            <a:off x="5562600" y="4495800"/>
            <a:ext cx="2057400" cy="533400"/>
          </a:xfrm>
          <a:prstGeom prst="line">
            <a:avLst/>
          </a:prstGeom>
          <a:noFill/>
          <a:ln w="28575">
            <a:solidFill>
              <a:schemeClr val="tx1"/>
            </a:solidFill>
            <a:prstDash val="dash"/>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1689" name="Group 26"/>
          <p:cNvGrpSpPr>
            <a:grpSpLocks/>
          </p:cNvGrpSpPr>
          <p:nvPr/>
        </p:nvGrpSpPr>
        <p:grpSpPr bwMode="auto">
          <a:xfrm>
            <a:off x="5257800" y="3810000"/>
            <a:ext cx="304800" cy="304800"/>
            <a:chOff x="1920" y="3456"/>
            <a:chExt cx="192" cy="192"/>
          </a:xfrm>
        </p:grpSpPr>
        <p:sp>
          <p:nvSpPr>
            <p:cNvPr id="71710" name="Line 27"/>
            <p:cNvSpPr>
              <a:spLocks noChangeShapeType="1"/>
            </p:cNvSpPr>
            <p:nvPr/>
          </p:nvSpPr>
          <p:spPr bwMode="auto">
            <a:xfrm>
              <a:off x="2112" y="3456"/>
              <a:ext cx="0" cy="19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1" name="Line 28"/>
            <p:cNvSpPr>
              <a:spLocks noChangeShapeType="1"/>
            </p:cNvSpPr>
            <p:nvPr/>
          </p:nvSpPr>
          <p:spPr bwMode="auto">
            <a:xfrm flipH="1">
              <a:off x="1920" y="3456"/>
              <a:ext cx="192" cy="9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12" name="Line 29"/>
            <p:cNvSpPr>
              <a:spLocks noChangeShapeType="1"/>
            </p:cNvSpPr>
            <p:nvPr/>
          </p:nvSpPr>
          <p:spPr bwMode="auto">
            <a:xfrm>
              <a:off x="1920" y="3552"/>
              <a:ext cx="192" cy="9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1690" name="Group 30"/>
          <p:cNvGrpSpPr>
            <a:grpSpLocks/>
          </p:cNvGrpSpPr>
          <p:nvPr/>
        </p:nvGrpSpPr>
        <p:grpSpPr bwMode="auto">
          <a:xfrm rot="1000853">
            <a:off x="5257800" y="4267200"/>
            <a:ext cx="304800" cy="304800"/>
            <a:chOff x="1920" y="3456"/>
            <a:chExt cx="192" cy="192"/>
          </a:xfrm>
        </p:grpSpPr>
        <p:sp>
          <p:nvSpPr>
            <p:cNvPr id="71707" name="Line 31"/>
            <p:cNvSpPr>
              <a:spLocks noChangeShapeType="1"/>
            </p:cNvSpPr>
            <p:nvPr/>
          </p:nvSpPr>
          <p:spPr bwMode="auto">
            <a:xfrm>
              <a:off x="2112" y="3456"/>
              <a:ext cx="0" cy="19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8" name="Line 32"/>
            <p:cNvSpPr>
              <a:spLocks noChangeShapeType="1"/>
            </p:cNvSpPr>
            <p:nvPr/>
          </p:nvSpPr>
          <p:spPr bwMode="auto">
            <a:xfrm flipH="1">
              <a:off x="1920" y="3456"/>
              <a:ext cx="192" cy="9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9" name="Line 33"/>
            <p:cNvSpPr>
              <a:spLocks noChangeShapeType="1"/>
            </p:cNvSpPr>
            <p:nvPr/>
          </p:nvSpPr>
          <p:spPr bwMode="auto">
            <a:xfrm>
              <a:off x="1920" y="3552"/>
              <a:ext cx="192" cy="9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1691" name="Group 34"/>
          <p:cNvGrpSpPr>
            <a:grpSpLocks/>
          </p:cNvGrpSpPr>
          <p:nvPr/>
        </p:nvGrpSpPr>
        <p:grpSpPr bwMode="auto">
          <a:xfrm rot="20731783">
            <a:off x="5257800" y="3352800"/>
            <a:ext cx="304800" cy="304800"/>
            <a:chOff x="1920" y="3456"/>
            <a:chExt cx="192" cy="192"/>
          </a:xfrm>
        </p:grpSpPr>
        <p:sp>
          <p:nvSpPr>
            <p:cNvPr id="71704" name="Line 35"/>
            <p:cNvSpPr>
              <a:spLocks noChangeShapeType="1"/>
            </p:cNvSpPr>
            <p:nvPr/>
          </p:nvSpPr>
          <p:spPr bwMode="auto">
            <a:xfrm>
              <a:off x="2112" y="3456"/>
              <a:ext cx="0" cy="19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5" name="Line 36"/>
            <p:cNvSpPr>
              <a:spLocks noChangeShapeType="1"/>
            </p:cNvSpPr>
            <p:nvPr/>
          </p:nvSpPr>
          <p:spPr bwMode="auto">
            <a:xfrm flipH="1">
              <a:off x="1920" y="3456"/>
              <a:ext cx="192" cy="9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6" name="Line 37"/>
            <p:cNvSpPr>
              <a:spLocks noChangeShapeType="1"/>
            </p:cNvSpPr>
            <p:nvPr/>
          </p:nvSpPr>
          <p:spPr bwMode="auto">
            <a:xfrm>
              <a:off x="1920" y="3552"/>
              <a:ext cx="192" cy="9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1692" name="Group 38"/>
          <p:cNvGrpSpPr>
            <a:grpSpLocks/>
          </p:cNvGrpSpPr>
          <p:nvPr/>
        </p:nvGrpSpPr>
        <p:grpSpPr bwMode="auto">
          <a:xfrm>
            <a:off x="2667000" y="2971801"/>
            <a:ext cx="2590800" cy="2028825"/>
            <a:chOff x="960" y="1872"/>
            <a:chExt cx="1632" cy="1278"/>
          </a:xfrm>
        </p:grpSpPr>
        <p:sp>
          <p:nvSpPr>
            <p:cNvPr id="71698" name="Rectangle 39"/>
            <p:cNvSpPr>
              <a:spLocks noChangeArrowheads="1"/>
            </p:cNvSpPr>
            <p:nvPr/>
          </p:nvSpPr>
          <p:spPr bwMode="auto">
            <a:xfrm>
              <a:off x="960" y="2472"/>
              <a:ext cx="1632" cy="97"/>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71699" name="Line 40"/>
            <p:cNvSpPr>
              <a:spLocks noChangeShapeType="1"/>
            </p:cNvSpPr>
            <p:nvPr/>
          </p:nvSpPr>
          <p:spPr bwMode="auto">
            <a:xfrm>
              <a:off x="960" y="2400"/>
              <a:ext cx="1632"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71700" name="Line 41"/>
            <p:cNvSpPr>
              <a:spLocks noChangeShapeType="1"/>
            </p:cNvSpPr>
            <p:nvPr/>
          </p:nvSpPr>
          <p:spPr bwMode="auto">
            <a:xfrm flipV="1">
              <a:off x="960" y="2304"/>
              <a:ext cx="1632"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71701" name="Text Box 42"/>
            <p:cNvSpPr txBox="1">
              <a:spLocks noChangeArrowheads="1"/>
            </p:cNvSpPr>
            <p:nvPr/>
          </p:nvSpPr>
          <p:spPr bwMode="auto">
            <a:xfrm>
              <a:off x="1495" y="2033"/>
              <a:ext cx="5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Arial" panose="020B0604020202020204" pitchFamily="34" charset="0"/>
                </a:rPr>
                <a:t>Shape</a:t>
              </a:r>
            </a:p>
          </p:txBody>
        </p:sp>
        <p:sp>
          <p:nvSpPr>
            <p:cNvPr id="71702" name="Text Box 43"/>
            <p:cNvSpPr txBox="1">
              <a:spLocks noChangeArrowheads="1"/>
            </p:cNvSpPr>
            <p:nvPr/>
          </p:nvSpPr>
          <p:spPr bwMode="auto">
            <a:xfrm>
              <a:off x="960" y="2400"/>
              <a:ext cx="1632"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Draw</a:t>
              </a:r>
            </a:p>
            <a:p>
              <a:r>
                <a:rPr lang="en-US" altLang="en-US" sz="1800">
                  <a:latin typeface="Arial" panose="020B0604020202020204" pitchFamily="34" charset="0"/>
                </a:rPr>
                <a:t>Move</a:t>
              </a:r>
            </a:p>
            <a:p>
              <a:r>
                <a:rPr lang="en-US" altLang="en-US" sz="1800">
                  <a:latin typeface="Arial" panose="020B0604020202020204" pitchFamily="34" charset="0"/>
                </a:rPr>
                <a:t>Scale</a:t>
              </a:r>
            </a:p>
            <a:p>
              <a:r>
                <a:rPr lang="en-US" altLang="en-US" sz="1800">
                  <a:latin typeface="Arial" panose="020B0604020202020204" pitchFamily="34" charset="0"/>
                </a:rPr>
                <a:t>Rotate</a:t>
              </a:r>
            </a:p>
          </p:txBody>
        </p:sp>
        <p:sp>
          <p:nvSpPr>
            <p:cNvPr id="71703" name="Text Box 44"/>
            <p:cNvSpPr txBox="1">
              <a:spLocks noChangeArrowheads="1"/>
            </p:cNvSpPr>
            <p:nvPr/>
          </p:nvSpPr>
          <p:spPr bwMode="auto">
            <a:xfrm>
              <a:off x="1080" y="1872"/>
              <a:ext cx="13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latin typeface="Arial" panose="020B0604020202020204" pitchFamily="34" charset="0"/>
                </a:rPr>
                <a:t>&lt;&lt;interface&gt;&gt;</a:t>
              </a:r>
            </a:p>
          </p:txBody>
        </p:sp>
      </p:grpSp>
      <p:sp>
        <p:nvSpPr>
          <p:cNvPr id="71693" name="Text Box 45"/>
          <p:cNvSpPr txBox="1">
            <a:spLocks noChangeArrowheads="1"/>
          </p:cNvSpPr>
          <p:nvPr/>
        </p:nvSpPr>
        <p:spPr bwMode="auto">
          <a:xfrm>
            <a:off x="3962400" y="5867400"/>
            <a:ext cx="31242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chemeClr val="accent2"/>
                </a:solidFill>
                <a:latin typeface="Arial" panose="020B0604020202020204" pitchFamily="34" charset="0"/>
              </a:rPr>
              <a:t>Realization relationship</a:t>
            </a:r>
          </a:p>
        </p:txBody>
      </p:sp>
      <p:sp>
        <p:nvSpPr>
          <p:cNvPr id="71694" name="Line 46"/>
          <p:cNvSpPr>
            <a:spLocks noChangeShapeType="1"/>
          </p:cNvSpPr>
          <p:nvPr/>
        </p:nvSpPr>
        <p:spPr bwMode="auto">
          <a:xfrm flipV="1">
            <a:off x="6324600" y="4876800"/>
            <a:ext cx="457200" cy="9906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71695" name="Text Box 47"/>
          <p:cNvSpPr txBox="1">
            <a:spLocks noChangeArrowheads="1"/>
          </p:cNvSpPr>
          <p:nvPr/>
        </p:nvSpPr>
        <p:spPr bwMode="auto">
          <a:xfrm>
            <a:off x="7086600" y="6019800"/>
            <a:ext cx="3581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500" i="1">
                <a:solidFill>
                  <a:schemeClr val="tx2"/>
                </a:solidFill>
                <a:latin typeface="ZapfHumnst BT" pitchFamily="34" charset="0"/>
              </a:rPr>
              <a:t>(stay tuned for realization relationships)</a:t>
            </a:r>
          </a:p>
        </p:txBody>
      </p:sp>
      <p:sp>
        <p:nvSpPr>
          <p:cNvPr id="71696" name="Rectangle 48"/>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What is an Interface?</a:t>
            </a:r>
          </a:p>
        </p:txBody>
      </p:sp>
      <p:sp>
        <p:nvSpPr>
          <p:cNvPr id="71697" name="Rectangle 49"/>
          <p:cNvSpPr>
            <a:spLocks noGrp="1" noChangeArrowheads="1"/>
          </p:cNvSpPr>
          <p:nvPr>
            <p:ph idx="1"/>
          </p:nvPr>
        </p:nvSpPr>
        <p:spPr>
          <a:xfrm>
            <a:off x="2422525" y="1671638"/>
            <a:ext cx="6345238" cy="3530600"/>
          </a:xfrm>
        </p:spPr>
        <p:txBody>
          <a:bodyPr/>
          <a:lstStyle/>
          <a:p>
            <a:pPr eaLnBrk="1" hangingPunct="1"/>
            <a:r>
              <a:rPr lang="en-US" altLang="en-US" smtClean="0"/>
              <a:t>Interfaces formalize polymorphism</a:t>
            </a:r>
          </a:p>
          <a:p>
            <a:pPr eaLnBrk="1" hangingPunct="1"/>
            <a:r>
              <a:rPr lang="en-US" altLang="en-US" smtClean="0"/>
              <a:t>Interfaces support “plug-and-play” architectures</a:t>
            </a:r>
          </a:p>
        </p:txBody>
      </p:sp>
    </p:spTree>
    <p:extLst>
      <p:ext uri="{BB962C8B-B14F-4D97-AF65-F5344CB8AC3E}">
        <p14:creationId xmlns:p14="http://schemas.microsoft.com/office/powerpoint/2010/main" val="181224009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Group 2"/>
          <p:cNvGrpSpPr>
            <a:grpSpLocks/>
          </p:cNvGrpSpPr>
          <p:nvPr/>
        </p:nvGrpSpPr>
        <p:grpSpPr bwMode="auto">
          <a:xfrm>
            <a:off x="8001000" y="3962456"/>
            <a:ext cx="1295400" cy="429129"/>
            <a:chOff x="144" y="1477"/>
            <a:chExt cx="881" cy="333"/>
          </a:xfrm>
        </p:grpSpPr>
        <p:grpSp>
          <p:nvGrpSpPr>
            <p:cNvPr id="73793" name="Group 3"/>
            <p:cNvGrpSpPr>
              <a:grpSpLocks/>
            </p:cNvGrpSpPr>
            <p:nvPr/>
          </p:nvGrpSpPr>
          <p:grpSpPr bwMode="auto">
            <a:xfrm>
              <a:off x="144" y="1635"/>
              <a:ext cx="881" cy="175"/>
              <a:chOff x="144" y="1635"/>
              <a:chExt cx="881" cy="175"/>
            </a:xfrm>
          </p:grpSpPr>
          <p:sp>
            <p:nvSpPr>
              <p:cNvPr id="73795" name="Rectangle 4"/>
              <p:cNvSpPr>
                <a:spLocks noChangeArrowheads="1"/>
              </p:cNvSpPr>
              <p:nvPr/>
            </p:nvSpPr>
            <p:spPr bwMode="auto">
              <a:xfrm>
                <a:off x="144" y="1635"/>
                <a:ext cx="0" cy="119"/>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73796" name="Line 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73797" name="Line 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sp>
          <p:nvSpPr>
            <p:cNvPr id="73794" name="Text Box 7"/>
            <p:cNvSpPr txBox="1">
              <a:spLocks noChangeArrowheads="1"/>
            </p:cNvSpPr>
            <p:nvPr/>
          </p:nvSpPr>
          <p:spPr bwMode="auto">
            <a:xfrm>
              <a:off x="411" y="1477"/>
              <a:ext cx="35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Tube</a:t>
              </a:r>
            </a:p>
          </p:txBody>
        </p:sp>
      </p:grpSp>
      <p:grpSp>
        <p:nvGrpSpPr>
          <p:cNvPr id="73731" name="Group 8"/>
          <p:cNvGrpSpPr>
            <a:grpSpLocks/>
          </p:cNvGrpSpPr>
          <p:nvPr/>
        </p:nvGrpSpPr>
        <p:grpSpPr bwMode="auto">
          <a:xfrm>
            <a:off x="8001000" y="4953056"/>
            <a:ext cx="1295400" cy="429129"/>
            <a:chOff x="144" y="1477"/>
            <a:chExt cx="881" cy="333"/>
          </a:xfrm>
        </p:grpSpPr>
        <p:grpSp>
          <p:nvGrpSpPr>
            <p:cNvPr id="73788" name="Group 9"/>
            <p:cNvGrpSpPr>
              <a:grpSpLocks/>
            </p:cNvGrpSpPr>
            <p:nvPr/>
          </p:nvGrpSpPr>
          <p:grpSpPr bwMode="auto">
            <a:xfrm>
              <a:off x="144" y="1635"/>
              <a:ext cx="881" cy="175"/>
              <a:chOff x="144" y="1635"/>
              <a:chExt cx="881" cy="175"/>
            </a:xfrm>
          </p:grpSpPr>
          <p:sp>
            <p:nvSpPr>
              <p:cNvPr id="73790" name="Rectangle 10"/>
              <p:cNvSpPr>
                <a:spLocks noChangeArrowheads="1"/>
              </p:cNvSpPr>
              <p:nvPr/>
            </p:nvSpPr>
            <p:spPr bwMode="auto">
              <a:xfrm>
                <a:off x="144" y="1635"/>
                <a:ext cx="0" cy="119"/>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73791" name="Line 1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73792" name="Line 1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sp>
          <p:nvSpPr>
            <p:cNvPr id="73789" name="Text Box 13"/>
            <p:cNvSpPr txBox="1">
              <a:spLocks noChangeArrowheads="1"/>
            </p:cNvSpPr>
            <p:nvPr/>
          </p:nvSpPr>
          <p:spPr bwMode="auto">
            <a:xfrm>
              <a:off x="301" y="1477"/>
              <a:ext cx="576"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Pyramid</a:t>
              </a:r>
            </a:p>
          </p:txBody>
        </p:sp>
      </p:grpSp>
      <p:grpSp>
        <p:nvGrpSpPr>
          <p:cNvPr id="73732" name="Group 14"/>
          <p:cNvGrpSpPr>
            <a:grpSpLocks/>
          </p:cNvGrpSpPr>
          <p:nvPr/>
        </p:nvGrpSpPr>
        <p:grpSpPr bwMode="auto">
          <a:xfrm>
            <a:off x="8001000" y="6019856"/>
            <a:ext cx="1295400" cy="429129"/>
            <a:chOff x="144" y="1477"/>
            <a:chExt cx="881" cy="333"/>
          </a:xfrm>
        </p:grpSpPr>
        <p:grpSp>
          <p:nvGrpSpPr>
            <p:cNvPr id="73783" name="Group 15"/>
            <p:cNvGrpSpPr>
              <a:grpSpLocks/>
            </p:cNvGrpSpPr>
            <p:nvPr/>
          </p:nvGrpSpPr>
          <p:grpSpPr bwMode="auto">
            <a:xfrm>
              <a:off x="144" y="1635"/>
              <a:ext cx="881" cy="175"/>
              <a:chOff x="144" y="1635"/>
              <a:chExt cx="881" cy="175"/>
            </a:xfrm>
          </p:grpSpPr>
          <p:sp>
            <p:nvSpPr>
              <p:cNvPr id="73785" name="Rectangle 16"/>
              <p:cNvSpPr>
                <a:spLocks noChangeArrowheads="1"/>
              </p:cNvSpPr>
              <p:nvPr/>
            </p:nvSpPr>
            <p:spPr bwMode="auto">
              <a:xfrm>
                <a:off x="144" y="1635"/>
                <a:ext cx="0" cy="119"/>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73786" name="Line 1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73787" name="Line 1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sp>
          <p:nvSpPr>
            <p:cNvPr id="73784" name="Text Box 19"/>
            <p:cNvSpPr txBox="1">
              <a:spLocks noChangeArrowheads="1"/>
            </p:cNvSpPr>
            <p:nvPr/>
          </p:nvSpPr>
          <p:spPr bwMode="auto">
            <a:xfrm>
              <a:off x="403" y="1477"/>
              <a:ext cx="37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Cube</a:t>
              </a:r>
            </a:p>
          </p:txBody>
        </p:sp>
      </p:grpSp>
      <p:sp>
        <p:nvSpPr>
          <p:cNvPr id="73733" name="Line 20"/>
          <p:cNvSpPr>
            <a:spLocks noChangeShapeType="1"/>
          </p:cNvSpPr>
          <p:nvPr/>
        </p:nvSpPr>
        <p:spPr bwMode="auto">
          <a:xfrm rot="21499181" flipH="1">
            <a:off x="6397625" y="4270376"/>
            <a:ext cx="1601788" cy="449263"/>
          </a:xfrm>
          <a:prstGeom prst="line">
            <a:avLst/>
          </a:prstGeom>
          <a:noFill/>
          <a:ln w="28575">
            <a:solidFill>
              <a:schemeClr val="tx1"/>
            </a:solidFill>
            <a:prstDash val="dash"/>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4" name="Line 21"/>
          <p:cNvSpPr>
            <a:spLocks noChangeShapeType="1"/>
          </p:cNvSpPr>
          <p:nvPr/>
        </p:nvSpPr>
        <p:spPr bwMode="auto">
          <a:xfrm flipH="1" flipV="1">
            <a:off x="6400800" y="5334000"/>
            <a:ext cx="1600200" cy="0"/>
          </a:xfrm>
          <a:prstGeom prst="line">
            <a:avLst/>
          </a:prstGeom>
          <a:noFill/>
          <a:ln w="28575">
            <a:solidFill>
              <a:schemeClr val="tx1"/>
            </a:solidFill>
            <a:prstDash val="dash"/>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35" name="Line 22"/>
          <p:cNvSpPr>
            <a:spLocks noChangeShapeType="1"/>
          </p:cNvSpPr>
          <p:nvPr/>
        </p:nvSpPr>
        <p:spPr bwMode="auto">
          <a:xfrm flipH="1" flipV="1">
            <a:off x="6400800" y="5867400"/>
            <a:ext cx="1600200" cy="533400"/>
          </a:xfrm>
          <a:prstGeom prst="line">
            <a:avLst/>
          </a:prstGeom>
          <a:noFill/>
          <a:ln w="28575">
            <a:solidFill>
              <a:schemeClr val="tx1"/>
            </a:solidFill>
            <a:prstDash val="dash"/>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3736" name="Group 23"/>
          <p:cNvGrpSpPr>
            <a:grpSpLocks/>
          </p:cNvGrpSpPr>
          <p:nvPr/>
        </p:nvGrpSpPr>
        <p:grpSpPr bwMode="auto">
          <a:xfrm>
            <a:off x="6096001" y="5181600"/>
            <a:ext cx="282575" cy="247650"/>
            <a:chOff x="1920" y="3456"/>
            <a:chExt cx="192" cy="192"/>
          </a:xfrm>
        </p:grpSpPr>
        <p:sp>
          <p:nvSpPr>
            <p:cNvPr id="73780" name="Line 24"/>
            <p:cNvSpPr>
              <a:spLocks noChangeShapeType="1"/>
            </p:cNvSpPr>
            <p:nvPr/>
          </p:nvSpPr>
          <p:spPr bwMode="auto">
            <a:xfrm>
              <a:off x="2112" y="3456"/>
              <a:ext cx="0" cy="19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81" name="Line 25"/>
            <p:cNvSpPr>
              <a:spLocks noChangeShapeType="1"/>
            </p:cNvSpPr>
            <p:nvPr/>
          </p:nvSpPr>
          <p:spPr bwMode="auto">
            <a:xfrm flipH="1">
              <a:off x="1920" y="3456"/>
              <a:ext cx="192" cy="9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82" name="Line 26"/>
            <p:cNvSpPr>
              <a:spLocks noChangeShapeType="1"/>
            </p:cNvSpPr>
            <p:nvPr/>
          </p:nvSpPr>
          <p:spPr bwMode="auto">
            <a:xfrm>
              <a:off x="1920" y="3552"/>
              <a:ext cx="192" cy="9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3737" name="Group 27"/>
          <p:cNvGrpSpPr>
            <a:grpSpLocks/>
          </p:cNvGrpSpPr>
          <p:nvPr/>
        </p:nvGrpSpPr>
        <p:grpSpPr bwMode="auto">
          <a:xfrm rot="1000853">
            <a:off x="6102350" y="5634039"/>
            <a:ext cx="266700" cy="255587"/>
            <a:chOff x="1920" y="3456"/>
            <a:chExt cx="192" cy="192"/>
          </a:xfrm>
        </p:grpSpPr>
        <p:sp>
          <p:nvSpPr>
            <p:cNvPr id="73777" name="Line 28"/>
            <p:cNvSpPr>
              <a:spLocks noChangeShapeType="1"/>
            </p:cNvSpPr>
            <p:nvPr/>
          </p:nvSpPr>
          <p:spPr bwMode="auto">
            <a:xfrm>
              <a:off x="2112" y="3456"/>
              <a:ext cx="0" cy="19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78" name="Line 29"/>
            <p:cNvSpPr>
              <a:spLocks noChangeShapeType="1"/>
            </p:cNvSpPr>
            <p:nvPr/>
          </p:nvSpPr>
          <p:spPr bwMode="auto">
            <a:xfrm flipH="1">
              <a:off x="1920" y="3456"/>
              <a:ext cx="192" cy="9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79" name="Line 30"/>
            <p:cNvSpPr>
              <a:spLocks noChangeShapeType="1"/>
            </p:cNvSpPr>
            <p:nvPr/>
          </p:nvSpPr>
          <p:spPr bwMode="auto">
            <a:xfrm>
              <a:off x="1920" y="3552"/>
              <a:ext cx="192" cy="9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3738" name="Group 31"/>
          <p:cNvGrpSpPr>
            <a:grpSpLocks/>
          </p:cNvGrpSpPr>
          <p:nvPr/>
        </p:nvGrpSpPr>
        <p:grpSpPr bwMode="auto">
          <a:xfrm rot="20731783">
            <a:off x="6088063" y="4725989"/>
            <a:ext cx="296862" cy="242887"/>
            <a:chOff x="1920" y="3456"/>
            <a:chExt cx="192" cy="192"/>
          </a:xfrm>
        </p:grpSpPr>
        <p:sp>
          <p:nvSpPr>
            <p:cNvPr id="73774" name="Line 32"/>
            <p:cNvSpPr>
              <a:spLocks noChangeShapeType="1"/>
            </p:cNvSpPr>
            <p:nvPr/>
          </p:nvSpPr>
          <p:spPr bwMode="auto">
            <a:xfrm>
              <a:off x="2112" y="3456"/>
              <a:ext cx="0" cy="19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75" name="Line 33"/>
            <p:cNvSpPr>
              <a:spLocks noChangeShapeType="1"/>
            </p:cNvSpPr>
            <p:nvPr/>
          </p:nvSpPr>
          <p:spPr bwMode="auto">
            <a:xfrm flipH="1">
              <a:off x="1920" y="3456"/>
              <a:ext cx="192" cy="9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776" name="Line 34"/>
            <p:cNvSpPr>
              <a:spLocks noChangeShapeType="1"/>
            </p:cNvSpPr>
            <p:nvPr/>
          </p:nvSpPr>
          <p:spPr bwMode="auto">
            <a:xfrm>
              <a:off x="1920" y="3552"/>
              <a:ext cx="192" cy="9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3739" name="Group 35"/>
          <p:cNvGrpSpPr>
            <a:grpSpLocks/>
          </p:cNvGrpSpPr>
          <p:nvPr/>
        </p:nvGrpSpPr>
        <p:grpSpPr bwMode="auto">
          <a:xfrm>
            <a:off x="3733800" y="4343401"/>
            <a:ext cx="2400300" cy="1941513"/>
            <a:chOff x="960" y="1872"/>
            <a:chExt cx="1632" cy="1371"/>
          </a:xfrm>
        </p:grpSpPr>
        <p:sp>
          <p:nvSpPr>
            <p:cNvPr id="73768" name="Rectangle 36"/>
            <p:cNvSpPr>
              <a:spLocks noChangeArrowheads="1"/>
            </p:cNvSpPr>
            <p:nvPr/>
          </p:nvSpPr>
          <p:spPr bwMode="auto">
            <a:xfrm>
              <a:off x="960" y="2466"/>
              <a:ext cx="1632" cy="109"/>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73769" name="Line 37"/>
            <p:cNvSpPr>
              <a:spLocks noChangeShapeType="1"/>
            </p:cNvSpPr>
            <p:nvPr/>
          </p:nvSpPr>
          <p:spPr bwMode="auto">
            <a:xfrm>
              <a:off x="960" y="2400"/>
              <a:ext cx="1632"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73770" name="Line 38"/>
            <p:cNvSpPr>
              <a:spLocks noChangeShapeType="1"/>
            </p:cNvSpPr>
            <p:nvPr/>
          </p:nvSpPr>
          <p:spPr bwMode="auto">
            <a:xfrm flipV="1">
              <a:off x="960" y="2304"/>
              <a:ext cx="1632"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73771" name="Text Box 39"/>
            <p:cNvSpPr txBox="1">
              <a:spLocks noChangeArrowheads="1"/>
            </p:cNvSpPr>
            <p:nvPr/>
          </p:nvSpPr>
          <p:spPr bwMode="auto">
            <a:xfrm>
              <a:off x="1473" y="2033"/>
              <a:ext cx="606"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Arial" panose="020B0604020202020204" pitchFamily="34" charset="0"/>
                </a:rPr>
                <a:t>Shape</a:t>
              </a:r>
            </a:p>
          </p:txBody>
        </p:sp>
        <p:sp>
          <p:nvSpPr>
            <p:cNvPr id="73772" name="Text Box 40"/>
            <p:cNvSpPr txBox="1">
              <a:spLocks noChangeArrowheads="1"/>
            </p:cNvSpPr>
            <p:nvPr/>
          </p:nvSpPr>
          <p:spPr bwMode="auto">
            <a:xfrm>
              <a:off x="960" y="2402"/>
              <a:ext cx="1632" cy="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Draw</a:t>
              </a:r>
            </a:p>
            <a:p>
              <a:r>
                <a:rPr lang="en-US" altLang="en-US" sz="1800">
                  <a:latin typeface="Arial" panose="020B0604020202020204" pitchFamily="34" charset="0"/>
                </a:rPr>
                <a:t>Move</a:t>
              </a:r>
            </a:p>
            <a:p>
              <a:r>
                <a:rPr lang="en-US" altLang="en-US" sz="1800">
                  <a:latin typeface="Arial" panose="020B0604020202020204" pitchFamily="34" charset="0"/>
                </a:rPr>
                <a:t>Scale</a:t>
              </a:r>
            </a:p>
            <a:p>
              <a:r>
                <a:rPr lang="en-US" altLang="en-US" sz="1800">
                  <a:latin typeface="Arial" panose="020B0604020202020204" pitchFamily="34" charset="0"/>
                </a:rPr>
                <a:t>Rotate</a:t>
              </a:r>
            </a:p>
          </p:txBody>
        </p:sp>
        <p:sp>
          <p:nvSpPr>
            <p:cNvPr id="73773" name="Text Box 41"/>
            <p:cNvSpPr txBox="1">
              <a:spLocks noChangeArrowheads="1"/>
            </p:cNvSpPr>
            <p:nvPr/>
          </p:nvSpPr>
          <p:spPr bwMode="auto">
            <a:xfrm>
              <a:off x="1080" y="1872"/>
              <a:ext cx="1392"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latin typeface="Arial" panose="020B0604020202020204" pitchFamily="34" charset="0"/>
                </a:rPr>
                <a:t>&lt;&lt;interface&gt;&gt;</a:t>
              </a:r>
            </a:p>
          </p:txBody>
        </p:sp>
      </p:grpSp>
      <p:grpSp>
        <p:nvGrpSpPr>
          <p:cNvPr id="73740" name="Group 42"/>
          <p:cNvGrpSpPr>
            <a:grpSpLocks/>
          </p:cNvGrpSpPr>
          <p:nvPr/>
        </p:nvGrpSpPr>
        <p:grpSpPr bwMode="auto">
          <a:xfrm>
            <a:off x="8001000" y="885881"/>
            <a:ext cx="1295400" cy="429129"/>
            <a:chOff x="144" y="1477"/>
            <a:chExt cx="881" cy="333"/>
          </a:xfrm>
        </p:grpSpPr>
        <p:grpSp>
          <p:nvGrpSpPr>
            <p:cNvPr id="73763" name="Group 43"/>
            <p:cNvGrpSpPr>
              <a:grpSpLocks/>
            </p:cNvGrpSpPr>
            <p:nvPr/>
          </p:nvGrpSpPr>
          <p:grpSpPr bwMode="auto">
            <a:xfrm>
              <a:off x="144" y="1635"/>
              <a:ext cx="881" cy="175"/>
              <a:chOff x="144" y="1635"/>
              <a:chExt cx="881" cy="175"/>
            </a:xfrm>
          </p:grpSpPr>
          <p:sp>
            <p:nvSpPr>
              <p:cNvPr id="73765" name="Rectangle 44"/>
              <p:cNvSpPr>
                <a:spLocks noChangeArrowheads="1"/>
              </p:cNvSpPr>
              <p:nvPr/>
            </p:nvSpPr>
            <p:spPr bwMode="auto">
              <a:xfrm>
                <a:off x="144" y="1635"/>
                <a:ext cx="0" cy="119"/>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73766" name="Line 4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73767" name="Line 4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sp>
          <p:nvSpPr>
            <p:cNvPr id="73764" name="Text Box 47"/>
            <p:cNvSpPr txBox="1">
              <a:spLocks noChangeArrowheads="1"/>
            </p:cNvSpPr>
            <p:nvPr/>
          </p:nvSpPr>
          <p:spPr bwMode="auto">
            <a:xfrm>
              <a:off x="411" y="1477"/>
              <a:ext cx="35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Tube</a:t>
              </a:r>
            </a:p>
          </p:txBody>
        </p:sp>
      </p:grpSp>
      <p:grpSp>
        <p:nvGrpSpPr>
          <p:cNvPr id="73741" name="Group 48"/>
          <p:cNvGrpSpPr>
            <a:grpSpLocks/>
          </p:cNvGrpSpPr>
          <p:nvPr/>
        </p:nvGrpSpPr>
        <p:grpSpPr bwMode="auto">
          <a:xfrm>
            <a:off x="8001000" y="1876481"/>
            <a:ext cx="1295400" cy="429129"/>
            <a:chOff x="144" y="1477"/>
            <a:chExt cx="881" cy="333"/>
          </a:xfrm>
        </p:grpSpPr>
        <p:grpSp>
          <p:nvGrpSpPr>
            <p:cNvPr id="73758" name="Group 49"/>
            <p:cNvGrpSpPr>
              <a:grpSpLocks/>
            </p:cNvGrpSpPr>
            <p:nvPr/>
          </p:nvGrpSpPr>
          <p:grpSpPr bwMode="auto">
            <a:xfrm>
              <a:off x="144" y="1635"/>
              <a:ext cx="881" cy="175"/>
              <a:chOff x="144" y="1635"/>
              <a:chExt cx="881" cy="175"/>
            </a:xfrm>
          </p:grpSpPr>
          <p:sp>
            <p:nvSpPr>
              <p:cNvPr id="73760" name="Rectangle 50"/>
              <p:cNvSpPr>
                <a:spLocks noChangeArrowheads="1"/>
              </p:cNvSpPr>
              <p:nvPr/>
            </p:nvSpPr>
            <p:spPr bwMode="auto">
              <a:xfrm>
                <a:off x="144" y="1635"/>
                <a:ext cx="0" cy="119"/>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73761" name="Line 5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73762" name="Line 5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sp>
          <p:nvSpPr>
            <p:cNvPr id="73759" name="Text Box 53"/>
            <p:cNvSpPr txBox="1">
              <a:spLocks noChangeArrowheads="1"/>
            </p:cNvSpPr>
            <p:nvPr/>
          </p:nvSpPr>
          <p:spPr bwMode="auto">
            <a:xfrm>
              <a:off x="301" y="1477"/>
              <a:ext cx="576"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Pyramid</a:t>
              </a:r>
            </a:p>
          </p:txBody>
        </p:sp>
      </p:grpSp>
      <p:grpSp>
        <p:nvGrpSpPr>
          <p:cNvPr id="73742" name="Group 54"/>
          <p:cNvGrpSpPr>
            <a:grpSpLocks/>
          </p:cNvGrpSpPr>
          <p:nvPr/>
        </p:nvGrpSpPr>
        <p:grpSpPr bwMode="auto">
          <a:xfrm>
            <a:off x="8001000" y="2943281"/>
            <a:ext cx="1295400" cy="429129"/>
            <a:chOff x="144" y="1477"/>
            <a:chExt cx="881" cy="333"/>
          </a:xfrm>
        </p:grpSpPr>
        <p:grpSp>
          <p:nvGrpSpPr>
            <p:cNvPr id="73753" name="Group 55"/>
            <p:cNvGrpSpPr>
              <a:grpSpLocks/>
            </p:cNvGrpSpPr>
            <p:nvPr/>
          </p:nvGrpSpPr>
          <p:grpSpPr bwMode="auto">
            <a:xfrm>
              <a:off x="144" y="1635"/>
              <a:ext cx="881" cy="175"/>
              <a:chOff x="144" y="1635"/>
              <a:chExt cx="881" cy="175"/>
            </a:xfrm>
          </p:grpSpPr>
          <p:sp>
            <p:nvSpPr>
              <p:cNvPr id="73755" name="Rectangle 56"/>
              <p:cNvSpPr>
                <a:spLocks noChangeArrowheads="1"/>
              </p:cNvSpPr>
              <p:nvPr/>
            </p:nvSpPr>
            <p:spPr bwMode="auto">
              <a:xfrm>
                <a:off x="144" y="1635"/>
                <a:ext cx="0" cy="119"/>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73756" name="Line 5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73757" name="Line 5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sp>
          <p:nvSpPr>
            <p:cNvPr id="73754" name="Text Box 59"/>
            <p:cNvSpPr txBox="1">
              <a:spLocks noChangeArrowheads="1"/>
            </p:cNvSpPr>
            <p:nvPr/>
          </p:nvSpPr>
          <p:spPr bwMode="auto">
            <a:xfrm>
              <a:off x="403" y="1477"/>
              <a:ext cx="37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Cube</a:t>
              </a:r>
            </a:p>
          </p:txBody>
        </p:sp>
      </p:grpSp>
      <p:sp>
        <p:nvSpPr>
          <p:cNvPr id="73743" name="Oval 61"/>
          <p:cNvSpPr>
            <a:spLocks noChangeArrowheads="1"/>
          </p:cNvSpPr>
          <p:nvPr/>
        </p:nvSpPr>
        <p:spPr bwMode="auto">
          <a:xfrm>
            <a:off x="4191000" y="2057400"/>
            <a:ext cx="609600" cy="6096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73744" name="Text Box 62"/>
          <p:cNvSpPr txBox="1">
            <a:spLocks noChangeArrowheads="1"/>
          </p:cNvSpPr>
          <p:nvPr/>
        </p:nvSpPr>
        <p:spPr bwMode="auto">
          <a:xfrm>
            <a:off x="3810000" y="2819400"/>
            <a:ext cx="1143000" cy="478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latin typeface="Arial" panose="020B0604020202020204" pitchFamily="34" charset="0"/>
              </a:rPr>
              <a:t>Shape</a:t>
            </a:r>
          </a:p>
        </p:txBody>
      </p:sp>
      <p:sp>
        <p:nvSpPr>
          <p:cNvPr id="73745" name="Line 63"/>
          <p:cNvSpPr>
            <a:spLocks noChangeShapeType="1"/>
          </p:cNvSpPr>
          <p:nvPr/>
        </p:nvSpPr>
        <p:spPr bwMode="auto">
          <a:xfrm flipV="1">
            <a:off x="4724400" y="1143000"/>
            <a:ext cx="3276600" cy="990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73746" name="Line 64"/>
          <p:cNvSpPr>
            <a:spLocks noChangeShapeType="1"/>
          </p:cNvSpPr>
          <p:nvPr/>
        </p:nvSpPr>
        <p:spPr bwMode="auto">
          <a:xfrm flipV="1">
            <a:off x="4800600" y="2362200"/>
            <a:ext cx="3200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73747" name="Line 65"/>
          <p:cNvSpPr>
            <a:spLocks noChangeShapeType="1"/>
          </p:cNvSpPr>
          <p:nvPr/>
        </p:nvSpPr>
        <p:spPr bwMode="auto">
          <a:xfrm>
            <a:off x="4724400" y="2590800"/>
            <a:ext cx="3276600" cy="609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73748" name="Line 66"/>
          <p:cNvSpPr>
            <a:spLocks noChangeShapeType="1"/>
          </p:cNvSpPr>
          <p:nvPr/>
        </p:nvSpPr>
        <p:spPr bwMode="auto">
          <a:xfrm>
            <a:off x="1524000" y="3810000"/>
            <a:ext cx="9144000" cy="0"/>
          </a:xfrm>
          <a:prstGeom prst="line">
            <a:avLst/>
          </a:prstGeom>
          <a:noFill/>
          <a:ln w="28575">
            <a:solidFill>
              <a:schemeClr val="tx2"/>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73749" name="Text Box 67"/>
          <p:cNvSpPr txBox="1">
            <a:spLocks noChangeArrowheads="1"/>
          </p:cNvSpPr>
          <p:nvPr/>
        </p:nvSpPr>
        <p:spPr bwMode="auto">
          <a:xfrm>
            <a:off x="1743075" y="1736726"/>
            <a:ext cx="2362200" cy="112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200">
                <a:solidFill>
                  <a:schemeClr val="tx2"/>
                </a:solidFill>
              </a:rPr>
              <a:t>Elided/Iconic Representation</a:t>
            </a:r>
            <a:br>
              <a:rPr lang="en-US" altLang="en-US" sz="2200">
                <a:solidFill>
                  <a:schemeClr val="tx2"/>
                </a:solidFill>
              </a:rPr>
            </a:br>
            <a:r>
              <a:rPr lang="en-US" altLang="en-US" sz="2200">
                <a:solidFill>
                  <a:schemeClr val="tx2"/>
                </a:solidFill>
              </a:rPr>
              <a:t>(“lollipop”)</a:t>
            </a:r>
          </a:p>
        </p:txBody>
      </p:sp>
      <p:sp>
        <p:nvSpPr>
          <p:cNvPr id="73750" name="Text Box 68"/>
          <p:cNvSpPr txBox="1">
            <a:spLocks noChangeArrowheads="1"/>
          </p:cNvSpPr>
          <p:nvPr/>
        </p:nvSpPr>
        <p:spPr bwMode="auto">
          <a:xfrm>
            <a:off x="1498600" y="4632326"/>
            <a:ext cx="2514600" cy="112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200">
                <a:solidFill>
                  <a:schemeClr val="tx2"/>
                </a:solidFill>
              </a:rPr>
              <a:t>Canonical (Class/Stereotype) Representation</a:t>
            </a:r>
          </a:p>
        </p:txBody>
      </p:sp>
      <p:sp>
        <p:nvSpPr>
          <p:cNvPr id="73751" name="Text Box 69"/>
          <p:cNvSpPr txBox="1">
            <a:spLocks noChangeArrowheads="1"/>
          </p:cNvSpPr>
          <p:nvPr/>
        </p:nvSpPr>
        <p:spPr bwMode="auto">
          <a:xfrm>
            <a:off x="5943600" y="6521450"/>
            <a:ext cx="3581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500" i="1">
                <a:solidFill>
                  <a:schemeClr val="tx2"/>
                </a:solidFill>
                <a:latin typeface="ZapfHumnst BT" pitchFamily="34" charset="0"/>
              </a:rPr>
              <a:t>(stay tuned for realization relationships)</a:t>
            </a:r>
          </a:p>
        </p:txBody>
      </p:sp>
      <p:sp>
        <p:nvSpPr>
          <p:cNvPr id="73752" name="Rectangle 70"/>
          <p:cNvSpPr>
            <a:spLocks noGrp="1" noChangeArrowheads="1"/>
          </p:cNvSpPr>
          <p:nvPr>
            <p:ph type="title"/>
          </p:nvPr>
        </p:nvSpPr>
        <p:spPr/>
        <p:txBody>
          <a:bodyPr/>
          <a:lstStyle/>
          <a:p>
            <a:pPr eaLnBrk="1" hangingPunct="1"/>
            <a:r>
              <a:rPr lang="en-US" altLang="en-US" smtClean="0"/>
              <a:t>Interface Representations</a:t>
            </a:r>
          </a:p>
        </p:txBody>
      </p:sp>
    </p:spTree>
    <p:extLst>
      <p:ext uri="{BB962C8B-B14F-4D97-AF65-F5344CB8AC3E}">
        <p14:creationId xmlns:p14="http://schemas.microsoft.com/office/powerpoint/2010/main" val="3189765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2" name="AutoShape 4"/>
          <p:cNvSpPr>
            <a:spLocks noChangeArrowheads="1"/>
          </p:cNvSpPr>
          <p:nvPr/>
        </p:nvSpPr>
        <p:spPr bwMode="auto">
          <a:xfrm>
            <a:off x="750917" y="1716232"/>
            <a:ext cx="447675" cy="433388"/>
          </a:xfrm>
          <a:prstGeom prst="star5">
            <a:avLst/>
          </a:prstGeom>
          <a:solidFill>
            <a:srgbClr val="FF00FF"/>
          </a:soli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20483" name="Rectangle 5"/>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Introduction to Object Orientation Topics</a:t>
            </a:r>
          </a:p>
        </p:txBody>
      </p:sp>
      <p:sp>
        <p:nvSpPr>
          <p:cNvPr id="20484" name="Rectangle 6"/>
          <p:cNvSpPr>
            <a:spLocks noGrp="1" noChangeArrowheads="1"/>
          </p:cNvSpPr>
          <p:nvPr>
            <p:ph idx="1"/>
          </p:nvPr>
        </p:nvSpPr>
        <p:spPr/>
        <p:txBody>
          <a:bodyPr/>
          <a:lstStyle/>
          <a:p>
            <a:pPr eaLnBrk="1" hangingPunct="1"/>
            <a:r>
              <a:rPr lang="en-US" altLang="en-US" smtClean="0"/>
              <a:t>Basic Principles of Object Orientation</a:t>
            </a:r>
          </a:p>
          <a:p>
            <a:pPr eaLnBrk="1" hangingPunct="1"/>
            <a:r>
              <a:rPr lang="en-US" altLang="en-US" smtClean="0">
                <a:solidFill>
                  <a:schemeClr val="folHlink"/>
                </a:solidFill>
              </a:rPr>
              <a:t>Basic Concepts of Object Orientation</a:t>
            </a:r>
          </a:p>
          <a:p>
            <a:pPr eaLnBrk="1" hangingPunct="1"/>
            <a:r>
              <a:rPr lang="en-US" altLang="en-US" smtClean="0">
                <a:solidFill>
                  <a:schemeClr val="folHlink"/>
                </a:solidFill>
              </a:rPr>
              <a:t>Strengths of Object Orientation</a:t>
            </a:r>
          </a:p>
          <a:p>
            <a:pPr eaLnBrk="1" hangingPunct="1"/>
            <a:r>
              <a:rPr lang="en-US" altLang="en-US" smtClean="0">
                <a:solidFill>
                  <a:schemeClr val="folHlink"/>
                </a:solidFill>
              </a:rPr>
              <a:t>General UML Modeling Mechanisms</a:t>
            </a:r>
            <a:endParaRPr lang="en-US" altLang="en-US" smtClean="0"/>
          </a:p>
        </p:txBody>
      </p:sp>
    </p:spTree>
    <p:extLst>
      <p:ext uri="{BB962C8B-B14F-4D97-AF65-F5344CB8AC3E}">
        <p14:creationId xmlns:p14="http://schemas.microsoft.com/office/powerpoint/2010/main" val="1766764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6" name="AutoShape 4"/>
          <p:cNvSpPr>
            <a:spLocks noChangeArrowheads="1"/>
          </p:cNvSpPr>
          <p:nvPr/>
        </p:nvSpPr>
        <p:spPr bwMode="auto">
          <a:xfrm>
            <a:off x="4222867" y="3857414"/>
            <a:ext cx="447675" cy="433388"/>
          </a:xfrm>
          <a:prstGeom prst="star5">
            <a:avLst/>
          </a:prstGeom>
          <a:solidFill>
            <a:srgbClr val="FF00FF"/>
          </a:soli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75779" name="Rectangle 5"/>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Basic Concepts of Object Orientation</a:t>
            </a:r>
          </a:p>
        </p:txBody>
      </p:sp>
      <p:sp>
        <p:nvSpPr>
          <p:cNvPr id="63492" name="Rectangle 6"/>
          <p:cNvSpPr>
            <a:spLocks noGrp="1" noChangeArrowheads="1"/>
          </p:cNvSpPr>
          <p:nvPr>
            <p:ph idx="1"/>
          </p:nvPr>
        </p:nvSpPr>
        <p:spPr>
          <a:xfrm>
            <a:off x="2793076" y="1845734"/>
            <a:ext cx="8362604" cy="4023360"/>
          </a:xfrm>
        </p:spPr>
        <p:txBody>
          <a:bodyPr rtlCol="0">
            <a:normAutofit/>
          </a:bodyPr>
          <a:lstStyle/>
          <a:p>
            <a:pPr>
              <a:spcAft>
                <a:spcPts val="0"/>
              </a:spcAft>
              <a:buFont typeface="Wingdings 3" charset="2"/>
              <a:buChar char=""/>
              <a:defRPr/>
            </a:pPr>
            <a:r>
              <a:rPr lang="en-US" altLang="en-US" dirty="0" smtClean="0">
                <a:solidFill>
                  <a:schemeClr val="folHlink"/>
                </a:solidFill>
              </a:rPr>
              <a:t>Object</a:t>
            </a:r>
          </a:p>
          <a:p>
            <a:pPr>
              <a:spcAft>
                <a:spcPts val="0"/>
              </a:spcAft>
              <a:buFont typeface="Wingdings 3" charset="2"/>
              <a:buChar char=""/>
              <a:defRPr/>
            </a:pPr>
            <a:r>
              <a:rPr lang="en-US" altLang="en-US" dirty="0" smtClean="0">
                <a:solidFill>
                  <a:schemeClr val="folHlink"/>
                </a:solidFill>
              </a:rPr>
              <a:t>Class</a:t>
            </a:r>
          </a:p>
          <a:p>
            <a:pPr>
              <a:spcAft>
                <a:spcPts val="0"/>
              </a:spcAft>
              <a:buFont typeface="Wingdings 3" charset="2"/>
              <a:buChar char=""/>
              <a:defRPr/>
            </a:pPr>
            <a:r>
              <a:rPr lang="en-US" altLang="en-US" dirty="0" smtClean="0">
                <a:solidFill>
                  <a:schemeClr val="folHlink"/>
                </a:solidFill>
              </a:rPr>
              <a:t>Attribute</a:t>
            </a:r>
          </a:p>
          <a:p>
            <a:pPr>
              <a:spcAft>
                <a:spcPts val="0"/>
              </a:spcAft>
              <a:buFont typeface="Wingdings 3" charset="2"/>
              <a:buChar char=""/>
              <a:defRPr/>
            </a:pPr>
            <a:r>
              <a:rPr lang="en-US" altLang="en-US" dirty="0" smtClean="0">
                <a:solidFill>
                  <a:schemeClr val="folHlink"/>
                </a:solidFill>
              </a:rPr>
              <a:t>Operation</a:t>
            </a:r>
          </a:p>
          <a:p>
            <a:pPr>
              <a:spcAft>
                <a:spcPts val="0"/>
              </a:spcAft>
              <a:buFont typeface="Wingdings 3" charset="2"/>
              <a:buChar char=""/>
              <a:defRPr/>
            </a:pPr>
            <a:r>
              <a:rPr lang="en-US" altLang="en-US" dirty="0" smtClean="0">
                <a:solidFill>
                  <a:schemeClr val="folHlink"/>
                </a:solidFill>
              </a:rPr>
              <a:t>Interface (Polymorphism)</a:t>
            </a:r>
          </a:p>
          <a:p>
            <a:pPr>
              <a:spcAft>
                <a:spcPts val="0"/>
              </a:spcAft>
              <a:buFont typeface="Wingdings 3" charset="2"/>
              <a:buChar char=""/>
              <a:defRPr/>
            </a:pPr>
            <a:r>
              <a:rPr lang="en-US" altLang="en-US" dirty="0" smtClean="0">
                <a:solidFill>
                  <a:schemeClr val="tx1">
                    <a:lumMod val="75000"/>
                    <a:lumOff val="25000"/>
                  </a:schemeClr>
                </a:solidFill>
              </a:rPr>
              <a:t>Component</a:t>
            </a:r>
          </a:p>
          <a:p>
            <a:pPr>
              <a:spcAft>
                <a:spcPts val="0"/>
              </a:spcAft>
              <a:buFont typeface="Wingdings 3" charset="2"/>
              <a:buChar char=""/>
              <a:defRPr/>
            </a:pPr>
            <a:r>
              <a:rPr lang="en-US" altLang="en-US" dirty="0" smtClean="0">
                <a:solidFill>
                  <a:schemeClr val="folHlink"/>
                </a:solidFill>
              </a:rPr>
              <a:t>Package</a:t>
            </a:r>
          </a:p>
          <a:p>
            <a:pPr>
              <a:spcAft>
                <a:spcPts val="0"/>
              </a:spcAft>
              <a:buFont typeface="Wingdings 3" charset="2"/>
              <a:buChar char=""/>
              <a:defRPr/>
            </a:pPr>
            <a:r>
              <a:rPr lang="en-US" altLang="en-US" dirty="0" smtClean="0">
                <a:solidFill>
                  <a:schemeClr val="folHlink"/>
                </a:solidFill>
              </a:rPr>
              <a:t>Subsystem </a:t>
            </a:r>
          </a:p>
          <a:p>
            <a:pPr>
              <a:spcAft>
                <a:spcPts val="0"/>
              </a:spcAft>
              <a:buFont typeface="Wingdings 3" charset="2"/>
              <a:buChar char=""/>
              <a:defRPr/>
            </a:pPr>
            <a:r>
              <a:rPr lang="en-US" altLang="en-US" dirty="0" smtClean="0">
                <a:solidFill>
                  <a:schemeClr val="folHlink"/>
                </a:solidFill>
              </a:rPr>
              <a:t>Relationships</a:t>
            </a:r>
          </a:p>
        </p:txBody>
      </p:sp>
    </p:spTree>
    <p:extLst>
      <p:ext uri="{BB962C8B-B14F-4D97-AF65-F5344CB8AC3E}">
        <p14:creationId xmlns:p14="http://schemas.microsoft.com/office/powerpoint/2010/main" val="1372066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26" name="Group 4"/>
          <p:cNvGrpSpPr>
            <a:grpSpLocks/>
          </p:cNvGrpSpPr>
          <p:nvPr/>
        </p:nvGrpSpPr>
        <p:grpSpPr bwMode="auto">
          <a:xfrm>
            <a:off x="1981201" y="5105401"/>
            <a:ext cx="1916113" cy="773113"/>
            <a:chOff x="1961" y="2928"/>
            <a:chExt cx="832" cy="336"/>
          </a:xfrm>
        </p:grpSpPr>
        <p:sp>
          <p:nvSpPr>
            <p:cNvPr id="77855" name="Line 5"/>
            <p:cNvSpPr>
              <a:spLocks noChangeShapeType="1"/>
            </p:cNvSpPr>
            <p:nvPr/>
          </p:nvSpPr>
          <p:spPr bwMode="auto">
            <a:xfrm>
              <a:off x="2793" y="2928"/>
              <a:ext cx="0" cy="33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56" name="Line 6"/>
            <p:cNvSpPr>
              <a:spLocks noChangeShapeType="1"/>
            </p:cNvSpPr>
            <p:nvPr/>
          </p:nvSpPr>
          <p:spPr bwMode="auto">
            <a:xfrm flipH="1">
              <a:off x="2075" y="2928"/>
              <a:ext cx="71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57" name="Line 7"/>
            <p:cNvSpPr>
              <a:spLocks noChangeShapeType="1"/>
            </p:cNvSpPr>
            <p:nvPr/>
          </p:nvSpPr>
          <p:spPr bwMode="auto">
            <a:xfrm flipH="1">
              <a:off x="2075" y="3264"/>
              <a:ext cx="71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58" name="Line 8"/>
            <p:cNvSpPr>
              <a:spLocks noChangeShapeType="1"/>
            </p:cNvSpPr>
            <p:nvPr/>
          </p:nvSpPr>
          <p:spPr bwMode="auto">
            <a:xfrm>
              <a:off x="2075" y="2928"/>
              <a:ext cx="0" cy="7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59" name="Line 9"/>
            <p:cNvSpPr>
              <a:spLocks noChangeShapeType="1"/>
            </p:cNvSpPr>
            <p:nvPr/>
          </p:nvSpPr>
          <p:spPr bwMode="auto">
            <a:xfrm flipV="1">
              <a:off x="2075" y="3192"/>
              <a:ext cx="0" cy="7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60" name="Rectangle 10"/>
            <p:cNvSpPr>
              <a:spLocks noChangeArrowheads="1"/>
            </p:cNvSpPr>
            <p:nvPr/>
          </p:nvSpPr>
          <p:spPr bwMode="auto">
            <a:xfrm>
              <a:off x="1961" y="3000"/>
              <a:ext cx="235" cy="72"/>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77861" name="Rectangle 11"/>
            <p:cNvSpPr>
              <a:spLocks noChangeArrowheads="1"/>
            </p:cNvSpPr>
            <p:nvPr/>
          </p:nvSpPr>
          <p:spPr bwMode="auto">
            <a:xfrm>
              <a:off x="1961" y="3120"/>
              <a:ext cx="235" cy="72"/>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77862" name="Line 12"/>
            <p:cNvSpPr>
              <a:spLocks noChangeShapeType="1"/>
            </p:cNvSpPr>
            <p:nvPr/>
          </p:nvSpPr>
          <p:spPr bwMode="auto">
            <a:xfrm flipV="1">
              <a:off x="2075" y="3072"/>
              <a:ext cx="0" cy="48"/>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7827" name="Text Box 13"/>
          <p:cNvSpPr txBox="1">
            <a:spLocks noChangeArrowheads="1"/>
          </p:cNvSpPr>
          <p:nvPr/>
        </p:nvSpPr>
        <p:spPr bwMode="auto">
          <a:xfrm>
            <a:off x="2522538" y="5105400"/>
            <a:ext cx="1339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Source File</a:t>
            </a:r>
          </a:p>
          <a:p>
            <a:r>
              <a:rPr lang="en-US" altLang="en-US" sz="1800">
                <a:latin typeface="Arial" panose="020B0604020202020204" pitchFamily="34" charset="0"/>
              </a:rPr>
              <a:t>Name</a:t>
            </a:r>
          </a:p>
        </p:txBody>
      </p:sp>
      <p:sp>
        <p:nvSpPr>
          <p:cNvPr id="77828" name="Line 14"/>
          <p:cNvSpPr>
            <a:spLocks noChangeShapeType="1"/>
          </p:cNvSpPr>
          <p:nvPr/>
        </p:nvSpPr>
        <p:spPr bwMode="auto">
          <a:xfrm>
            <a:off x="4757738" y="5105400"/>
            <a:ext cx="0" cy="165100"/>
          </a:xfrm>
          <a:prstGeom prst="line">
            <a:avLst/>
          </a:prstGeom>
          <a:noFill/>
          <a:ln w="19050">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29" name="Line 15"/>
          <p:cNvSpPr>
            <a:spLocks noChangeShapeType="1"/>
          </p:cNvSpPr>
          <p:nvPr/>
        </p:nvSpPr>
        <p:spPr bwMode="auto">
          <a:xfrm flipV="1">
            <a:off x="4757738" y="5105400"/>
            <a:ext cx="0" cy="165100"/>
          </a:xfrm>
          <a:prstGeom prst="line">
            <a:avLst/>
          </a:prstGeom>
          <a:noFill/>
          <a:ln w="19050">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7830" name="Group 16"/>
          <p:cNvGrpSpPr>
            <a:grpSpLocks/>
          </p:cNvGrpSpPr>
          <p:nvPr/>
        </p:nvGrpSpPr>
        <p:grpSpPr bwMode="auto">
          <a:xfrm>
            <a:off x="4495801" y="5105401"/>
            <a:ext cx="1916113" cy="773113"/>
            <a:chOff x="1872" y="3360"/>
            <a:chExt cx="1207" cy="487"/>
          </a:xfrm>
        </p:grpSpPr>
        <p:sp>
          <p:nvSpPr>
            <p:cNvPr id="77850" name="Line 17"/>
            <p:cNvSpPr>
              <a:spLocks noChangeShapeType="1"/>
            </p:cNvSpPr>
            <p:nvPr/>
          </p:nvSpPr>
          <p:spPr bwMode="auto">
            <a:xfrm>
              <a:off x="3079" y="3360"/>
              <a:ext cx="0" cy="487"/>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51" name="Line 18"/>
            <p:cNvSpPr>
              <a:spLocks noChangeShapeType="1"/>
            </p:cNvSpPr>
            <p:nvPr/>
          </p:nvSpPr>
          <p:spPr bwMode="auto">
            <a:xfrm flipH="1">
              <a:off x="2037" y="3360"/>
              <a:ext cx="1042"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52" name="Line 19"/>
            <p:cNvSpPr>
              <a:spLocks noChangeShapeType="1"/>
            </p:cNvSpPr>
            <p:nvPr/>
          </p:nvSpPr>
          <p:spPr bwMode="auto">
            <a:xfrm flipH="1">
              <a:off x="2037" y="3847"/>
              <a:ext cx="1042"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53" name="Rectangle 20"/>
            <p:cNvSpPr>
              <a:spLocks noChangeArrowheads="1"/>
            </p:cNvSpPr>
            <p:nvPr/>
          </p:nvSpPr>
          <p:spPr bwMode="auto">
            <a:xfrm>
              <a:off x="1872" y="3464"/>
              <a:ext cx="341" cy="105"/>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77854" name="Rectangle 21"/>
            <p:cNvSpPr>
              <a:spLocks noChangeArrowheads="1"/>
            </p:cNvSpPr>
            <p:nvPr/>
          </p:nvSpPr>
          <p:spPr bwMode="auto">
            <a:xfrm>
              <a:off x="1872" y="3638"/>
              <a:ext cx="341" cy="105"/>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sp>
        <p:nvSpPr>
          <p:cNvPr id="77831" name="Line 22"/>
          <p:cNvSpPr>
            <a:spLocks noChangeShapeType="1"/>
          </p:cNvSpPr>
          <p:nvPr/>
        </p:nvSpPr>
        <p:spPr bwMode="auto">
          <a:xfrm flipV="1">
            <a:off x="4757738" y="5105400"/>
            <a:ext cx="0" cy="109538"/>
          </a:xfrm>
          <a:prstGeom prst="line">
            <a:avLst/>
          </a:prstGeom>
          <a:noFill/>
          <a:ln w="19050">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32" name="Text Box 23"/>
          <p:cNvSpPr txBox="1">
            <a:spLocks noChangeArrowheads="1"/>
          </p:cNvSpPr>
          <p:nvPr/>
        </p:nvSpPr>
        <p:spPr bwMode="auto">
          <a:xfrm>
            <a:off x="5029200" y="5105400"/>
            <a:ext cx="13144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&lt;&lt;EXE&gt;&gt;</a:t>
            </a:r>
          </a:p>
          <a:p>
            <a:r>
              <a:rPr lang="en-US" altLang="en-US" sz="1800">
                <a:latin typeface="Arial" panose="020B0604020202020204" pitchFamily="34" charset="0"/>
              </a:rPr>
              <a:t>Executable</a:t>
            </a:r>
          </a:p>
          <a:p>
            <a:r>
              <a:rPr lang="en-US" altLang="en-US" sz="1800">
                <a:latin typeface="Arial" panose="020B0604020202020204" pitchFamily="34" charset="0"/>
              </a:rPr>
              <a:t>Name</a:t>
            </a:r>
          </a:p>
        </p:txBody>
      </p:sp>
      <p:sp>
        <p:nvSpPr>
          <p:cNvPr id="77833" name="Text Box 34"/>
          <p:cNvSpPr txBox="1">
            <a:spLocks noChangeArrowheads="1"/>
          </p:cNvSpPr>
          <p:nvPr/>
        </p:nvSpPr>
        <p:spPr bwMode="auto">
          <a:xfrm>
            <a:off x="6324600" y="3200401"/>
            <a:ext cx="41910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800" i="1">
                <a:solidFill>
                  <a:schemeClr val="tx2"/>
                </a:solidFill>
              </a:rPr>
              <a:t>OO Principle:</a:t>
            </a:r>
            <a:br>
              <a:rPr lang="en-US" altLang="en-US" sz="2800" i="1">
                <a:solidFill>
                  <a:schemeClr val="tx2"/>
                </a:solidFill>
              </a:rPr>
            </a:br>
            <a:r>
              <a:rPr lang="en-US" altLang="en-US" sz="2800" i="1">
                <a:solidFill>
                  <a:schemeClr val="tx2"/>
                </a:solidFill>
              </a:rPr>
              <a:t>Encapsulation</a:t>
            </a:r>
            <a:endParaRPr lang="en-US" altLang="en-US" i="1">
              <a:solidFill>
                <a:schemeClr val="tx2"/>
              </a:solidFill>
            </a:endParaRPr>
          </a:p>
        </p:txBody>
      </p:sp>
      <p:sp>
        <p:nvSpPr>
          <p:cNvPr id="77834" name="Rectangle 35"/>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What is a Component?</a:t>
            </a:r>
          </a:p>
        </p:txBody>
      </p:sp>
      <p:sp>
        <p:nvSpPr>
          <p:cNvPr id="77835" name="Rectangle 36"/>
          <p:cNvSpPr>
            <a:spLocks noGrp="1" noChangeArrowheads="1"/>
          </p:cNvSpPr>
          <p:nvPr>
            <p:ph idx="1"/>
          </p:nvPr>
        </p:nvSpPr>
        <p:spPr/>
        <p:txBody>
          <a:bodyPr/>
          <a:lstStyle/>
          <a:p>
            <a:pPr eaLnBrk="1" hangingPunct="1"/>
            <a:r>
              <a:rPr lang="en-US" altLang="en-US" smtClean="0"/>
              <a:t>A non-trivial, nearly independent, and replaceable part of a system that fulfills a clear function in the context of a well-defined architecture </a:t>
            </a:r>
          </a:p>
          <a:p>
            <a:pPr eaLnBrk="1" hangingPunct="1"/>
            <a:r>
              <a:rPr lang="en-US" altLang="en-US" smtClean="0"/>
              <a:t>A component may be </a:t>
            </a:r>
          </a:p>
          <a:p>
            <a:pPr lvl="1" eaLnBrk="1" hangingPunct="1"/>
            <a:r>
              <a:rPr lang="en-US" altLang="en-US" smtClean="0"/>
              <a:t>A source code component</a:t>
            </a:r>
          </a:p>
          <a:p>
            <a:pPr lvl="1" eaLnBrk="1" hangingPunct="1"/>
            <a:r>
              <a:rPr lang="en-US" altLang="en-US" smtClean="0"/>
              <a:t>A run time components or</a:t>
            </a:r>
          </a:p>
          <a:p>
            <a:pPr lvl="1" eaLnBrk="1" hangingPunct="1"/>
            <a:r>
              <a:rPr lang="en-US" altLang="en-US" smtClean="0"/>
              <a:t>An executable component</a:t>
            </a:r>
          </a:p>
        </p:txBody>
      </p:sp>
      <p:grpSp>
        <p:nvGrpSpPr>
          <p:cNvPr id="77836" name="Group 51"/>
          <p:cNvGrpSpPr>
            <a:grpSpLocks/>
          </p:cNvGrpSpPr>
          <p:nvPr/>
        </p:nvGrpSpPr>
        <p:grpSpPr bwMode="auto">
          <a:xfrm>
            <a:off x="6781800" y="5105400"/>
            <a:ext cx="3270250" cy="1225550"/>
            <a:chOff x="2651" y="3312"/>
            <a:chExt cx="2060" cy="772"/>
          </a:xfrm>
        </p:grpSpPr>
        <p:grpSp>
          <p:nvGrpSpPr>
            <p:cNvPr id="77837" name="Group 24"/>
            <p:cNvGrpSpPr>
              <a:grpSpLocks/>
            </p:cNvGrpSpPr>
            <p:nvPr/>
          </p:nvGrpSpPr>
          <p:grpSpPr bwMode="auto">
            <a:xfrm>
              <a:off x="3504" y="3360"/>
              <a:ext cx="1207" cy="487"/>
              <a:chOff x="1961" y="2928"/>
              <a:chExt cx="832" cy="336"/>
            </a:xfrm>
          </p:grpSpPr>
          <p:sp>
            <p:nvSpPr>
              <p:cNvPr id="77842" name="Line 25"/>
              <p:cNvSpPr>
                <a:spLocks noChangeShapeType="1"/>
              </p:cNvSpPr>
              <p:nvPr/>
            </p:nvSpPr>
            <p:spPr bwMode="auto">
              <a:xfrm>
                <a:off x="2793" y="2928"/>
                <a:ext cx="0" cy="33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43" name="Line 26"/>
              <p:cNvSpPr>
                <a:spLocks noChangeShapeType="1"/>
              </p:cNvSpPr>
              <p:nvPr/>
            </p:nvSpPr>
            <p:spPr bwMode="auto">
              <a:xfrm flipH="1">
                <a:off x="2075" y="2928"/>
                <a:ext cx="71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44" name="Line 27"/>
              <p:cNvSpPr>
                <a:spLocks noChangeShapeType="1"/>
              </p:cNvSpPr>
              <p:nvPr/>
            </p:nvSpPr>
            <p:spPr bwMode="auto">
              <a:xfrm flipH="1">
                <a:off x="2075" y="3264"/>
                <a:ext cx="71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45" name="Line 28"/>
              <p:cNvSpPr>
                <a:spLocks noChangeShapeType="1"/>
              </p:cNvSpPr>
              <p:nvPr/>
            </p:nvSpPr>
            <p:spPr bwMode="auto">
              <a:xfrm>
                <a:off x="2075" y="2928"/>
                <a:ext cx="0" cy="7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46" name="Line 29"/>
              <p:cNvSpPr>
                <a:spLocks noChangeShapeType="1"/>
              </p:cNvSpPr>
              <p:nvPr/>
            </p:nvSpPr>
            <p:spPr bwMode="auto">
              <a:xfrm flipV="1">
                <a:off x="2075" y="3192"/>
                <a:ext cx="0" cy="7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47" name="Rectangle 30"/>
              <p:cNvSpPr>
                <a:spLocks noChangeArrowheads="1"/>
              </p:cNvSpPr>
              <p:nvPr/>
            </p:nvSpPr>
            <p:spPr bwMode="auto">
              <a:xfrm>
                <a:off x="1961" y="3000"/>
                <a:ext cx="235" cy="72"/>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77848" name="Rectangle 31"/>
              <p:cNvSpPr>
                <a:spLocks noChangeArrowheads="1"/>
              </p:cNvSpPr>
              <p:nvPr/>
            </p:nvSpPr>
            <p:spPr bwMode="auto">
              <a:xfrm>
                <a:off x="1961" y="3120"/>
                <a:ext cx="235" cy="72"/>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77849" name="Line 32"/>
              <p:cNvSpPr>
                <a:spLocks noChangeShapeType="1"/>
              </p:cNvSpPr>
              <p:nvPr/>
            </p:nvSpPr>
            <p:spPr bwMode="auto">
              <a:xfrm flipV="1">
                <a:off x="2075" y="3072"/>
                <a:ext cx="0" cy="48"/>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7838" name="Text Box 33"/>
            <p:cNvSpPr txBox="1">
              <a:spLocks noChangeArrowheads="1"/>
            </p:cNvSpPr>
            <p:nvPr/>
          </p:nvSpPr>
          <p:spPr bwMode="auto">
            <a:xfrm>
              <a:off x="3840" y="3312"/>
              <a:ext cx="860"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&lt;&lt;DLL&gt;&gt;</a:t>
              </a:r>
            </a:p>
            <a:p>
              <a:r>
                <a:rPr lang="en-US" altLang="en-US" sz="1800">
                  <a:latin typeface="Arial" panose="020B0604020202020204" pitchFamily="34" charset="0"/>
                </a:rPr>
                <a:t>Component</a:t>
              </a:r>
            </a:p>
            <a:p>
              <a:r>
                <a:rPr lang="en-US" altLang="en-US" sz="1800">
                  <a:latin typeface="Arial" panose="020B0604020202020204" pitchFamily="34" charset="0"/>
                </a:rPr>
                <a:t>Name</a:t>
              </a:r>
            </a:p>
          </p:txBody>
        </p:sp>
        <p:sp>
          <p:nvSpPr>
            <p:cNvPr id="77839" name="Oval 48"/>
            <p:cNvSpPr>
              <a:spLocks noChangeAspect="1" noChangeArrowheads="1"/>
            </p:cNvSpPr>
            <p:nvPr/>
          </p:nvSpPr>
          <p:spPr bwMode="auto">
            <a:xfrm rot="5400000">
              <a:off x="3087" y="3383"/>
              <a:ext cx="222" cy="229"/>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0224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77840" name="Line 49"/>
            <p:cNvSpPr>
              <a:spLocks noChangeShapeType="1"/>
            </p:cNvSpPr>
            <p:nvPr/>
          </p:nvSpPr>
          <p:spPr bwMode="auto">
            <a:xfrm>
              <a:off x="3312" y="3504"/>
              <a:ext cx="183"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41" name="Text Box 50"/>
            <p:cNvSpPr txBox="1">
              <a:spLocks noChangeArrowheads="1"/>
            </p:cNvSpPr>
            <p:nvPr/>
          </p:nvSpPr>
          <p:spPr bwMode="auto">
            <a:xfrm>
              <a:off x="2651" y="3680"/>
              <a:ext cx="89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latin typeface="Arial" panose="020B0604020202020204" pitchFamily="34" charset="0"/>
                </a:rPr>
                <a:t>Component Interface</a:t>
              </a:r>
            </a:p>
          </p:txBody>
        </p:sp>
      </p:grpSp>
    </p:spTree>
    <p:extLst>
      <p:ext uri="{BB962C8B-B14F-4D97-AF65-F5344CB8AC3E}">
        <p14:creationId xmlns:p14="http://schemas.microsoft.com/office/powerpoint/2010/main" val="1476215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6" name="AutoShape 4"/>
          <p:cNvSpPr>
            <a:spLocks noChangeArrowheads="1"/>
          </p:cNvSpPr>
          <p:nvPr/>
        </p:nvSpPr>
        <p:spPr bwMode="auto">
          <a:xfrm>
            <a:off x="3477492" y="4314305"/>
            <a:ext cx="447675" cy="433388"/>
          </a:xfrm>
          <a:prstGeom prst="star5">
            <a:avLst/>
          </a:prstGeom>
          <a:solidFill>
            <a:srgbClr val="FF00FF"/>
          </a:soli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79875" name="Rectangle 5"/>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Basic Concepts of Object Orientation</a:t>
            </a:r>
          </a:p>
        </p:txBody>
      </p:sp>
      <p:sp>
        <p:nvSpPr>
          <p:cNvPr id="67588" name="Rectangle 6"/>
          <p:cNvSpPr>
            <a:spLocks noGrp="1" noChangeArrowheads="1"/>
          </p:cNvSpPr>
          <p:nvPr>
            <p:ph idx="1"/>
          </p:nvPr>
        </p:nvSpPr>
        <p:spPr>
          <a:xfrm>
            <a:off x="2460566" y="1845734"/>
            <a:ext cx="8695113" cy="4023360"/>
          </a:xfrm>
        </p:spPr>
        <p:txBody>
          <a:bodyPr rtlCol="0">
            <a:normAutofit/>
          </a:bodyPr>
          <a:lstStyle/>
          <a:p>
            <a:pPr>
              <a:spcAft>
                <a:spcPts val="0"/>
              </a:spcAft>
              <a:buFont typeface="Wingdings 3" charset="2"/>
              <a:buChar char=""/>
              <a:defRPr/>
            </a:pPr>
            <a:r>
              <a:rPr lang="en-US" altLang="en-US" dirty="0" smtClean="0">
                <a:solidFill>
                  <a:schemeClr val="folHlink"/>
                </a:solidFill>
              </a:rPr>
              <a:t>Object</a:t>
            </a:r>
          </a:p>
          <a:p>
            <a:pPr>
              <a:spcAft>
                <a:spcPts val="0"/>
              </a:spcAft>
              <a:buFont typeface="Wingdings 3" charset="2"/>
              <a:buChar char=""/>
              <a:defRPr/>
            </a:pPr>
            <a:r>
              <a:rPr lang="en-US" altLang="en-US" dirty="0" smtClean="0">
                <a:solidFill>
                  <a:schemeClr val="folHlink"/>
                </a:solidFill>
              </a:rPr>
              <a:t>Class</a:t>
            </a:r>
          </a:p>
          <a:p>
            <a:pPr>
              <a:spcAft>
                <a:spcPts val="0"/>
              </a:spcAft>
              <a:buFont typeface="Wingdings 3" charset="2"/>
              <a:buChar char=""/>
              <a:defRPr/>
            </a:pPr>
            <a:r>
              <a:rPr lang="en-US" altLang="en-US" dirty="0" smtClean="0">
                <a:solidFill>
                  <a:schemeClr val="folHlink"/>
                </a:solidFill>
              </a:rPr>
              <a:t>Attribute</a:t>
            </a:r>
          </a:p>
          <a:p>
            <a:pPr>
              <a:spcAft>
                <a:spcPts val="0"/>
              </a:spcAft>
              <a:buFont typeface="Wingdings 3" charset="2"/>
              <a:buChar char=""/>
              <a:defRPr/>
            </a:pPr>
            <a:r>
              <a:rPr lang="en-US" altLang="en-US" dirty="0" smtClean="0">
                <a:solidFill>
                  <a:schemeClr val="folHlink"/>
                </a:solidFill>
              </a:rPr>
              <a:t>Operation</a:t>
            </a:r>
          </a:p>
          <a:p>
            <a:pPr>
              <a:spcAft>
                <a:spcPts val="0"/>
              </a:spcAft>
              <a:buFont typeface="Wingdings 3" charset="2"/>
              <a:buChar char=""/>
              <a:defRPr/>
            </a:pPr>
            <a:r>
              <a:rPr lang="en-US" altLang="en-US" dirty="0" smtClean="0">
                <a:solidFill>
                  <a:schemeClr val="folHlink"/>
                </a:solidFill>
              </a:rPr>
              <a:t>Interface (Polymorphism)</a:t>
            </a:r>
          </a:p>
          <a:p>
            <a:pPr>
              <a:spcAft>
                <a:spcPts val="0"/>
              </a:spcAft>
              <a:buFont typeface="Wingdings 3" charset="2"/>
              <a:buChar char=""/>
              <a:defRPr/>
            </a:pPr>
            <a:r>
              <a:rPr lang="en-US" altLang="en-US" dirty="0" smtClean="0">
                <a:solidFill>
                  <a:schemeClr val="folHlink"/>
                </a:solidFill>
              </a:rPr>
              <a:t>Component</a:t>
            </a:r>
            <a:endParaRPr lang="en-US" altLang="en-US" dirty="0" smtClean="0">
              <a:solidFill>
                <a:schemeClr val="tx1">
                  <a:lumMod val="75000"/>
                  <a:lumOff val="25000"/>
                </a:schemeClr>
              </a:solidFill>
            </a:endParaRPr>
          </a:p>
          <a:p>
            <a:pPr>
              <a:spcAft>
                <a:spcPts val="0"/>
              </a:spcAft>
              <a:buFont typeface="Wingdings 3" charset="2"/>
              <a:buChar char=""/>
              <a:defRPr/>
            </a:pPr>
            <a:r>
              <a:rPr lang="en-US" altLang="en-US" dirty="0" smtClean="0">
                <a:solidFill>
                  <a:schemeClr val="tx1">
                    <a:lumMod val="75000"/>
                    <a:lumOff val="25000"/>
                  </a:schemeClr>
                </a:solidFill>
              </a:rPr>
              <a:t>Package</a:t>
            </a:r>
          </a:p>
          <a:p>
            <a:pPr>
              <a:spcAft>
                <a:spcPts val="0"/>
              </a:spcAft>
              <a:buFont typeface="Wingdings 3" charset="2"/>
              <a:buChar char=""/>
              <a:defRPr/>
            </a:pPr>
            <a:r>
              <a:rPr lang="en-US" altLang="en-US" dirty="0" smtClean="0">
                <a:solidFill>
                  <a:schemeClr val="folHlink"/>
                </a:solidFill>
              </a:rPr>
              <a:t>Subsystem </a:t>
            </a:r>
          </a:p>
          <a:p>
            <a:pPr>
              <a:spcAft>
                <a:spcPts val="0"/>
              </a:spcAft>
              <a:buFont typeface="Wingdings 3" charset="2"/>
              <a:buChar char=""/>
              <a:defRPr/>
            </a:pPr>
            <a:r>
              <a:rPr lang="en-US" altLang="en-US" dirty="0" smtClean="0">
                <a:solidFill>
                  <a:schemeClr val="folHlink"/>
                </a:solidFill>
              </a:rPr>
              <a:t>Relationships</a:t>
            </a:r>
            <a:endParaRPr lang="en-US" altLang="en-US" dirty="0" smtClean="0">
              <a:solidFill>
                <a:schemeClr val="tx1">
                  <a:lumMod val="75000"/>
                  <a:lumOff val="25000"/>
                </a:schemeClr>
              </a:solidFill>
            </a:endParaRPr>
          </a:p>
        </p:txBody>
      </p:sp>
    </p:spTree>
    <p:extLst>
      <p:ext uri="{BB962C8B-B14F-4D97-AF65-F5344CB8AC3E}">
        <p14:creationId xmlns:p14="http://schemas.microsoft.com/office/powerpoint/2010/main" val="2829414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2" name="Group 3"/>
          <p:cNvGrpSpPr>
            <a:grpSpLocks/>
          </p:cNvGrpSpPr>
          <p:nvPr/>
        </p:nvGrpSpPr>
        <p:grpSpPr bwMode="auto">
          <a:xfrm>
            <a:off x="4572000" y="2895600"/>
            <a:ext cx="2332038" cy="1828800"/>
            <a:chOff x="1940" y="2352"/>
            <a:chExt cx="1469" cy="1152"/>
          </a:xfrm>
        </p:grpSpPr>
        <p:sp>
          <p:nvSpPr>
            <p:cNvPr id="81927" name="Rectangle 4"/>
            <p:cNvSpPr>
              <a:spLocks noChangeArrowheads="1"/>
            </p:cNvSpPr>
            <p:nvPr/>
          </p:nvSpPr>
          <p:spPr bwMode="auto">
            <a:xfrm>
              <a:off x="1946" y="2626"/>
              <a:ext cx="1463" cy="87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81928" name="Freeform 5"/>
            <p:cNvSpPr>
              <a:spLocks/>
            </p:cNvSpPr>
            <p:nvPr/>
          </p:nvSpPr>
          <p:spPr bwMode="auto">
            <a:xfrm>
              <a:off x="1940" y="2352"/>
              <a:ext cx="591" cy="270"/>
            </a:xfrm>
            <a:custGeom>
              <a:avLst/>
              <a:gdLst>
                <a:gd name="T0" fmla="*/ 0 w 391"/>
                <a:gd name="T1" fmla="*/ 5573 h 175"/>
                <a:gd name="T2" fmla="*/ 0 w 391"/>
                <a:gd name="T3" fmla="*/ 0 h 175"/>
                <a:gd name="T4" fmla="*/ 10612 w 391"/>
                <a:gd name="T5" fmla="*/ 0 h 175"/>
                <a:gd name="T6" fmla="*/ 10612 w 391"/>
                <a:gd name="T7" fmla="*/ 5573 h 1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1" h="175">
                  <a:moveTo>
                    <a:pt x="0" y="174"/>
                  </a:moveTo>
                  <a:lnTo>
                    <a:pt x="0" y="0"/>
                  </a:lnTo>
                  <a:lnTo>
                    <a:pt x="390" y="0"/>
                  </a:lnTo>
                  <a:lnTo>
                    <a:pt x="390" y="174"/>
                  </a:lnTo>
                </a:path>
              </a:pathLst>
            </a:custGeom>
            <a:noFill/>
            <a:ln w="28575"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1923" name="Rectangle 6"/>
          <p:cNvSpPr>
            <a:spLocks noChangeArrowheads="1"/>
          </p:cNvSpPr>
          <p:nvPr/>
        </p:nvSpPr>
        <p:spPr bwMode="auto">
          <a:xfrm>
            <a:off x="4616450" y="3733801"/>
            <a:ext cx="2115964" cy="43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Aft>
                <a:spcPct val="30000"/>
              </a:spcAft>
            </a:pPr>
            <a:r>
              <a:rPr lang="en-US" altLang="en-US" sz="2200">
                <a:latin typeface="Arial" panose="020B0604020202020204" pitchFamily="34" charset="0"/>
              </a:rPr>
              <a:t>Package Name</a:t>
            </a:r>
            <a:endParaRPr lang="en-US" altLang="en-US" sz="1700">
              <a:latin typeface="Arial" panose="020B0604020202020204" pitchFamily="34" charset="0"/>
            </a:endParaRPr>
          </a:p>
        </p:txBody>
      </p:sp>
      <p:sp>
        <p:nvSpPr>
          <p:cNvPr id="81924" name="Text Box 8"/>
          <p:cNvSpPr txBox="1">
            <a:spLocks noChangeArrowheads="1"/>
          </p:cNvSpPr>
          <p:nvPr/>
        </p:nvSpPr>
        <p:spPr bwMode="auto">
          <a:xfrm>
            <a:off x="6477000" y="3352801"/>
            <a:ext cx="41910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800" i="1">
                <a:solidFill>
                  <a:schemeClr val="tx2"/>
                </a:solidFill>
              </a:rPr>
              <a:t>OO Principle:</a:t>
            </a:r>
            <a:br>
              <a:rPr lang="en-US" altLang="en-US" sz="2800" i="1">
                <a:solidFill>
                  <a:schemeClr val="tx2"/>
                </a:solidFill>
              </a:rPr>
            </a:br>
            <a:r>
              <a:rPr lang="en-US" altLang="en-US" sz="2800" i="1">
                <a:solidFill>
                  <a:schemeClr val="tx2"/>
                </a:solidFill>
              </a:rPr>
              <a:t>Modularity</a:t>
            </a:r>
            <a:endParaRPr lang="en-US" altLang="en-US" i="1">
              <a:solidFill>
                <a:schemeClr val="tx2"/>
              </a:solidFill>
            </a:endParaRPr>
          </a:p>
        </p:txBody>
      </p:sp>
      <p:sp>
        <p:nvSpPr>
          <p:cNvPr id="81925" name="Rectangle 9"/>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What is a Package?</a:t>
            </a:r>
          </a:p>
        </p:txBody>
      </p:sp>
      <p:sp>
        <p:nvSpPr>
          <p:cNvPr id="69638" name="Rectangle 10"/>
          <p:cNvSpPr>
            <a:spLocks noGrp="1" noChangeArrowheads="1"/>
          </p:cNvSpPr>
          <p:nvPr>
            <p:ph idx="1"/>
          </p:nvPr>
        </p:nvSpPr>
        <p:spPr>
          <a:xfrm>
            <a:off x="2389189" y="1968500"/>
            <a:ext cx="6346825" cy="3530600"/>
          </a:xfrm>
        </p:spPr>
        <p:txBody>
          <a:bodyPr rtlCol="0">
            <a:normAutofit fontScale="92500" lnSpcReduction="10000"/>
          </a:bodyPr>
          <a:lstStyle/>
          <a:p>
            <a:pPr>
              <a:spcAft>
                <a:spcPts val="0"/>
              </a:spcAft>
              <a:buFont typeface="Wingdings 3" charset="2"/>
              <a:buChar char=""/>
              <a:defRPr/>
            </a:pPr>
            <a:r>
              <a:rPr lang="en-US" altLang="en-US" dirty="0" smtClean="0">
                <a:solidFill>
                  <a:schemeClr val="tx1">
                    <a:lumMod val="75000"/>
                    <a:lumOff val="25000"/>
                  </a:schemeClr>
                </a:solidFill>
              </a:rPr>
              <a:t>A package is a </a:t>
            </a:r>
            <a:r>
              <a:rPr lang="en-US" altLang="en-US" u="sng" dirty="0" smtClean="0">
                <a:solidFill>
                  <a:schemeClr val="tx1">
                    <a:lumMod val="75000"/>
                    <a:lumOff val="25000"/>
                  </a:schemeClr>
                </a:solidFill>
              </a:rPr>
              <a:t>general purpose mechanism</a:t>
            </a:r>
            <a:r>
              <a:rPr lang="en-US" altLang="en-US" dirty="0" smtClean="0">
                <a:solidFill>
                  <a:schemeClr val="tx1">
                    <a:lumMod val="75000"/>
                    <a:lumOff val="25000"/>
                  </a:schemeClr>
                </a:solidFill>
              </a:rPr>
              <a:t> for organizing elements into groups</a:t>
            </a:r>
          </a:p>
          <a:p>
            <a:pPr>
              <a:spcAft>
                <a:spcPts val="0"/>
              </a:spcAft>
              <a:buFont typeface="Wingdings 3" charset="2"/>
              <a:buChar char=""/>
              <a:defRPr/>
            </a:pPr>
            <a:r>
              <a:rPr lang="en-US" altLang="en-US" dirty="0" smtClean="0">
                <a:solidFill>
                  <a:schemeClr val="tx1">
                    <a:lumMod val="75000"/>
                    <a:lumOff val="25000"/>
                  </a:schemeClr>
                </a:solidFill>
              </a:rPr>
              <a:t>A model element which can contain other model elements</a:t>
            </a:r>
          </a:p>
          <a:p>
            <a:pPr>
              <a:spcAft>
                <a:spcPts val="0"/>
              </a:spcAft>
              <a:buFont typeface="Wingdings 3" charset="2"/>
              <a:buChar char=""/>
              <a:defRPr/>
            </a:pPr>
            <a:endParaRPr lang="en-US" altLang="en-US" dirty="0" smtClean="0">
              <a:solidFill>
                <a:schemeClr val="tx1">
                  <a:lumMod val="75000"/>
                  <a:lumOff val="25000"/>
                </a:schemeClr>
              </a:solidFill>
            </a:endParaRPr>
          </a:p>
          <a:p>
            <a:pPr>
              <a:spcAft>
                <a:spcPts val="0"/>
              </a:spcAft>
              <a:buFont typeface="Wingdings 3" charset="2"/>
              <a:buChar char=""/>
              <a:defRPr/>
            </a:pPr>
            <a:endParaRPr lang="en-US" altLang="en-US" dirty="0" smtClean="0">
              <a:solidFill>
                <a:schemeClr val="tx1">
                  <a:lumMod val="75000"/>
                  <a:lumOff val="25000"/>
                </a:schemeClr>
              </a:solidFill>
            </a:endParaRPr>
          </a:p>
          <a:p>
            <a:pPr>
              <a:spcAft>
                <a:spcPts val="0"/>
              </a:spcAft>
              <a:buFont typeface="Wingdings 3" charset="2"/>
              <a:buChar char=""/>
              <a:defRPr/>
            </a:pPr>
            <a:endParaRPr lang="en-US" altLang="en-US" dirty="0" smtClean="0">
              <a:solidFill>
                <a:schemeClr val="tx1">
                  <a:lumMod val="75000"/>
                  <a:lumOff val="25000"/>
                </a:schemeClr>
              </a:solidFill>
            </a:endParaRPr>
          </a:p>
          <a:p>
            <a:pPr>
              <a:spcAft>
                <a:spcPts val="0"/>
              </a:spcAft>
              <a:buFont typeface="Wingdings 3" charset="2"/>
              <a:buChar char=""/>
              <a:defRPr/>
            </a:pPr>
            <a:endParaRPr lang="en-US" altLang="en-US" dirty="0" smtClean="0">
              <a:solidFill>
                <a:schemeClr val="tx1">
                  <a:lumMod val="75000"/>
                  <a:lumOff val="25000"/>
                </a:schemeClr>
              </a:solidFill>
            </a:endParaRPr>
          </a:p>
          <a:p>
            <a:pPr>
              <a:spcAft>
                <a:spcPts val="0"/>
              </a:spcAft>
              <a:buFont typeface="Wingdings 3" charset="2"/>
              <a:buChar char=""/>
              <a:defRPr/>
            </a:pPr>
            <a:r>
              <a:rPr lang="en-US" altLang="en-US" dirty="0" smtClean="0">
                <a:solidFill>
                  <a:schemeClr val="tx1">
                    <a:lumMod val="75000"/>
                    <a:lumOff val="25000"/>
                  </a:schemeClr>
                </a:solidFill>
              </a:rPr>
              <a:t>Uses</a:t>
            </a:r>
          </a:p>
          <a:p>
            <a:pPr lvl="1" indent="-283464">
              <a:spcAft>
                <a:spcPts val="0"/>
              </a:spcAft>
              <a:buFont typeface="Wingdings 3" charset="2"/>
              <a:buChar char=""/>
              <a:defRPr/>
            </a:pPr>
            <a:r>
              <a:rPr lang="en-US" altLang="en-US" u="sng" dirty="0" smtClean="0">
                <a:solidFill>
                  <a:schemeClr val="tx1">
                    <a:lumMod val="75000"/>
                    <a:lumOff val="25000"/>
                  </a:schemeClr>
                </a:solidFill>
              </a:rPr>
              <a:t>Organize</a:t>
            </a:r>
            <a:r>
              <a:rPr lang="en-US" altLang="en-US" dirty="0" smtClean="0">
                <a:solidFill>
                  <a:schemeClr val="tx1">
                    <a:lumMod val="75000"/>
                    <a:lumOff val="25000"/>
                  </a:schemeClr>
                </a:solidFill>
              </a:rPr>
              <a:t> the model under development</a:t>
            </a:r>
          </a:p>
          <a:p>
            <a:pPr lvl="1" indent="-283464">
              <a:spcAft>
                <a:spcPts val="0"/>
              </a:spcAft>
              <a:buFont typeface="Wingdings 3" charset="2"/>
              <a:buChar char=""/>
              <a:defRPr/>
            </a:pPr>
            <a:r>
              <a:rPr lang="en-US" altLang="en-US" dirty="0" smtClean="0">
                <a:solidFill>
                  <a:schemeClr val="tx1">
                    <a:lumMod val="75000"/>
                    <a:lumOff val="25000"/>
                  </a:schemeClr>
                </a:solidFill>
              </a:rPr>
              <a:t>A unit of </a:t>
            </a:r>
            <a:r>
              <a:rPr lang="en-US" altLang="en-US" u="sng" dirty="0" smtClean="0">
                <a:solidFill>
                  <a:schemeClr val="tx1">
                    <a:lumMod val="75000"/>
                    <a:lumOff val="25000"/>
                  </a:schemeClr>
                </a:solidFill>
              </a:rPr>
              <a:t>configuration management</a:t>
            </a:r>
          </a:p>
          <a:p>
            <a:pPr lvl="1" indent="-283464">
              <a:spcAft>
                <a:spcPts val="0"/>
              </a:spcAft>
              <a:buFont typeface="Wingdings 3" charset="2"/>
              <a:buChar char=""/>
              <a:defRPr/>
            </a:pPr>
            <a:endParaRPr lang="en-US" altLang="en-US" dirty="0" smtClean="0">
              <a:solidFill>
                <a:schemeClr val="tx1">
                  <a:lumMod val="75000"/>
                  <a:lumOff val="25000"/>
                </a:schemeClr>
              </a:solidFill>
            </a:endParaRPr>
          </a:p>
        </p:txBody>
      </p:sp>
    </p:spTree>
    <p:extLst>
      <p:ext uri="{BB962C8B-B14F-4D97-AF65-F5344CB8AC3E}">
        <p14:creationId xmlns:p14="http://schemas.microsoft.com/office/powerpoint/2010/main" val="2890036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0" name="AutoShape 4"/>
          <p:cNvSpPr>
            <a:spLocks noChangeArrowheads="1"/>
          </p:cNvSpPr>
          <p:nvPr/>
        </p:nvSpPr>
        <p:spPr bwMode="auto">
          <a:xfrm>
            <a:off x="3894630" y="4770120"/>
            <a:ext cx="447675" cy="433388"/>
          </a:xfrm>
          <a:prstGeom prst="star5">
            <a:avLst/>
          </a:prstGeom>
          <a:solidFill>
            <a:srgbClr val="FF00FF"/>
          </a:soli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83971" name="Rectangle 5"/>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Basic Concepts of Object Orientation</a:t>
            </a:r>
          </a:p>
        </p:txBody>
      </p:sp>
      <p:sp>
        <p:nvSpPr>
          <p:cNvPr id="71684" name="Rectangle 6"/>
          <p:cNvSpPr>
            <a:spLocks noGrp="1" noChangeArrowheads="1"/>
          </p:cNvSpPr>
          <p:nvPr>
            <p:ph idx="1"/>
          </p:nvPr>
        </p:nvSpPr>
        <p:spPr>
          <a:xfrm>
            <a:off x="2635134" y="1845734"/>
            <a:ext cx="8520545" cy="4023360"/>
          </a:xfrm>
        </p:spPr>
        <p:txBody>
          <a:bodyPr rtlCol="0">
            <a:normAutofit/>
          </a:bodyPr>
          <a:lstStyle/>
          <a:p>
            <a:pPr>
              <a:spcAft>
                <a:spcPts val="0"/>
              </a:spcAft>
              <a:buFont typeface="Wingdings 3" charset="2"/>
              <a:buChar char=""/>
              <a:defRPr/>
            </a:pPr>
            <a:r>
              <a:rPr lang="en-US" altLang="en-US" dirty="0" smtClean="0">
                <a:solidFill>
                  <a:schemeClr val="folHlink"/>
                </a:solidFill>
              </a:rPr>
              <a:t>Object</a:t>
            </a:r>
          </a:p>
          <a:p>
            <a:pPr>
              <a:spcAft>
                <a:spcPts val="0"/>
              </a:spcAft>
              <a:buFont typeface="Wingdings 3" charset="2"/>
              <a:buChar char=""/>
              <a:defRPr/>
            </a:pPr>
            <a:r>
              <a:rPr lang="en-US" altLang="en-US" dirty="0" smtClean="0">
                <a:solidFill>
                  <a:schemeClr val="folHlink"/>
                </a:solidFill>
              </a:rPr>
              <a:t>Class</a:t>
            </a:r>
          </a:p>
          <a:p>
            <a:pPr>
              <a:spcAft>
                <a:spcPts val="0"/>
              </a:spcAft>
              <a:buFont typeface="Wingdings 3" charset="2"/>
              <a:buChar char=""/>
              <a:defRPr/>
            </a:pPr>
            <a:r>
              <a:rPr lang="en-US" altLang="en-US" dirty="0" smtClean="0">
                <a:solidFill>
                  <a:schemeClr val="folHlink"/>
                </a:solidFill>
              </a:rPr>
              <a:t>Attribute</a:t>
            </a:r>
          </a:p>
          <a:p>
            <a:pPr>
              <a:spcAft>
                <a:spcPts val="0"/>
              </a:spcAft>
              <a:buFont typeface="Wingdings 3" charset="2"/>
              <a:buChar char=""/>
              <a:defRPr/>
            </a:pPr>
            <a:r>
              <a:rPr lang="en-US" altLang="en-US" dirty="0" smtClean="0">
                <a:solidFill>
                  <a:schemeClr val="folHlink"/>
                </a:solidFill>
              </a:rPr>
              <a:t>Operation</a:t>
            </a:r>
          </a:p>
          <a:p>
            <a:pPr>
              <a:spcAft>
                <a:spcPts val="0"/>
              </a:spcAft>
              <a:buFont typeface="Wingdings 3" charset="2"/>
              <a:buChar char=""/>
              <a:defRPr/>
            </a:pPr>
            <a:r>
              <a:rPr lang="en-US" altLang="en-US" dirty="0" smtClean="0">
                <a:solidFill>
                  <a:schemeClr val="folHlink"/>
                </a:solidFill>
              </a:rPr>
              <a:t>Interface (Polymorphism)</a:t>
            </a:r>
          </a:p>
          <a:p>
            <a:pPr>
              <a:spcAft>
                <a:spcPts val="0"/>
              </a:spcAft>
              <a:buFont typeface="Wingdings 3" charset="2"/>
              <a:buChar char=""/>
              <a:defRPr/>
            </a:pPr>
            <a:r>
              <a:rPr lang="en-US" altLang="en-US" dirty="0" smtClean="0">
                <a:solidFill>
                  <a:schemeClr val="folHlink"/>
                </a:solidFill>
              </a:rPr>
              <a:t>Component</a:t>
            </a:r>
          </a:p>
          <a:p>
            <a:pPr>
              <a:spcAft>
                <a:spcPts val="0"/>
              </a:spcAft>
              <a:buFont typeface="Wingdings 3" charset="2"/>
              <a:buChar char=""/>
              <a:defRPr/>
            </a:pPr>
            <a:r>
              <a:rPr lang="en-US" altLang="en-US" dirty="0" smtClean="0">
                <a:solidFill>
                  <a:schemeClr val="folHlink"/>
                </a:solidFill>
              </a:rPr>
              <a:t>Package</a:t>
            </a:r>
          </a:p>
          <a:p>
            <a:pPr>
              <a:spcAft>
                <a:spcPts val="0"/>
              </a:spcAft>
              <a:buFont typeface="Wingdings 3" charset="2"/>
              <a:buChar char=""/>
              <a:defRPr/>
            </a:pPr>
            <a:r>
              <a:rPr lang="en-US" altLang="en-US" dirty="0" smtClean="0">
                <a:solidFill>
                  <a:schemeClr val="tx1">
                    <a:lumMod val="75000"/>
                    <a:lumOff val="25000"/>
                  </a:schemeClr>
                </a:solidFill>
              </a:rPr>
              <a:t>Subsystem </a:t>
            </a:r>
          </a:p>
          <a:p>
            <a:pPr>
              <a:spcAft>
                <a:spcPts val="0"/>
              </a:spcAft>
              <a:buFont typeface="Wingdings 3" charset="2"/>
              <a:buChar char=""/>
              <a:defRPr/>
            </a:pPr>
            <a:r>
              <a:rPr lang="en-US" altLang="en-US" dirty="0" smtClean="0">
                <a:solidFill>
                  <a:schemeClr val="folHlink"/>
                </a:solidFill>
              </a:rPr>
              <a:t>Relationships</a:t>
            </a:r>
            <a:endParaRPr lang="en-US" altLang="en-US" dirty="0" smtClean="0">
              <a:solidFill>
                <a:schemeClr val="tx1">
                  <a:lumMod val="75000"/>
                  <a:lumOff val="25000"/>
                </a:schemeClr>
              </a:solidFill>
            </a:endParaRPr>
          </a:p>
        </p:txBody>
      </p:sp>
    </p:spTree>
    <p:extLst>
      <p:ext uri="{BB962C8B-B14F-4D97-AF65-F5344CB8AC3E}">
        <p14:creationId xmlns:p14="http://schemas.microsoft.com/office/powerpoint/2010/main" val="1232080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4"/>
          <p:cNvSpPr txBox="1">
            <a:spLocks noChangeArrowheads="1"/>
          </p:cNvSpPr>
          <p:nvPr/>
        </p:nvSpPr>
        <p:spPr bwMode="auto">
          <a:xfrm>
            <a:off x="2438400" y="5410200"/>
            <a:ext cx="76200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800" i="1">
                <a:solidFill>
                  <a:schemeClr val="tx2"/>
                </a:solidFill>
              </a:rPr>
              <a:t>OO Principles: Encapsulation and Modularity</a:t>
            </a:r>
            <a:endParaRPr lang="en-US" altLang="en-US" i="1">
              <a:solidFill>
                <a:schemeClr val="tx2"/>
              </a:solidFill>
            </a:endParaRPr>
          </a:p>
        </p:txBody>
      </p:sp>
      <p:grpSp>
        <p:nvGrpSpPr>
          <p:cNvPr id="86019" name="Group 5"/>
          <p:cNvGrpSpPr>
            <a:grpSpLocks/>
          </p:cNvGrpSpPr>
          <p:nvPr/>
        </p:nvGrpSpPr>
        <p:grpSpPr bwMode="auto">
          <a:xfrm>
            <a:off x="1524000" y="3581401"/>
            <a:ext cx="8534400" cy="1662113"/>
            <a:chOff x="240" y="2112"/>
            <a:chExt cx="5376" cy="1047"/>
          </a:xfrm>
        </p:grpSpPr>
        <p:grpSp>
          <p:nvGrpSpPr>
            <p:cNvPr id="86023" name="Group 6"/>
            <p:cNvGrpSpPr>
              <a:grpSpLocks/>
            </p:cNvGrpSpPr>
            <p:nvPr/>
          </p:nvGrpSpPr>
          <p:grpSpPr bwMode="auto">
            <a:xfrm>
              <a:off x="1440" y="2208"/>
              <a:ext cx="2832" cy="951"/>
              <a:chOff x="2736" y="1968"/>
              <a:chExt cx="2832" cy="951"/>
            </a:xfrm>
          </p:grpSpPr>
          <p:grpSp>
            <p:nvGrpSpPr>
              <p:cNvPr id="86030" name="Group 7"/>
              <p:cNvGrpSpPr>
                <a:grpSpLocks/>
              </p:cNvGrpSpPr>
              <p:nvPr/>
            </p:nvGrpSpPr>
            <p:grpSpPr bwMode="auto">
              <a:xfrm>
                <a:off x="4064" y="1968"/>
                <a:ext cx="1504" cy="831"/>
                <a:chOff x="4064" y="1968"/>
                <a:chExt cx="1504" cy="831"/>
              </a:xfrm>
            </p:grpSpPr>
            <p:sp>
              <p:nvSpPr>
                <p:cNvPr id="86035" name="Rectangle 8"/>
                <p:cNvSpPr>
                  <a:spLocks noChangeArrowheads="1"/>
                </p:cNvSpPr>
                <p:nvPr/>
              </p:nvSpPr>
              <p:spPr bwMode="auto">
                <a:xfrm>
                  <a:off x="4064" y="2129"/>
                  <a:ext cx="1504" cy="67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86036" name="Rectangle 9"/>
                <p:cNvSpPr>
                  <a:spLocks noChangeArrowheads="1"/>
                </p:cNvSpPr>
                <p:nvPr/>
              </p:nvSpPr>
              <p:spPr bwMode="auto">
                <a:xfrm>
                  <a:off x="4064" y="1968"/>
                  <a:ext cx="542" cy="1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sp>
            <p:nvSpPr>
              <p:cNvPr id="86031" name="Rectangle 10"/>
              <p:cNvSpPr>
                <a:spLocks noChangeArrowheads="1"/>
              </p:cNvSpPr>
              <p:nvPr/>
            </p:nvSpPr>
            <p:spPr bwMode="auto">
              <a:xfrm>
                <a:off x="4080" y="2208"/>
                <a:ext cx="145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300">
                    <a:latin typeface="Arial" panose="020B0604020202020204" pitchFamily="34" charset="0"/>
                  </a:rPr>
                  <a:t>&lt;&lt;subsystem&gt;&gt;</a:t>
                </a:r>
              </a:p>
              <a:p>
                <a:r>
                  <a:rPr lang="en-US" altLang="en-US" sz="2300">
                    <a:latin typeface="Arial" panose="020B0604020202020204" pitchFamily="34" charset="0"/>
                  </a:rPr>
                  <a:t>Subsystem Name</a:t>
                </a:r>
              </a:p>
            </p:txBody>
          </p:sp>
          <p:sp>
            <p:nvSpPr>
              <p:cNvPr id="86032" name="Oval 11"/>
              <p:cNvSpPr>
                <a:spLocks noChangeAspect="1" noChangeArrowheads="1"/>
              </p:cNvSpPr>
              <p:nvPr/>
            </p:nvSpPr>
            <p:spPr bwMode="auto">
              <a:xfrm rot="5400000">
                <a:off x="3210" y="2228"/>
                <a:ext cx="350" cy="341"/>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0224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86033" name="Line 12"/>
              <p:cNvSpPr>
                <a:spLocks noChangeShapeType="1"/>
              </p:cNvSpPr>
              <p:nvPr/>
            </p:nvSpPr>
            <p:spPr bwMode="auto">
              <a:xfrm>
                <a:off x="3555" y="2434"/>
                <a:ext cx="5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034" name="Text Box 13"/>
              <p:cNvSpPr txBox="1">
                <a:spLocks noChangeArrowheads="1"/>
              </p:cNvSpPr>
              <p:nvPr/>
            </p:nvSpPr>
            <p:spPr bwMode="auto">
              <a:xfrm>
                <a:off x="2736" y="2640"/>
                <a:ext cx="1298"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300">
                    <a:latin typeface="Arial" panose="020B0604020202020204" pitchFamily="34" charset="0"/>
                  </a:rPr>
                  <a:t>Interface</a:t>
                </a:r>
              </a:p>
            </p:txBody>
          </p:sp>
        </p:grpSp>
        <p:sp>
          <p:nvSpPr>
            <p:cNvPr id="86024" name="Text Box 14"/>
            <p:cNvSpPr txBox="1">
              <a:spLocks noChangeArrowheads="1"/>
            </p:cNvSpPr>
            <p:nvPr/>
          </p:nvSpPr>
          <p:spPr bwMode="auto">
            <a:xfrm>
              <a:off x="240" y="2688"/>
              <a:ext cx="816"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i="1">
                  <a:solidFill>
                    <a:schemeClr val="accent2"/>
                  </a:solidFill>
                  <a:latin typeface="Arial" panose="020B0604020202020204" pitchFamily="34" charset="0"/>
                </a:rPr>
                <a:t>Interface</a:t>
              </a:r>
            </a:p>
          </p:txBody>
        </p:sp>
        <p:sp>
          <p:nvSpPr>
            <p:cNvPr id="86025" name="Line 15"/>
            <p:cNvSpPr>
              <a:spLocks noChangeShapeType="1"/>
            </p:cNvSpPr>
            <p:nvPr/>
          </p:nvSpPr>
          <p:spPr bwMode="auto">
            <a:xfrm flipV="1">
              <a:off x="1008" y="2688"/>
              <a:ext cx="864" cy="14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86026" name="Text Box 16"/>
            <p:cNvSpPr txBox="1">
              <a:spLocks noChangeArrowheads="1"/>
            </p:cNvSpPr>
            <p:nvPr/>
          </p:nvSpPr>
          <p:spPr bwMode="auto">
            <a:xfrm>
              <a:off x="1104" y="2112"/>
              <a:ext cx="100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i="1">
                  <a:solidFill>
                    <a:schemeClr val="accent2"/>
                  </a:solidFill>
                  <a:latin typeface="Arial" panose="020B0604020202020204" pitchFamily="34" charset="0"/>
                </a:rPr>
                <a:t>Realization</a:t>
              </a:r>
            </a:p>
          </p:txBody>
        </p:sp>
        <p:sp>
          <p:nvSpPr>
            <p:cNvPr id="86027" name="Line 17"/>
            <p:cNvSpPr>
              <a:spLocks noChangeShapeType="1"/>
            </p:cNvSpPr>
            <p:nvPr/>
          </p:nvSpPr>
          <p:spPr bwMode="auto">
            <a:xfrm>
              <a:off x="2160" y="2304"/>
              <a:ext cx="384" cy="24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86028" name="Text Box 18"/>
            <p:cNvSpPr txBox="1">
              <a:spLocks noChangeArrowheads="1"/>
            </p:cNvSpPr>
            <p:nvPr/>
          </p:nvSpPr>
          <p:spPr bwMode="auto">
            <a:xfrm>
              <a:off x="4608" y="2256"/>
              <a:ext cx="100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i="1">
                  <a:solidFill>
                    <a:schemeClr val="accent2"/>
                  </a:solidFill>
                  <a:latin typeface="Arial" panose="020B0604020202020204" pitchFamily="34" charset="0"/>
                </a:rPr>
                <a:t>Subsystem</a:t>
              </a:r>
            </a:p>
          </p:txBody>
        </p:sp>
        <p:sp>
          <p:nvSpPr>
            <p:cNvPr id="86029" name="Line 19"/>
            <p:cNvSpPr>
              <a:spLocks noChangeShapeType="1"/>
            </p:cNvSpPr>
            <p:nvPr/>
          </p:nvSpPr>
          <p:spPr bwMode="auto">
            <a:xfrm flipH="1">
              <a:off x="4272" y="2448"/>
              <a:ext cx="384" cy="24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sp>
        <p:nvSpPr>
          <p:cNvPr id="86020" name="Text Box 20"/>
          <p:cNvSpPr txBox="1">
            <a:spLocks noChangeArrowheads="1"/>
          </p:cNvSpPr>
          <p:nvPr/>
        </p:nvSpPr>
        <p:spPr bwMode="auto">
          <a:xfrm>
            <a:off x="6934200" y="6096000"/>
            <a:ext cx="3733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500" i="1">
                <a:solidFill>
                  <a:schemeClr val="tx2"/>
                </a:solidFill>
                <a:latin typeface="Arial" panose="020B0604020202020204" pitchFamily="34" charset="0"/>
              </a:rPr>
              <a:t>(stay tuned for realization relationship)</a:t>
            </a:r>
          </a:p>
        </p:txBody>
      </p:sp>
      <p:sp>
        <p:nvSpPr>
          <p:cNvPr id="86021" name="Rectangle 21"/>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What is a Subsystem?</a:t>
            </a:r>
          </a:p>
        </p:txBody>
      </p:sp>
      <p:sp>
        <p:nvSpPr>
          <p:cNvPr id="86022" name="Rectangle 22"/>
          <p:cNvSpPr>
            <a:spLocks noGrp="1" noChangeArrowheads="1"/>
          </p:cNvSpPr>
          <p:nvPr>
            <p:ph idx="1"/>
          </p:nvPr>
        </p:nvSpPr>
        <p:spPr>
          <a:xfrm>
            <a:off x="2439989" y="2147888"/>
            <a:ext cx="6345237" cy="3530600"/>
          </a:xfrm>
        </p:spPr>
        <p:txBody>
          <a:bodyPr/>
          <a:lstStyle/>
          <a:p>
            <a:pPr eaLnBrk="1" hangingPunct="1"/>
            <a:r>
              <a:rPr lang="en-US" altLang="en-US" smtClean="0"/>
              <a:t>A </a:t>
            </a:r>
            <a:r>
              <a:rPr lang="en-US" altLang="en-US" u="sng" smtClean="0"/>
              <a:t>combination</a:t>
            </a:r>
            <a:r>
              <a:rPr lang="en-US" altLang="en-US" smtClean="0"/>
              <a:t> of a package (can contain other model elements) </a:t>
            </a:r>
            <a:r>
              <a:rPr lang="en-US" altLang="en-US" b="1" u="sng" smtClean="0"/>
              <a:t>and</a:t>
            </a:r>
            <a:r>
              <a:rPr lang="en-US" altLang="en-US" smtClean="0"/>
              <a:t> a class (has behavior)</a:t>
            </a:r>
          </a:p>
          <a:p>
            <a:pPr eaLnBrk="1" hangingPunct="1"/>
            <a:r>
              <a:rPr lang="en-US" altLang="en-US" u="sng" smtClean="0"/>
              <a:t>Realizes</a:t>
            </a:r>
            <a:r>
              <a:rPr lang="en-US" altLang="en-US" smtClean="0"/>
              <a:t> one or more interfaces which define its behavior</a:t>
            </a:r>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1589935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066" name="Group 3"/>
          <p:cNvGrpSpPr>
            <a:grpSpLocks/>
          </p:cNvGrpSpPr>
          <p:nvPr/>
        </p:nvGrpSpPr>
        <p:grpSpPr bwMode="auto">
          <a:xfrm>
            <a:off x="7612063" y="4078288"/>
            <a:ext cx="1916112" cy="773112"/>
            <a:chOff x="1961" y="2928"/>
            <a:chExt cx="832" cy="336"/>
          </a:xfrm>
        </p:grpSpPr>
        <p:sp>
          <p:nvSpPr>
            <p:cNvPr id="88083" name="Line 4"/>
            <p:cNvSpPr>
              <a:spLocks noChangeShapeType="1"/>
            </p:cNvSpPr>
            <p:nvPr/>
          </p:nvSpPr>
          <p:spPr bwMode="auto">
            <a:xfrm>
              <a:off x="2793" y="2928"/>
              <a:ext cx="0" cy="33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84" name="Line 5"/>
            <p:cNvSpPr>
              <a:spLocks noChangeShapeType="1"/>
            </p:cNvSpPr>
            <p:nvPr/>
          </p:nvSpPr>
          <p:spPr bwMode="auto">
            <a:xfrm flipH="1">
              <a:off x="2075" y="2928"/>
              <a:ext cx="71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85" name="Line 6"/>
            <p:cNvSpPr>
              <a:spLocks noChangeShapeType="1"/>
            </p:cNvSpPr>
            <p:nvPr/>
          </p:nvSpPr>
          <p:spPr bwMode="auto">
            <a:xfrm flipH="1">
              <a:off x="2075" y="3264"/>
              <a:ext cx="71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86" name="Line 7"/>
            <p:cNvSpPr>
              <a:spLocks noChangeShapeType="1"/>
            </p:cNvSpPr>
            <p:nvPr/>
          </p:nvSpPr>
          <p:spPr bwMode="auto">
            <a:xfrm>
              <a:off x="2075" y="2928"/>
              <a:ext cx="0" cy="7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87" name="Line 8"/>
            <p:cNvSpPr>
              <a:spLocks noChangeShapeType="1"/>
            </p:cNvSpPr>
            <p:nvPr/>
          </p:nvSpPr>
          <p:spPr bwMode="auto">
            <a:xfrm flipV="1">
              <a:off x="2075" y="3192"/>
              <a:ext cx="0" cy="7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88" name="Rectangle 9"/>
            <p:cNvSpPr>
              <a:spLocks noChangeArrowheads="1"/>
            </p:cNvSpPr>
            <p:nvPr/>
          </p:nvSpPr>
          <p:spPr bwMode="auto">
            <a:xfrm>
              <a:off x="1961" y="3000"/>
              <a:ext cx="235" cy="72"/>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88089" name="Rectangle 10"/>
            <p:cNvSpPr>
              <a:spLocks noChangeArrowheads="1"/>
            </p:cNvSpPr>
            <p:nvPr/>
          </p:nvSpPr>
          <p:spPr bwMode="auto">
            <a:xfrm>
              <a:off x="1961" y="3120"/>
              <a:ext cx="235" cy="72"/>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88090" name="Line 11"/>
            <p:cNvSpPr>
              <a:spLocks noChangeShapeType="1"/>
            </p:cNvSpPr>
            <p:nvPr/>
          </p:nvSpPr>
          <p:spPr bwMode="auto">
            <a:xfrm flipV="1">
              <a:off x="2075" y="3072"/>
              <a:ext cx="0" cy="48"/>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8067" name="Text Box 12"/>
          <p:cNvSpPr txBox="1">
            <a:spLocks noChangeArrowheads="1"/>
          </p:cNvSpPr>
          <p:nvPr/>
        </p:nvSpPr>
        <p:spPr bwMode="auto">
          <a:xfrm>
            <a:off x="8153400" y="4114800"/>
            <a:ext cx="1365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Component</a:t>
            </a:r>
          </a:p>
          <a:p>
            <a:r>
              <a:rPr lang="en-US" altLang="en-US" sz="1800">
                <a:latin typeface="Arial" panose="020B0604020202020204" pitchFamily="34" charset="0"/>
              </a:rPr>
              <a:t>Name</a:t>
            </a:r>
          </a:p>
        </p:txBody>
      </p:sp>
      <p:sp>
        <p:nvSpPr>
          <p:cNvPr id="88068" name="Text Box 14"/>
          <p:cNvSpPr txBox="1">
            <a:spLocks noChangeArrowheads="1"/>
          </p:cNvSpPr>
          <p:nvPr/>
        </p:nvSpPr>
        <p:spPr bwMode="auto">
          <a:xfrm>
            <a:off x="3584575" y="2943225"/>
            <a:ext cx="1893888"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200">
                <a:solidFill>
                  <a:schemeClr val="tx2"/>
                </a:solidFill>
                <a:latin typeface="Arial" panose="020B0604020202020204" pitchFamily="34" charset="0"/>
              </a:rPr>
              <a:t>Design Model</a:t>
            </a:r>
          </a:p>
        </p:txBody>
      </p:sp>
      <p:sp>
        <p:nvSpPr>
          <p:cNvPr id="88069" name="Text Box 15"/>
          <p:cNvSpPr txBox="1">
            <a:spLocks noChangeArrowheads="1"/>
          </p:cNvSpPr>
          <p:nvPr/>
        </p:nvSpPr>
        <p:spPr bwMode="auto">
          <a:xfrm>
            <a:off x="6719889" y="2943225"/>
            <a:ext cx="2936875"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200">
                <a:solidFill>
                  <a:schemeClr val="tx2"/>
                </a:solidFill>
                <a:latin typeface="Arial" panose="020B0604020202020204" pitchFamily="34" charset="0"/>
              </a:rPr>
              <a:t>Implementation Model</a:t>
            </a:r>
          </a:p>
        </p:txBody>
      </p:sp>
      <p:grpSp>
        <p:nvGrpSpPr>
          <p:cNvPr id="88070" name="Group 16"/>
          <p:cNvGrpSpPr>
            <a:grpSpLocks/>
          </p:cNvGrpSpPr>
          <p:nvPr/>
        </p:nvGrpSpPr>
        <p:grpSpPr bwMode="auto">
          <a:xfrm>
            <a:off x="1905001" y="3905251"/>
            <a:ext cx="3662363" cy="1476375"/>
            <a:chOff x="240" y="2460"/>
            <a:chExt cx="2307" cy="930"/>
          </a:xfrm>
        </p:grpSpPr>
        <p:sp>
          <p:nvSpPr>
            <p:cNvPr id="88077" name="Rectangle 17"/>
            <p:cNvSpPr>
              <a:spLocks noChangeArrowheads="1"/>
            </p:cNvSpPr>
            <p:nvPr/>
          </p:nvSpPr>
          <p:spPr bwMode="auto">
            <a:xfrm>
              <a:off x="1251" y="2581"/>
              <a:ext cx="1296" cy="50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88078" name="Rectangle 18"/>
            <p:cNvSpPr>
              <a:spLocks noChangeArrowheads="1"/>
            </p:cNvSpPr>
            <p:nvPr/>
          </p:nvSpPr>
          <p:spPr bwMode="auto">
            <a:xfrm>
              <a:off x="1251" y="2460"/>
              <a:ext cx="372" cy="12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88079" name="Rectangle 19"/>
            <p:cNvSpPr>
              <a:spLocks noChangeArrowheads="1"/>
            </p:cNvSpPr>
            <p:nvPr/>
          </p:nvSpPr>
          <p:spPr bwMode="auto">
            <a:xfrm>
              <a:off x="1347" y="2652"/>
              <a:ext cx="116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&lt;&lt;subsystem&gt;&gt;</a:t>
              </a:r>
            </a:p>
            <a:p>
              <a:r>
                <a:rPr lang="en-US" altLang="en-US" sz="1800">
                  <a:latin typeface="Arial" panose="020B0604020202020204" pitchFamily="34" charset="0"/>
                </a:rPr>
                <a:t>Component Name</a:t>
              </a:r>
              <a:endParaRPr lang="en-US" altLang="en-US">
                <a:latin typeface="Arial" panose="020B0604020202020204" pitchFamily="34" charset="0"/>
              </a:endParaRPr>
            </a:p>
          </p:txBody>
        </p:sp>
        <p:sp>
          <p:nvSpPr>
            <p:cNvPr id="88080" name="Oval 20"/>
            <p:cNvSpPr>
              <a:spLocks noChangeAspect="1" noChangeArrowheads="1"/>
            </p:cNvSpPr>
            <p:nvPr/>
          </p:nvSpPr>
          <p:spPr bwMode="auto">
            <a:xfrm rot="5400000">
              <a:off x="652" y="2667"/>
              <a:ext cx="263" cy="234"/>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0224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88081" name="Line 21"/>
            <p:cNvSpPr>
              <a:spLocks noChangeShapeType="1"/>
            </p:cNvSpPr>
            <p:nvPr/>
          </p:nvSpPr>
          <p:spPr bwMode="auto">
            <a:xfrm>
              <a:off x="901" y="2810"/>
              <a:ext cx="350"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82" name="Text Box 22"/>
            <p:cNvSpPr txBox="1">
              <a:spLocks noChangeArrowheads="1"/>
            </p:cNvSpPr>
            <p:nvPr/>
          </p:nvSpPr>
          <p:spPr bwMode="auto">
            <a:xfrm>
              <a:off x="240" y="2986"/>
              <a:ext cx="89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latin typeface="Arial" panose="020B0604020202020204" pitchFamily="34" charset="0"/>
                </a:rPr>
                <a:t>Component Interface</a:t>
              </a:r>
            </a:p>
          </p:txBody>
        </p:sp>
      </p:grpSp>
      <p:sp>
        <p:nvSpPr>
          <p:cNvPr id="88071" name="Oval 23"/>
          <p:cNvSpPr>
            <a:spLocks noChangeAspect="1" noChangeArrowheads="1"/>
          </p:cNvSpPr>
          <p:nvPr/>
        </p:nvSpPr>
        <p:spPr bwMode="auto">
          <a:xfrm rot="5400000">
            <a:off x="6915151" y="4108451"/>
            <a:ext cx="417512" cy="395287"/>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0224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88072" name="Line 24"/>
          <p:cNvSpPr>
            <a:spLocks noChangeShapeType="1"/>
          </p:cNvSpPr>
          <p:nvPr/>
        </p:nvSpPr>
        <p:spPr bwMode="auto">
          <a:xfrm>
            <a:off x="7321551" y="4348163"/>
            <a:ext cx="290513"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073" name="Text Box 25"/>
          <p:cNvSpPr txBox="1">
            <a:spLocks noChangeArrowheads="1"/>
          </p:cNvSpPr>
          <p:nvPr/>
        </p:nvSpPr>
        <p:spPr bwMode="auto">
          <a:xfrm>
            <a:off x="6272213" y="4627563"/>
            <a:ext cx="14144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latin typeface="Arial" panose="020B0604020202020204" pitchFamily="34" charset="0"/>
              </a:rPr>
              <a:t>Component Interface</a:t>
            </a:r>
          </a:p>
        </p:txBody>
      </p:sp>
      <p:sp>
        <p:nvSpPr>
          <p:cNvPr id="88074" name="Text Box 26"/>
          <p:cNvSpPr txBox="1">
            <a:spLocks noChangeArrowheads="1"/>
          </p:cNvSpPr>
          <p:nvPr/>
        </p:nvSpPr>
        <p:spPr bwMode="auto">
          <a:xfrm>
            <a:off x="2438400" y="5638800"/>
            <a:ext cx="76200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800" i="1">
                <a:solidFill>
                  <a:schemeClr val="tx2"/>
                </a:solidFill>
              </a:rPr>
              <a:t>OO Principles: Encapsulation and Modularity</a:t>
            </a:r>
            <a:endParaRPr lang="en-US" altLang="en-US" i="1">
              <a:solidFill>
                <a:schemeClr val="tx2"/>
              </a:solidFill>
            </a:endParaRPr>
          </a:p>
        </p:txBody>
      </p:sp>
      <p:sp>
        <p:nvSpPr>
          <p:cNvPr id="88075" name="Rectangle 27"/>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Subsystems and Components</a:t>
            </a:r>
          </a:p>
        </p:txBody>
      </p:sp>
      <p:sp>
        <p:nvSpPr>
          <p:cNvPr id="88076" name="Rectangle 28"/>
          <p:cNvSpPr>
            <a:spLocks noGrp="1" noChangeArrowheads="1"/>
          </p:cNvSpPr>
          <p:nvPr>
            <p:ph idx="1"/>
          </p:nvPr>
        </p:nvSpPr>
        <p:spPr>
          <a:xfrm>
            <a:off x="2546350" y="1714500"/>
            <a:ext cx="6345238" cy="3530600"/>
          </a:xfrm>
        </p:spPr>
        <p:txBody>
          <a:bodyPr/>
          <a:lstStyle/>
          <a:p>
            <a:pPr eaLnBrk="1" hangingPunct="1"/>
            <a:r>
              <a:rPr lang="en-US" altLang="en-US" u="sng" smtClean="0"/>
              <a:t>Components</a:t>
            </a:r>
            <a:r>
              <a:rPr lang="en-US" altLang="en-US" smtClean="0"/>
              <a:t> are the </a:t>
            </a:r>
            <a:r>
              <a:rPr lang="en-US" altLang="en-US" u="sng" smtClean="0"/>
              <a:t>physical realization</a:t>
            </a:r>
            <a:r>
              <a:rPr lang="en-US" altLang="en-US" smtClean="0"/>
              <a:t> of an </a:t>
            </a:r>
            <a:r>
              <a:rPr lang="en-US" altLang="en-US" u="sng" smtClean="0"/>
              <a:t>abstraction</a:t>
            </a:r>
            <a:r>
              <a:rPr lang="en-US" altLang="en-US" smtClean="0"/>
              <a:t> in the design</a:t>
            </a:r>
          </a:p>
          <a:p>
            <a:pPr eaLnBrk="1" hangingPunct="1"/>
            <a:r>
              <a:rPr lang="en-US" altLang="en-US" smtClean="0"/>
              <a:t>Subsystems can be used to </a:t>
            </a:r>
            <a:r>
              <a:rPr lang="en-US" altLang="en-US" u="sng" smtClean="0"/>
              <a:t>represent the component</a:t>
            </a:r>
            <a:r>
              <a:rPr lang="en-US" altLang="en-US" smtClean="0"/>
              <a:t> in the design</a:t>
            </a:r>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1948493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4" name="AutoShape 4"/>
          <p:cNvSpPr>
            <a:spLocks noChangeArrowheads="1"/>
          </p:cNvSpPr>
          <p:nvPr/>
        </p:nvSpPr>
        <p:spPr bwMode="auto">
          <a:xfrm>
            <a:off x="4084609" y="5160818"/>
            <a:ext cx="447675" cy="433388"/>
          </a:xfrm>
          <a:prstGeom prst="star5">
            <a:avLst/>
          </a:prstGeom>
          <a:solidFill>
            <a:srgbClr val="FF00FF"/>
          </a:soli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90115" name="Rectangle 5"/>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Basic Concepts of Object Orientation</a:t>
            </a:r>
          </a:p>
        </p:txBody>
      </p:sp>
      <p:sp>
        <p:nvSpPr>
          <p:cNvPr id="77828" name="Rectangle 6"/>
          <p:cNvSpPr>
            <a:spLocks noGrp="1" noChangeArrowheads="1"/>
          </p:cNvSpPr>
          <p:nvPr>
            <p:ph idx="1"/>
          </p:nvPr>
        </p:nvSpPr>
        <p:spPr>
          <a:xfrm>
            <a:off x="2585258" y="1845734"/>
            <a:ext cx="8570422" cy="4023360"/>
          </a:xfrm>
        </p:spPr>
        <p:txBody>
          <a:bodyPr rtlCol="0">
            <a:normAutofit/>
          </a:bodyPr>
          <a:lstStyle/>
          <a:p>
            <a:pPr>
              <a:spcAft>
                <a:spcPts val="0"/>
              </a:spcAft>
              <a:buFont typeface="Wingdings 3" charset="2"/>
              <a:buChar char=""/>
              <a:defRPr/>
            </a:pPr>
            <a:r>
              <a:rPr lang="en-US" altLang="en-US" dirty="0" smtClean="0">
                <a:solidFill>
                  <a:schemeClr val="folHlink"/>
                </a:solidFill>
              </a:rPr>
              <a:t>Object</a:t>
            </a:r>
          </a:p>
          <a:p>
            <a:pPr>
              <a:spcAft>
                <a:spcPts val="0"/>
              </a:spcAft>
              <a:buFont typeface="Wingdings 3" charset="2"/>
              <a:buChar char=""/>
              <a:defRPr/>
            </a:pPr>
            <a:r>
              <a:rPr lang="en-US" altLang="en-US" dirty="0" smtClean="0">
                <a:solidFill>
                  <a:schemeClr val="folHlink"/>
                </a:solidFill>
              </a:rPr>
              <a:t>Class</a:t>
            </a:r>
          </a:p>
          <a:p>
            <a:pPr>
              <a:spcAft>
                <a:spcPts val="0"/>
              </a:spcAft>
              <a:buFont typeface="Wingdings 3" charset="2"/>
              <a:buChar char=""/>
              <a:defRPr/>
            </a:pPr>
            <a:r>
              <a:rPr lang="en-US" altLang="en-US" dirty="0" smtClean="0">
                <a:solidFill>
                  <a:schemeClr val="folHlink"/>
                </a:solidFill>
              </a:rPr>
              <a:t>Attribute</a:t>
            </a:r>
          </a:p>
          <a:p>
            <a:pPr>
              <a:spcAft>
                <a:spcPts val="0"/>
              </a:spcAft>
              <a:buFont typeface="Wingdings 3" charset="2"/>
              <a:buChar char=""/>
              <a:defRPr/>
            </a:pPr>
            <a:r>
              <a:rPr lang="en-US" altLang="en-US" dirty="0" smtClean="0">
                <a:solidFill>
                  <a:schemeClr val="folHlink"/>
                </a:solidFill>
              </a:rPr>
              <a:t>Operation</a:t>
            </a:r>
          </a:p>
          <a:p>
            <a:pPr>
              <a:spcAft>
                <a:spcPts val="0"/>
              </a:spcAft>
              <a:buFont typeface="Wingdings 3" charset="2"/>
              <a:buChar char=""/>
              <a:defRPr/>
            </a:pPr>
            <a:r>
              <a:rPr lang="en-US" altLang="en-US" dirty="0" smtClean="0">
                <a:solidFill>
                  <a:schemeClr val="folHlink"/>
                </a:solidFill>
              </a:rPr>
              <a:t>Interface (Polymorphism)</a:t>
            </a:r>
          </a:p>
          <a:p>
            <a:pPr>
              <a:spcAft>
                <a:spcPts val="0"/>
              </a:spcAft>
              <a:buFont typeface="Wingdings 3" charset="2"/>
              <a:buChar char=""/>
              <a:defRPr/>
            </a:pPr>
            <a:r>
              <a:rPr lang="en-US" altLang="en-US" dirty="0" smtClean="0">
                <a:solidFill>
                  <a:schemeClr val="folHlink"/>
                </a:solidFill>
              </a:rPr>
              <a:t>Component</a:t>
            </a:r>
          </a:p>
          <a:p>
            <a:pPr>
              <a:spcAft>
                <a:spcPts val="0"/>
              </a:spcAft>
              <a:buFont typeface="Wingdings 3" charset="2"/>
              <a:buChar char=""/>
              <a:defRPr/>
            </a:pPr>
            <a:r>
              <a:rPr lang="en-US" altLang="en-US" dirty="0" smtClean="0">
                <a:solidFill>
                  <a:schemeClr val="folHlink"/>
                </a:solidFill>
              </a:rPr>
              <a:t>Package</a:t>
            </a:r>
          </a:p>
          <a:p>
            <a:pPr>
              <a:spcAft>
                <a:spcPts val="0"/>
              </a:spcAft>
              <a:buFont typeface="Wingdings 3" charset="2"/>
              <a:buChar char=""/>
              <a:defRPr/>
            </a:pPr>
            <a:r>
              <a:rPr lang="en-US" altLang="en-US" dirty="0" smtClean="0">
                <a:solidFill>
                  <a:schemeClr val="folHlink"/>
                </a:solidFill>
              </a:rPr>
              <a:t>Subsystem </a:t>
            </a:r>
          </a:p>
          <a:p>
            <a:pPr>
              <a:spcAft>
                <a:spcPts val="0"/>
              </a:spcAft>
              <a:buFont typeface="Wingdings 3" charset="2"/>
              <a:buChar char=""/>
              <a:defRPr/>
            </a:pPr>
            <a:r>
              <a:rPr lang="en-US" altLang="en-US" dirty="0" smtClean="0">
                <a:solidFill>
                  <a:schemeClr val="tx1">
                    <a:lumMod val="75000"/>
                    <a:lumOff val="25000"/>
                  </a:schemeClr>
                </a:solidFill>
              </a:rPr>
              <a:t>Relationships</a:t>
            </a:r>
          </a:p>
        </p:txBody>
      </p:sp>
    </p:spTree>
    <p:extLst>
      <p:ext uri="{BB962C8B-B14F-4D97-AF65-F5344CB8AC3E}">
        <p14:creationId xmlns:p14="http://schemas.microsoft.com/office/powerpoint/2010/main" val="2970113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6290" name="Group 2"/>
          <p:cNvGrpSpPr>
            <a:grpSpLocks/>
          </p:cNvGrpSpPr>
          <p:nvPr/>
        </p:nvGrpSpPr>
        <p:grpSpPr bwMode="auto">
          <a:xfrm>
            <a:off x="5095702" y="2585257"/>
            <a:ext cx="4235278" cy="1384897"/>
            <a:chOff x="2845" y="1750"/>
            <a:chExt cx="3442" cy="1116"/>
          </a:xfrm>
        </p:grpSpPr>
        <p:sp>
          <p:nvSpPr>
            <p:cNvPr id="92165" name="Rectangle 3"/>
            <p:cNvSpPr>
              <a:spLocks noChangeArrowheads="1"/>
            </p:cNvSpPr>
            <p:nvPr/>
          </p:nvSpPr>
          <p:spPr bwMode="auto">
            <a:xfrm>
              <a:off x="2845" y="2230"/>
              <a:ext cx="116" cy="155"/>
            </a:xfrm>
            <a:prstGeom prst="rect">
              <a:avLst/>
            </a:prstGeom>
            <a:solidFill>
              <a:schemeClr val="tx1"/>
            </a:solidFill>
            <a:ln>
              <a:noFill/>
            </a:ln>
            <a:effectLst/>
            <a:extLst>
              <a:ext uri="{91240B29-F687-4F45-9708-019B960494DF}">
                <a14:hiddenLine xmlns:a14="http://schemas.microsoft.com/office/drawing/2010/main" w="50800">
                  <a:solidFill>
                    <a:schemeClr val="accent2"/>
                  </a:solidFill>
                  <a:miter lim="800000"/>
                  <a:headEnd/>
                  <a:tailEnd/>
                </a14:hiddenLine>
              </a:ext>
              <a:ext uri="{AF507438-7753-43E0-B8FC-AC1667EBCBE1}">
                <a14:hiddenEffects xmlns:a14="http://schemas.microsoft.com/office/drawing/2010/main">
                  <a:effectLst>
                    <a:outerShdw dist="53882" dir="2700000" algn="ctr" rotWithShape="0">
                      <a:srgbClr val="000000"/>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pic>
          <p:nvPicPr>
            <p:cNvPr id="92166" name="Picture 4" descr="figure_a-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 y="1750"/>
              <a:ext cx="3372" cy="1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92163" name="Rectangle 7"/>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Relationships</a:t>
            </a:r>
          </a:p>
        </p:txBody>
      </p:sp>
      <p:sp>
        <p:nvSpPr>
          <p:cNvPr id="92164" name="Rectangle 8"/>
          <p:cNvSpPr>
            <a:spLocks noGrp="1" noChangeArrowheads="1"/>
          </p:cNvSpPr>
          <p:nvPr>
            <p:ph idx="1"/>
          </p:nvPr>
        </p:nvSpPr>
        <p:spPr/>
        <p:txBody>
          <a:bodyPr/>
          <a:lstStyle/>
          <a:p>
            <a:pPr eaLnBrk="1" hangingPunct="1"/>
            <a:r>
              <a:rPr lang="en-US" altLang="en-US" smtClean="0"/>
              <a:t>Association</a:t>
            </a:r>
          </a:p>
          <a:p>
            <a:pPr lvl="1" eaLnBrk="1" hangingPunct="1"/>
            <a:r>
              <a:rPr lang="en-US" altLang="en-US" smtClean="0"/>
              <a:t>Aggregation</a:t>
            </a:r>
          </a:p>
          <a:p>
            <a:pPr lvl="1" eaLnBrk="1" hangingPunct="1"/>
            <a:r>
              <a:rPr lang="en-US" altLang="en-US" smtClean="0"/>
              <a:t>Composition</a:t>
            </a:r>
          </a:p>
          <a:p>
            <a:pPr eaLnBrk="1" hangingPunct="1"/>
            <a:r>
              <a:rPr lang="en-US" altLang="en-US" smtClean="0"/>
              <a:t>Dependency</a:t>
            </a:r>
          </a:p>
          <a:p>
            <a:pPr eaLnBrk="1" hangingPunct="1"/>
            <a:r>
              <a:rPr lang="en-US" altLang="en-US" smtClean="0"/>
              <a:t>Generalization</a:t>
            </a:r>
          </a:p>
          <a:p>
            <a:pPr eaLnBrk="1" hangingPunct="1"/>
            <a:r>
              <a:rPr lang="en-US" altLang="en-US" smtClean="0"/>
              <a:t>Realization</a:t>
            </a:r>
          </a:p>
        </p:txBody>
      </p:sp>
    </p:spTree>
    <p:extLst>
      <p:ext uri="{BB962C8B-B14F-4D97-AF65-F5344CB8AC3E}">
        <p14:creationId xmlns:p14="http://schemas.microsoft.com/office/powerpoint/2010/main" val="297940736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96290"/>
                                        </p:tgtEl>
                                        <p:attrNameLst>
                                          <p:attrName>style.visibility</p:attrName>
                                        </p:attrNameLst>
                                      </p:cBhvr>
                                      <p:to>
                                        <p:strVal val="visible"/>
                                      </p:to>
                                    </p:set>
                                    <p:animEffect transition="in" filter="dissolve">
                                      <p:cBhvr>
                                        <p:cTn id="7" dur="500"/>
                                        <p:tgtEl>
                                          <p:spTgt spid="396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210" name="Group 4"/>
          <p:cNvGrpSpPr>
            <a:grpSpLocks/>
          </p:cNvGrpSpPr>
          <p:nvPr/>
        </p:nvGrpSpPr>
        <p:grpSpPr bwMode="auto">
          <a:xfrm>
            <a:off x="1752600" y="1981200"/>
            <a:ext cx="6400800" cy="3536950"/>
            <a:chOff x="-96" y="1248"/>
            <a:chExt cx="4032" cy="2228"/>
          </a:xfrm>
        </p:grpSpPr>
        <p:grpSp>
          <p:nvGrpSpPr>
            <p:cNvPr id="94229" name="Group 5"/>
            <p:cNvGrpSpPr>
              <a:grpSpLocks/>
            </p:cNvGrpSpPr>
            <p:nvPr/>
          </p:nvGrpSpPr>
          <p:grpSpPr bwMode="auto">
            <a:xfrm>
              <a:off x="48" y="1872"/>
              <a:ext cx="1296" cy="624"/>
              <a:chOff x="4224" y="2544"/>
              <a:chExt cx="1248" cy="808"/>
            </a:xfrm>
          </p:grpSpPr>
          <p:sp>
            <p:nvSpPr>
              <p:cNvPr id="94243" name="Rectangle 6"/>
              <p:cNvSpPr>
                <a:spLocks noChangeArrowheads="1"/>
              </p:cNvSpPr>
              <p:nvPr/>
            </p:nvSpPr>
            <p:spPr bwMode="auto">
              <a:xfrm>
                <a:off x="4224" y="2544"/>
                <a:ext cx="1248" cy="8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94244" name="Text Box 7"/>
              <p:cNvSpPr txBox="1">
                <a:spLocks noChangeArrowheads="1"/>
              </p:cNvSpPr>
              <p:nvPr/>
            </p:nvSpPr>
            <p:spPr bwMode="auto">
              <a:xfrm>
                <a:off x="4344" y="2591"/>
                <a:ext cx="1008"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latin typeface="Arial" panose="020B0604020202020204" pitchFamily="34" charset="0"/>
                  </a:rPr>
                  <a:t>Professor</a:t>
                </a:r>
              </a:p>
            </p:txBody>
          </p:sp>
          <p:sp>
            <p:nvSpPr>
              <p:cNvPr id="94245" name="Line 8"/>
              <p:cNvSpPr>
                <a:spLocks noChangeShapeType="1"/>
              </p:cNvSpPr>
              <p:nvPr/>
            </p:nvSpPr>
            <p:spPr bwMode="auto">
              <a:xfrm>
                <a:off x="4224" y="2976"/>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4246" name="Line 9"/>
              <p:cNvSpPr>
                <a:spLocks noChangeShapeType="1"/>
              </p:cNvSpPr>
              <p:nvPr/>
            </p:nvSpPr>
            <p:spPr bwMode="auto">
              <a:xfrm>
                <a:off x="4224" y="3168"/>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grpSp>
          <p:nvGrpSpPr>
            <p:cNvPr id="94230" name="Group 10"/>
            <p:cNvGrpSpPr>
              <a:grpSpLocks/>
            </p:cNvGrpSpPr>
            <p:nvPr/>
          </p:nvGrpSpPr>
          <p:grpSpPr bwMode="auto">
            <a:xfrm>
              <a:off x="2640" y="1824"/>
              <a:ext cx="1296" cy="624"/>
              <a:chOff x="4224" y="2544"/>
              <a:chExt cx="1248" cy="808"/>
            </a:xfrm>
          </p:grpSpPr>
          <p:sp>
            <p:nvSpPr>
              <p:cNvPr id="94239" name="Rectangle 11"/>
              <p:cNvSpPr>
                <a:spLocks noChangeArrowheads="1"/>
              </p:cNvSpPr>
              <p:nvPr/>
            </p:nvSpPr>
            <p:spPr bwMode="auto">
              <a:xfrm>
                <a:off x="4224" y="2544"/>
                <a:ext cx="1248" cy="8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94240" name="Text Box 12"/>
              <p:cNvSpPr txBox="1">
                <a:spLocks noChangeArrowheads="1"/>
              </p:cNvSpPr>
              <p:nvPr/>
            </p:nvSpPr>
            <p:spPr bwMode="auto">
              <a:xfrm>
                <a:off x="4344" y="2591"/>
                <a:ext cx="1008"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latin typeface="Arial" panose="020B0604020202020204" pitchFamily="34" charset="0"/>
                  </a:rPr>
                  <a:t>University</a:t>
                </a:r>
              </a:p>
            </p:txBody>
          </p:sp>
          <p:sp>
            <p:nvSpPr>
              <p:cNvPr id="94241" name="Line 13"/>
              <p:cNvSpPr>
                <a:spLocks noChangeShapeType="1"/>
              </p:cNvSpPr>
              <p:nvPr/>
            </p:nvSpPr>
            <p:spPr bwMode="auto">
              <a:xfrm>
                <a:off x="4224" y="2976"/>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4242" name="Line 14"/>
              <p:cNvSpPr>
                <a:spLocks noChangeShapeType="1"/>
              </p:cNvSpPr>
              <p:nvPr/>
            </p:nvSpPr>
            <p:spPr bwMode="auto">
              <a:xfrm>
                <a:off x="4224" y="3168"/>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sp>
          <p:nvSpPr>
            <p:cNvPr id="94231" name="Line 15"/>
            <p:cNvSpPr>
              <a:spLocks noChangeShapeType="1"/>
            </p:cNvSpPr>
            <p:nvPr/>
          </p:nvSpPr>
          <p:spPr bwMode="auto">
            <a:xfrm>
              <a:off x="1296" y="2208"/>
              <a:ext cx="13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4232" name="Text Box 16"/>
            <p:cNvSpPr txBox="1">
              <a:spLocks noChangeArrowheads="1"/>
            </p:cNvSpPr>
            <p:nvPr/>
          </p:nvSpPr>
          <p:spPr bwMode="auto">
            <a:xfrm>
              <a:off x="1584" y="1920"/>
              <a:ext cx="997"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i="1"/>
                <a:t>Works for</a:t>
              </a:r>
            </a:p>
          </p:txBody>
        </p:sp>
        <p:sp>
          <p:nvSpPr>
            <p:cNvPr id="94233" name="Text Box 17"/>
            <p:cNvSpPr txBox="1">
              <a:spLocks noChangeArrowheads="1"/>
            </p:cNvSpPr>
            <p:nvPr/>
          </p:nvSpPr>
          <p:spPr bwMode="auto">
            <a:xfrm>
              <a:off x="-96" y="3216"/>
              <a:ext cx="134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solidFill>
                    <a:schemeClr val="accent2"/>
                  </a:solidFill>
                </a:rPr>
                <a:t>Class</a:t>
              </a:r>
            </a:p>
          </p:txBody>
        </p:sp>
        <p:sp>
          <p:nvSpPr>
            <p:cNvPr id="94234" name="Line 18"/>
            <p:cNvSpPr>
              <a:spLocks noChangeShapeType="1"/>
            </p:cNvSpPr>
            <p:nvPr/>
          </p:nvSpPr>
          <p:spPr bwMode="auto">
            <a:xfrm flipV="1">
              <a:off x="576" y="2544"/>
              <a:ext cx="240" cy="67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4235" name="Text Box 19"/>
            <p:cNvSpPr txBox="1">
              <a:spLocks noChangeArrowheads="1"/>
            </p:cNvSpPr>
            <p:nvPr/>
          </p:nvSpPr>
          <p:spPr bwMode="auto">
            <a:xfrm>
              <a:off x="1248" y="2736"/>
              <a:ext cx="134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solidFill>
                    <a:schemeClr val="accent2"/>
                  </a:solidFill>
                </a:rPr>
                <a:t>Association</a:t>
              </a:r>
            </a:p>
          </p:txBody>
        </p:sp>
        <p:sp>
          <p:nvSpPr>
            <p:cNvPr id="94236" name="Line 20"/>
            <p:cNvSpPr>
              <a:spLocks noChangeShapeType="1"/>
            </p:cNvSpPr>
            <p:nvPr/>
          </p:nvSpPr>
          <p:spPr bwMode="auto">
            <a:xfrm flipV="1">
              <a:off x="1920" y="2208"/>
              <a:ext cx="192" cy="48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4237" name="Text Box 21"/>
            <p:cNvSpPr txBox="1">
              <a:spLocks noChangeArrowheads="1"/>
            </p:cNvSpPr>
            <p:nvPr/>
          </p:nvSpPr>
          <p:spPr bwMode="auto">
            <a:xfrm>
              <a:off x="624" y="1248"/>
              <a:ext cx="134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solidFill>
                    <a:schemeClr val="accent2"/>
                  </a:solidFill>
                </a:rPr>
                <a:t>Association Name</a:t>
              </a:r>
            </a:p>
          </p:txBody>
        </p:sp>
        <p:sp>
          <p:nvSpPr>
            <p:cNvPr id="94238" name="Line 22"/>
            <p:cNvSpPr>
              <a:spLocks noChangeShapeType="1"/>
            </p:cNvSpPr>
            <p:nvPr/>
          </p:nvSpPr>
          <p:spPr bwMode="auto">
            <a:xfrm>
              <a:off x="1344" y="1584"/>
              <a:ext cx="432" cy="336"/>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grpSp>
        <p:nvGrpSpPr>
          <p:cNvPr id="94211" name="Group 23"/>
          <p:cNvGrpSpPr>
            <a:grpSpLocks/>
          </p:cNvGrpSpPr>
          <p:nvPr/>
        </p:nvGrpSpPr>
        <p:grpSpPr bwMode="auto">
          <a:xfrm>
            <a:off x="3810000" y="5181600"/>
            <a:ext cx="2057400" cy="990600"/>
            <a:chOff x="4224" y="2544"/>
            <a:chExt cx="1248" cy="808"/>
          </a:xfrm>
        </p:grpSpPr>
        <p:sp>
          <p:nvSpPr>
            <p:cNvPr id="94225" name="Rectangle 24"/>
            <p:cNvSpPr>
              <a:spLocks noChangeArrowheads="1"/>
            </p:cNvSpPr>
            <p:nvPr/>
          </p:nvSpPr>
          <p:spPr bwMode="auto">
            <a:xfrm>
              <a:off x="4224" y="2544"/>
              <a:ext cx="1248" cy="8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94226" name="Text Box 25"/>
            <p:cNvSpPr txBox="1">
              <a:spLocks noChangeArrowheads="1"/>
            </p:cNvSpPr>
            <p:nvPr/>
          </p:nvSpPr>
          <p:spPr bwMode="auto">
            <a:xfrm>
              <a:off x="4344" y="2591"/>
              <a:ext cx="1008"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latin typeface="Arial" panose="020B0604020202020204" pitchFamily="34" charset="0"/>
                </a:rPr>
                <a:t>Professor</a:t>
              </a:r>
            </a:p>
          </p:txBody>
        </p:sp>
        <p:sp>
          <p:nvSpPr>
            <p:cNvPr id="94227" name="Line 26"/>
            <p:cNvSpPr>
              <a:spLocks noChangeShapeType="1"/>
            </p:cNvSpPr>
            <p:nvPr/>
          </p:nvSpPr>
          <p:spPr bwMode="auto">
            <a:xfrm>
              <a:off x="4224" y="2976"/>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4228" name="Line 27"/>
            <p:cNvSpPr>
              <a:spLocks noChangeShapeType="1"/>
            </p:cNvSpPr>
            <p:nvPr/>
          </p:nvSpPr>
          <p:spPr bwMode="auto">
            <a:xfrm>
              <a:off x="4224" y="3168"/>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grpSp>
        <p:nvGrpSpPr>
          <p:cNvPr id="94212" name="Group 28"/>
          <p:cNvGrpSpPr>
            <a:grpSpLocks/>
          </p:cNvGrpSpPr>
          <p:nvPr/>
        </p:nvGrpSpPr>
        <p:grpSpPr bwMode="auto">
          <a:xfrm>
            <a:off x="8382000" y="5105400"/>
            <a:ext cx="2057400" cy="990600"/>
            <a:chOff x="4224" y="2544"/>
            <a:chExt cx="1248" cy="808"/>
          </a:xfrm>
        </p:grpSpPr>
        <p:sp>
          <p:nvSpPr>
            <p:cNvPr id="94221" name="Rectangle 29"/>
            <p:cNvSpPr>
              <a:spLocks noChangeArrowheads="1"/>
            </p:cNvSpPr>
            <p:nvPr/>
          </p:nvSpPr>
          <p:spPr bwMode="auto">
            <a:xfrm>
              <a:off x="4224" y="2544"/>
              <a:ext cx="1248" cy="8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94222" name="Text Box 30"/>
            <p:cNvSpPr txBox="1">
              <a:spLocks noChangeArrowheads="1"/>
            </p:cNvSpPr>
            <p:nvPr/>
          </p:nvSpPr>
          <p:spPr bwMode="auto">
            <a:xfrm>
              <a:off x="4344" y="2591"/>
              <a:ext cx="1008"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latin typeface="Arial" panose="020B0604020202020204" pitchFamily="34" charset="0"/>
                </a:rPr>
                <a:t>University</a:t>
              </a:r>
            </a:p>
          </p:txBody>
        </p:sp>
        <p:sp>
          <p:nvSpPr>
            <p:cNvPr id="94223" name="Line 31"/>
            <p:cNvSpPr>
              <a:spLocks noChangeShapeType="1"/>
            </p:cNvSpPr>
            <p:nvPr/>
          </p:nvSpPr>
          <p:spPr bwMode="auto">
            <a:xfrm>
              <a:off x="4224" y="2976"/>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4224" name="Line 32"/>
            <p:cNvSpPr>
              <a:spLocks noChangeShapeType="1"/>
            </p:cNvSpPr>
            <p:nvPr/>
          </p:nvSpPr>
          <p:spPr bwMode="auto">
            <a:xfrm>
              <a:off x="4224" y="3168"/>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sp>
        <p:nvSpPr>
          <p:cNvPr id="94213" name="Line 33"/>
          <p:cNvSpPr>
            <a:spLocks noChangeShapeType="1"/>
          </p:cNvSpPr>
          <p:nvPr/>
        </p:nvSpPr>
        <p:spPr bwMode="auto">
          <a:xfrm>
            <a:off x="5867400" y="5715000"/>
            <a:ext cx="2514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4214" name="Text Box 34"/>
          <p:cNvSpPr txBox="1">
            <a:spLocks noChangeArrowheads="1"/>
          </p:cNvSpPr>
          <p:nvPr/>
        </p:nvSpPr>
        <p:spPr bwMode="auto">
          <a:xfrm>
            <a:off x="6858000" y="5638800"/>
            <a:ext cx="15827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tLang="en-US" sz="2000"/>
              <a:t>Employer</a:t>
            </a:r>
          </a:p>
        </p:txBody>
      </p:sp>
      <p:sp>
        <p:nvSpPr>
          <p:cNvPr id="94215" name="Text Box 35"/>
          <p:cNvSpPr txBox="1">
            <a:spLocks noChangeArrowheads="1"/>
          </p:cNvSpPr>
          <p:nvPr/>
        </p:nvSpPr>
        <p:spPr bwMode="auto">
          <a:xfrm>
            <a:off x="5791200" y="5638800"/>
            <a:ext cx="15827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Employee</a:t>
            </a:r>
          </a:p>
        </p:txBody>
      </p:sp>
      <p:sp>
        <p:nvSpPr>
          <p:cNvPr id="94216" name="Text Box 36"/>
          <p:cNvSpPr txBox="1">
            <a:spLocks noChangeArrowheads="1"/>
          </p:cNvSpPr>
          <p:nvPr/>
        </p:nvSpPr>
        <p:spPr bwMode="auto">
          <a:xfrm>
            <a:off x="6096000" y="4495800"/>
            <a:ext cx="2133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solidFill>
                  <a:schemeClr val="accent2"/>
                </a:solidFill>
              </a:rPr>
              <a:t>Role Names</a:t>
            </a:r>
          </a:p>
        </p:txBody>
      </p:sp>
      <p:sp>
        <p:nvSpPr>
          <p:cNvPr id="94217" name="Line 37"/>
          <p:cNvSpPr>
            <a:spLocks noChangeShapeType="1"/>
          </p:cNvSpPr>
          <p:nvPr/>
        </p:nvSpPr>
        <p:spPr bwMode="auto">
          <a:xfrm>
            <a:off x="7239000" y="5029200"/>
            <a:ext cx="685800" cy="5334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4218" name="Line 38"/>
          <p:cNvSpPr>
            <a:spLocks noChangeShapeType="1"/>
          </p:cNvSpPr>
          <p:nvPr/>
        </p:nvSpPr>
        <p:spPr bwMode="auto">
          <a:xfrm flipH="1">
            <a:off x="6400800" y="4953000"/>
            <a:ext cx="457200" cy="6858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4219" name="Rectangle 39"/>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Relationships: Association</a:t>
            </a:r>
          </a:p>
        </p:txBody>
      </p:sp>
      <p:sp>
        <p:nvSpPr>
          <p:cNvPr id="94220" name="Rectangle 40"/>
          <p:cNvSpPr>
            <a:spLocks noGrp="1" noChangeArrowheads="1"/>
          </p:cNvSpPr>
          <p:nvPr>
            <p:ph idx="1"/>
          </p:nvPr>
        </p:nvSpPr>
        <p:spPr/>
        <p:txBody>
          <a:bodyPr/>
          <a:lstStyle/>
          <a:p>
            <a:pPr eaLnBrk="1" hangingPunct="1"/>
            <a:r>
              <a:rPr lang="en-US" altLang="en-US" smtClean="0"/>
              <a:t>Models a semantic connection among classes</a:t>
            </a:r>
          </a:p>
        </p:txBody>
      </p:sp>
    </p:spTree>
    <p:extLst>
      <p:ext uri="{BB962C8B-B14F-4D97-AF65-F5344CB8AC3E}">
        <p14:creationId xmlns:p14="http://schemas.microsoft.com/office/powerpoint/2010/main" val="383879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3"/>
          <p:cNvGrpSpPr>
            <a:grpSpLocks/>
          </p:cNvGrpSpPr>
          <p:nvPr/>
        </p:nvGrpSpPr>
        <p:grpSpPr bwMode="auto">
          <a:xfrm>
            <a:off x="2819400" y="1878676"/>
            <a:ext cx="5734396" cy="3912524"/>
            <a:chOff x="1368" y="912"/>
            <a:chExt cx="4224" cy="2736"/>
          </a:xfrm>
        </p:grpSpPr>
        <p:sp>
          <p:nvSpPr>
            <p:cNvPr id="22532" name="Rectangle 4"/>
            <p:cNvSpPr>
              <a:spLocks noChangeArrowheads="1"/>
            </p:cNvSpPr>
            <p:nvPr/>
          </p:nvSpPr>
          <p:spPr bwMode="auto">
            <a:xfrm>
              <a:off x="1368" y="912"/>
              <a:ext cx="4104" cy="768"/>
            </a:xfrm>
            <a:prstGeom prst="rect">
              <a:avLst/>
            </a:prstGeom>
            <a:solidFill>
              <a:schemeClr val="tx2"/>
            </a:solidFill>
            <a:ln w="9525">
              <a:miter lim="800000"/>
              <a:headEnd/>
              <a:tailEnd/>
            </a:ln>
            <a:effectLst/>
            <a:scene3d>
              <a:camera prst="legacyPerspectiveTop"/>
              <a:lightRig rig="legacyFlat1" dir="t"/>
            </a:scene3d>
            <a:sp3d extrusionH="887400" prstMaterial="legacyMatte">
              <a:bevelT w="13500" h="13500" prst="angle"/>
              <a:bevelB w="13500" h="13500" prst="angle"/>
              <a:extrusionClr>
                <a:schemeClr val="tx2"/>
              </a:extrusionClr>
              <a:contourClr>
                <a:schemeClr val="tx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b="1">
                  <a:solidFill>
                    <a:schemeClr val="bg2"/>
                  </a:solidFill>
                  <a:latin typeface="Arial Narrow" panose="020B0606020202030204" pitchFamily="34" charset="0"/>
                </a:rPr>
                <a:t>Object Orientation</a:t>
              </a:r>
            </a:p>
          </p:txBody>
        </p:sp>
        <p:sp>
          <p:nvSpPr>
            <p:cNvPr id="22533" name="Rectangle 5"/>
            <p:cNvSpPr>
              <a:spLocks noChangeArrowheads="1"/>
            </p:cNvSpPr>
            <p:nvPr/>
          </p:nvSpPr>
          <p:spPr bwMode="auto">
            <a:xfrm rot="-5400000">
              <a:off x="2112" y="2352"/>
              <a:ext cx="1704" cy="888"/>
            </a:xfrm>
            <a:prstGeom prst="rect">
              <a:avLst/>
            </a:prstGeom>
            <a:solidFill>
              <a:schemeClr val="tx2"/>
            </a:solidFill>
            <a:ln w="9525">
              <a:miter lim="800000"/>
              <a:headEnd/>
              <a:tailEnd/>
            </a:ln>
            <a:effectLst/>
            <a:scene3d>
              <a:camera prst="legacyPerspectiveTop"/>
              <a:lightRig rig="legacyFlat1" dir="t"/>
            </a:scene3d>
            <a:sp3d extrusionH="887400" prstMaterial="legacyMatte">
              <a:bevelT w="13500" h="13500" prst="angle"/>
              <a:bevelB w="13500" h="13500" prst="angle"/>
              <a:extrusionClr>
                <a:schemeClr val="tx2"/>
              </a:extrusionClr>
              <a:contourClr>
                <a:schemeClr val="tx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b="1">
                  <a:solidFill>
                    <a:schemeClr val="bg2"/>
                  </a:solidFill>
                  <a:latin typeface="Arial Narrow" panose="020B0606020202030204" pitchFamily="34" charset="0"/>
                </a:rPr>
                <a:t>Encapsulation</a:t>
              </a:r>
            </a:p>
          </p:txBody>
        </p:sp>
        <p:sp>
          <p:nvSpPr>
            <p:cNvPr id="22534" name="Rectangle 6"/>
            <p:cNvSpPr>
              <a:spLocks noChangeArrowheads="1"/>
            </p:cNvSpPr>
            <p:nvPr/>
          </p:nvSpPr>
          <p:spPr bwMode="auto">
            <a:xfrm rot="-5400000">
              <a:off x="960" y="2352"/>
              <a:ext cx="1704" cy="888"/>
            </a:xfrm>
            <a:prstGeom prst="rect">
              <a:avLst/>
            </a:prstGeom>
            <a:solidFill>
              <a:schemeClr val="tx2"/>
            </a:solidFill>
            <a:ln w="9525">
              <a:miter lim="800000"/>
              <a:headEnd/>
              <a:tailEnd/>
            </a:ln>
            <a:effectLst/>
            <a:scene3d>
              <a:camera prst="legacyPerspectiveTopRight"/>
              <a:lightRig rig="legacyFlat1" dir="t"/>
            </a:scene3d>
            <a:sp3d extrusionH="887400" prstMaterial="legacyMatte">
              <a:bevelT w="13500" h="13500" prst="angle"/>
              <a:bevelB w="13500" h="13500" prst="angle"/>
              <a:extrusionClr>
                <a:schemeClr val="tx2"/>
              </a:extrusionClr>
              <a:contourClr>
                <a:schemeClr val="tx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b="1" dirty="0">
                  <a:solidFill>
                    <a:schemeClr val="bg2"/>
                  </a:solidFill>
                  <a:latin typeface="Arial Narrow" panose="020B0606020202030204" pitchFamily="34" charset="0"/>
                </a:rPr>
                <a:t>Abstraction</a:t>
              </a:r>
            </a:p>
          </p:txBody>
        </p:sp>
        <p:sp>
          <p:nvSpPr>
            <p:cNvPr id="22535" name="Rectangle 7"/>
            <p:cNvSpPr>
              <a:spLocks noChangeArrowheads="1"/>
            </p:cNvSpPr>
            <p:nvPr/>
          </p:nvSpPr>
          <p:spPr bwMode="auto">
            <a:xfrm rot="-5400000">
              <a:off x="4296" y="2352"/>
              <a:ext cx="1704" cy="888"/>
            </a:xfrm>
            <a:prstGeom prst="rect">
              <a:avLst/>
            </a:prstGeom>
            <a:solidFill>
              <a:schemeClr val="tx2"/>
            </a:solidFill>
            <a:ln w="9525">
              <a:miter lim="800000"/>
              <a:headEnd/>
              <a:tailEnd/>
            </a:ln>
            <a:effectLst/>
            <a:scene3d>
              <a:camera prst="legacyPerspectiveTopLeft"/>
              <a:lightRig rig="legacyFlat1" dir="t"/>
            </a:scene3d>
            <a:sp3d extrusionH="887400" prstMaterial="legacyMatte">
              <a:bevelT w="13500" h="13500" prst="angle"/>
              <a:bevelB w="13500" h="13500" prst="angle"/>
              <a:extrusionClr>
                <a:schemeClr val="tx2"/>
              </a:extrusionClr>
              <a:contourClr>
                <a:schemeClr val="tx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b="1">
                  <a:solidFill>
                    <a:schemeClr val="bg2"/>
                  </a:solidFill>
                  <a:latin typeface="Arial Narrow" panose="020B0606020202030204" pitchFamily="34" charset="0"/>
                </a:rPr>
                <a:t>Hierarchy</a:t>
              </a:r>
            </a:p>
          </p:txBody>
        </p:sp>
        <p:sp>
          <p:nvSpPr>
            <p:cNvPr id="22536" name="Rectangle 8"/>
            <p:cNvSpPr>
              <a:spLocks noChangeArrowheads="1"/>
            </p:cNvSpPr>
            <p:nvPr/>
          </p:nvSpPr>
          <p:spPr bwMode="auto">
            <a:xfrm rot="-5400000">
              <a:off x="3216" y="2352"/>
              <a:ext cx="1704" cy="888"/>
            </a:xfrm>
            <a:prstGeom prst="rect">
              <a:avLst/>
            </a:prstGeom>
            <a:solidFill>
              <a:schemeClr val="tx2"/>
            </a:solidFill>
            <a:ln w="9525">
              <a:miter lim="800000"/>
              <a:headEnd/>
              <a:tailEnd/>
            </a:ln>
            <a:effectLst/>
            <a:scene3d>
              <a:camera prst="legacyPerspectiveTop"/>
              <a:lightRig rig="legacyFlat1" dir="t"/>
            </a:scene3d>
            <a:sp3d extrusionH="887400" prstMaterial="legacyMatte">
              <a:bevelT w="13500" h="13500" prst="angle"/>
              <a:bevelB w="13500" h="13500" prst="angle"/>
              <a:extrusionClr>
                <a:schemeClr val="tx2"/>
              </a:extrusionClr>
              <a:contourClr>
                <a:schemeClr val="tx2"/>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800" b="1">
                  <a:solidFill>
                    <a:schemeClr val="bg2"/>
                  </a:solidFill>
                  <a:latin typeface="Arial Narrow" panose="020B0606020202030204" pitchFamily="34" charset="0"/>
                </a:rPr>
                <a:t>Modularity</a:t>
              </a:r>
            </a:p>
          </p:txBody>
        </p:sp>
      </p:grpSp>
      <p:sp>
        <p:nvSpPr>
          <p:cNvPr id="22531" name="Rectangle 9"/>
          <p:cNvSpPr>
            <a:spLocks noGrp="1" noChangeArrowheads="1"/>
          </p:cNvSpPr>
          <p:nvPr>
            <p:ph type="title"/>
          </p:nvPr>
        </p:nvSpPr>
        <p:spPr>
          <a:xfrm>
            <a:off x="2279073" y="528638"/>
            <a:ext cx="6345238" cy="709612"/>
          </a:xfrm>
        </p:spPr>
        <p:txBody>
          <a:bodyPr>
            <a:normAutofit fontScale="90000"/>
          </a:bodyPr>
          <a:lstStyle/>
          <a:p>
            <a:pPr eaLnBrk="1" hangingPunct="1"/>
            <a:r>
              <a:rPr lang="en-US" altLang="en-US" dirty="0" smtClean="0"/>
              <a:t>Basic Principles of Object Orientation</a:t>
            </a:r>
          </a:p>
        </p:txBody>
      </p:sp>
    </p:spTree>
    <p:extLst>
      <p:ext uri="{BB962C8B-B14F-4D97-AF65-F5344CB8AC3E}">
        <p14:creationId xmlns:p14="http://schemas.microsoft.com/office/powerpoint/2010/main" val="11962555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58" name="Group 4"/>
          <p:cNvGrpSpPr>
            <a:grpSpLocks/>
          </p:cNvGrpSpPr>
          <p:nvPr/>
        </p:nvGrpSpPr>
        <p:grpSpPr bwMode="auto">
          <a:xfrm>
            <a:off x="2819400" y="3886200"/>
            <a:ext cx="2057400" cy="990600"/>
            <a:chOff x="4224" y="2544"/>
            <a:chExt cx="1248" cy="808"/>
          </a:xfrm>
        </p:grpSpPr>
        <p:sp>
          <p:nvSpPr>
            <p:cNvPr id="96274" name="Rectangle 5"/>
            <p:cNvSpPr>
              <a:spLocks noChangeArrowheads="1"/>
            </p:cNvSpPr>
            <p:nvPr/>
          </p:nvSpPr>
          <p:spPr bwMode="auto">
            <a:xfrm>
              <a:off x="4224" y="2544"/>
              <a:ext cx="1248" cy="8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96275" name="Text Box 6"/>
            <p:cNvSpPr txBox="1">
              <a:spLocks noChangeArrowheads="1"/>
            </p:cNvSpPr>
            <p:nvPr/>
          </p:nvSpPr>
          <p:spPr bwMode="auto">
            <a:xfrm>
              <a:off x="4344" y="2591"/>
              <a:ext cx="1008"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latin typeface="Arial" panose="020B0604020202020204" pitchFamily="34" charset="0"/>
                </a:rPr>
                <a:t>Student</a:t>
              </a:r>
            </a:p>
          </p:txBody>
        </p:sp>
        <p:sp>
          <p:nvSpPr>
            <p:cNvPr id="96276" name="Line 7"/>
            <p:cNvSpPr>
              <a:spLocks noChangeShapeType="1"/>
            </p:cNvSpPr>
            <p:nvPr/>
          </p:nvSpPr>
          <p:spPr bwMode="auto">
            <a:xfrm>
              <a:off x="4224" y="2976"/>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6277" name="Line 8"/>
            <p:cNvSpPr>
              <a:spLocks noChangeShapeType="1"/>
            </p:cNvSpPr>
            <p:nvPr/>
          </p:nvSpPr>
          <p:spPr bwMode="auto">
            <a:xfrm>
              <a:off x="4224" y="3168"/>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grpSp>
        <p:nvGrpSpPr>
          <p:cNvPr id="96259" name="Group 9"/>
          <p:cNvGrpSpPr>
            <a:grpSpLocks/>
          </p:cNvGrpSpPr>
          <p:nvPr/>
        </p:nvGrpSpPr>
        <p:grpSpPr bwMode="auto">
          <a:xfrm>
            <a:off x="6934200" y="3810000"/>
            <a:ext cx="2057400" cy="990600"/>
            <a:chOff x="4224" y="2544"/>
            <a:chExt cx="1248" cy="808"/>
          </a:xfrm>
        </p:grpSpPr>
        <p:sp>
          <p:nvSpPr>
            <p:cNvPr id="96270" name="Rectangle 10"/>
            <p:cNvSpPr>
              <a:spLocks noChangeArrowheads="1"/>
            </p:cNvSpPr>
            <p:nvPr/>
          </p:nvSpPr>
          <p:spPr bwMode="auto">
            <a:xfrm>
              <a:off x="4224" y="2544"/>
              <a:ext cx="1248" cy="8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96271" name="Text Box 11"/>
            <p:cNvSpPr txBox="1">
              <a:spLocks noChangeArrowheads="1"/>
            </p:cNvSpPr>
            <p:nvPr/>
          </p:nvSpPr>
          <p:spPr bwMode="auto">
            <a:xfrm>
              <a:off x="4344" y="2591"/>
              <a:ext cx="1008"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latin typeface="Arial" panose="020B0604020202020204" pitchFamily="34" charset="0"/>
                </a:rPr>
                <a:t>Schedule</a:t>
              </a:r>
            </a:p>
          </p:txBody>
        </p:sp>
        <p:sp>
          <p:nvSpPr>
            <p:cNvPr id="96272" name="Line 12"/>
            <p:cNvSpPr>
              <a:spLocks noChangeShapeType="1"/>
            </p:cNvSpPr>
            <p:nvPr/>
          </p:nvSpPr>
          <p:spPr bwMode="auto">
            <a:xfrm>
              <a:off x="4224" y="2976"/>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6273" name="Line 13"/>
            <p:cNvSpPr>
              <a:spLocks noChangeShapeType="1"/>
            </p:cNvSpPr>
            <p:nvPr/>
          </p:nvSpPr>
          <p:spPr bwMode="auto">
            <a:xfrm>
              <a:off x="4224" y="3168"/>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sp>
        <p:nvSpPr>
          <p:cNvPr id="96260" name="Line 14"/>
          <p:cNvSpPr>
            <a:spLocks noChangeShapeType="1"/>
          </p:cNvSpPr>
          <p:nvPr/>
        </p:nvSpPr>
        <p:spPr bwMode="auto">
          <a:xfrm>
            <a:off x="5257800" y="4419600"/>
            <a:ext cx="1676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6261" name="Text Box 15"/>
          <p:cNvSpPr txBox="1">
            <a:spLocks noChangeArrowheads="1"/>
          </p:cNvSpPr>
          <p:nvPr/>
        </p:nvSpPr>
        <p:spPr bwMode="auto">
          <a:xfrm>
            <a:off x="1652588" y="2514600"/>
            <a:ext cx="16764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solidFill>
                  <a:schemeClr val="accent2"/>
                </a:solidFill>
              </a:rPr>
              <a:t>Whole</a:t>
            </a:r>
          </a:p>
        </p:txBody>
      </p:sp>
      <p:sp>
        <p:nvSpPr>
          <p:cNvPr id="96262" name="Line 16"/>
          <p:cNvSpPr>
            <a:spLocks noChangeShapeType="1"/>
          </p:cNvSpPr>
          <p:nvPr/>
        </p:nvSpPr>
        <p:spPr bwMode="auto">
          <a:xfrm>
            <a:off x="2590800" y="2971800"/>
            <a:ext cx="838200" cy="8382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6263" name="Text Box 17"/>
          <p:cNvSpPr txBox="1">
            <a:spLocks noChangeArrowheads="1"/>
          </p:cNvSpPr>
          <p:nvPr/>
        </p:nvSpPr>
        <p:spPr bwMode="auto">
          <a:xfrm>
            <a:off x="4724400" y="5257800"/>
            <a:ext cx="2133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solidFill>
                  <a:schemeClr val="accent2"/>
                </a:solidFill>
              </a:rPr>
              <a:t>Aggregation</a:t>
            </a:r>
          </a:p>
        </p:txBody>
      </p:sp>
      <p:sp>
        <p:nvSpPr>
          <p:cNvPr id="96264" name="Line 18"/>
          <p:cNvSpPr>
            <a:spLocks noChangeShapeType="1"/>
          </p:cNvSpPr>
          <p:nvPr/>
        </p:nvSpPr>
        <p:spPr bwMode="auto">
          <a:xfrm flipV="1">
            <a:off x="5791200" y="4419600"/>
            <a:ext cx="304800" cy="7620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6265" name="Text Box 19"/>
          <p:cNvSpPr txBox="1">
            <a:spLocks noChangeArrowheads="1"/>
          </p:cNvSpPr>
          <p:nvPr/>
        </p:nvSpPr>
        <p:spPr bwMode="auto">
          <a:xfrm>
            <a:off x="8305800" y="2514600"/>
            <a:ext cx="2133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solidFill>
                  <a:schemeClr val="accent2"/>
                </a:solidFill>
              </a:rPr>
              <a:t>Part</a:t>
            </a:r>
          </a:p>
        </p:txBody>
      </p:sp>
      <p:sp>
        <p:nvSpPr>
          <p:cNvPr id="96266" name="Line 20"/>
          <p:cNvSpPr>
            <a:spLocks noChangeShapeType="1"/>
          </p:cNvSpPr>
          <p:nvPr/>
        </p:nvSpPr>
        <p:spPr bwMode="auto">
          <a:xfrm flipH="1">
            <a:off x="8534400" y="3048000"/>
            <a:ext cx="762000" cy="6858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6267" name="AutoShape 21"/>
          <p:cNvSpPr>
            <a:spLocks noChangeArrowheads="1"/>
          </p:cNvSpPr>
          <p:nvPr/>
        </p:nvSpPr>
        <p:spPr bwMode="auto">
          <a:xfrm>
            <a:off x="4876800" y="4267200"/>
            <a:ext cx="381000" cy="304800"/>
          </a:xfrm>
          <a:prstGeom prst="diamond">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96268" name="Rectangle 2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Relationships: Aggregation</a:t>
            </a:r>
          </a:p>
        </p:txBody>
      </p:sp>
      <p:sp>
        <p:nvSpPr>
          <p:cNvPr id="96269" name="Rectangle 23"/>
          <p:cNvSpPr>
            <a:spLocks noGrp="1" noChangeArrowheads="1"/>
          </p:cNvSpPr>
          <p:nvPr>
            <p:ph idx="1"/>
          </p:nvPr>
        </p:nvSpPr>
        <p:spPr>
          <a:xfrm>
            <a:off x="2698750" y="1828800"/>
            <a:ext cx="6345238" cy="3530600"/>
          </a:xfrm>
        </p:spPr>
        <p:txBody>
          <a:bodyPr/>
          <a:lstStyle/>
          <a:p>
            <a:pPr eaLnBrk="1" hangingPunct="1"/>
            <a:r>
              <a:rPr lang="en-US" altLang="en-US" smtClean="0"/>
              <a:t>A special form of association that models a whole-part relationship between an aggregate (the whole) and its parts</a:t>
            </a:r>
          </a:p>
        </p:txBody>
      </p:sp>
    </p:spTree>
    <p:extLst>
      <p:ext uri="{BB962C8B-B14F-4D97-AF65-F5344CB8AC3E}">
        <p14:creationId xmlns:p14="http://schemas.microsoft.com/office/powerpoint/2010/main" val="3844362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Group 4"/>
          <p:cNvGrpSpPr>
            <a:grpSpLocks/>
          </p:cNvGrpSpPr>
          <p:nvPr/>
        </p:nvGrpSpPr>
        <p:grpSpPr bwMode="auto">
          <a:xfrm>
            <a:off x="3048000" y="3886200"/>
            <a:ext cx="2057400" cy="990600"/>
            <a:chOff x="4224" y="2544"/>
            <a:chExt cx="1248" cy="808"/>
          </a:xfrm>
        </p:grpSpPr>
        <p:sp>
          <p:nvSpPr>
            <p:cNvPr id="98322" name="Rectangle 5"/>
            <p:cNvSpPr>
              <a:spLocks noChangeArrowheads="1"/>
            </p:cNvSpPr>
            <p:nvPr/>
          </p:nvSpPr>
          <p:spPr bwMode="auto">
            <a:xfrm>
              <a:off x="4224" y="2544"/>
              <a:ext cx="1248" cy="8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98323" name="Text Box 6"/>
            <p:cNvSpPr txBox="1">
              <a:spLocks noChangeArrowheads="1"/>
            </p:cNvSpPr>
            <p:nvPr/>
          </p:nvSpPr>
          <p:spPr bwMode="auto">
            <a:xfrm>
              <a:off x="4344" y="2591"/>
              <a:ext cx="1008"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latin typeface="Arial" panose="020B0604020202020204" pitchFamily="34" charset="0"/>
                </a:rPr>
                <a:t>Student</a:t>
              </a:r>
            </a:p>
          </p:txBody>
        </p:sp>
        <p:sp>
          <p:nvSpPr>
            <p:cNvPr id="98324" name="Line 7"/>
            <p:cNvSpPr>
              <a:spLocks noChangeShapeType="1"/>
            </p:cNvSpPr>
            <p:nvPr/>
          </p:nvSpPr>
          <p:spPr bwMode="auto">
            <a:xfrm>
              <a:off x="4224" y="2976"/>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8325" name="Line 8"/>
            <p:cNvSpPr>
              <a:spLocks noChangeShapeType="1"/>
            </p:cNvSpPr>
            <p:nvPr/>
          </p:nvSpPr>
          <p:spPr bwMode="auto">
            <a:xfrm>
              <a:off x="4224" y="3168"/>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grpSp>
        <p:nvGrpSpPr>
          <p:cNvPr id="98307" name="Group 9"/>
          <p:cNvGrpSpPr>
            <a:grpSpLocks/>
          </p:cNvGrpSpPr>
          <p:nvPr/>
        </p:nvGrpSpPr>
        <p:grpSpPr bwMode="auto">
          <a:xfrm>
            <a:off x="7162800" y="3810000"/>
            <a:ext cx="2057400" cy="990600"/>
            <a:chOff x="4224" y="2544"/>
            <a:chExt cx="1248" cy="808"/>
          </a:xfrm>
        </p:grpSpPr>
        <p:sp>
          <p:nvSpPr>
            <p:cNvPr id="98318" name="Rectangle 10"/>
            <p:cNvSpPr>
              <a:spLocks noChangeArrowheads="1"/>
            </p:cNvSpPr>
            <p:nvPr/>
          </p:nvSpPr>
          <p:spPr bwMode="auto">
            <a:xfrm>
              <a:off x="4224" y="2544"/>
              <a:ext cx="1248" cy="8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98319" name="Text Box 11"/>
            <p:cNvSpPr txBox="1">
              <a:spLocks noChangeArrowheads="1"/>
            </p:cNvSpPr>
            <p:nvPr/>
          </p:nvSpPr>
          <p:spPr bwMode="auto">
            <a:xfrm>
              <a:off x="4344" y="2591"/>
              <a:ext cx="1008"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latin typeface="Arial" panose="020B0604020202020204" pitchFamily="34" charset="0"/>
                </a:rPr>
                <a:t>Schedule</a:t>
              </a:r>
            </a:p>
          </p:txBody>
        </p:sp>
        <p:sp>
          <p:nvSpPr>
            <p:cNvPr id="98320" name="Line 12"/>
            <p:cNvSpPr>
              <a:spLocks noChangeShapeType="1"/>
            </p:cNvSpPr>
            <p:nvPr/>
          </p:nvSpPr>
          <p:spPr bwMode="auto">
            <a:xfrm>
              <a:off x="4224" y="2976"/>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8321" name="Line 13"/>
            <p:cNvSpPr>
              <a:spLocks noChangeShapeType="1"/>
            </p:cNvSpPr>
            <p:nvPr/>
          </p:nvSpPr>
          <p:spPr bwMode="auto">
            <a:xfrm>
              <a:off x="4224" y="3168"/>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sp>
        <p:nvSpPr>
          <p:cNvPr id="98308" name="Line 14"/>
          <p:cNvSpPr>
            <a:spLocks noChangeShapeType="1"/>
          </p:cNvSpPr>
          <p:nvPr/>
        </p:nvSpPr>
        <p:spPr bwMode="auto">
          <a:xfrm>
            <a:off x="5486400" y="4419600"/>
            <a:ext cx="1676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8309" name="Text Box 15"/>
          <p:cNvSpPr txBox="1">
            <a:spLocks noChangeArrowheads="1"/>
          </p:cNvSpPr>
          <p:nvPr/>
        </p:nvSpPr>
        <p:spPr bwMode="auto">
          <a:xfrm>
            <a:off x="1524000" y="2552700"/>
            <a:ext cx="2133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solidFill>
                  <a:schemeClr val="accent2"/>
                </a:solidFill>
              </a:rPr>
              <a:t>Whole</a:t>
            </a:r>
          </a:p>
        </p:txBody>
      </p:sp>
      <p:sp>
        <p:nvSpPr>
          <p:cNvPr id="98310" name="Line 16"/>
          <p:cNvSpPr>
            <a:spLocks noChangeShapeType="1"/>
          </p:cNvSpPr>
          <p:nvPr/>
        </p:nvSpPr>
        <p:spPr bwMode="auto">
          <a:xfrm>
            <a:off x="2819400" y="2971800"/>
            <a:ext cx="838200" cy="8382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8311" name="Text Box 17"/>
          <p:cNvSpPr txBox="1">
            <a:spLocks noChangeArrowheads="1"/>
          </p:cNvSpPr>
          <p:nvPr/>
        </p:nvSpPr>
        <p:spPr bwMode="auto">
          <a:xfrm>
            <a:off x="4953000" y="5257800"/>
            <a:ext cx="2133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solidFill>
                  <a:schemeClr val="accent2"/>
                </a:solidFill>
              </a:rPr>
              <a:t>Aggregation</a:t>
            </a:r>
          </a:p>
        </p:txBody>
      </p:sp>
      <p:sp>
        <p:nvSpPr>
          <p:cNvPr id="98312" name="Line 18"/>
          <p:cNvSpPr>
            <a:spLocks noChangeShapeType="1"/>
          </p:cNvSpPr>
          <p:nvPr/>
        </p:nvSpPr>
        <p:spPr bwMode="auto">
          <a:xfrm flipV="1">
            <a:off x="6019800" y="4419600"/>
            <a:ext cx="304800" cy="7620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8313" name="Line 19"/>
          <p:cNvSpPr>
            <a:spLocks noChangeShapeType="1"/>
          </p:cNvSpPr>
          <p:nvPr/>
        </p:nvSpPr>
        <p:spPr bwMode="auto">
          <a:xfrm flipH="1">
            <a:off x="8763000" y="3048000"/>
            <a:ext cx="762000" cy="6858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8314" name="AutoShape 20"/>
          <p:cNvSpPr>
            <a:spLocks noChangeArrowheads="1"/>
          </p:cNvSpPr>
          <p:nvPr/>
        </p:nvSpPr>
        <p:spPr bwMode="auto">
          <a:xfrm>
            <a:off x="5105400" y="4267200"/>
            <a:ext cx="381000" cy="304800"/>
          </a:xfrm>
          <a:prstGeom prst="diamond">
            <a:avLst/>
          </a:prstGeom>
          <a:solidFill>
            <a:schemeClr val="bg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98315" name="Text Box 21"/>
          <p:cNvSpPr txBox="1">
            <a:spLocks noChangeArrowheads="1"/>
          </p:cNvSpPr>
          <p:nvPr/>
        </p:nvSpPr>
        <p:spPr bwMode="auto">
          <a:xfrm>
            <a:off x="8534400" y="2514600"/>
            <a:ext cx="2133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solidFill>
                  <a:schemeClr val="accent2"/>
                </a:solidFill>
              </a:rPr>
              <a:t>Part</a:t>
            </a:r>
          </a:p>
        </p:txBody>
      </p:sp>
      <p:sp>
        <p:nvSpPr>
          <p:cNvPr id="98316" name="Rectangle 22"/>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Relationships: Composition</a:t>
            </a:r>
          </a:p>
        </p:txBody>
      </p:sp>
      <p:sp>
        <p:nvSpPr>
          <p:cNvPr id="98317" name="Rectangle 23"/>
          <p:cNvSpPr>
            <a:spLocks noGrp="1" noChangeArrowheads="1"/>
          </p:cNvSpPr>
          <p:nvPr>
            <p:ph idx="1"/>
          </p:nvPr>
        </p:nvSpPr>
        <p:spPr>
          <a:xfrm>
            <a:off x="2779714" y="1917700"/>
            <a:ext cx="6345237" cy="3530600"/>
          </a:xfrm>
        </p:spPr>
        <p:txBody>
          <a:bodyPr/>
          <a:lstStyle/>
          <a:p>
            <a:pPr eaLnBrk="1" hangingPunct="1"/>
            <a:r>
              <a:rPr lang="en-US" altLang="en-US" smtClean="0"/>
              <a:t>A form of aggregation with strong ownership and coincident lifetimes</a:t>
            </a:r>
          </a:p>
          <a:p>
            <a:pPr lvl="1" eaLnBrk="1" hangingPunct="1"/>
            <a:r>
              <a:rPr lang="en-US" altLang="en-US" smtClean="0"/>
              <a:t>The parts cannot survive the whole/aggregate </a:t>
            </a:r>
          </a:p>
        </p:txBody>
      </p:sp>
    </p:spTree>
    <p:extLst>
      <p:ext uri="{BB962C8B-B14F-4D97-AF65-F5344CB8AC3E}">
        <p14:creationId xmlns:p14="http://schemas.microsoft.com/office/powerpoint/2010/main" val="12530247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Association Vs Aggregation Vs composition</a:t>
            </a:r>
            <a:endParaRPr lang="en-US" sz="4400" dirty="0"/>
          </a:p>
        </p:txBody>
      </p:sp>
      <p:sp>
        <p:nvSpPr>
          <p:cNvPr id="3" name="Content Placeholder 2"/>
          <p:cNvSpPr>
            <a:spLocks noGrp="1"/>
          </p:cNvSpPr>
          <p:nvPr>
            <p:ph idx="1"/>
          </p:nvPr>
        </p:nvSpPr>
        <p:spPr/>
        <p:txBody>
          <a:bodyPr>
            <a:normAutofit lnSpcReduction="10000"/>
          </a:bodyPr>
          <a:lstStyle/>
          <a:p>
            <a:pPr fontAlgn="base"/>
            <a:r>
              <a:rPr lang="en-US" b="1" dirty="0"/>
              <a:t>Association</a:t>
            </a:r>
            <a:r>
              <a:rPr lang="en-US" dirty="0"/>
              <a:t> is a relationship where all objects have their own lifecycle and there is no owner.</a:t>
            </a:r>
          </a:p>
          <a:p>
            <a:pPr fontAlgn="base"/>
            <a:r>
              <a:rPr lang="en-US" dirty="0" smtClean="0"/>
              <a:t>Example :Teacher </a:t>
            </a:r>
            <a:r>
              <a:rPr lang="en-US" dirty="0"/>
              <a:t>and Student. Multiple students can associate with single teacher and single student can associate with multiple teachers, but there is no ownership between the objects and both have their own lifecycle. Both can be created and deleted independently.</a:t>
            </a:r>
          </a:p>
          <a:p>
            <a:pPr fontAlgn="base"/>
            <a:r>
              <a:rPr lang="en-US" b="1" dirty="0"/>
              <a:t>Aggregation</a:t>
            </a:r>
            <a:r>
              <a:rPr lang="en-US" dirty="0"/>
              <a:t> is a </a:t>
            </a:r>
            <a:r>
              <a:rPr lang="en-US" dirty="0" err="1"/>
              <a:t>specialised</a:t>
            </a:r>
            <a:r>
              <a:rPr lang="en-US" dirty="0"/>
              <a:t> form of Association where all objects have their own lifecycle, but there is ownership and child objects can not belong to another parent object.</a:t>
            </a:r>
          </a:p>
          <a:p>
            <a:pPr fontAlgn="base"/>
            <a:r>
              <a:rPr lang="en-US" dirty="0" smtClean="0"/>
              <a:t>Example </a:t>
            </a:r>
            <a:r>
              <a:rPr lang="en-US" dirty="0"/>
              <a:t>of Department and teacher. A single teacher can not belong to multiple departments, but if we delete the department, the teacher object will </a:t>
            </a:r>
            <a:r>
              <a:rPr lang="en-US" i="1" dirty="0"/>
              <a:t>not</a:t>
            </a:r>
            <a:r>
              <a:rPr lang="en-US" dirty="0"/>
              <a:t> be destroyed. </a:t>
            </a:r>
            <a:r>
              <a:rPr lang="en-US" dirty="0" smtClean="0"/>
              <a:t>It is a </a:t>
            </a:r>
            <a:r>
              <a:rPr lang="en-US" b="1" dirty="0"/>
              <a:t>“has-a” </a:t>
            </a:r>
            <a:r>
              <a:rPr lang="en-US" dirty="0"/>
              <a:t>relationship.</a:t>
            </a:r>
          </a:p>
          <a:p>
            <a:pPr fontAlgn="base"/>
            <a:r>
              <a:rPr lang="en-US" b="1" dirty="0"/>
              <a:t>Composition</a:t>
            </a:r>
            <a:r>
              <a:rPr lang="en-US" dirty="0"/>
              <a:t> is </a:t>
            </a:r>
            <a:r>
              <a:rPr lang="en-US" dirty="0" err="1" smtClean="0"/>
              <a:t>specialised</a:t>
            </a:r>
            <a:r>
              <a:rPr lang="en-US" dirty="0" smtClean="0"/>
              <a:t> strong form </a:t>
            </a:r>
            <a:r>
              <a:rPr lang="en-US" dirty="0"/>
              <a:t>of Aggregation </a:t>
            </a:r>
            <a:r>
              <a:rPr lang="en-US" dirty="0" smtClean="0"/>
              <a:t>where and child </a:t>
            </a:r>
            <a:r>
              <a:rPr lang="en-US" dirty="0"/>
              <a:t>object does not have its lifecycle and if parent object is deleted, all child objects will also be deleted</a:t>
            </a:r>
            <a:r>
              <a:rPr lang="en-US" dirty="0" smtClean="0"/>
              <a:t>. Also called as </a:t>
            </a:r>
            <a:r>
              <a:rPr lang="en-US" dirty="0"/>
              <a:t>a “death” relationship. </a:t>
            </a:r>
            <a:endParaRPr lang="en-US" dirty="0"/>
          </a:p>
          <a:p>
            <a:endParaRPr lang="en-US" dirty="0"/>
          </a:p>
        </p:txBody>
      </p:sp>
    </p:spTree>
    <p:extLst>
      <p:ext uri="{BB962C8B-B14F-4D97-AF65-F5344CB8AC3E}">
        <p14:creationId xmlns:p14="http://schemas.microsoft.com/office/powerpoint/2010/main" val="1969712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Association: Multiplicity and Navigation</a:t>
            </a:r>
          </a:p>
        </p:txBody>
      </p:sp>
      <p:sp>
        <p:nvSpPr>
          <p:cNvPr id="100355" name="Rectangle 5"/>
          <p:cNvSpPr>
            <a:spLocks noGrp="1" noChangeArrowheads="1"/>
          </p:cNvSpPr>
          <p:nvPr>
            <p:ph idx="1"/>
          </p:nvPr>
        </p:nvSpPr>
        <p:spPr/>
        <p:txBody>
          <a:bodyPr/>
          <a:lstStyle/>
          <a:p>
            <a:pPr eaLnBrk="1" hangingPunct="1"/>
            <a:r>
              <a:rPr lang="en-US" altLang="en-US" smtClean="0"/>
              <a:t>Multiplicity defines how many objects participate in a relationships</a:t>
            </a:r>
          </a:p>
          <a:p>
            <a:pPr lvl="1" eaLnBrk="1" hangingPunct="1"/>
            <a:r>
              <a:rPr lang="en-US" altLang="en-US" smtClean="0"/>
              <a:t>The number of instances of one class related to ONE instance of the other class</a:t>
            </a:r>
          </a:p>
          <a:p>
            <a:pPr lvl="1" eaLnBrk="1" hangingPunct="1"/>
            <a:r>
              <a:rPr lang="en-US" altLang="en-US" smtClean="0"/>
              <a:t>Specified for each end of the association</a:t>
            </a:r>
          </a:p>
          <a:p>
            <a:pPr eaLnBrk="1" hangingPunct="1"/>
            <a:r>
              <a:rPr lang="en-US" altLang="en-US" smtClean="0"/>
              <a:t>Associations and aggregations are bi-directional by default, but it is often desirable to restrict navigation to one direction</a:t>
            </a:r>
          </a:p>
          <a:p>
            <a:pPr lvl="1" eaLnBrk="1" hangingPunct="1"/>
            <a:r>
              <a:rPr lang="en-US" altLang="en-US" smtClean="0"/>
              <a:t>If navigation is restricted, an arrowhead is added to indicate the direction of the navigation</a:t>
            </a:r>
          </a:p>
        </p:txBody>
      </p:sp>
    </p:spTree>
    <p:extLst>
      <p:ext uri="{BB962C8B-B14F-4D97-AF65-F5344CB8AC3E}">
        <p14:creationId xmlns:p14="http://schemas.microsoft.com/office/powerpoint/2010/main" val="29223568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2728914" y="311151"/>
            <a:ext cx="6345237" cy="709613"/>
          </a:xfrm>
        </p:spPr>
        <p:txBody>
          <a:bodyPr>
            <a:normAutofit fontScale="90000"/>
          </a:bodyPr>
          <a:lstStyle/>
          <a:p>
            <a:pPr eaLnBrk="1" hangingPunct="1"/>
            <a:r>
              <a:rPr lang="en-US" altLang="en-US" smtClean="0"/>
              <a:t>Association: Multiplicity</a:t>
            </a:r>
          </a:p>
        </p:txBody>
      </p:sp>
      <p:sp>
        <p:nvSpPr>
          <p:cNvPr id="102403" name="Rectangle 21"/>
          <p:cNvSpPr>
            <a:spLocks noGrp="1" noChangeArrowheads="1"/>
          </p:cNvSpPr>
          <p:nvPr>
            <p:ph idx="1"/>
          </p:nvPr>
        </p:nvSpPr>
        <p:spPr>
          <a:xfrm>
            <a:off x="3399595" y="2225898"/>
            <a:ext cx="6346825" cy="3805238"/>
          </a:xfrm>
        </p:spPr>
        <p:txBody>
          <a:bodyPr>
            <a:normAutofit fontScale="92500" lnSpcReduction="20000"/>
          </a:bodyPr>
          <a:lstStyle/>
          <a:p>
            <a:pPr eaLnBrk="1" hangingPunct="1"/>
            <a:r>
              <a:rPr lang="en-US" altLang="en-US" dirty="0" smtClean="0"/>
              <a:t>Unspecified</a:t>
            </a:r>
          </a:p>
          <a:p>
            <a:pPr eaLnBrk="1" hangingPunct="1"/>
            <a:r>
              <a:rPr lang="en-US" altLang="en-US" dirty="0" smtClean="0"/>
              <a:t>Exactly one</a:t>
            </a:r>
          </a:p>
          <a:p>
            <a:pPr eaLnBrk="1" hangingPunct="1"/>
            <a:r>
              <a:rPr lang="en-US" altLang="en-US" dirty="0" smtClean="0"/>
              <a:t>Zero or more (many, unlimited)</a:t>
            </a:r>
          </a:p>
          <a:p>
            <a:pPr eaLnBrk="1" hangingPunct="1"/>
            <a:endParaRPr lang="en-US" altLang="en-US" dirty="0" smtClean="0"/>
          </a:p>
          <a:p>
            <a:pPr eaLnBrk="1" hangingPunct="1"/>
            <a:endParaRPr lang="en-US" altLang="en-US" dirty="0" smtClean="0"/>
          </a:p>
          <a:p>
            <a:pPr eaLnBrk="1" hangingPunct="1"/>
            <a:r>
              <a:rPr lang="en-US" altLang="en-US" dirty="0" smtClean="0"/>
              <a:t>One </a:t>
            </a:r>
            <a:r>
              <a:rPr lang="en-US" altLang="en-US" dirty="0" smtClean="0"/>
              <a:t>or more</a:t>
            </a:r>
          </a:p>
          <a:p>
            <a:pPr eaLnBrk="1" hangingPunct="1"/>
            <a:r>
              <a:rPr lang="en-US" altLang="en-US" dirty="0" smtClean="0"/>
              <a:t>Zero or one</a:t>
            </a:r>
          </a:p>
          <a:p>
            <a:pPr eaLnBrk="1" hangingPunct="1"/>
            <a:r>
              <a:rPr lang="en-US" altLang="en-US" dirty="0" smtClean="0"/>
              <a:t>Specified range</a:t>
            </a:r>
          </a:p>
          <a:p>
            <a:pPr eaLnBrk="1" hangingPunct="1"/>
            <a:endParaRPr lang="en-US" altLang="en-US" dirty="0" smtClean="0"/>
          </a:p>
          <a:p>
            <a:pPr eaLnBrk="1" hangingPunct="1"/>
            <a:r>
              <a:rPr lang="en-US" altLang="en-US" dirty="0" smtClean="0"/>
              <a:t>Multiple</a:t>
            </a:r>
            <a:r>
              <a:rPr lang="en-US" altLang="en-US" dirty="0" smtClean="0"/>
              <a:t>, disjoint ranges</a:t>
            </a:r>
          </a:p>
        </p:txBody>
      </p:sp>
      <p:sp>
        <p:nvSpPr>
          <p:cNvPr id="102404" name="Line 3"/>
          <p:cNvSpPr>
            <a:spLocks noChangeShapeType="1"/>
          </p:cNvSpPr>
          <p:nvPr/>
        </p:nvSpPr>
        <p:spPr bwMode="auto">
          <a:xfrm>
            <a:off x="7135091" y="1993669"/>
            <a:ext cx="2362200"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02405" name="Line 4"/>
          <p:cNvSpPr>
            <a:spLocks noChangeShapeType="1"/>
          </p:cNvSpPr>
          <p:nvPr/>
        </p:nvSpPr>
        <p:spPr bwMode="auto">
          <a:xfrm>
            <a:off x="7135091" y="2501669"/>
            <a:ext cx="2362200"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grpSp>
        <p:nvGrpSpPr>
          <p:cNvPr id="102406" name="Group 5"/>
          <p:cNvGrpSpPr>
            <a:grpSpLocks/>
          </p:cNvGrpSpPr>
          <p:nvPr/>
        </p:nvGrpSpPr>
        <p:grpSpPr bwMode="auto">
          <a:xfrm>
            <a:off x="7135091" y="5041669"/>
            <a:ext cx="2362200" cy="325438"/>
            <a:chOff x="2208" y="2416"/>
            <a:chExt cx="1488" cy="205"/>
          </a:xfrm>
        </p:grpSpPr>
        <p:sp>
          <p:nvSpPr>
            <p:cNvPr id="102423" name="Line 6"/>
            <p:cNvSpPr>
              <a:spLocks noChangeShapeType="1"/>
            </p:cNvSpPr>
            <p:nvPr/>
          </p:nvSpPr>
          <p:spPr bwMode="auto">
            <a:xfrm>
              <a:off x="2208" y="2416"/>
              <a:ext cx="14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02424" name="Text Box 7"/>
            <p:cNvSpPr txBox="1">
              <a:spLocks noChangeArrowheads="1"/>
            </p:cNvSpPr>
            <p:nvPr/>
          </p:nvSpPr>
          <p:spPr bwMode="auto">
            <a:xfrm>
              <a:off x="2208" y="2448"/>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2..4</a:t>
              </a:r>
            </a:p>
          </p:txBody>
        </p:sp>
      </p:grpSp>
      <p:grpSp>
        <p:nvGrpSpPr>
          <p:cNvPr id="102407" name="Group 8"/>
          <p:cNvGrpSpPr>
            <a:grpSpLocks/>
          </p:cNvGrpSpPr>
          <p:nvPr/>
        </p:nvGrpSpPr>
        <p:grpSpPr bwMode="auto">
          <a:xfrm>
            <a:off x="7135091" y="4533669"/>
            <a:ext cx="2362200" cy="300038"/>
            <a:chOff x="2208" y="2096"/>
            <a:chExt cx="1488" cy="189"/>
          </a:xfrm>
        </p:grpSpPr>
        <p:sp>
          <p:nvSpPr>
            <p:cNvPr id="102421" name="Line 9"/>
            <p:cNvSpPr>
              <a:spLocks noChangeShapeType="1"/>
            </p:cNvSpPr>
            <p:nvPr/>
          </p:nvSpPr>
          <p:spPr bwMode="auto">
            <a:xfrm>
              <a:off x="2208" y="2096"/>
              <a:ext cx="14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02422" name="Text Box 10"/>
            <p:cNvSpPr txBox="1">
              <a:spLocks noChangeArrowheads="1"/>
            </p:cNvSpPr>
            <p:nvPr/>
          </p:nvSpPr>
          <p:spPr bwMode="auto">
            <a:xfrm>
              <a:off x="2208" y="2112"/>
              <a:ext cx="24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0..1</a:t>
              </a:r>
            </a:p>
          </p:txBody>
        </p:sp>
      </p:grpSp>
      <p:grpSp>
        <p:nvGrpSpPr>
          <p:cNvPr id="102408" name="Group 11"/>
          <p:cNvGrpSpPr>
            <a:grpSpLocks/>
          </p:cNvGrpSpPr>
          <p:nvPr/>
        </p:nvGrpSpPr>
        <p:grpSpPr bwMode="auto">
          <a:xfrm>
            <a:off x="7135091" y="4025669"/>
            <a:ext cx="2362200" cy="274638"/>
            <a:chOff x="2208" y="1776"/>
            <a:chExt cx="1488" cy="173"/>
          </a:xfrm>
        </p:grpSpPr>
        <p:sp>
          <p:nvSpPr>
            <p:cNvPr id="102419" name="Line 12"/>
            <p:cNvSpPr>
              <a:spLocks noChangeShapeType="1"/>
            </p:cNvSpPr>
            <p:nvPr/>
          </p:nvSpPr>
          <p:spPr bwMode="auto">
            <a:xfrm>
              <a:off x="2208" y="1776"/>
              <a:ext cx="14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02420" name="Text Box 13"/>
            <p:cNvSpPr txBox="1">
              <a:spLocks noChangeArrowheads="1"/>
            </p:cNvSpPr>
            <p:nvPr/>
          </p:nvSpPr>
          <p:spPr bwMode="auto">
            <a:xfrm>
              <a:off x="2208" y="1776"/>
              <a:ext cx="2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1..*</a:t>
              </a:r>
            </a:p>
          </p:txBody>
        </p:sp>
      </p:grpSp>
      <p:grpSp>
        <p:nvGrpSpPr>
          <p:cNvPr id="102409" name="Group 14"/>
          <p:cNvGrpSpPr>
            <a:grpSpLocks/>
          </p:cNvGrpSpPr>
          <p:nvPr/>
        </p:nvGrpSpPr>
        <p:grpSpPr bwMode="auto">
          <a:xfrm>
            <a:off x="7135091" y="3009669"/>
            <a:ext cx="2362200" cy="325438"/>
            <a:chOff x="2208" y="1456"/>
            <a:chExt cx="1488" cy="205"/>
          </a:xfrm>
        </p:grpSpPr>
        <p:sp>
          <p:nvSpPr>
            <p:cNvPr id="102417" name="Line 15"/>
            <p:cNvSpPr>
              <a:spLocks noChangeShapeType="1"/>
            </p:cNvSpPr>
            <p:nvPr/>
          </p:nvSpPr>
          <p:spPr bwMode="auto">
            <a:xfrm>
              <a:off x="2208" y="1456"/>
              <a:ext cx="14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02418" name="Text Box 16"/>
            <p:cNvSpPr txBox="1">
              <a:spLocks noChangeArrowheads="1"/>
            </p:cNvSpPr>
            <p:nvPr/>
          </p:nvSpPr>
          <p:spPr bwMode="auto">
            <a:xfrm>
              <a:off x="2208" y="1488"/>
              <a:ext cx="21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0..*</a:t>
              </a:r>
            </a:p>
          </p:txBody>
        </p:sp>
      </p:grpSp>
      <p:sp>
        <p:nvSpPr>
          <p:cNvPr id="102410" name="Text Box 17"/>
          <p:cNvSpPr txBox="1">
            <a:spLocks noChangeArrowheads="1"/>
          </p:cNvSpPr>
          <p:nvPr/>
        </p:nvSpPr>
        <p:spPr bwMode="auto">
          <a:xfrm>
            <a:off x="7135091" y="2527069"/>
            <a:ext cx="127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1</a:t>
            </a:r>
          </a:p>
        </p:txBody>
      </p:sp>
      <p:grpSp>
        <p:nvGrpSpPr>
          <p:cNvPr id="102411" name="Group 18"/>
          <p:cNvGrpSpPr>
            <a:grpSpLocks/>
          </p:cNvGrpSpPr>
          <p:nvPr/>
        </p:nvGrpSpPr>
        <p:grpSpPr bwMode="auto">
          <a:xfrm>
            <a:off x="7135091" y="3517669"/>
            <a:ext cx="2362200" cy="325438"/>
            <a:chOff x="2208" y="1456"/>
            <a:chExt cx="1488" cy="205"/>
          </a:xfrm>
        </p:grpSpPr>
        <p:sp>
          <p:nvSpPr>
            <p:cNvPr id="102415" name="Line 19"/>
            <p:cNvSpPr>
              <a:spLocks noChangeShapeType="1"/>
            </p:cNvSpPr>
            <p:nvPr/>
          </p:nvSpPr>
          <p:spPr bwMode="auto">
            <a:xfrm>
              <a:off x="2208" y="1456"/>
              <a:ext cx="14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02416" name="Text Box 20"/>
            <p:cNvSpPr txBox="1">
              <a:spLocks noChangeArrowheads="1"/>
            </p:cNvSpPr>
            <p:nvPr/>
          </p:nvSpPr>
          <p:spPr bwMode="auto">
            <a:xfrm>
              <a:off x="2208" y="1488"/>
              <a:ext cx="5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a:t>
              </a:r>
            </a:p>
          </p:txBody>
        </p:sp>
      </p:grpSp>
      <p:grpSp>
        <p:nvGrpSpPr>
          <p:cNvPr id="102412" name="Group 22"/>
          <p:cNvGrpSpPr>
            <a:grpSpLocks/>
          </p:cNvGrpSpPr>
          <p:nvPr/>
        </p:nvGrpSpPr>
        <p:grpSpPr bwMode="auto">
          <a:xfrm>
            <a:off x="7135091" y="5575069"/>
            <a:ext cx="2362200" cy="325438"/>
            <a:chOff x="2208" y="2416"/>
            <a:chExt cx="1488" cy="205"/>
          </a:xfrm>
        </p:grpSpPr>
        <p:sp>
          <p:nvSpPr>
            <p:cNvPr id="102413" name="Line 23"/>
            <p:cNvSpPr>
              <a:spLocks noChangeShapeType="1"/>
            </p:cNvSpPr>
            <p:nvPr/>
          </p:nvSpPr>
          <p:spPr bwMode="auto">
            <a:xfrm>
              <a:off x="2208" y="2416"/>
              <a:ext cx="148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02414" name="Text Box 24"/>
            <p:cNvSpPr txBox="1">
              <a:spLocks noChangeArrowheads="1"/>
            </p:cNvSpPr>
            <p:nvPr/>
          </p:nvSpPr>
          <p:spPr bwMode="auto">
            <a:xfrm>
              <a:off x="2208" y="2448"/>
              <a:ext cx="4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2, 4..6</a:t>
              </a:r>
            </a:p>
          </p:txBody>
        </p:sp>
      </p:grpSp>
    </p:spTree>
    <p:extLst>
      <p:ext uri="{BB962C8B-B14F-4D97-AF65-F5344CB8AC3E}">
        <p14:creationId xmlns:p14="http://schemas.microsoft.com/office/powerpoint/2010/main" val="1541661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450" name="Group 3"/>
          <p:cNvGrpSpPr>
            <a:grpSpLocks/>
          </p:cNvGrpSpPr>
          <p:nvPr/>
        </p:nvGrpSpPr>
        <p:grpSpPr bwMode="auto">
          <a:xfrm>
            <a:off x="2667000" y="2971800"/>
            <a:ext cx="2057400" cy="990600"/>
            <a:chOff x="4224" y="2544"/>
            <a:chExt cx="1248" cy="808"/>
          </a:xfrm>
        </p:grpSpPr>
        <p:sp>
          <p:nvSpPr>
            <p:cNvPr id="104466" name="Rectangle 4"/>
            <p:cNvSpPr>
              <a:spLocks noChangeArrowheads="1"/>
            </p:cNvSpPr>
            <p:nvPr/>
          </p:nvSpPr>
          <p:spPr bwMode="auto">
            <a:xfrm>
              <a:off x="4224" y="2544"/>
              <a:ext cx="1248" cy="8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04467" name="Text Box 5"/>
            <p:cNvSpPr txBox="1">
              <a:spLocks noChangeArrowheads="1"/>
            </p:cNvSpPr>
            <p:nvPr/>
          </p:nvSpPr>
          <p:spPr bwMode="auto">
            <a:xfrm>
              <a:off x="4344" y="2591"/>
              <a:ext cx="1008"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latin typeface="Arial" panose="020B0604020202020204" pitchFamily="34" charset="0"/>
                </a:rPr>
                <a:t>Student</a:t>
              </a:r>
            </a:p>
          </p:txBody>
        </p:sp>
        <p:sp>
          <p:nvSpPr>
            <p:cNvPr id="104468" name="Line 6"/>
            <p:cNvSpPr>
              <a:spLocks noChangeShapeType="1"/>
            </p:cNvSpPr>
            <p:nvPr/>
          </p:nvSpPr>
          <p:spPr bwMode="auto">
            <a:xfrm>
              <a:off x="4224" y="2976"/>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04469" name="Line 7"/>
            <p:cNvSpPr>
              <a:spLocks noChangeShapeType="1"/>
            </p:cNvSpPr>
            <p:nvPr/>
          </p:nvSpPr>
          <p:spPr bwMode="auto">
            <a:xfrm>
              <a:off x="4224" y="3168"/>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grpSp>
        <p:nvGrpSpPr>
          <p:cNvPr id="104451" name="Group 8"/>
          <p:cNvGrpSpPr>
            <a:grpSpLocks/>
          </p:cNvGrpSpPr>
          <p:nvPr/>
        </p:nvGrpSpPr>
        <p:grpSpPr bwMode="auto">
          <a:xfrm>
            <a:off x="7239000" y="2895600"/>
            <a:ext cx="2057400" cy="990600"/>
            <a:chOff x="4224" y="2544"/>
            <a:chExt cx="1248" cy="808"/>
          </a:xfrm>
        </p:grpSpPr>
        <p:sp>
          <p:nvSpPr>
            <p:cNvPr id="104462" name="Rectangle 9"/>
            <p:cNvSpPr>
              <a:spLocks noChangeArrowheads="1"/>
            </p:cNvSpPr>
            <p:nvPr/>
          </p:nvSpPr>
          <p:spPr bwMode="auto">
            <a:xfrm>
              <a:off x="4224" y="2544"/>
              <a:ext cx="1248" cy="8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04463" name="Text Box 10"/>
            <p:cNvSpPr txBox="1">
              <a:spLocks noChangeArrowheads="1"/>
            </p:cNvSpPr>
            <p:nvPr/>
          </p:nvSpPr>
          <p:spPr bwMode="auto">
            <a:xfrm>
              <a:off x="4344" y="2591"/>
              <a:ext cx="1008"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latin typeface="Arial" panose="020B0604020202020204" pitchFamily="34" charset="0"/>
                </a:rPr>
                <a:t>Schedule</a:t>
              </a:r>
            </a:p>
          </p:txBody>
        </p:sp>
        <p:sp>
          <p:nvSpPr>
            <p:cNvPr id="104464" name="Line 11"/>
            <p:cNvSpPr>
              <a:spLocks noChangeShapeType="1"/>
            </p:cNvSpPr>
            <p:nvPr/>
          </p:nvSpPr>
          <p:spPr bwMode="auto">
            <a:xfrm>
              <a:off x="4224" y="2976"/>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04465" name="Line 12"/>
            <p:cNvSpPr>
              <a:spLocks noChangeShapeType="1"/>
            </p:cNvSpPr>
            <p:nvPr/>
          </p:nvSpPr>
          <p:spPr bwMode="auto">
            <a:xfrm>
              <a:off x="4224" y="3168"/>
              <a:ext cx="12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sp>
        <p:nvSpPr>
          <p:cNvPr id="104452" name="Text Box 13"/>
          <p:cNvSpPr txBox="1">
            <a:spLocks noChangeArrowheads="1"/>
          </p:cNvSpPr>
          <p:nvPr/>
        </p:nvSpPr>
        <p:spPr bwMode="auto">
          <a:xfrm>
            <a:off x="5029200" y="3048000"/>
            <a:ext cx="15827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1</a:t>
            </a:r>
          </a:p>
        </p:txBody>
      </p:sp>
      <p:sp>
        <p:nvSpPr>
          <p:cNvPr id="104453" name="Text Box 14"/>
          <p:cNvSpPr txBox="1">
            <a:spLocks noChangeArrowheads="1"/>
          </p:cNvSpPr>
          <p:nvPr/>
        </p:nvSpPr>
        <p:spPr bwMode="auto">
          <a:xfrm>
            <a:off x="5638800" y="3048000"/>
            <a:ext cx="15827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tLang="en-US" sz="2000"/>
              <a:t>0..*</a:t>
            </a:r>
          </a:p>
        </p:txBody>
      </p:sp>
      <p:sp>
        <p:nvSpPr>
          <p:cNvPr id="104454" name="Text Box 15"/>
          <p:cNvSpPr txBox="1">
            <a:spLocks noChangeArrowheads="1"/>
          </p:cNvSpPr>
          <p:nvPr/>
        </p:nvSpPr>
        <p:spPr bwMode="auto">
          <a:xfrm>
            <a:off x="4191000" y="2133600"/>
            <a:ext cx="35052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solidFill>
                  <a:schemeClr val="accent2"/>
                </a:solidFill>
              </a:rPr>
              <a:t>Multiplicity</a:t>
            </a:r>
          </a:p>
        </p:txBody>
      </p:sp>
      <p:sp>
        <p:nvSpPr>
          <p:cNvPr id="104455" name="Line 16"/>
          <p:cNvSpPr>
            <a:spLocks noChangeShapeType="1"/>
          </p:cNvSpPr>
          <p:nvPr/>
        </p:nvSpPr>
        <p:spPr bwMode="auto">
          <a:xfrm>
            <a:off x="6172200" y="2667000"/>
            <a:ext cx="457200" cy="5334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04456" name="Line 17"/>
          <p:cNvSpPr>
            <a:spLocks noChangeShapeType="1"/>
          </p:cNvSpPr>
          <p:nvPr/>
        </p:nvSpPr>
        <p:spPr bwMode="auto">
          <a:xfrm flipH="1">
            <a:off x="5334000" y="2667000"/>
            <a:ext cx="381000" cy="4572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04457" name="Text Box 18"/>
          <p:cNvSpPr txBox="1">
            <a:spLocks noChangeArrowheads="1"/>
          </p:cNvSpPr>
          <p:nvPr/>
        </p:nvSpPr>
        <p:spPr bwMode="auto">
          <a:xfrm>
            <a:off x="3657600" y="4419600"/>
            <a:ext cx="35052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solidFill>
                  <a:schemeClr val="accent2"/>
                </a:solidFill>
              </a:rPr>
              <a:t>Navigation</a:t>
            </a:r>
          </a:p>
        </p:txBody>
      </p:sp>
      <p:sp>
        <p:nvSpPr>
          <p:cNvPr id="104458" name="Line 19"/>
          <p:cNvSpPr>
            <a:spLocks noChangeShapeType="1"/>
          </p:cNvSpPr>
          <p:nvPr/>
        </p:nvSpPr>
        <p:spPr bwMode="auto">
          <a:xfrm flipV="1">
            <a:off x="5257800" y="3733800"/>
            <a:ext cx="1600200" cy="6858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04459" name="Line 20"/>
          <p:cNvSpPr>
            <a:spLocks noChangeShapeType="1"/>
          </p:cNvSpPr>
          <p:nvPr/>
        </p:nvSpPr>
        <p:spPr bwMode="auto">
          <a:xfrm>
            <a:off x="5105400" y="3505200"/>
            <a:ext cx="213360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04460" name="AutoShape 21"/>
          <p:cNvSpPr>
            <a:spLocks noChangeArrowheads="1"/>
          </p:cNvSpPr>
          <p:nvPr/>
        </p:nvSpPr>
        <p:spPr bwMode="auto">
          <a:xfrm>
            <a:off x="4724400" y="3352800"/>
            <a:ext cx="381000" cy="304800"/>
          </a:xfrm>
          <a:prstGeom prst="diamond">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04461" name="Rectangle 22"/>
          <p:cNvSpPr>
            <a:spLocks noGrp="1" noChangeArrowheads="1"/>
          </p:cNvSpPr>
          <p:nvPr>
            <p:ph type="title"/>
          </p:nvPr>
        </p:nvSpPr>
        <p:spPr/>
        <p:txBody>
          <a:bodyPr/>
          <a:lstStyle/>
          <a:p>
            <a:pPr eaLnBrk="1" hangingPunct="1"/>
            <a:r>
              <a:rPr lang="en-US" altLang="en-US" smtClean="0"/>
              <a:t>Example: Multiplicity and Navigation</a:t>
            </a:r>
          </a:p>
        </p:txBody>
      </p:sp>
    </p:spTree>
    <p:extLst>
      <p:ext uri="{BB962C8B-B14F-4D97-AF65-F5344CB8AC3E}">
        <p14:creationId xmlns:p14="http://schemas.microsoft.com/office/powerpoint/2010/main" val="3757549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4"/>
          <p:cNvSpPr>
            <a:spLocks noChangeArrowheads="1"/>
          </p:cNvSpPr>
          <p:nvPr/>
        </p:nvSpPr>
        <p:spPr bwMode="auto">
          <a:xfrm>
            <a:off x="2998789" y="3048000"/>
            <a:ext cx="1184275" cy="8318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06499" name="Rectangle 5"/>
          <p:cNvSpPr>
            <a:spLocks noChangeArrowheads="1"/>
          </p:cNvSpPr>
          <p:nvPr/>
        </p:nvSpPr>
        <p:spPr bwMode="auto">
          <a:xfrm>
            <a:off x="3198813" y="3136901"/>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Client</a:t>
            </a:r>
          </a:p>
        </p:txBody>
      </p:sp>
      <p:sp>
        <p:nvSpPr>
          <p:cNvPr id="106500" name="Line 6"/>
          <p:cNvSpPr>
            <a:spLocks noChangeShapeType="1"/>
          </p:cNvSpPr>
          <p:nvPr/>
        </p:nvSpPr>
        <p:spPr bwMode="auto">
          <a:xfrm>
            <a:off x="2992439" y="3522663"/>
            <a:ext cx="1196975"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01" name="Line 7"/>
          <p:cNvSpPr>
            <a:spLocks noChangeShapeType="1"/>
          </p:cNvSpPr>
          <p:nvPr/>
        </p:nvSpPr>
        <p:spPr bwMode="auto">
          <a:xfrm>
            <a:off x="2992439" y="3678238"/>
            <a:ext cx="1196975"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02" name="Rectangle 8"/>
          <p:cNvSpPr>
            <a:spLocks noChangeArrowheads="1"/>
          </p:cNvSpPr>
          <p:nvPr/>
        </p:nvSpPr>
        <p:spPr bwMode="auto">
          <a:xfrm>
            <a:off x="5818188" y="3048000"/>
            <a:ext cx="1422400" cy="8318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06503" name="Rectangle 9"/>
          <p:cNvSpPr>
            <a:spLocks noChangeArrowheads="1"/>
          </p:cNvSpPr>
          <p:nvPr/>
        </p:nvSpPr>
        <p:spPr bwMode="auto">
          <a:xfrm>
            <a:off x="5991225" y="3136901"/>
            <a:ext cx="1022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Supplier</a:t>
            </a:r>
          </a:p>
        </p:txBody>
      </p:sp>
      <p:sp>
        <p:nvSpPr>
          <p:cNvPr id="106504" name="Line 10"/>
          <p:cNvSpPr>
            <a:spLocks noChangeShapeType="1"/>
          </p:cNvSpPr>
          <p:nvPr/>
        </p:nvSpPr>
        <p:spPr bwMode="auto">
          <a:xfrm>
            <a:off x="5811838" y="3522663"/>
            <a:ext cx="14351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05" name="Line 11"/>
          <p:cNvSpPr>
            <a:spLocks noChangeShapeType="1"/>
          </p:cNvSpPr>
          <p:nvPr/>
        </p:nvSpPr>
        <p:spPr bwMode="auto">
          <a:xfrm>
            <a:off x="5811838" y="3678238"/>
            <a:ext cx="14351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06" name="Line 12"/>
          <p:cNvSpPr>
            <a:spLocks noChangeShapeType="1"/>
          </p:cNvSpPr>
          <p:nvPr/>
        </p:nvSpPr>
        <p:spPr bwMode="auto">
          <a:xfrm flipV="1">
            <a:off x="4189414" y="3392488"/>
            <a:ext cx="1622425" cy="0"/>
          </a:xfrm>
          <a:prstGeom prst="line">
            <a:avLst/>
          </a:prstGeom>
          <a:noFill/>
          <a:ln w="28575">
            <a:solidFill>
              <a:schemeClr val="tx1"/>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07" name="Text Box 13"/>
          <p:cNvSpPr txBox="1">
            <a:spLocks noChangeArrowheads="1"/>
          </p:cNvSpPr>
          <p:nvPr/>
        </p:nvSpPr>
        <p:spPr bwMode="auto">
          <a:xfrm>
            <a:off x="1676400" y="4267200"/>
            <a:ext cx="11430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chemeClr val="accent2"/>
                </a:solidFill>
              </a:rPr>
              <a:t>Package</a:t>
            </a:r>
          </a:p>
        </p:txBody>
      </p:sp>
      <p:sp>
        <p:nvSpPr>
          <p:cNvPr id="106508" name="Line 14"/>
          <p:cNvSpPr>
            <a:spLocks noChangeShapeType="1"/>
          </p:cNvSpPr>
          <p:nvPr/>
        </p:nvSpPr>
        <p:spPr bwMode="auto">
          <a:xfrm flipV="1">
            <a:off x="4872038" y="3503614"/>
            <a:ext cx="533400" cy="84137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nvGrpSpPr>
          <p:cNvPr id="106509" name="Group 15"/>
          <p:cNvGrpSpPr>
            <a:grpSpLocks/>
          </p:cNvGrpSpPr>
          <p:nvPr/>
        </p:nvGrpSpPr>
        <p:grpSpPr bwMode="auto">
          <a:xfrm>
            <a:off x="2286001" y="4989514"/>
            <a:ext cx="1768475" cy="1203325"/>
            <a:chOff x="1252" y="3089"/>
            <a:chExt cx="1114" cy="758"/>
          </a:xfrm>
        </p:grpSpPr>
        <p:sp>
          <p:nvSpPr>
            <p:cNvPr id="106548" name="Rectangle 16"/>
            <p:cNvSpPr>
              <a:spLocks noChangeArrowheads="1"/>
            </p:cNvSpPr>
            <p:nvPr/>
          </p:nvSpPr>
          <p:spPr bwMode="auto">
            <a:xfrm>
              <a:off x="1252" y="3290"/>
              <a:ext cx="1114" cy="55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06549" name="Rectangle 17"/>
            <p:cNvSpPr>
              <a:spLocks noChangeArrowheads="1"/>
            </p:cNvSpPr>
            <p:nvPr/>
          </p:nvSpPr>
          <p:spPr bwMode="auto">
            <a:xfrm>
              <a:off x="1252" y="3089"/>
              <a:ext cx="445" cy="20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sp>
        <p:nvSpPr>
          <p:cNvPr id="106510" name="Rectangle 18"/>
          <p:cNvSpPr>
            <a:spLocks noChangeArrowheads="1"/>
          </p:cNvSpPr>
          <p:nvPr/>
        </p:nvSpPr>
        <p:spPr bwMode="auto">
          <a:xfrm>
            <a:off x="2474913" y="5343525"/>
            <a:ext cx="14090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700">
                <a:latin typeface="Arial" panose="020B0604020202020204" pitchFamily="34" charset="0"/>
              </a:rPr>
              <a:t>ClientPackage</a:t>
            </a:r>
            <a:endParaRPr lang="en-US" altLang="en-US">
              <a:latin typeface="Arial" panose="020B0604020202020204" pitchFamily="34" charset="0"/>
            </a:endParaRPr>
          </a:p>
        </p:txBody>
      </p:sp>
      <p:grpSp>
        <p:nvGrpSpPr>
          <p:cNvPr id="106511" name="Group 19"/>
          <p:cNvGrpSpPr>
            <a:grpSpLocks/>
          </p:cNvGrpSpPr>
          <p:nvPr/>
        </p:nvGrpSpPr>
        <p:grpSpPr bwMode="auto">
          <a:xfrm>
            <a:off x="5334001" y="4989514"/>
            <a:ext cx="1768475" cy="1203325"/>
            <a:chOff x="3509" y="3089"/>
            <a:chExt cx="1114" cy="758"/>
          </a:xfrm>
        </p:grpSpPr>
        <p:sp>
          <p:nvSpPr>
            <p:cNvPr id="106546" name="Rectangle 20"/>
            <p:cNvSpPr>
              <a:spLocks noChangeArrowheads="1"/>
            </p:cNvSpPr>
            <p:nvPr/>
          </p:nvSpPr>
          <p:spPr bwMode="auto">
            <a:xfrm>
              <a:off x="3509" y="3290"/>
              <a:ext cx="1114" cy="55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06547" name="Rectangle 21"/>
            <p:cNvSpPr>
              <a:spLocks noChangeArrowheads="1"/>
            </p:cNvSpPr>
            <p:nvPr/>
          </p:nvSpPr>
          <p:spPr bwMode="auto">
            <a:xfrm>
              <a:off x="3509" y="3089"/>
              <a:ext cx="446" cy="20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sp>
        <p:nvSpPr>
          <p:cNvPr id="106512" name="Rectangle 22"/>
          <p:cNvSpPr>
            <a:spLocks noChangeArrowheads="1"/>
          </p:cNvSpPr>
          <p:nvPr/>
        </p:nvSpPr>
        <p:spPr bwMode="auto">
          <a:xfrm>
            <a:off x="5405439" y="5343525"/>
            <a:ext cx="165269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700">
                <a:latin typeface="Arial" panose="020B0604020202020204" pitchFamily="34" charset="0"/>
              </a:rPr>
              <a:t>SupplierPackage</a:t>
            </a:r>
            <a:endParaRPr lang="en-US" altLang="en-US">
              <a:latin typeface="Arial" panose="020B0604020202020204" pitchFamily="34" charset="0"/>
            </a:endParaRPr>
          </a:p>
        </p:txBody>
      </p:sp>
      <p:sp>
        <p:nvSpPr>
          <p:cNvPr id="106513" name="Line 23"/>
          <p:cNvSpPr>
            <a:spLocks noChangeShapeType="1"/>
          </p:cNvSpPr>
          <p:nvPr/>
        </p:nvSpPr>
        <p:spPr bwMode="auto">
          <a:xfrm>
            <a:off x="4038600" y="5751513"/>
            <a:ext cx="1295400" cy="0"/>
          </a:xfrm>
          <a:prstGeom prst="line">
            <a:avLst/>
          </a:prstGeom>
          <a:noFill/>
          <a:ln w="28575">
            <a:solidFill>
              <a:schemeClr val="tx1"/>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14" name="Line 24"/>
          <p:cNvSpPr>
            <a:spLocks noChangeShapeType="1"/>
          </p:cNvSpPr>
          <p:nvPr/>
        </p:nvSpPr>
        <p:spPr bwMode="auto">
          <a:xfrm>
            <a:off x="2743200" y="4495800"/>
            <a:ext cx="609600" cy="4572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nvGrpSpPr>
          <p:cNvPr id="106515" name="Group 25"/>
          <p:cNvGrpSpPr>
            <a:grpSpLocks/>
          </p:cNvGrpSpPr>
          <p:nvPr/>
        </p:nvGrpSpPr>
        <p:grpSpPr bwMode="auto">
          <a:xfrm>
            <a:off x="6019801" y="4216401"/>
            <a:ext cx="1916113" cy="773113"/>
            <a:chOff x="1961" y="2928"/>
            <a:chExt cx="832" cy="336"/>
          </a:xfrm>
        </p:grpSpPr>
        <p:sp>
          <p:nvSpPr>
            <p:cNvPr id="106538" name="Line 26"/>
            <p:cNvSpPr>
              <a:spLocks noChangeShapeType="1"/>
            </p:cNvSpPr>
            <p:nvPr/>
          </p:nvSpPr>
          <p:spPr bwMode="auto">
            <a:xfrm>
              <a:off x="2793" y="2928"/>
              <a:ext cx="0" cy="33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39" name="Line 27"/>
            <p:cNvSpPr>
              <a:spLocks noChangeShapeType="1"/>
            </p:cNvSpPr>
            <p:nvPr/>
          </p:nvSpPr>
          <p:spPr bwMode="auto">
            <a:xfrm flipH="1">
              <a:off x="2075" y="2928"/>
              <a:ext cx="71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40" name="Line 28"/>
            <p:cNvSpPr>
              <a:spLocks noChangeShapeType="1"/>
            </p:cNvSpPr>
            <p:nvPr/>
          </p:nvSpPr>
          <p:spPr bwMode="auto">
            <a:xfrm flipH="1">
              <a:off x="2075" y="3264"/>
              <a:ext cx="71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41" name="Line 29"/>
            <p:cNvSpPr>
              <a:spLocks noChangeShapeType="1"/>
            </p:cNvSpPr>
            <p:nvPr/>
          </p:nvSpPr>
          <p:spPr bwMode="auto">
            <a:xfrm>
              <a:off x="2075" y="2928"/>
              <a:ext cx="0" cy="7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42" name="Line 30"/>
            <p:cNvSpPr>
              <a:spLocks noChangeShapeType="1"/>
            </p:cNvSpPr>
            <p:nvPr/>
          </p:nvSpPr>
          <p:spPr bwMode="auto">
            <a:xfrm flipV="1">
              <a:off x="2075" y="3192"/>
              <a:ext cx="0" cy="7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43" name="Rectangle 31"/>
            <p:cNvSpPr>
              <a:spLocks noChangeArrowheads="1"/>
            </p:cNvSpPr>
            <p:nvPr/>
          </p:nvSpPr>
          <p:spPr bwMode="auto">
            <a:xfrm>
              <a:off x="1961" y="3000"/>
              <a:ext cx="235" cy="72"/>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06544" name="Rectangle 32"/>
            <p:cNvSpPr>
              <a:spLocks noChangeArrowheads="1"/>
            </p:cNvSpPr>
            <p:nvPr/>
          </p:nvSpPr>
          <p:spPr bwMode="auto">
            <a:xfrm>
              <a:off x="1961" y="3120"/>
              <a:ext cx="235" cy="72"/>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06545" name="Line 33"/>
            <p:cNvSpPr>
              <a:spLocks noChangeShapeType="1"/>
            </p:cNvSpPr>
            <p:nvPr/>
          </p:nvSpPr>
          <p:spPr bwMode="auto">
            <a:xfrm flipV="1">
              <a:off x="2075" y="3072"/>
              <a:ext cx="0" cy="48"/>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6516" name="Text Box 34"/>
          <p:cNvSpPr txBox="1">
            <a:spLocks noChangeArrowheads="1"/>
          </p:cNvSpPr>
          <p:nvPr/>
        </p:nvSpPr>
        <p:spPr bwMode="auto">
          <a:xfrm>
            <a:off x="6561138" y="4252913"/>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Client</a:t>
            </a:r>
          </a:p>
        </p:txBody>
      </p:sp>
      <p:grpSp>
        <p:nvGrpSpPr>
          <p:cNvPr id="106517" name="Group 35"/>
          <p:cNvGrpSpPr>
            <a:grpSpLocks/>
          </p:cNvGrpSpPr>
          <p:nvPr/>
        </p:nvGrpSpPr>
        <p:grpSpPr bwMode="auto">
          <a:xfrm>
            <a:off x="8694738" y="4179888"/>
            <a:ext cx="1916112" cy="773112"/>
            <a:chOff x="1961" y="2928"/>
            <a:chExt cx="832" cy="336"/>
          </a:xfrm>
        </p:grpSpPr>
        <p:sp>
          <p:nvSpPr>
            <p:cNvPr id="106530" name="Line 36"/>
            <p:cNvSpPr>
              <a:spLocks noChangeShapeType="1"/>
            </p:cNvSpPr>
            <p:nvPr/>
          </p:nvSpPr>
          <p:spPr bwMode="auto">
            <a:xfrm>
              <a:off x="2793" y="2928"/>
              <a:ext cx="0" cy="33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31" name="Line 37"/>
            <p:cNvSpPr>
              <a:spLocks noChangeShapeType="1"/>
            </p:cNvSpPr>
            <p:nvPr/>
          </p:nvSpPr>
          <p:spPr bwMode="auto">
            <a:xfrm flipH="1">
              <a:off x="2075" y="2928"/>
              <a:ext cx="71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32" name="Line 38"/>
            <p:cNvSpPr>
              <a:spLocks noChangeShapeType="1"/>
            </p:cNvSpPr>
            <p:nvPr/>
          </p:nvSpPr>
          <p:spPr bwMode="auto">
            <a:xfrm flipH="1">
              <a:off x="2075" y="3264"/>
              <a:ext cx="71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33" name="Line 39"/>
            <p:cNvSpPr>
              <a:spLocks noChangeShapeType="1"/>
            </p:cNvSpPr>
            <p:nvPr/>
          </p:nvSpPr>
          <p:spPr bwMode="auto">
            <a:xfrm>
              <a:off x="2075" y="2928"/>
              <a:ext cx="0" cy="7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34" name="Line 40"/>
            <p:cNvSpPr>
              <a:spLocks noChangeShapeType="1"/>
            </p:cNvSpPr>
            <p:nvPr/>
          </p:nvSpPr>
          <p:spPr bwMode="auto">
            <a:xfrm flipV="1">
              <a:off x="2075" y="3192"/>
              <a:ext cx="0" cy="7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35" name="Rectangle 41"/>
            <p:cNvSpPr>
              <a:spLocks noChangeArrowheads="1"/>
            </p:cNvSpPr>
            <p:nvPr/>
          </p:nvSpPr>
          <p:spPr bwMode="auto">
            <a:xfrm>
              <a:off x="1961" y="3000"/>
              <a:ext cx="235" cy="72"/>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06536" name="Rectangle 42"/>
            <p:cNvSpPr>
              <a:spLocks noChangeArrowheads="1"/>
            </p:cNvSpPr>
            <p:nvPr/>
          </p:nvSpPr>
          <p:spPr bwMode="auto">
            <a:xfrm>
              <a:off x="1961" y="3120"/>
              <a:ext cx="235" cy="72"/>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06537" name="Line 43"/>
            <p:cNvSpPr>
              <a:spLocks noChangeShapeType="1"/>
            </p:cNvSpPr>
            <p:nvPr/>
          </p:nvSpPr>
          <p:spPr bwMode="auto">
            <a:xfrm flipV="1">
              <a:off x="2075" y="3072"/>
              <a:ext cx="0" cy="48"/>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6518" name="Text Box 44"/>
          <p:cNvSpPr txBox="1">
            <a:spLocks noChangeArrowheads="1"/>
          </p:cNvSpPr>
          <p:nvPr/>
        </p:nvSpPr>
        <p:spPr bwMode="auto">
          <a:xfrm>
            <a:off x="9236075" y="4216401"/>
            <a:ext cx="1022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Supplier</a:t>
            </a:r>
          </a:p>
        </p:txBody>
      </p:sp>
      <p:sp>
        <p:nvSpPr>
          <p:cNvPr id="106519" name="Line 45"/>
          <p:cNvSpPr>
            <a:spLocks noChangeShapeType="1"/>
          </p:cNvSpPr>
          <p:nvPr/>
        </p:nvSpPr>
        <p:spPr bwMode="auto">
          <a:xfrm>
            <a:off x="7940676" y="4606925"/>
            <a:ext cx="754063" cy="0"/>
          </a:xfrm>
          <a:prstGeom prst="line">
            <a:avLst/>
          </a:prstGeom>
          <a:noFill/>
          <a:ln w="28575">
            <a:solidFill>
              <a:schemeClr val="tx1"/>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20" name="Text Box 46"/>
          <p:cNvSpPr txBox="1">
            <a:spLocks noChangeArrowheads="1"/>
          </p:cNvSpPr>
          <p:nvPr/>
        </p:nvSpPr>
        <p:spPr bwMode="auto">
          <a:xfrm>
            <a:off x="1676400" y="3265488"/>
            <a:ext cx="11430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chemeClr val="accent2"/>
                </a:solidFill>
              </a:rPr>
              <a:t>Class</a:t>
            </a:r>
          </a:p>
        </p:txBody>
      </p:sp>
      <p:sp>
        <p:nvSpPr>
          <p:cNvPr id="106521" name="Line 47"/>
          <p:cNvSpPr>
            <a:spLocks noChangeShapeType="1"/>
          </p:cNvSpPr>
          <p:nvPr/>
        </p:nvSpPr>
        <p:spPr bwMode="auto">
          <a:xfrm>
            <a:off x="2474914" y="3522663"/>
            <a:ext cx="517525"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06522" name="Text Box 48"/>
          <p:cNvSpPr txBox="1">
            <a:spLocks noChangeArrowheads="1"/>
          </p:cNvSpPr>
          <p:nvPr/>
        </p:nvSpPr>
        <p:spPr bwMode="auto">
          <a:xfrm>
            <a:off x="3967164" y="4381500"/>
            <a:ext cx="1671637"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chemeClr val="accent2"/>
                </a:solidFill>
              </a:rPr>
              <a:t>Dependency relationship</a:t>
            </a:r>
          </a:p>
        </p:txBody>
      </p:sp>
      <p:sp>
        <p:nvSpPr>
          <p:cNvPr id="106523" name="Text Box 49"/>
          <p:cNvSpPr txBox="1">
            <a:spLocks noChangeArrowheads="1"/>
          </p:cNvSpPr>
          <p:nvPr/>
        </p:nvSpPr>
        <p:spPr bwMode="auto">
          <a:xfrm>
            <a:off x="7935914" y="5475288"/>
            <a:ext cx="1671637"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chemeClr val="accent2"/>
                </a:solidFill>
              </a:rPr>
              <a:t>Dependency relationship</a:t>
            </a:r>
          </a:p>
        </p:txBody>
      </p:sp>
      <p:sp>
        <p:nvSpPr>
          <p:cNvPr id="106524" name="Line 50"/>
          <p:cNvSpPr>
            <a:spLocks noChangeShapeType="1"/>
          </p:cNvSpPr>
          <p:nvPr/>
        </p:nvSpPr>
        <p:spPr bwMode="auto">
          <a:xfrm>
            <a:off x="4800600" y="5186363"/>
            <a:ext cx="228600" cy="56515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06525" name="Line 51"/>
          <p:cNvSpPr>
            <a:spLocks noChangeShapeType="1"/>
          </p:cNvSpPr>
          <p:nvPr/>
        </p:nvSpPr>
        <p:spPr bwMode="auto">
          <a:xfrm flipV="1">
            <a:off x="8161338" y="4679950"/>
            <a:ext cx="220662" cy="79533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06526" name="Text Box 52"/>
          <p:cNvSpPr txBox="1">
            <a:spLocks noChangeArrowheads="1"/>
          </p:cNvSpPr>
          <p:nvPr/>
        </p:nvSpPr>
        <p:spPr bwMode="auto">
          <a:xfrm>
            <a:off x="7889876" y="3136900"/>
            <a:ext cx="148272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chemeClr val="accent2"/>
                </a:solidFill>
              </a:rPr>
              <a:t>Component</a:t>
            </a:r>
          </a:p>
        </p:txBody>
      </p:sp>
      <p:sp>
        <p:nvSpPr>
          <p:cNvPr id="106527" name="Line 53"/>
          <p:cNvSpPr>
            <a:spLocks noChangeShapeType="1"/>
          </p:cNvSpPr>
          <p:nvPr/>
        </p:nvSpPr>
        <p:spPr bwMode="auto">
          <a:xfrm flipH="1">
            <a:off x="7889876" y="3549650"/>
            <a:ext cx="492125" cy="63023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06528" name="Rectangle 54"/>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Relationships: Dependency</a:t>
            </a:r>
          </a:p>
        </p:txBody>
      </p:sp>
      <p:sp>
        <p:nvSpPr>
          <p:cNvPr id="106529" name="Rectangle 55"/>
          <p:cNvSpPr>
            <a:spLocks noGrp="1" noChangeArrowheads="1"/>
          </p:cNvSpPr>
          <p:nvPr>
            <p:ph idx="1"/>
          </p:nvPr>
        </p:nvSpPr>
        <p:spPr>
          <a:xfrm>
            <a:off x="2676525" y="1693863"/>
            <a:ext cx="6345238" cy="3530600"/>
          </a:xfrm>
        </p:spPr>
        <p:txBody>
          <a:bodyPr/>
          <a:lstStyle/>
          <a:p>
            <a:pPr eaLnBrk="1" hangingPunct="1"/>
            <a:r>
              <a:rPr lang="en-US" altLang="en-US" smtClean="0"/>
              <a:t>A relationship between two model elements where a change in one </a:t>
            </a:r>
            <a:r>
              <a:rPr lang="en-US" altLang="en-US" b="1" u="sng" smtClean="0"/>
              <a:t>may</a:t>
            </a:r>
            <a:r>
              <a:rPr lang="en-US" altLang="en-US" smtClean="0"/>
              <a:t> cause a change in the other</a:t>
            </a:r>
          </a:p>
          <a:p>
            <a:pPr eaLnBrk="1" hangingPunct="1"/>
            <a:r>
              <a:rPr lang="en-US" altLang="en-US" smtClean="0"/>
              <a:t>Non-structural, “using” relationship</a:t>
            </a:r>
          </a:p>
        </p:txBody>
      </p:sp>
    </p:spTree>
    <p:extLst>
      <p:ext uri="{BB962C8B-B14F-4D97-AF65-F5344CB8AC3E}">
        <p14:creationId xmlns:p14="http://schemas.microsoft.com/office/powerpoint/2010/main" val="25228514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08547" name="Rectangle 5"/>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Relationships: Generalization</a:t>
            </a:r>
          </a:p>
        </p:txBody>
      </p:sp>
      <p:sp>
        <p:nvSpPr>
          <p:cNvPr id="108548" name="Rectangle 6"/>
          <p:cNvSpPr>
            <a:spLocks noGrp="1" noChangeArrowheads="1"/>
          </p:cNvSpPr>
          <p:nvPr>
            <p:ph idx="1"/>
          </p:nvPr>
        </p:nvSpPr>
        <p:spPr/>
        <p:txBody>
          <a:bodyPr/>
          <a:lstStyle/>
          <a:p>
            <a:pPr eaLnBrk="1" hangingPunct="1"/>
            <a:r>
              <a:rPr lang="en-US" altLang="en-US" smtClean="0"/>
              <a:t>A relationship among classes where one class shares the structure and/or behavior of one or more classes</a:t>
            </a:r>
          </a:p>
          <a:p>
            <a:pPr eaLnBrk="1" hangingPunct="1"/>
            <a:r>
              <a:rPr lang="en-US" altLang="en-US" smtClean="0"/>
              <a:t>Defines a hierarchy of abstractions in which a subclass inherits from one or more superclasses</a:t>
            </a:r>
          </a:p>
          <a:p>
            <a:pPr lvl="1" eaLnBrk="1" hangingPunct="1"/>
            <a:r>
              <a:rPr lang="en-US" altLang="en-US" smtClean="0"/>
              <a:t>Single inheritance</a:t>
            </a:r>
          </a:p>
          <a:p>
            <a:pPr lvl="1" eaLnBrk="1" hangingPunct="1"/>
            <a:r>
              <a:rPr lang="en-US" altLang="en-US" smtClean="0"/>
              <a:t>Multiple inheritance</a:t>
            </a:r>
          </a:p>
          <a:p>
            <a:pPr eaLnBrk="1" hangingPunct="1"/>
            <a:r>
              <a:rPr lang="en-US" altLang="en-US" smtClean="0"/>
              <a:t>Generalization is an “is-a-kind of” relationship</a:t>
            </a:r>
          </a:p>
        </p:txBody>
      </p:sp>
    </p:spTree>
    <p:extLst>
      <p:ext uri="{BB962C8B-B14F-4D97-AF65-F5344CB8AC3E}">
        <p14:creationId xmlns:p14="http://schemas.microsoft.com/office/powerpoint/2010/main" val="208821123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594" name="Group 2"/>
          <p:cNvGrpSpPr>
            <a:grpSpLocks/>
          </p:cNvGrpSpPr>
          <p:nvPr/>
        </p:nvGrpSpPr>
        <p:grpSpPr bwMode="auto">
          <a:xfrm>
            <a:off x="4267200" y="2133600"/>
            <a:ext cx="3057446" cy="3962400"/>
            <a:chOff x="1733" y="1220"/>
            <a:chExt cx="2217" cy="2810"/>
          </a:xfrm>
        </p:grpSpPr>
        <p:grpSp>
          <p:nvGrpSpPr>
            <p:cNvPr id="110603" name="Group 3"/>
            <p:cNvGrpSpPr>
              <a:grpSpLocks/>
            </p:cNvGrpSpPr>
            <p:nvPr/>
          </p:nvGrpSpPr>
          <p:grpSpPr bwMode="auto">
            <a:xfrm>
              <a:off x="2160" y="1220"/>
              <a:ext cx="1168" cy="1215"/>
              <a:chOff x="2160" y="1220"/>
              <a:chExt cx="1168" cy="1215"/>
            </a:xfrm>
          </p:grpSpPr>
          <p:sp>
            <p:nvSpPr>
              <p:cNvPr id="110629" name="Rectangle 4"/>
              <p:cNvSpPr>
                <a:spLocks noChangeArrowheads="1"/>
              </p:cNvSpPr>
              <p:nvPr/>
            </p:nvSpPr>
            <p:spPr bwMode="auto">
              <a:xfrm>
                <a:off x="2160" y="1220"/>
                <a:ext cx="1168" cy="121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0630" name="Rectangle 5"/>
              <p:cNvSpPr>
                <a:spLocks noChangeArrowheads="1"/>
              </p:cNvSpPr>
              <p:nvPr/>
            </p:nvSpPr>
            <p:spPr bwMode="auto">
              <a:xfrm>
                <a:off x="2160" y="1974"/>
                <a:ext cx="1168" cy="46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sp>
          <p:nvSpPr>
            <p:cNvPr id="110604" name="Rectangle 6"/>
            <p:cNvSpPr>
              <a:spLocks noChangeArrowheads="1"/>
            </p:cNvSpPr>
            <p:nvPr/>
          </p:nvSpPr>
          <p:spPr bwMode="auto">
            <a:xfrm>
              <a:off x="2452" y="1257"/>
              <a:ext cx="55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500" b="1">
                  <a:latin typeface="Arial" panose="020B0604020202020204" pitchFamily="34" charset="0"/>
                </a:rPr>
                <a:t>Account</a:t>
              </a:r>
              <a:endParaRPr lang="en-US" altLang="en-US" b="1">
                <a:latin typeface="Arial" panose="020B0604020202020204" pitchFamily="34" charset="0"/>
              </a:endParaRPr>
            </a:p>
          </p:txBody>
        </p:sp>
        <p:sp>
          <p:nvSpPr>
            <p:cNvPr id="110605" name="Rectangle 7"/>
            <p:cNvSpPr>
              <a:spLocks noChangeArrowheads="1"/>
            </p:cNvSpPr>
            <p:nvPr/>
          </p:nvSpPr>
          <p:spPr bwMode="auto">
            <a:xfrm>
              <a:off x="2160" y="1413"/>
              <a:ext cx="1168" cy="1022"/>
            </a:xfrm>
            <a:prstGeom prst="rect">
              <a:avLst/>
            </a:prstGeom>
            <a:noFill/>
            <a:ln w="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0606" name="Rectangle 8"/>
            <p:cNvSpPr>
              <a:spLocks noChangeArrowheads="1"/>
            </p:cNvSpPr>
            <p:nvPr/>
          </p:nvSpPr>
          <p:spPr bwMode="auto">
            <a:xfrm>
              <a:off x="2188" y="1432"/>
              <a:ext cx="520"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500" b="1">
                  <a:latin typeface="Arial" panose="020B0604020202020204" pitchFamily="34" charset="0"/>
                </a:rPr>
                <a:t>balance</a:t>
              </a:r>
              <a:endParaRPr lang="en-US" altLang="en-US" b="1">
                <a:latin typeface="Arial" panose="020B0604020202020204" pitchFamily="34" charset="0"/>
              </a:endParaRPr>
            </a:p>
          </p:txBody>
        </p:sp>
        <p:sp>
          <p:nvSpPr>
            <p:cNvPr id="110607" name="Rectangle 9"/>
            <p:cNvSpPr>
              <a:spLocks noChangeArrowheads="1"/>
            </p:cNvSpPr>
            <p:nvPr/>
          </p:nvSpPr>
          <p:spPr bwMode="auto">
            <a:xfrm>
              <a:off x="2188" y="1579"/>
              <a:ext cx="36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500" b="1">
                  <a:latin typeface="Arial" panose="020B0604020202020204" pitchFamily="34" charset="0"/>
                </a:rPr>
                <a:t>name</a:t>
              </a:r>
              <a:endParaRPr lang="en-US" altLang="en-US" b="1">
                <a:latin typeface="Arial" panose="020B0604020202020204" pitchFamily="34" charset="0"/>
              </a:endParaRPr>
            </a:p>
          </p:txBody>
        </p:sp>
        <p:sp>
          <p:nvSpPr>
            <p:cNvPr id="110608" name="Rectangle 10"/>
            <p:cNvSpPr>
              <a:spLocks noChangeArrowheads="1"/>
            </p:cNvSpPr>
            <p:nvPr/>
          </p:nvSpPr>
          <p:spPr bwMode="auto">
            <a:xfrm>
              <a:off x="2188" y="1725"/>
              <a:ext cx="51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500" b="1">
                  <a:latin typeface="Arial" panose="020B0604020202020204" pitchFamily="34" charset="0"/>
                </a:rPr>
                <a:t>number</a:t>
              </a:r>
              <a:endParaRPr lang="en-US" altLang="en-US" b="1">
                <a:latin typeface="Arial" panose="020B0604020202020204" pitchFamily="34" charset="0"/>
              </a:endParaRPr>
            </a:p>
          </p:txBody>
        </p:sp>
        <p:sp>
          <p:nvSpPr>
            <p:cNvPr id="110609" name="Rectangle 11"/>
            <p:cNvSpPr>
              <a:spLocks noChangeArrowheads="1"/>
            </p:cNvSpPr>
            <p:nvPr/>
          </p:nvSpPr>
          <p:spPr bwMode="auto">
            <a:xfrm>
              <a:off x="2188" y="2020"/>
              <a:ext cx="71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500" b="1">
                  <a:latin typeface="Arial" panose="020B0604020202020204" pitchFamily="34" charset="0"/>
                </a:rPr>
                <a:t>Withdraw()</a:t>
              </a:r>
              <a:endParaRPr lang="en-US" altLang="en-US" b="1">
                <a:latin typeface="Arial" panose="020B0604020202020204" pitchFamily="34" charset="0"/>
              </a:endParaRPr>
            </a:p>
          </p:txBody>
        </p:sp>
        <p:sp>
          <p:nvSpPr>
            <p:cNvPr id="110610" name="Rectangle 12"/>
            <p:cNvSpPr>
              <a:spLocks noChangeArrowheads="1"/>
            </p:cNvSpPr>
            <p:nvPr/>
          </p:nvSpPr>
          <p:spPr bwMode="auto">
            <a:xfrm>
              <a:off x="2188" y="2168"/>
              <a:ext cx="120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500" b="1">
                  <a:latin typeface="Arial" panose="020B0604020202020204" pitchFamily="34" charset="0"/>
                </a:rPr>
                <a:t>CreateStatement()</a:t>
              </a:r>
              <a:endParaRPr lang="en-US" altLang="en-US" b="1">
                <a:latin typeface="Arial" panose="020B0604020202020204" pitchFamily="34" charset="0"/>
              </a:endParaRPr>
            </a:p>
          </p:txBody>
        </p:sp>
        <p:sp>
          <p:nvSpPr>
            <p:cNvPr id="110611" name="Rectangle 13"/>
            <p:cNvSpPr>
              <a:spLocks noChangeArrowheads="1"/>
            </p:cNvSpPr>
            <p:nvPr/>
          </p:nvSpPr>
          <p:spPr bwMode="auto">
            <a:xfrm>
              <a:off x="1806" y="3328"/>
              <a:ext cx="62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500" b="1">
                  <a:latin typeface="Arial" panose="020B0604020202020204" pitchFamily="34" charset="0"/>
                </a:rPr>
                <a:t>Checking</a:t>
              </a:r>
              <a:endParaRPr lang="en-US" altLang="en-US" b="1">
                <a:latin typeface="Arial" panose="020B0604020202020204" pitchFamily="34" charset="0"/>
              </a:endParaRPr>
            </a:p>
          </p:txBody>
        </p:sp>
        <p:sp>
          <p:nvSpPr>
            <p:cNvPr id="110612" name="Rectangle 14"/>
            <p:cNvSpPr>
              <a:spLocks noChangeArrowheads="1"/>
            </p:cNvSpPr>
            <p:nvPr/>
          </p:nvSpPr>
          <p:spPr bwMode="auto">
            <a:xfrm>
              <a:off x="1761" y="3649"/>
              <a:ext cx="71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500" b="1">
                  <a:latin typeface="Arial" panose="020B0604020202020204" pitchFamily="34" charset="0"/>
                </a:rPr>
                <a:t>Withdraw()</a:t>
              </a:r>
              <a:endParaRPr lang="en-US" altLang="en-US" b="1">
                <a:latin typeface="Arial" panose="020B0604020202020204" pitchFamily="34" charset="0"/>
              </a:endParaRPr>
            </a:p>
          </p:txBody>
        </p:sp>
        <p:sp>
          <p:nvSpPr>
            <p:cNvPr id="110613" name="Rectangle 15"/>
            <p:cNvSpPr>
              <a:spLocks noChangeArrowheads="1"/>
            </p:cNvSpPr>
            <p:nvPr/>
          </p:nvSpPr>
          <p:spPr bwMode="auto">
            <a:xfrm>
              <a:off x="3248" y="3299"/>
              <a:ext cx="535"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500" b="1">
                  <a:latin typeface="Arial" panose="020B0604020202020204" pitchFamily="34" charset="0"/>
                </a:rPr>
                <a:t>Savings</a:t>
              </a:r>
              <a:endParaRPr lang="en-US" altLang="en-US" b="1">
                <a:latin typeface="Arial" panose="020B0604020202020204" pitchFamily="34" charset="0"/>
              </a:endParaRPr>
            </a:p>
          </p:txBody>
        </p:sp>
        <p:sp>
          <p:nvSpPr>
            <p:cNvPr id="110614" name="Rectangle 16"/>
            <p:cNvSpPr>
              <a:spLocks noChangeArrowheads="1"/>
            </p:cNvSpPr>
            <p:nvPr/>
          </p:nvSpPr>
          <p:spPr bwMode="auto">
            <a:xfrm>
              <a:off x="3120" y="3621"/>
              <a:ext cx="830"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500" b="1">
                  <a:latin typeface="Arial" panose="020B0604020202020204" pitchFamily="34" charset="0"/>
                </a:rPr>
                <a:t>GetInterest()</a:t>
              </a:r>
              <a:endParaRPr lang="en-US" altLang="en-US" b="1">
                <a:latin typeface="Arial" panose="020B0604020202020204" pitchFamily="34" charset="0"/>
              </a:endParaRPr>
            </a:p>
          </p:txBody>
        </p:sp>
        <p:sp>
          <p:nvSpPr>
            <p:cNvPr id="110615" name="Rectangle 17"/>
            <p:cNvSpPr>
              <a:spLocks noChangeArrowheads="1"/>
            </p:cNvSpPr>
            <p:nvPr/>
          </p:nvSpPr>
          <p:spPr bwMode="auto">
            <a:xfrm>
              <a:off x="3120" y="3770"/>
              <a:ext cx="71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500" b="1">
                  <a:latin typeface="Arial" panose="020B0604020202020204" pitchFamily="34" charset="0"/>
                </a:rPr>
                <a:t>Withdraw()</a:t>
              </a:r>
              <a:endParaRPr lang="en-US" altLang="en-US" b="1">
                <a:latin typeface="Arial" panose="020B0604020202020204" pitchFamily="34" charset="0"/>
              </a:endParaRPr>
            </a:p>
          </p:txBody>
        </p:sp>
        <p:sp>
          <p:nvSpPr>
            <p:cNvPr id="110616" name="Line 18"/>
            <p:cNvSpPr>
              <a:spLocks noChangeShapeType="1"/>
            </p:cNvSpPr>
            <p:nvPr/>
          </p:nvSpPr>
          <p:spPr bwMode="auto">
            <a:xfrm>
              <a:off x="2018" y="2885"/>
              <a:ext cx="1387"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17" name="Freeform 19"/>
            <p:cNvSpPr>
              <a:spLocks/>
            </p:cNvSpPr>
            <p:nvPr/>
          </p:nvSpPr>
          <p:spPr bwMode="auto">
            <a:xfrm>
              <a:off x="2596" y="2443"/>
              <a:ext cx="129" cy="175"/>
            </a:xfrm>
            <a:custGeom>
              <a:avLst/>
              <a:gdLst>
                <a:gd name="T0" fmla="*/ 65 w 129"/>
                <a:gd name="T1" fmla="*/ 0 h 175"/>
                <a:gd name="T2" fmla="*/ 129 w 129"/>
                <a:gd name="T3" fmla="*/ 175 h 175"/>
                <a:gd name="T4" fmla="*/ 0 w 129"/>
                <a:gd name="T5" fmla="*/ 175 h 175"/>
                <a:gd name="T6" fmla="*/ 65 w 129"/>
                <a:gd name="T7" fmla="*/ 0 h 1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 h="175">
                  <a:moveTo>
                    <a:pt x="65" y="0"/>
                  </a:moveTo>
                  <a:lnTo>
                    <a:pt x="129" y="175"/>
                  </a:lnTo>
                  <a:lnTo>
                    <a:pt x="0" y="175"/>
                  </a:lnTo>
                  <a:lnTo>
                    <a:pt x="65" y="0"/>
                  </a:lnTo>
                  <a:close/>
                </a:path>
              </a:pathLst>
            </a:custGeom>
            <a:noFill/>
            <a:ln w="28575" cmpd="sng">
              <a:solidFill>
                <a:schemeClr val="tx1"/>
              </a:solidFill>
              <a:prstDash val="solid"/>
              <a:round/>
              <a:headEnd/>
              <a:tailEnd/>
            </a:ln>
            <a:extLst>
              <a:ext uri="{909E8E84-426E-40DD-AFC4-6F175D3DCCD1}">
                <a14:hiddenFill xmlns:a14="http://schemas.microsoft.com/office/drawing/2010/main">
                  <a:solidFill>
                    <a:schemeClr val="folHlink"/>
                  </a:solidFill>
                </a14:hiddenFill>
              </a:ext>
            </a:extLst>
          </p:spPr>
          <p:txBody>
            <a:bodyPr/>
            <a:lstStyle/>
            <a:p>
              <a:endParaRPr lang="en-US"/>
            </a:p>
          </p:txBody>
        </p:sp>
        <p:sp>
          <p:nvSpPr>
            <p:cNvPr id="110618" name="Line 20"/>
            <p:cNvSpPr>
              <a:spLocks noChangeShapeType="1"/>
            </p:cNvSpPr>
            <p:nvPr/>
          </p:nvSpPr>
          <p:spPr bwMode="auto">
            <a:xfrm flipV="1">
              <a:off x="3405" y="2885"/>
              <a:ext cx="1" cy="37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19" name="Line 21"/>
            <p:cNvSpPr>
              <a:spLocks noChangeShapeType="1"/>
            </p:cNvSpPr>
            <p:nvPr/>
          </p:nvSpPr>
          <p:spPr bwMode="auto">
            <a:xfrm flipV="1">
              <a:off x="2018" y="2885"/>
              <a:ext cx="1" cy="40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20" name="Line 22"/>
            <p:cNvSpPr>
              <a:spLocks noChangeShapeType="1"/>
            </p:cNvSpPr>
            <p:nvPr/>
          </p:nvSpPr>
          <p:spPr bwMode="auto">
            <a:xfrm>
              <a:off x="2660" y="2612"/>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nvGrpSpPr>
            <p:cNvPr id="110621" name="Group 23"/>
            <p:cNvGrpSpPr>
              <a:grpSpLocks/>
            </p:cNvGrpSpPr>
            <p:nvPr/>
          </p:nvGrpSpPr>
          <p:grpSpPr bwMode="auto">
            <a:xfrm>
              <a:off x="3092" y="3262"/>
              <a:ext cx="796" cy="768"/>
              <a:chOff x="3092" y="3262"/>
              <a:chExt cx="796" cy="768"/>
            </a:xfrm>
          </p:grpSpPr>
          <p:sp>
            <p:nvSpPr>
              <p:cNvPr id="110626" name="Rectangle 24"/>
              <p:cNvSpPr>
                <a:spLocks noChangeArrowheads="1"/>
              </p:cNvSpPr>
              <p:nvPr/>
            </p:nvSpPr>
            <p:spPr bwMode="auto">
              <a:xfrm>
                <a:off x="3092" y="3262"/>
                <a:ext cx="796" cy="76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0627" name="Line 25"/>
              <p:cNvSpPr>
                <a:spLocks noChangeShapeType="1"/>
              </p:cNvSpPr>
              <p:nvPr/>
            </p:nvSpPr>
            <p:spPr bwMode="auto">
              <a:xfrm>
                <a:off x="3092" y="3476"/>
                <a:ext cx="7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10628" name="Line 26"/>
              <p:cNvSpPr>
                <a:spLocks noChangeShapeType="1"/>
              </p:cNvSpPr>
              <p:nvPr/>
            </p:nvSpPr>
            <p:spPr bwMode="auto">
              <a:xfrm>
                <a:off x="3092" y="3557"/>
                <a:ext cx="7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grpSp>
          <p:nvGrpSpPr>
            <p:cNvPr id="110622" name="Group 27"/>
            <p:cNvGrpSpPr>
              <a:grpSpLocks/>
            </p:cNvGrpSpPr>
            <p:nvPr/>
          </p:nvGrpSpPr>
          <p:grpSpPr bwMode="auto">
            <a:xfrm>
              <a:off x="1733" y="3290"/>
              <a:ext cx="715" cy="580"/>
              <a:chOff x="1733" y="3290"/>
              <a:chExt cx="715" cy="580"/>
            </a:xfrm>
          </p:grpSpPr>
          <p:sp>
            <p:nvSpPr>
              <p:cNvPr id="110623" name="Rectangle 28"/>
              <p:cNvSpPr>
                <a:spLocks noChangeArrowheads="1"/>
              </p:cNvSpPr>
              <p:nvPr/>
            </p:nvSpPr>
            <p:spPr bwMode="auto">
              <a:xfrm>
                <a:off x="1733" y="3290"/>
                <a:ext cx="715" cy="58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CC"/>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0624" name="Line 29"/>
              <p:cNvSpPr>
                <a:spLocks noChangeShapeType="1"/>
              </p:cNvSpPr>
              <p:nvPr/>
            </p:nvSpPr>
            <p:spPr bwMode="auto">
              <a:xfrm>
                <a:off x="1733" y="3476"/>
                <a:ext cx="71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10625" name="Line 30"/>
              <p:cNvSpPr>
                <a:spLocks noChangeShapeType="1"/>
              </p:cNvSpPr>
              <p:nvPr/>
            </p:nvSpPr>
            <p:spPr bwMode="auto">
              <a:xfrm>
                <a:off x="1733" y="3557"/>
                <a:ext cx="71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grpSp>
      <p:sp>
        <p:nvSpPr>
          <p:cNvPr id="110595" name="Text Box 31"/>
          <p:cNvSpPr txBox="1">
            <a:spLocks noChangeArrowheads="1"/>
          </p:cNvSpPr>
          <p:nvPr/>
        </p:nvSpPr>
        <p:spPr bwMode="auto">
          <a:xfrm>
            <a:off x="2209801" y="2720975"/>
            <a:ext cx="1800225"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solidFill>
                  <a:schemeClr val="accent2"/>
                </a:solidFill>
              </a:rPr>
              <a:t>Superclass (parent)</a:t>
            </a:r>
          </a:p>
        </p:txBody>
      </p:sp>
      <p:sp>
        <p:nvSpPr>
          <p:cNvPr id="110596" name="Text Box 32"/>
          <p:cNvSpPr txBox="1">
            <a:spLocks noChangeArrowheads="1"/>
          </p:cNvSpPr>
          <p:nvPr/>
        </p:nvSpPr>
        <p:spPr bwMode="auto">
          <a:xfrm>
            <a:off x="2209801" y="5465763"/>
            <a:ext cx="180022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solidFill>
                  <a:schemeClr val="accent2"/>
                </a:solidFill>
              </a:rPr>
              <a:t>Subclasses</a:t>
            </a:r>
          </a:p>
        </p:txBody>
      </p:sp>
      <p:sp>
        <p:nvSpPr>
          <p:cNvPr id="110597" name="Text Box 33"/>
          <p:cNvSpPr txBox="1">
            <a:spLocks noChangeArrowheads="1"/>
          </p:cNvSpPr>
          <p:nvPr/>
        </p:nvSpPr>
        <p:spPr bwMode="auto">
          <a:xfrm>
            <a:off x="7696201" y="3670300"/>
            <a:ext cx="1800225"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solidFill>
                  <a:schemeClr val="accent2"/>
                </a:solidFill>
              </a:rPr>
              <a:t>Generalization Relationship</a:t>
            </a:r>
          </a:p>
        </p:txBody>
      </p:sp>
      <p:sp>
        <p:nvSpPr>
          <p:cNvPr id="110598" name="Line 34"/>
          <p:cNvSpPr>
            <a:spLocks noChangeShapeType="1"/>
          </p:cNvSpPr>
          <p:nvPr/>
        </p:nvSpPr>
        <p:spPr bwMode="auto">
          <a:xfrm flipH="1">
            <a:off x="5980113" y="4156076"/>
            <a:ext cx="1630362" cy="231775"/>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10599" name="Text Box 37"/>
          <p:cNvSpPr txBox="1">
            <a:spLocks noChangeArrowheads="1"/>
          </p:cNvSpPr>
          <p:nvPr/>
        </p:nvSpPr>
        <p:spPr bwMode="auto">
          <a:xfrm>
            <a:off x="4686301" y="1524000"/>
            <a:ext cx="180022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solidFill>
                  <a:schemeClr val="accent2"/>
                </a:solidFill>
              </a:rPr>
              <a:t>Ancestor</a:t>
            </a:r>
          </a:p>
        </p:txBody>
      </p:sp>
      <p:sp>
        <p:nvSpPr>
          <p:cNvPr id="110600" name="Text Box 38"/>
          <p:cNvSpPr txBox="1">
            <a:spLocks noChangeArrowheads="1"/>
          </p:cNvSpPr>
          <p:nvPr/>
        </p:nvSpPr>
        <p:spPr bwMode="auto">
          <a:xfrm>
            <a:off x="4686301" y="6096000"/>
            <a:ext cx="180022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solidFill>
                  <a:schemeClr val="accent2"/>
                </a:solidFill>
              </a:rPr>
              <a:t>Descendents</a:t>
            </a:r>
          </a:p>
        </p:txBody>
      </p:sp>
      <p:sp>
        <p:nvSpPr>
          <p:cNvPr id="110601" name="Rectangle 39"/>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Example: Single Inheritance</a:t>
            </a:r>
          </a:p>
        </p:txBody>
      </p:sp>
      <p:sp>
        <p:nvSpPr>
          <p:cNvPr id="110602" name="Rectangle 40"/>
          <p:cNvSpPr>
            <a:spLocks noGrp="1" noChangeArrowheads="1"/>
          </p:cNvSpPr>
          <p:nvPr>
            <p:ph idx="1"/>
          </p:nvPr>
        </p:nvSpPr>
        <p:spPr>
          <a:xfrm>
            <a:off x="1524000" y="1738313"/>
            <a:ext cx="6345238" cy="3530600"/>
          </a:xfrm>
        </p:spPr>
        <p:txBody>
          <a:bodyPr/>
          <a:lstStyle/>
          <a:p>
            <a:pPr eaLnBrk="1" hangingPunct="1"/>
            <a:r>
              <a:rPr lang="en-US" altLang="en-US" smtClean="0"/>
              <a:t>One class inherits from another</a:t>
            </a:r>
          </a:p>
        </p:txBody>
      </p:sp>
    </p:spTree>
    <p:extLst>
      <p:ext uri="{BB962C8B-B14F-4D97-AF65-F5344CB8AC3E}">
        <p14:creationId xmlns:p14="http://schemas.microsoft.com/office/powerpoint/2010/main" val="1004308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4"/>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2643" name="Rectangle 5"/>
          <p:cNvSpPr>
            <a:spLocks noChangeArrowheads="1"/>
          </p:cNvSpPr>
          <p:nvPr/>
        </p:nvSpPr>
        <p:spPr bwMode="auto">
          <a:xfrm>
            <a:off x="2209800" y="4186238"/>
            <a:ext cx="1233488" cy="711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2644" name="Rectangle 6"/>
          <p:cNvSpPr>
            <a:spLocks noChangeArrowheads="1"/>
          </p:cNvSpPr>
          <p:nvPr/>
        </p:nvSpPr>
        <p:spPr bwMode="auto">
          <a:xfrm>
            <a:off x="2373313" y="4254500"/>
            <a:ext cx="933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Arial" panose="020B0604020202020204" pitchFamily="34" charset="0"/>
              </a:rPr>
              <a:t>Airplane</a:t>
            </a:r>
            <a:endParaRPr lang="en-US" altLang="en-US">
              <a:latin typeface="Arial" panose="020B0604020202020204" pitchFamily="34" charset="0"/>
            </a:endParaRPr>
          </a:p>
        </p:txBody>
      </p:sp>
      <p:sp>
        <p:nvSpPr>
          <p:cNvPr id="112645" name="Line 7"/>
          <p:cNvSpPr>
            <a:spLocks noChangeShapeType="1"/>
          </p:cNvSpPr>
          <p:nvPr/>
        </p:nvSpPr>
        <p:spPr bwMode="auto">
          <a:xfrm>
            <a:off x="2209800" y="4570414"/>
            <a:ext cx="1227138"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46" name="Line 8"/>
          <p:cNvSpPr>
            <a:spLocks noChangeShapeType="1"/>
          </p:cNvSpPr>
          <p:nvPr/>
        </p:nvSpPr>
        <p:spPr bwMode="auto">
          <a:xfrm>
            <a:off x="2209800" y="4713289"/>
            <a:ext cx="1227138"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47" name="Rectangle 9"/>
          <p:cNvSpPr>
            <a:spLocks noChangeArrowheads="1"/>
          </p:cNvSpPr>
          <p:nvPr/>
        </p:nvSpPr>
        <p:spPr bwMode="auto">
          <a:xfrm>
            <a:off x="3697289" y="4186238"/>
            <a:ext cx="1343025" cy="711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2648" name="Rectangle 10"/>
          <p:cNvSpPr>
            <a:spLocks noChangeArrowheads="1"/>
          </p:cNvSpPr>
          <p:nvPr/>
        </p:nvSpPr>
        <p:spPr bwMode="auto">
          <a:xfrm>
            <a:off x="3806825" y="4254500"/>
            <a:ext cx="1144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Arial" panose="020B0604020202020204" pitchFamily="34" charset="0"/>
              </a:rPr>
              <a:t>Helicopter</a:t>
            </a:r>
            <a:endParaRPr lang="en-US" altLang="en-US">
              <a:latin typeface="Arial" panose="020B0604020202020204" pitchFamily="34" charset="0"/>
            </a:endParaRPr>
          </a:p>
        </p:txBody>
      </p:sp>
      <p:sp>
        <p:nvSpPr>
          <p:cNvPr id="112649" name="Line 11"/>
          <p:cNvSpPr>
            <a:spLocks noChangeShapeType="1"/>
          </p:cNvSpPr>
          <p:nvPr/>
        </p:nvSpPr>
        <p:spPr bwMode="auto">
          <a:xfrm>
            <a:off x="3697289" y="4570414"/>
            <a:ext cx="1336675"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0" name="Line 12"/>
          <p:cNvSpPr>
            <a:spLocks noChangeShapeType="1"/>
          </p:cNvSpPr>
          <p:nvPr/>
        </p:nvSpPr>
        <p:spPr bwMode="auto">
          <a:xfrm>
            <a:off x="3697289" y="4713289"/>
            <a:ext cx="1336675"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1" name="Rectangle 13"/>
          <p:cNvSpPr>
            <a:spLocks noChangeArrowheads="1"/>
          </p:cNvSpPr>
          <p:nvPr/>
        </p:nvSpPr>
        <p:spPr bwMode="auto">
          <a:xfrm>
            <a:off x="6746876" y="4186238"/>
            <a:ext cx="1412875" cy="711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2652" name="Rectangle 14"/>
          <p:cNvSpPr>
            <a:spLocks noChangeArrowheads="1"/>
          </p:cNvSpPr>
          <p:nvPr/>
        </p:nvSpPr>
        <p:spPr bwMode="auto">
          <a:xfrm>
            <a:off x="7186613" y="4254500"/>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Arial" panose="020B0604020202020204" pitchFamily="34" charset="0"/>
              </a:rPr>
              <a:t>Wolf</a:t>
            </a:r>
            <a:endParaRPr lang="en-US" altLang="en-US">
              <a:latin typeface="Arial" panose="020B0604020202020204" pitchFamily="34" charset="0"/>
            </a:endParaRPr>
          </a:p>
        </p:txBody>
      </p:sp>
      <p:sp>
        <p:nvSpPr>
          <p:cNvPr id="112653" name="Line 15"/>
          <p:cNvSpPr>
            <a:spLocks noChangeShapeType="1"/>
          </p:cNvSpPr>
          <p:nvPr/>
        </p:nvSpPr>
        <p:spPr bwMode="auto">
          <a:xfrm>
            <a:off x="6746875" y="4570414"/>
            <a:ext cx="1404938"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4" name="Line 16"/>
          <p:cNvSpPr>
            <a:spLocks noChangeShapeType="1"/>
          </p:cNvSpPr>
          <p:nvPr/>
        </p:nvSpPr>
        <p:spPr bwMode="auto">
          <a:xfrm>
            <a:off x="6746875" y="4713289"/>
            <a:ext cx="1404938"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5" name="Rectangle 17"/>
          <p:cNvSpPr>
            <a:spLocks noChangeArrowheads="1"/>
          </p:cNvSpPr>
          <p:nvPr/>
        </p:nvSpPr>
        <p:spPr bwMode="auto">
          <a:xfrm>
            <a:off x="8494713" y="4186238"/>
            <a:ext cx="1344612" cy="711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2656" name="Rectangle 18"/>
          <p:cNvSpPr>
            <a:spLocks noChangeArrowheads="1"/>
          </p:cNvSpPr>
          <p:nvPr/>
        </p:nvSpPr>
        <p:spPr bwMode="auto">
          <a:xfrm>
            <a:off x="8831264" y="4254501"/>
            <a:ext cx="6844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Arial" panose="020B0604020202020204" pitchFamily="34" charset="0"/>
              </a:rPr>
              <a:t>Horse</a:t>
            </a:r>
            <a:endParaRPr lang="en-US" altLang="en-US">
              <a:latin typeface="Arial" panose="020B0604020202020204" pitchFamily="34" charset="0"/>
            </a:endParaRPr>
          </a:p>
        </p:txBody>
      </p:sp>
      <p:sp>
        <p:nvSpPr>
          <p:cNvPr id="112657" name="Line 19"/>
          <p:cNvSpPr>
            <a:spLocks noChangeShapeType="1"/>
          </p:cNvSpPr>
          <p:nvPr/>
        </p:nvSpPr>
        <p:spPr bwMode="auto">
          <a:xfrm>
            <a:off x="8494714" y="4570414"/>
            <a:ext cx="1336675"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8" name="Line 20"/>
          <p:cNvSpPr>
            <a:spLocks noChangeShapeType="1"/>
          </p:cNvSpPr>
          <p:nvPr/>
        </p:nvSpPr>
        <p:spPr bwMode="auto">
          <a:xfrm>
            <a:off x="8494714" y="4713289"/>
            <a:ext cx="1336675"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59" name="Rectangle 21"/>
          <p:cNvSpPr>
            <a:spLocks noChangeArrowheads="1"/>
          </p:cNvSpPr>
          <p:nvPr/>
        </p:nvSpPr>
        <p:spPr bwMode="auto">
          <a:xfrm>
            <a:off x="2936875" y="2133600"/>
            <a:ext cx="1836738" cy="711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2660" name="Rectangle 22"/>
          <p:cNvSpPr>
            <a:spLocks noChangeArrowheads="1"/>
          </p:cNvSpPr>
          <p:nvPr/>
        </p:nvSpPr>
        <p:spPr bwMode="auto">
          <a:xfrm>
            <a:off x="3217863" y="2201864"/>
            <a:ext cx="13288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Arial" panose="020B0604020202020204" pitchFamily="34" charset="0"/>
              </a:rPr>
              <a:t>FlyingThing</a:t>
            </a:r>
            <a:endParaRPr lang="en-US" altLang="en-US">
              <a:latin typeface="Arial" panose="020B0604020202020204" pitchFamily="34" charset="0"/>
            </a:endParaRPr>
          </a:p>
        </p:txBody>
      </p:sp>
      <p:sp>
        <p:nvSpPr>
          <p:cNvPr id="112661" name="Line 23"/>
          <p:cNvSpPr>
            <a:spLocks noChangeShapeType="1"/>
          </p:cNvSpPr>
          <p:nvPr/>
        </p:nvSpPr>
        <p:spPr bwMode="auto">
          <a:xfrm>
            <a:off x="2936875" y="2516189"/>
            <a:ext cx="1828800"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62" name="Line 24"/>
          <p:cNvSpPr>
            <a:spLocks noChangeShapeType="1"/>
          </p:cNvSpPr>
          <p:nvPr/>
        </p:nvSpPr>
        <p:spPr bwMode="auto">
          <a:xfrm>
            <a:off x="2936875" y="2660650"/>
            <a:ext cx="1828800"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63" name="Line 25"/>
          <p:cNvSpPr>
            <a:spLocks noChangeShapeType="1"/>
          </p:cNvSpPr>
          <p:nvPr/>
        </p:nvSpPr>
        <p:spPr bwMode="auto">
          <a:xfrm flipH="1" flipV="1">
            <a:off x="4010026" y="3241676"/>
            <a:ext cx="263525" cy="9382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64" name="Freeform 26"/>
          <p:cNvSpPr>
            <a:spLocks/>
          </p:cNvSpPr>
          <p:nvPr/>
        </p:nvSpPr>
        <p:spPr bwMode="auto">
          <a:xfrm>
            <a:off x="3895725" y="2844800"/>
            <a:ext cx="287338" cy="431800"/>
          </a:xfrm>
          <a:custGeom>
            <a:avLst/>
            <a:gdLst>
              <a:gd name="T0" fmla="*/ 2147483646 w 181"/>
              <a:gd name="T1" fmla="*/ 0 h 272"/>
              <a:gd name="T2" fmla="*/ 2147483646 w 181"/>
              <a:gd name="T3" fmla="*/ 2147483646 h 272"/>
              <a:gd name="T4" fmla="*/ 0 w 181"/>
              <a:gd name="T5" fmla="*/ 2147483646 h 272"/>
              <a:gd name="T6" fmla="*/ 2147483646 w 181"/>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 h="272">
                <a:moveTo>
                  <a:pt x="26" y="0"/>
                </a:moveTo>
                <a:lnTo>
                  <a:pt x="181" y="229"/>
                </a:lnTo>
                <a:lnTo>
                  <a:pt x="0" y="272"/>
                </a:lnTo>
                <a:lnTo>
                  <a:pt x="26" y="0"/>
                </a:lnTo>
                <a:close/>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665" name="Freeform 27"/>
          <p:cNvSpPr>
            <a:spLocks/>
          </p:cNvSpPr>
          <p:nvPr/>
        </p:nvSpPr>
        <p:spPr bwMode="auto">
          <a:xfrm>
            <a:off x="3306763" y="2844800"/>
            <a:ext cx="322262" cy="438150"/>
          </a:xfrm>
          <a:custGeom>
            <a:avLst/>
            <a:gdLst>
              <a:gd name="T0" fmla="*/ 2147483646 w 203"/>
              <a:gd name="T1" fmla="*/ 0 h 276"/>
              <a:gd name="T2" fmla="*/ 2147483646 w 203"/>
              <a:gd name="T3" fmla="*/ 2147483646 h 276"/>
              <a:gd name="T4" fmla="*/ 0 w 203"/>
              <a:gd name="T5" fmla="*/ 2147483646 h 276"/>
              <a:gd name="T6" fmla="*/ 2147483646 w 203"/>
              <a:gd name="T7" fmla="*/ 0 h 2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3" h="276">
                <a:moveTo>
                  <a:pt x="203" y="0"/>
                </a:moveTo>
                <a:lnTo>
                  <a:pt x="173" y="276"/>
                </a:lnTo>
                <a:lnTo>
                  <a:pt x="0" y="190"/>
                </a:lnTo>
                <a:lnTo>
                  <a:pt x="203" y="0"/>
                </a:lnTo>
                <a:close/>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666" name="Rectangle 28"/>
          <p:cNvSpPr>
            <a:spLocks noChangeArrowheads="1"/>
          </p:cNvSpPr>
          <p:nvPr/>
        </p:nvSpPr>
        <p:spPr bwMode="auto">
          <a:xfrm>
            <a:off x="7645401" y="2133600"/>
            <a:ext cx="1330325" cy="711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2667" name="Rectangle 29"/>
          <p:cNvSpPr>
            <a:spLocks noChangeArrowheads="1"/>
          </p:cNvSpPr>
          <p:nvPr/>
        </p:nvSpPr>
        <p:spPr bwMode="auto">
          <a:xfrm>
            <a:off x="7926389" y="2201863"/>
            <a:ext cx="777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Arial" panose="020B0604020202020204" pitchFamily="34" charset="0"/>
              </a:rPr>
              <a:t>Animal</a:t>
            </a:r>
            <a:endParaRPr lang="en-US" altLang="en-US">
              <a:latin typeface="Arial" panose="020B0604020202020204" pitchFamily="34" charset="0"/>
            </a:endParaRPr>
          </a:p>
        </p:txBody>
      </p:sp>
      <p:sp>
        <p:nvSpPr>
          <p:cNvPr id="112668" name="Line 30"/>
          <p:cNvSpPr>
            <a:spLocks noChangeShapeType="1"/>
          </p:cNvSpPr>
          <p:nvPr/>
        </p:nvSpPr>
        <p:spPr bwMode="auto">
          <a:xfrm>
            <a:off x="7645400" y="2516189"/>
            <a:ext cx="1322388"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69" name="Line 31"/>
          <p:cNvSpPr>
            <a:spLocks noChangeShapeType="1"/>
          </p:cNvSpPr>
          <p:nvPr/>
        </p:nvSpPr>
        <p:spPr bwMode="auto">
          <a:xfrm>
            <a:off x="7645400" y="2660650"/>
            <a:ext cx="1322388"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70" name="Line 32"/>
          <p:cNvSpPr>
            <a:spLocks noChangeShapeType="1"/>
          </p:cNvSpPr>
          <p:nvPr/>
        </p:nvSpPr>
        <p:spPr bwMode="auto">
          <a:xfrm flipH="1" flipV="1">
            <a:off x="8582025" y="3203576"/>
            <a:ext cx="433388" cy="9763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71" name="Freeform 33"/>
          <p:cNvSpPr>
            <a:spLocks/>
          </p:cNvSpPr>
          <p:nvPr/>
        </p:nvSpPr>
        <p:spPr bwMode="auto">
          <a:xfrm>
            <a:off x="8453439" y="2844800"/>
            <a:ext cx="295275" cy="438150"/>
          </a:xfrm>
          <a:custGeom>
            <a:avLst/>
            <a:gdLst>
              <a:gd name="T0" fmla="*/ 0 w 186"/>
              <a:gd name="T1" fmla="*/ 0 h 276"/>
              <a:gd name="T2" fmla="*/ 2147483646 w 186"/>
              <a:gd name="T3" fmla="*/ 2147483646 h 276"/>
              <a:gd name="T4" fmla="*/ 2147483646 w 186"/>
              <a:gd name="T5" fmla="*/ 2147483646 h 276"/>
              <a:gd name="T6" fmla="*/ 0 w 186"/>
              <a:gd name="T7" fmla="*/ 0 h 2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6" h="276">
                <a:moveTo>
                  <a:pt x="0" y="0"/>
                </a:moveTo>
                <a:lnTo>
                  <a:pt x="186" y="199"/>
                </a:lnTo>
                <a:lnTo>
                  <a:pt x="13" y="276"/>
                </a:lnTo>
                <a:lnTo>
                  <a:pt x="0" y="0"/>
                </a:lnTo>
                <a:close/>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672" name="Line 34"/>
          <p:cNvSpPr>
            <a:spLocks noChangeShapeType="1"/>
          </p:cNvSpPr>
          <p:nvPr/>
        </p:nvSpPr>
        <p:spPr bwMode="auto">
          <a:xfrm flipV="1">
            <a:off x="7597775" y="3203576"/>
            <a:ext cx="374650" cy="9763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73" name="Freeform 35"/>
          <p:cNvSpPr>
            <a:spLocks/>
          </p:cNvSpPr>
          <p:nvPr/>
        </p:nvSpPr>
        <p:spPr bwMode="auto">
          <a:xfrm>
            <a:off x="7858125" y="2844800"/>
            <a:ext cx="293688" cy="431800"/>
          </a:xfrm>
          <a:custGeom>
            <a:avLst/>
            <a:gdLst>
              <a:gd name="T0" fmla="*/ 2147483646 w 185"/>
              <a:gd name="T1" fmla="*/ 0 h 272"/>
              <a:gd name="T2" fmla="*/ 2147483646 w 185"/>
              <a:gd name="T3" fmla="*/ 2147483646 h 272"/>
              <a:gd name="T4" fmla="*/ 0 w 185"/>
              <a:gd name="T5" fmla="*/ 2147483646 h 272"/>
              <a:gd name="T6" fmla="*/ 2147483646 w 185"/>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5" h="272">
                <a:moveTo>
                  <a:pt x="185" y="0"/>
                </a:moveTo>
                <a:lnTo>
                  <a:pt x="172" y="272"/>
                </a:lnTo>
                <a:lnTo>
                  <a:pt x="0" y="203"/>
                </a:lnTo>
                <a:lnTo>
                  <a:pt x="185" y="0"/>
                </a:lnTo>
                <a:close/>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674" name="Rectangle 36"/>
          <p:cNvSpPr>
            <a:spLocks noChangeArrowheads="1"/>
          </p:cNvSpPr>
          <p:nvPr/>
        </p:nvSpPr>
        <p:spPr bwMode="auto">
          <a:xfrm>
            <a:off x="5678488" y="4254501"/>
            <a:ext cx="456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Arial" panose="020B0604020202020204" pitchFamily="34" charset="0"/>
              </a:rPr>
              <a:t>Bird</a:t>
            </a:r>
            <a:endParaRPr lang="en-US" altLang="en-US">
              <a:latin typeface="Arial" panose="020B0604020202020204" pitchFamily="34" charset="0"/>
            </a:endParaRPr>
          </a:p>
        </p:txBody>
      </p:sp>
      <p:grpSp>
        <p:nvGrpSpPr>
          <p:cNvPr id="112675" name="Group 37"/>
          <p:cNvGrpSpPr>
            <a:grpSpLocks/>
          </p:cNvGrpSpPr>
          <p:nvPr/>
        </p:nvGrpSpPr>
        <p:grpSpPr bwMode="auto">
          <a:xfrm>
            <a:off x="5294314" y="4186238"/>
            <a:ext cx="1233487" cy="711200"/>
            <a:chOff x="2375" y="2637"/>
            <a:chExt cx="777" cy="448"/>
          </a:xfrm>
        </p:grpSpPr>
        <p:sp>
          <p:nvSpPr>
            <p:cNvPr id="112686" name="Rectangle 38"/>
            <p:cNvSpPr>
              <a:spLocks noChangeArrowheads="1"/>
            </p:cNvSpPr>
            <p:nvPr/>
          </p:nvSpPr>
          <p:spPr bwMode="auto">
            <a:xfrm>
              <a:off x="2375" y="2637"/>
              <a:ext cx="777" cy="44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2687" name="Line 39"/>
            <p:cNvSpPr>
              <a:spLocks noChangeShapeType="1"/>
            </p:cNvSpPr>
            <p:nvPr/>
          </p:nvSpPr>
          <p:spPr bwMode="auto">
            <a:xfrm>
              <a:off x="2375" y="2879"/>
              <a:ext cx="773"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88" name="Line 40"/>
            <p:cNvSpPr>
              <a:spLocks noChangeShapeType="1"/>
            </p:cNvSpPr>
            <p:nvPr/>
          </p:nvSpPr>
          <p:spPr bwMode="auto">
            <a:xfrm>
              <a:off x="2375" y="2969"/>
              <a:ext cx="773"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2676" name="Line 41"/>
          <p:cNvSpPr>
            <a:spLocks noChangeShapeType="1"/>
          </p:cNvSpPr>
          <p:nvPr/>
        </p:nvSpPr>
        <p:spPr bwMode="auto">
          <a:xfrm flipV="1">
            <a:off x="6308725" y="3127376"/>
            <a:ext cx="1282700" cy="1052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77" name="Freeform 42"/>
          <p:cNvSpPr>
            <a:spLocks/>
          </p:cNvSpPr>
          <p:nvPr/>
        </p:nvSpPr>
        <p:spPr bwMode="auto">
          <a:xfrm>
            <a:off x="7467601" y="2844801"/>
            <a:ext cx="411163" cy="384175"/>
          </a:xfrm>
          <a:custGeom>
            <a:avLst/>
            <a:gdLst>
              <a:gd name="T0" fmla="*/ 2147483646 w 259"/>
              <a:gd name="T1" fmla="*/ 0 h 242"/>
              <a:gd name="T2" fmla="*/ 2147483646 w 259"/>
              <a:gd name="T3" fmla="*/ 2147483646 h 242"/>
              <a:gd name="T4" fmla="*/ 0 w 259"/>
              <a:gd name="T5" fmla="*/ 2147483646 h 242"/>
              <a:gd name="T6" fmla="*/ 2147483646 w 259"/>
              <a:gd name="T7" fmla="*/ 0 h 2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9" h="242">
                <a:moveTo>
                  <a:pt x="259" y="0"/>
                </a:moveTo>
                <a:lnTo>
                  <a:pt x="121" y="242"/>
                </a:lnTo>
                <a:lnTo>
                  <a:pt x="0" y="95"/>
                </a:lnTo>
                <a:lnTo>
                  <a:pt x="259" y="0"/>
                </a:lnTo>
                <a:close/>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678" name="Line 43"/>
          <p:cNvSpPr>
            <a:spLocks noChangeShapeType="1"/>
          </p:cNvSpPr>
          <p:nvPr/>
        </p:nvSpPr>
        <p:spPr bwMode="auto">
          <a:xfrm flipH="1" flipV="1">
            <a:off x="4467225" y="3127376"/>
            <a:ext cx="1081088" cy="10525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679" name="Freeform 44"/>
          <p:cNvSpPr>
            <a:spLocks/>
          </p:cNvSpPr>
          <p:nvPr/>
        </p:nvSpPr>
        <p:spPr bwMode="auto">
          <a:xfrm>
            <a:off x="4211639" y="2844801"/>
            <a:ext cx="396875" cy="396875"/>
          </a:xfrm>
          <a:custGeom>
            <a:avLst/>
            <a:gdLst>
              <a:gd name="T0" fmla="*/ 0 w 250"/>
              <a:gd name="T1" fmla="*/ 0 h 250"/>
              <a:gd name="T2" fmla="*/ 2147483646 w 250"/>
              <a:gd name="T3" fmla="*/ 2147483646 h 250"/>
              <a:gd name="T4" fmla="*/ 2147483646 w 250"/>
              <a:gd name="T5" fmla="*/ 2147483646 h 250"/>
              <a:gd name="T6" fmla="*/ 0 w 250"/>
              <a:gd name="T7" fmla="*/ 0 h 2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0" h="250">
                <a:moveTo>
                  <a:pt x="0" y="0"/>
                </a:moveTo>
                <a:lnTo>
                  <a:pt x="250" y="112"/>
                </a:lnTo>
                <a:lnTo>
                  <a:pt x="112" y="250"/>
                </a:lnTo>
                <a:lnTo>
                  <a:pt x="0" y="0"/>
                </a:lnTo>
                <a:close/>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680" name="Oval 45"/>
          <p:cNvSpPr>
            <a:spLocks noChangeArrowheads="1"/>
          </p:cNvSpPr>
          <p:nvPr/>
        </p:nvSpPr>
        <p:spPr bwMode="auto">
          <a:xfrm>
            <a:off x="5111750" y="3663950"/>
            <a:ext cx="1835150" cy="444500"/>
          </a:xfrm>
          <a:prstGeom prst="ellipse">
            <a:avLst/>
          </a:prstGeom>
          <a:noFill/>
          <a:ln w="508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2681" name="Rectangle 46"/>
          <p:cNvSpPr>
            <a:spLocks noChangeArrowheads="1"/>
          </p:cNvSpPr>
          <p:nvPr/>
        </p:nvSpPr>
        <p:spPr bwMode="auto">
          <a:xfrm>
            <a:off x="5327650" y="3008313"/>
            <a:ext cx="1403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latin typeface="Helvetica" panose="020B0604020202020204" pitchFamily="34" charset="0"/>
              </a:rPr>
              <a:t>multiple</a:t>
            </a:r>
          </a:p>
          <a:p>
            <a:pPr algn="ctr"/>
            <a:r>
              <a:rPr lang="en-US" altLang="en-US" sz="1800" b="1">
                <a:latin typeface="Helvetica" panose="020B0604020202020204" pitchFamily="34" charset="0"/>
              </a:rPr>
              <a:t>inheritance</a:t>
            </a:r>
          </a:p>
        </p:txBody>
      </p:sp>
      <p:sp>
        <p:nvSpPr>
          <p:cNvPr id="112682" name="Line 47"/>
          <p:cNvSpPr>
            <a:spLocks noChangeShapeType="1"/>
          </p:cNvSpPr>
          <p:nvPr/>
        </p:nvSpPr>
        <p:spPr bwMode="auto">
          <a:xfrm flipV="1">
            <a:off x="2790825" y="3203576"/>
            <a:ext cx="609600" cy="982663"/>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3" name="Text Box 48"/>
          <p:cNvSpPr txBox="1">
            <a:spLocks noChangeArrowheads="1"/>
          </p:cNvSpPr>
          <p:nvPr/>
        </p:nvSpPr>
        <p:spPr bwMode="auto">
          <a:xfrm>
            <a:off x="1905000" y="5273676"/>
            <a:ext cx="8305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b="1" i="1">
                <a:solidFill>
                  <a:schemeClr val="tx2"/>
                </a:solidFill>
                <a:latin typeface="Arial" panose="020B0604020202020204" pitchFamily="34" charset="0"/>
              </a:rPr>
              <a:t>Use multiple inheritance only when needed, and </a:t>
            </a:r>
          </a:p>
          <a:p>
            <a:pPr algn="ctr"/>
            <a:r>
              <a:rPr lang="en-US" altLang="en-US" b="1" i="1">
                <a:solidFill>
                  <a:schemeClr val="tx2"/>
                </a:solidFill>
                <a:latin typeface="Arial" panose="020B0604020202020204" pitchFamily="34" charset="0"/>
              </a:rPr>
              <a:t>always with caution !</a:t>
            </a:r>
          </a:p>
        </p:txBody>
      </p:sp>
      <p:sp>
        <p:nvSpPr>
          <p:cNvPr id="112684" name="Rectangle 49"/>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Example: Multiple Inheritance</a:t>
            </a:r>
          </a:p>
        </p:txBody>
      </p:sp>
      <p:sp>
        <p:nvSpPr>
          <p:cNvPr id="112685" name="Rectangle 50"/>
          <p:cNvSpPr>
            <a:spLocks noGrp="1" noChangeArrowheads="1"/>
          </p:cNvSpPr>
          <p:nvPr>
            <p:ph idx="1"/>
          </p:nvPr>
        </p:nvSpPr>
        <p:spPr>
          <a:xfrm>
            <a:off x="2444750" y="1666875"/>
            <a:ext cx="6345238" cy="3530600"/>
          </a:xfrm>
        </p:spPr>
        <p:txBody>
          <a:bodyPr/>
          <a:lstStyle/>
          <a:p>
            <a:pPr eaLnBrk="1" hangingPunct="1"/>
            <a:r>
              <a:rPr lang="en-US" altLang="en-US" smtClean="0"/>
              <a:t>A class can inherit from several other classes</a:t>
            </a:r>
          </a:p>
        </p:txBody>
      </p:sp>
    </p:spTree>
    <p:extLst>
      <p:ext uri="{BB962C8B-B14F-4D97-AF65-F5344CB8AC3E}">
        <p14:creationId xmlns:p14="http://schemas.microsoft.com/office/powerpoint/2010/main" val="138835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3"/>
          <p:cNvGrpSpPr>
            <a:grpSpLocks/>
          </p:cNvGrpSpPr>
          <p:nvPr/>
        </p:nvGrpSpPr>
        <p:grpSpPr bwMode="auto">
          <a:xfrm>
            <a:off x="4800600" y="1143000"/>
            <a:ext cx="2598738" cy="3765550"/>
            <a:chOff x="576" y="768"/>
            <a:chExt cx="1637" cy="2372"/>
          </a:xfrm>
        </p:grpSpPr>
        <p:graphicFrame>
          <p:nvGraphicFramePr>
            <p:cNvPr id="24587" name="Object 4"/>
            <p:cNvGraphicFramePr>
              <a:graphicFrameLocks/>
            </p:cNvGraphicFramePr>
            <p:nvPr/>
          </p:nvGraphicFramePr>
          <p:xfrm>
            <a:off x="576" y="768"/>
            <a:ext cx="1637" cy="733"/>
          </p:xfrm>
          <a:graphic>
            <a:graphicData uri="http://schemas.openxmlformats.org/presentationml/2006/ole">
              <mc:AlternateContent xmlns:mc="http://schemas.openxmlformats.org/markup-compatibility/2006">
                <mc:Choice xmlns:v="urn:schemas-microsoft-com:vml" Requires="v">
                  <p:oleObj spid="_x0000_s1038" name="Clip" r:id="rId4" imgW="5373688" imgH="2620963" progId="MS_ClipArt_Gallery.2">
                    <p:embed/>
                  </p:oleObj>
                </mc:Choice>
                <mc:Fallback>
                  <p:oleObj name="Clip" r:id="rId4" imgW="5373688" imgH="2620963" progId="MS_ClipArt_Gallery.2">
                    <p:embed/>
                    <p:pic>
                      <p:nvPicPr>
                        <p:cNvPr id="24587"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768"/>
                          <a:ext cx="1637" cy="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8" name="Text Box 5"/>
            <p:cNvSpPr txBox="1">
              <a:spLocks noChangeArrowheads="1"/>
            </p:cNvSpPr>
            <p:nvPr/>
          </p:nvSpPr>
          <p:spPr bwMode="auto">
            <a:xfrm>
              <a:off x="866" y="1632"/>
              <a:ext cx="1056" cy="1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solidFill>
                    <a:schemeClr val="tx2"/>
                  </a:solidFill>
                  <a:latin typeface="ZapfHumnst BT" pitchFamily="34" charset="0"/>
                </a:rPr>
                <a:t>Salesperson</a:t>
              </a:r>
            </a:p>
            <a:p>
              <a:pPr>
                <a:spcBef>
                  <a:spcPct val="50000"/>
                </a:spcBef>
              </a:pPr>
              <a:r>
                <a:rPr lang="en-US" altLang="en-US" sz="2000">
                  <a:solidFill>
                    <a:schemeClr val="tx2"/>
                  </a:solidFill>
                  <a:latin typeface="ZapfHumnst BT" pitchFamily="34" charset="0"/>
                </a:rPr>
                <a:t>Not saying </a:t>
              </a:r>
              <a:r>
                <a:rPr lang="en-US" altLang="en-US" sz="2000" u="sng">
                  <a:solidFill>
                    <a:schemeClr val="tx2"/>
                  </a:solidFill>
                  <a:latin typeface="ZapfHumnst BT" pitchFamily="34" charset="0"/>
                </a:rPr>
                <a:t>Which</a:t>
              </a:r>
              <a:r>
                <a:rPr lang="en-US" altLang="en-US" sz="2000">
                  <a:solidFill>
                    <a:schemeClr val="tx2"/>
                  </a:solidFill>
                  <a:latin typeface="ZapfHumnst BT" pitchFamily="34" charset="0"/>
                </a:rPr>
                <a:t> salesperson – just a salesperson in general!!!</a:t>
              </a:r>
              <a:endParaRPr lang="en-US" altLang="en-US" sz="1400">
                <a:solidFill>
                  <a:schemeClr val="tx2"/>
                </a:solidFill>
                <a:latin typeface="ZapfHumnst BT" pitchFamily="34" charset="0"/>
              </a:endParaRPr>
            </a:p>
          </p:txBody>
        </p:sp>
      </p:grpSp>
      <p:grpSp>
        <p:nvGrpSpPr>
          <p:cNvPr id="24579" name="Group 6"/>
          <p:cNvGrpSpPr>
            <a:grpSpLocks/>
          </p:cNvGrpSpPr>
          <p:nvPr/>
        </p:nvGrpSpPr>
        <p:grpSpPr bwMode="auto">
          <a:xfrm>
            <a:off x="2209800" y="3200400"/>
            <a:ext cx="2286000" cy="2089150"/>
            <a:chOff x="0" y="2256"/>
            <a:chExt cx="1440" cy="1316"/>
          </a:xfrm>
        </p:grpSpPr>
        <p:graphicFrame>
          <p:nvGraphicFramePr>
            <p:cNvPr id="24585" name="Object 7"/>
            <p:cNvGraphicFramePr>
              <a:graphicFrameLocks/>
            </p:cNvGraphicFramePr>
            <p:nvPr/>
          </p:nvGraphicFramePr>
          <p:xfrm>
            <a:off x="330" y="2256"/>
            <a:ext cx="781" cy="897"/>
          </p:xfrm>
          <a:graphic>
            <a:graphicData uri="http://schemas.openxmlformats.org/presentationml/2006/ole">
              <mc:AlternateContent xmlns:mc="http://schemas.openxmlformats.org/markup-compatibility/2006">
                <mc:Choice xmlns:v="urn:schemas-microsoft-com:vml" Requires="v">
                  <p:oleObj spid="_x0000_s1039" name="Clip" r:id="rId6" imgW="3916363" imgH="4876800" progId="MS_ClipArt_Gallery.2">
                    <p:embed/>
                  </p:oleObj>
                </mc:Choice>
                <mc:Fallback>
                  <p:oleObj name="Clip" r:id="rId6" imgW="3916363" imgH="4876800" progId="MS_ClipArt_Gallery.2">
                    <p:embed/>
                    <p:pic>
                      <p:nvPicPr>
                        <p:cNvPr id="24585"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 y="2256"/>
                          <a:ext cx="781" cy="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6" name="Text Box 8"/>
            <p:cNvSpPr txBox="1">
              <a:spLocks noChangeArrowheads="1"/>
            </p:cNvSpPr>
            <p:nvPr/>
          </p:nvSpPr>
          <p:spPr bwMode="auto">
            <a:xfrm>
              <a:off x="0" y="3312"/>
              <a:ext cx="1440"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solidFill>
                    <a:schemeClr val="tx2"/>
                  </a:solidFill>
                  <a:latin typeface="ZapfHumnst BT" pitchFamily="34" charset="0"/>
                </a:rPr>
                <a:t>Customer</a:t>
              </a:r>
            </a:p>
          </p:txBody>
        </p:sp>
      </p:grpSp>
      <p:grpSp>
        <p:nvGrpSpPr>
          <p:cNvPr id="24580" name="Group 9"/>
          <p:cNvGrpSpPr>
            <a:grpSpLocks/>
          </p:cNvGrpSpPr>
          <p:nvPr/>
        </p:nvGrpSpPr>
        <p:grpSpPr bwMode="auto">
          <a:xfrm>
            <a:off x="7162800" y="3657600"/>
            <a:ext cx="2514600" cy="1479550"/>
            <a:chOff x="2208" y="1776"/>
            <a:chExt cx="1584" cy="932"/>
          </a:xfrm>
        </p:grpSpPr>
        <p:graphicFrame>
          <p:nvGraphicFramePr>
            <p:cNvPr id="24583" name="Object 10"/>
            <p:cNvGraphicFramePr>
              <a:graphicFrameLocks/>
            </p:cNvGraphicFramePr>
            <p:nvPr/>
          </p:nvGraphicFramePr>
          <p:xfrm>
            <a:off x="2594" y="1776"/>
            <a:ext cx="812" cy="544"/>
          </p:xfrm>
          <a:graphic>
            <a:graphicData uri="http://schemas.openxmlformats.org/presentationml/2006/ole">
              <mc:AlternateContent xmlns:mc="http://schemas.openxmlformats.org/markup-compatibility/2006">
                <mc:Choice xmlns:v="urn:schemas-microsoft-com:vml" Requires="v">
                  <p:oleObj spid="_x0000_s1040" name="Clip" r:id="rId8" imgW="4610100" imgH="3368675" progId="MS_ClipArt_Gallery.2">
                    <p:embed/>
                  </p:oleObj>
                </mc:Choice>
                <mc:Fallback>
                  <p:oleObj name="Clip" r:id="rId8" imgW="4610100" imgH="3368675" progId="MS_ClipArt_Gallery.2">
                    <p:embed/>
                    <p:pic>
                      <p:nvPicPr>
                        <p:cNvPr id="24583" name="Object 10"/>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4" y="1776"/>
                          <a:ext cx="812" cy="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4" name="Text Box 11"/>
            <p:cNvSpPr txBox="1">
              <a:spLocks noChangeArrowheads="1"/>
            </p:cNvSpPr>
            <p:nvPr/>
          </p:nvSpPr>
          <p:spPr bwMode="auto">
            <a:xfrm>
              <a:off x="2208" y="2448"/>
              <a:ext cx="158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solidFill>
                    <a:schemeClr val="tx2"/>
                  </a:solidFill>
                  <a:latin typeface="ZapfHumnst BT" pitchFamily="34" charset="0"/>
                </a:rPr>
                <a:t>Product</a:t>
              </a:r>
            </a:p>
          </p:txBody>
        </p:sp>
      </p:grpSp>
      <p:sp>
        <p:nvSpPr>
          <p:cNvPr id="24581" name="Text Box 12"/>
          <p:cNvSpPr txBox="1">
            <a:spLocks noChangeArrowheads="1"/>
          </p:cNvSpPr>
          <p:nvPr/>
        </p:nvSpPr>
        <p:spPr bwMode="auto">
          <a:xfrm>
            <a:off x="4114800" y="5715000"/>
            <a:ext cx="4191000" cy="478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i="1">
                <a:solidFill>
                  <a:schemeClr val="tx2"/>
                </a:solidFill>
              </a:rPr>
              <a:t>Manages Complexity</a:t>
            </a:r>
          </a:p>
        </p:txBody>
      </p:sp>
      <p:sp>
        <p:nvSpPr>
          <p:cNvPr id="24582" name="Rectangle 13"/>
          <p:cNvSpPr>
            <a:spLocks noGrp="1" noChangeArrowheads="1"/>
          </p:cNvSpPr>
          <p:nvPr>
            <p:ph type="title"/>
          </p:nvPr>
        </p:nvSpPr>
        <p:spPr>
          <a:xfrm>
            <a:off x="2209800" y="498475"/>
            <a:ext cx="6345238" cy="711200"/>
          </a:xfrm>
        </p:spPr>
        <p:txBody>
          <a:bodyPr>
            <a:normAutofit fontScale="90000"/>
          </a:bodyPr>
          <a:lstStyle/>
          <a:p>
            <a:pPr eaLnBrk="1" hangingPunct="1"/>
            <a:r>
              <a:rPr lang="en-US" altLang="en-US" smtClean="0"/>
              <a:t>What is Abstraction?</a:t>
            </a:r>
          </a:p>
        </p:txBody>
      </p:sp>
    </p:spTree>
    <p:extLst>
      <p:ext uri="{BB962C8B-B14F-4D97-AF65-F5344CB8AC3E}">
        <p14:creationId xmlns:p14="http://schemas.microsoft.com/office/powerpoint/2010/main" val="2791005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4691" name="Text Box 5"/>
          <p:cNvSpPr txBox="1">
            <a:spLocks noChangeArrowheads="1"/>
          </p:cNvSpPr>
          <p:nvPr/>
        </p:nvSpPr>
        <p:spPr bwMode="auto">
          <a:xfrm>
            <a:off x="1524000" y="5622925"/>
            <a:ext cx="9086850" cy="478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i="1">
                <a:solidFill>
                  <a:schemeClr val="tx2"/>
                </a:solidFill>
                <a:latin typeface="Helvetica" panose="020B0604020202020204" pitchFamily="34" charset="0"/>
              </a:rPr>
              <a:t>Inheritance leverages the similarities among classes</a:t>
            </a:r>
          </a:p>
        </p:txBody>
      </p:sp>
      <p:sp>
        <p:nvSpPr>
          <p:cNvPr id="114692" name="Rectangle 6"/>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What Gets Inherited?</a:t>
            </a:r>
          </a:p>
        </p:txBody>
      </p:sp>
      <p:sp>
        <p:nvSpPr>
          <p:cNvPr id="114693" name="Rectangle 7"/>
          <p:cNvSpPr>
            <a:spLocks noGrp="1" noChangeArrowheads="1"/>
          </p:cNvSpPr>
          <p:nvPr>
            <p:ph idx="1"/>
          </p:nvPr>
        </p:nvSpPr>
        <p:spPr/>
        <p:txBody>
          <a:bodyPr/>
          <a:lstStyle/>
          <a:p>
            <a:pPr eaLnBrk="1" hangingPunct="1"/>
            <a:r>
              <a:rPr lang="en-US" altLang="en-US" smtClean="0"/>
              <a:t>A subclass inherits its parent’s attributes, operations, and relationships</a:t>
            </a:r>
          </a:p>
          <a:p>
            <a:pPr eaLnBrk="1" hangingPunct="1"/>
            <a:r>
              <a:rPr lang="en-US" altLang="en-US" smtClean="0"/>
              <a:t>A subclass may:</a:t>
            </a:r>
          </a:p>
          <a:p>
            <a:pPr lvl="1" eaLnBrk="1" hangingPunct="1"/>
            <a:r>
              <a:rPr lang="en-US" altLang="en-US" smtClean="0"/>
              <a:t>Add additional attributes, operations, relationships</a:t>
            </a:r>
          </a:p>
          <a:p>
            <a:pPr lvl="1" eaLnBrk="1" hangingPunct="1"/>
            <a:r>
              <a:rPr lang="en-US" altLang="en-US" smtClean="0"/>
              <a:t>Redefine inherited operations (use caution!)</a:t>
            </a:r>
          </a:p>
          <a:p>
            <a:pPr eaLnBrk="1" hangingPunct="1"/>
            <a:r>
              <a:rPr lang="en-US" altLang="en-US" smtClean="0"/>
              <a:t>Common attributes, operations, and/or relationships are shown at the highest applicable level in the hierarchy</a:t>
            </a:r>
          </a:p>
        </p:txBody>
      </p:sp>
    </p:spTree>
    <p:extLst>
      <p:ext uri="{BB962C8B-B14F-4D97-AF65-F5344CB8AC3E}">
        <p14:creationId xmlns:p14="http://schemas.microsoft.com/office/powerpoint/2010/main" val="400088419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7021514" y="4110039"/>
            <a:ext cx="1069975" cy="10366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6739" name="Rectangle 3"/>
          <p:cNvSpPr>
            <a:spLocks noChangeArrowheads="1"/>
          </p:cNvSpPr>
          <p:nvPr/>
        </p:nvSpPr>
        <p:spPr bwMode="auto">
          <a:xfrm>
            <a:off x="7129463" y="4119563"/>
            <a:ext cx="692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Truck</a:t>
            </a:r>
          </a:p>
        </p:txBody>
      </p:sp>
      <p:sp>
        <p:nvSpPr>
          <p:cNvPr id="116740" name="Line 4"/>
          <p:cNvSpPr>
            <a:spLocks noChangeShapeType="1"/>
          </p:cNvSpPr>
          <p:nvPr/>
        </p:nvSpPr>
        <p:spPr bwMode="auto">
          <a:xfrm>
            <a:off x="7015164" y="4451350"/>
            <a:ext cx="1082675"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41" name="Line 5"/>
          <p:cNvSpPr>
            <a:spLocks noChangeShapeType="1"/>
          </p:cNvSpPr>
          <p:nvPr/>
        </p:nvSpPr>
        <p:spPr bwMode="auto">
          <a:xfrm>
            <a:off x="7015164" y="4803775"/>
            <a:ext cx="1082675"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42" name="Rectangle 6"/>
          <p:cNvSpPr>
            <a:spLocks noChangeArrowheads="1"/>
          </p:cNvSpPr>
          <p:nvPr/>
        </p:nvSpPr>
        <p:spPr bwMode="auto">
          <a:xfrm>
            <a:off x="6962776" y="4470400"/>
            <a:ext cx="917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tonnage</a:t>
            </a:r>
          </a:p>
        </p:txBody>
      </p:sp>
      <p:sp>
        <p:nvSpPr>
          <p:cNvPr id="116743" name="Rectangle 7"/>
          <p:cNvSpPr>
            <a:spLocks noChangeArrowheads="1"/>
          </p:cNvSpPr>
          <p:nvPr/>
        </p:nvSpPr>
        <p:spPr bwMode="auto">
          <a:xfrm>
            <a:off x="5319713" y="1738314"/>
            <a:ext cx="1841500" cy="14763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6744" name="Rectangle 8"/>
          <p:cNvSpPr>
            <a:spLocks noChangeArrowheads="1"/>
          </p:cNvSpPr>
          <p:nvPr/>
        </p:nvSpPr>
        <p:spPr bwMode="auto">
          <a:xfrm>
            <a:off x="5372100" y="1831975"/>
            <a:ext cx="15255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GroundVehicle</a:t>
            </a:r>
          </a:p>
        </p:txBody>
      </p:sp>
      <p:sp>
        <p:nvSpPr>
          <p:cNvPr id="116745" name="Line 9"/>
          <p:cNvSpPr>
            <a:spLocks noChangeShapeType="1"/>
          </p:cNvSpPr>
          <p:nvPr/>
        </p:nvSpPr>
        <p:spPr bwMode="auto">
          <a:xfrm>
            <a:off x="5311776" y="2168525"/>
            <a:ext cx="1857375"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46" name="Line 10"/>
          <p:cNvSpPr>
            <a:spLocks noChangeShapeType="1"/>
          </p:cNvSpPr>
          <p:nvPr/>
        </p:nvSpPr>
        <p:spPr bwMode="auto">
          <a:xfrm>
            <a:off x="5311776" y="2784475"/>
            <a:ext cx="1857375"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47" name="Rectangle 11"/>
          <p:cNvSpPr>
            <a:spLocks noChangeArrowheads="1"/>
          </p:cNvSpPr>
          <p:nvPr/>
        </p:nvSpPr>
        <p:spPr bwMode="auto">
          <a:xfrm>
            <a:off x="5264150" y="2178050"/>
            <a:ext cx="7699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weight</a:t>
            </a:r>
          </a:p>
        </p:txBody>
      </p:sp>
      <p:sp>
        <p:nvSpPr>
          <p:cNvPr id="116748" name="Rectangle 12"/>
          <p:cNvSpPr>
            <a:spLocks noChangeArrowheads="1"/>
          </p:cNvSpPr>
          <p:nvPr/>
        </p:nvSpPr>
        <p:spPr bwMode="auto">
          <a:xfrm>
            <a:off x="5264150" y="2474913"/>
            <a:ext cx="1536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licenseNumber</a:t>
            </a:r>
          </a:p>
        </p:txBody>
      </p:sp>
      <p:sp>
        <p:nvSpPr>
          <p:cNvPr id="116749" name="Line 13"/>
          <p:cNvSpPr>
            <a:spLocks noChangeShapeType="1"/>
          </p:cNvSpPr>
          <p:nvPr/>
        </p:nvSpPr>
        <p:spPr bwMode="auto">
          <a:xfrm flipH="1" flipV="1">
            <a:off x="6918326" y="3438526"/>
            <a:ext cx="328613" cy="66357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50" name="Freeform 14"/>
          <p:cNvSpPr>
            <a:spLocks/>
          </p:cNvSpPr>
          <p:nvPr/>
        </p:nvSpPr>
        <p:spPr bwMode="auto">
          <a:xfrm>
            <a:off x="6740525" y="3227388"/>
            <a:ext cx="247650" cy="311150"/>
          </a:xfrm>
          <a:custGeom>
            <a:avLst/>
            <a:gdLst>
              <a:gd name="T0" fmla="*/ 0 w 145"/>
              <a:gd name="T1" fmla="*/ 0 h 150"/>
              <a:gd name="T2" fmla="*/ 2147483646 w 145"/>
              <a:gd name="T3" fmla="*/ 2147483646 h 150"/>
              <a:gd name="T4" fmla="*/ 2147483646 w 145"/>
              <a:gd name="T5" fmla="*/ 2147483646 h 150"/>
              <a:gd name="T6" fmla="*/ 0 w 145"/>
              <a:gd name="T7" fmla="*/ 0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150">
                <a:moveTo>
                  <a:pt x="0" y="0"/>
                </a:moveTo>
                <a:lnTo>
                  <a:pt x="144" y="91"/>
                </a:lnTo>
                <a:lnTo>
                  <a:pt x="42" y="149"/>
                </a:lnTo>
                <a:lnTo>
                  <a:pt x="0" y="0"/>
                </a:lnTo>
              </a:path>
            </a:pathLst>
          </a:custGeom>
          <a:noFill/>
          <a:ln w="28575" cap="rnd"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51" name="Rectangle 15"/>
          <p:cNvSpPr>
            <a:spLocks noChangeArrowheads="1"/>
          </p:cNvSpPr>
          <p:nvPr/>
        </p:nvSpPr>
        <p:spPr bwMode="auto">
          <a:xfrm>
            <a:off x="4622801" y="4197351"/>
            <a:ext cx="1147763" cy="9493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1"/>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a:latin typeface="Arial" panose="020B0604020202020204" pitchFamily="34" charset="0"/>
              </a:rPr>
              <a:t>Car</a:t>
            </a:r>
          </a:p>
        </p:txBody>
      </p:sp>
      <p:sp>
        <p:nvSpPr>
          <p:cNvPr id="116752" name="Rectangle 16"/>
          <p:cNvSpPr>
            <a:spLocks noChangeArrowheads="1"/>
          </p:cNvSpPr>
          <p:nvPr/>
        </p:nvSpPr>
        <p:spPr bwMode="auto">
          <a:xfrm>
            <a:off x="7962900" y="2052638"/>
            <a:ext cx="736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owner</a:t>
            </a:r>
          </a:p>
        </p:txBody>
      </p:sp>
      <p:sp>
        <p:nvSpPr>
          <p:cNvPr id="116753" name="Line 17"/>
          <p:cNvSpPr>
            <a:spLocks noChangeShapeType="1"/>
          </p:cNvSpPr>
          <p:nvPr/>
        </p:nvSpPr>
        <p:spPr bwMode="auto">
          <a:xfrm>
            <a:off x="4616451" y="4540250"/>
            <a:ext cx="116046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54" name="Line 18"/>
          <p:cNvSpPr>
            <a:spLocks noChangeShapeType="1"/>
          </p:cNvSpPr>
          <p:nvPr/>
        </p:nvSpPr>
        <p:spPr bwMode="auto">
          <a:xfrm>
            <a:off x="4616451" y="4803775"/>
            <a:ext cx="116046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55" name="Line 19"/>
          <p:cNvSpPr>
            <a:spLocks noChangeShapeType="1"/>
          </p:cNvSpPr>
          <p:nvPr/>
        </p:nvSpPr>
        <p:spPr bwMode="auto">
          <a:xfrm flipV="1">
            <a:off x="5311776" y="3438525"/>
            <a:ext cx="371475" cy="7493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56" name="Freeform 20"/>
          <p:cNvSpPr>
            <a:spLocks/>
          </p:cNvSpPr>
          <p:nvPr/>
        </p:nvSpPr>
        <p:spPr bwMode="auto">
          <a:xfrm>
            <a:off x="5599114" y="3227389"/>
            <a:ext cx="236537" cy="314325"/>
          </a:xfrm>
          <a:custGeom>
            <a:avLst/>
            <a:gdLst>
              <a:gd name="T0" fmla="*/ 2147483646 w 138"/>
              <a:gd name="T1" fmla="*/ 0 h 152"/>
              <a:gd name="T2" fmla="*/ 2147483646 w 138"/>
              <a:gd name="T3" fmla="*/ 2147483646 h 152"/>
              <a:gd name="T4" fmla="*/ 0 w 138"/>
              <a:gd name="T5" fmla="*/ 2147483646 h 152"/>
              <a:gd name="T6" fmla="*/ 2147483646 w 138"/>
              <a:gd name="T7" fmla="*/ 0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8" h="152">
                <a:moveTo>
                  <a:pt x="137" y="0"/>
                </a:moveTo>
                <a:lnTo>
                  <a:pt x="108" y="151"/>
                </a:lnTo>
                <a:lnTo>
                  <a:pt x="0" y="98"/>
                </a:lnTo>
                <a:lnTo>
                  <a:pt x="137" y="0"/>
                </a:lnTo>
              </a:path>
            </a:pathLst>
          </a:custGeom>
          <a:noFill/>
          <a:ln w="28575" cap="rnd"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57" name="Rectangle 21"/>
          <p:cNvSpPr>
            <a:spLocks noChangeArrowheads="1"/>
          </p:cNvSpPr>
          <p:nvPr/>
        </p:nvSpPr>
        <p:spPr bwMode="auto">
          <a:xfrm>
            <a:off x="5264150" y="2914650"/>
            <a:ext cx="1055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register( )</a:t>
            </a:r>
          </a:p>
        </p:txBody>
      </p:sp>
      <p:sp>
        <p:nvSpPr>
          <p:cNvPr id="116758" name="Rectangle 22"/>
          <p:cNvSpPr>
            <a:spLocks noChangeArrowheads="1"/>
          </p:cNvSpPr>
          <p:nvPr/>
        </p:nvSpPr>
        <p:spPr bwMode="auto">
          <a:xfrm>
            <a:off x="6962775" y="4822825"/>
            <a:ext cx="998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getTax( )</a:t>
            </a:r>
          </a:p>
        </p:txBody>
      </p:sp>
      <p:grpSp>
        <p:nvGrpSpPr>
          <p:cNvPr id="116759" name="Group 23"/>
          <p:cNvGrpSpPr>
            <a:grpSpLocks/>
          </p:cNvGrpSpPr>
          <p:nvPr/>
        </p:nvGrpSpPr>
        <p:grpSpPr bwMode="auto">
          <a:xfrm>
            <a:off x="8716964" y="1957389"/>
            <a:ext cx="1158875" cy="949325"/>
            <a:chOff x="2735" y="2078"/>
            <a:chExt cx="678" cy="458"/>
          </a:xfrm>
        </p:grpSpPr>
        <p:sp>
          <p:nvSpPr>
            <p:cNvPr id="116776" name="Rectangle 24"/>
            <p:cNvSpPr>
              <a:spLocks noChangeArrowheads="1"/>
            </p:cNvSpPr>
            <p:nvPr/>
          </p:nvSpPr>
          <p:spPr bwMode="auto">
            <a:xfrm>
              <a:off x="2739" y="2078"/>
              <a:ext cx="670" cy="45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1"/>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a:latin typeface="Arial" panose="020B0604020202020204" pitchFamily="34" charset="0"/>
                </a:rPr>
                <a:t>Person</a:t>
              </a:r>
            </a:p>
          </p:txBody>
        </p:sp>
        <p:sp>
          <p:nvSpPr>
            <p:cNvPr id="116777" name="Line 25"/>
            <p:cNvSpPr>
              <a:spLocks noChangeShapeType="1"/>
            </p:cNvSpPr>
            <p:nvPr/>
          </p:nvSpPr>
          <p:spPr bwMode="auto">
            <a:xfrm>
              <a:off x="2735" y="2286"/>
              <a:ext cx="67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78" name="Line 26"/>
            <p:cNvSpPr>
              <a:spLocks noChangeShapeType="1"/>
            </p:cNvSpPr>
            <p:nvPr/>
          </p:nvSpPr>
          <p:spPr bwMode="auto">
            <a:xfrm>
              <a:off x="2735" y="2413"/>
              <a:ext cx="67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6760" name="Line 27"/>
          <p:cNvSpPr>
            <a:spLocks noChangeShapeType="1"/>
          </p:cNvSpPr>
          <p:nvPr/>
        </p:nvSpPr>
        <p:spPr bwMode="auto">
          <a:xfrm>
            <a:off x="7169151" y="2432050"/>
            <a:ext cx="1547813"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61" name="Rectangle 28"/>
          <p:cNvSpPr>
            <a:spLocks noChangeArrowheads="1"/>
          </p:cNvSpPr>
          <p:nvPr/>
        </p:nvSpPr>
        <p:spPr bwMode="auto">
          <a:xfrm>
            <a:off x="7121525" y="2427288"/>
            <a:ext cx="490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0..*</a:t>
            </a:r>
          </a:p>
        </p:txBody>
      </p:sp>
      <p:grpSp>
        <p:nvGrpSpPr>
          <p:cNvPr id="116762" name="Group 29"/>
          <p:cNvGrpSpPr>
            <a:grpSpLocks/>
          </p:cNvGrpSpPr>
          <p:nvPr/>
        </p:nvGrpSpPr>
        <p:grpSpPr bwMode="auto">
          <a:xfrm>
            <a:off x="8870951" y="4110039"/>
            <a:ext cx="1160463" cy="947737"/>
            <a:chOff x="2825" y="3117"/>
            <a:chExt cx="679" cy="458"/>
          </a:xfrm>
        </p:grpSpPr>
        <p:sp>
          <p:nvSpPr>
            <p:cNvPr id="116773" name="Rectangle 30"/>
            <p:cNvSpPr>
              <a:spLocks noChangeArrowheads="1"/>
            </p:cNvSpPr>
            <p:nvPr/>
          </p:nvSpPr>
          <p:spPr bwMode="auto">
            <a:xfrm>
              <a:off x="2829" y="3117"/>
              <a:ext cx="671" cy="45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1"/>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600">
                  <a:latin typeface="Arial" panose="020B0604020202020204" pitchFamily="34" charset="0"/>
                </a:rPr>
                <a:t>Trailer</a:t>
              </a:r>
            </a:p>
          </p:txBody>
        </p:sp>
        <p:sp>
          <p:nvSpPr>
            <p:cNvPr id="116774" name="Line 31"/>
            <p:cNvSpPr>
              <a:spLocks noChangeShapeType="1"/>
            </p:cNvSpPr>
            <p:nvPr/>
          </p:nvSpPr>
          <p:spPr bwMode="auto">
            <a:xfrm>
              <a:off x="2825" y="3325"/>
              <a:ext cx="679"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75" name="Line 32"/>
            <p:cNvSpPr>
              <a:spLocks noChangeShapeType="1"/>
            </p:cNvSpPr>
            <p:nvPr/>
          </p:nvSpPr>
          <p:spPr bwMode="auto">
            <a:xfrm>
              <a:off x="2825" y="3452"/>
              <a:ext cx="679"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6763" name="Line 33"/>
          <p:cNvSpPr>
            <a:spLocks noChangeShapeType="1"/>
          </p:cNvSpPr>
          <p:nvPr/>
        </p:nvSpPr>
        <p:spPr bwMode="auto">
          <a:xfrm>
            <a:off x="8408988" y="4627563"/>
            <a:ext cx="461962"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64" name="Freeform 34"/>
          <p:cNvSpPr>
            <a:spLocks/>
          </p:cNvSpPr>
          <p:nvPr/>
        </p:nvSpPr>
        <p:spPr bwMode="auto">
          <a:xfrm>
            <a:off x="8097838" y="4540250"/>
            <a:ext cx="311150" cy="177800"/>
          </a:xfrm>
          <a:custGeom>
            <a:avLst/>
            <a:gdLst>
              <a:gd name="T0" fmla="*/ 0 w 182"/>
              <a:gd name="T1" fmla="*/ 2147483646 h 86"/>
              <a:gd name="T2" fmla="*/ 2147483646 w 182"/>
              <a:gd name="T3" fmla="*/ 2147483646 h 86"/>
              <a:gd name="T4" fmla="*/ 2147483646 w 182"/>
              <a:gd name="T5" fmla="*/ 2147483646 h 86"/>
              <a:gd name="T6" fmla="*/ 2147483646 w 182"/>
              <a:gd name="T7" fmla="*/ 0 h 86"/>
              <a:gd name="T8" fmla="*/ 0 w 182"/>
              <a:gd name="T9" fmla="*/ 2147483646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86">
                <a:moveTo>
                  <a:pt x="0" y="43"/>
                </a:moveTo>
                <a:lnTo>
                  <a:pt x="90" y="85"/>
                </a:lnTo>
                <a:lnTo>
                  <a:pt x="181" y="43"/>
                </a:lnTo>
                <a:lnTo>
                  <a:pt x="90" y="0"/>
                </a:lnTo>
                <a:lnTo>
                  <a:pt x="0" y="43"/>
                </a:lnTo>
              </a:path>
            </a:pathLst>
          </a:custGeom>
          <a:noFill/>
          <a:ln w="28575" cap="rnd"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65" name="Rectangle 35"/>
          <p:cNvSpPr>
            <a:spLocks noChangeArrowheads="1"/>
          </p:cNvSpPr>
          <p:nvPr/>
        </p:nvSpPr>
        <p:spPr bwMode="auto">
          <a:xfrm>
            <a:off x="8353426" y="2427288"/>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1</a:t>
            </a:r>
          </a:p>
        </p:txBody>
      </p:sp>
      <p:sp>
        <p:nvSpPr>
          <p:cNvPr id="116766" name="Text Box 36"/>
          <p:cNvSpPr txBox="1">
            <a:spLocks noChangeArrowheads="1"/>
          </p:cNvSpPr>
          <p:nvPr/>
        </p:nvSpPr>
        <p:spPr bwMode="auto">
          <a:xfrm>
            <a:off x="2322513" y="2182813"/>
            <a:ext cx="1333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i="1">
                <a:solidFill>
                  <a:schemeClr val="tx2"/>
                </a:solidFill>
                <a:latin typeface="Arial" panose="020B0604020202020204" pitchFamily="34" charset="0"/>
              </a:rPr>
              <a:t>Superclass (parent)</a:t>
            </a:r>
          </a:p>
        </p:txBody>
      </p:sp>
      <p:sp>
        <p:nvSpPr>
          <p:cNvPr id="116767" name="Text Box 37"/>
          <p:cNvSpPr txBox="1">
            <a:spLocks noChangeArrowheads="1"/>
          </p:cNvSpPr>
          <p:nvPr/>
        </p:nvSpPr>
        <p:spPr bwMode="auto">
          <a:xfrm>
            <a:off x="2178051" y="4456113"/>
            <a:ext cx="16224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i="1">
                <a:solidFill>
                  <a:schemeClr val="tx2"/>
                </a:solidFill>
                <a:latin typeface="Arial" panose="020B0604020202020204" pitchFamily="34" charset="0"/>
              </a:rPr>
              <a:t>Subclass</a:t>
            </a:r>
            <a:endParaRPr lang="en-US" altLang="en-US" sz="1800">
              <a:latin typeface="Arial" panose="020B0604020202020204" pitchFamily="34" charset="0"/>
            </a:endParaRPr>
          </a:p>
        </p:txBody>
      </p:sp>
      <p:sp>
        <p:nvSpPr>
          <p:cNvPr id="116768" name="Text Box 38"/>
          <p:cNvSpPr txBox="1">
            <a:spLocks noChangeArrowheads="1"/>
          </p:cNvSpPr>
          <p:nvPr/>
        </p:nvSpPr>
        <p:spPr bwMode="auto">
          <a:xfrm>
            <a:off x="7650164" y="3227388"/>
            <a:ext cx="2079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solidFill>
                  <a:schemeClr val="accent2"/>
                </a:solidFill>
                <a:latin typeface="Arial" panose="020B0604020202020204" pitchFamily="34" charset="0"/>
              </a:rPr>
              <a:t>generalization</a:t>
            </a:r>
            <a:endParaRPr lang="en-US" altLang="en-US" sz="1800">
              <a:latin typeface="Arial" panose="020B0604020202020204" pitchFamily="34" charset="0"/>
            </a:endParaRPr>
          </a:p>
        </p:txBody>
      </p:sp>
      <p:sp>
        <p:nvSpPr>
          <p:cNvPr id="116769" name="Line 39"/>
          <p:cNvSpPr>
            <a:spLocks noChangeShapeType="1"/>
          </p:cNvSpPr>
          <p:nvPr/>
        </p:nvSpPr>
        <p:spPr bwMode="auto">
          <a:xfrm flipH="1">
            <a:off x="7021513" y="3541713"/>
            <a:ext cx="628650" cy="163512"/>
          </a:xfrm>
          <a:prstGeom prst="line">
            <a:avLst/>
          </a:prstGeom>
          <a:noFill/>
          <a:ln w="12700">
            <a:solidFill>
              <a:schemeClr val="accent2"/>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70" name="Text Box 40"/>
          <p:cNvSpPr txBox="1">
            <a:spLocks noChangeArrowheads="1"/>
          </p:cNvSpPr>
          <p:nvPr/>
        </p:nvSpPr>
        <p:spPr bwMode="auto">
          <a:xfrm>
            <a:off x="4608513" y="4454525"/>
            <a:ext cx="1477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600">
                <a:latin typeface="Arial" panose="020B0604020202020204" pitchFamily="34" charset="0"/>
              </a:rPr>
              <a:t>size</a:t>
            </a:r>
            <a:endParaRPr lang="en-US" altLang="en-US" sz="1800">
              <a:latin typeface="Arial" panose="020B0604020202020204" pitchFamily="34" charset="0"/>
            </a:endParaRPr>
          </a:p>
        </p:txBody>
      </p:sp>
      <p:sp>
        <p:nvSpPr>
          <p:cNvPr id="116771" name="Rectangle 44"/>
          <p:cNvSpPr>
            <a:spLocks noGrp="1" noChangeArrowheads="1"/>
          </p:cNvSpPr>
          <p:nvPr>
            <p:ph type="title"/>
          </p:nvPr>
        </p:nvSpPr>
        <p:spPr/>
        <p:txBody>
          <a:bodyPr/>
          <a:lstStyle/>
          <a:p>
            <a:pPr eaLnBrk="1" hangingPunct="1"/>
            <a:r>
              <a:rPr lang="en-US" altLang="en-US" smtClean="0"/>
              <a:t>Example: What Gets Inherited</a:t>
            </a:r>
          </a:p>
        </p:txBody>
      </p:sp>
      <p:sp>
        <p:nvSpPr>
          <p:cNvPr id="116772" name="Rectangle 41"/>
          <p:cNvSpPr>
            <a:spLocks noGrp="1" noChangeArrowheads="1"/>
          </p:cNvSpPr>
          <p:nvPr>
            <p:ph type="body" idx="4294967295"/>
          </p:nvPr>
        </p:nvSpPr>
        <p:spPr>
          <a:xfrm>
            <a:off x="3962400" y="990600"/>
            <a:ext cx="6705600" cy="5043488"/>
          </a:xfrm>
        </p:spPr>
        <p:txBody>
          <a:bodyPr/>
          <a:lstStyle/>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8447225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786" name="Group 4"/>
          <p:cNvGrpSpPr>
            <a:grpSpLocks/>
          </p:cNvGrpSpPr>
          <p:nvPr/>
        </p:nvGrpSpPr>
        <p:grpSpPr bwMode="auto">
          <a:xfrm>
            <a:off x="7086600" y="3241676"/>
            <a:ext cx="3068638" cy="893763"/>
            <a:chOff x="2427" y="1968"/>
            <a:chExt cx="1933" cy="563"/>
          </a:xfrm>
        </p:grpSpPr>
        <p:grpSp>
          <p:nvGrpSpPr>
            <p:cNvPr id="118821" name="Group 5"/>
            <p:cNvGrpSpPr>
              <a:grpSpLocks/>
            </p:cNvGrpSpPr>
            <p:nvPr/>
          </p:nvGrpSpPr>
          <p:grpSpPr bwMode="auto">
            <a:xfrm>
              <a:off x="3153" y="1968"/>
              <a:ext cx="1207" cy="487"/>
              <a:chOff x="1961" y="2928"/>
              <a:chExt cx="832" cy="336"/>
            </a:xfrm>
          </p:grpSpPr>
          <p:sp>
            <p:nvSpPr>
              <p:cNvPr id="118826" name="Line 6"/>
              <p:cNvSpPr>
                <a:spLocks noChangeShapeType="1"/>
              </p:cNvSpPr>
              <p:nvPr/>
            </p:nvSpPr>
            <p:spPr bwMode="auto">
              <a:xfrm>
                <a:off x="2793" y="2928"/>
                <a:ext cx="0" cy="33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27" name="Line 7"/>
              <p:cNvSpPr>
                <a:spLocks noChangeShapeType="1"/>
              </p:cNvSpPr>
              <p:nvPr/>
            </p:nvSpPr>
            <p:spPr bwMode="auto">
              <a:xfrm flipH="1">
                <a:off x="2075" y="2928"/>
                <a:ext cx="71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28" name="Line 8"/>
              <p:cNvSpPr>
                <a:spLocks noChangeShapeType="1"/>
              </p:cNvSpPr>
              <p:nvPr/>
            </p:nvSpPr>
            <p:spPr bwMode="auto">
              <a:xfrm flipH="1">
                <a:off x="2075" y="3264"/>
                <a:ext cx="718"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29" name="Line 9"/>
              <p:cNvSpPr>
                <a:spLocks noChangeShapeType="1"/>
              </p:cNvSpPr>
              <p:nvPr/>
            </p:nvSpPr>
            <p:spPr bwMode="auto">
              <a:xfrm>
                <a:off x="2075" y="2928"/>
                <a:ext cx="0" cy="7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30" name="Line 10"/>
              <p:cNvSpPr>
                <a:spLocks noChangeShapeType="1"/>
              </p:cNvSpPr>
              <p:nvPr/>
            </p:nvSpPr>
            <p:spPr bwMode="auto">
              <a:xfrm flipV="1">
                <a:off x="2075" y="3192"/>
                <a:ext cx="0" cy="7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31" name="Rectangle 11"/>
              <p:cNvSpPr>
                <a:spLocks noChangeArrowheads="1"/>
              </p:cNvSpPr>
              <p:nvPr/>
            </p:nvSpPr>
            <p:spPr bwMode="auto">
              <a:xfrm>
                <a:off x="1961" y="3000"/>
                <a:ext cx="235" cy="72"/>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8832" name="Rectangle 12"/>
              <p:cNvSpPr>
                <a:spLocks noChangeArrowheads="1"/>
              </p:cNvSpPr>
              <p:nvPr/>
            </p:nvSpPr>
            <p:spPr bwMode="auto">
              <a:xfrm>
                <a:off x="1961" y="3120"/>
                <a:ext cx="235" cy="72"/>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8833" name="Line 13"/>
              <p:cNvSpPr>
                <a:spLocks noChangeShapeType="1"/>
              </p:cNvSpPr>
              <p:nvPr/>
            </p:nvSpPr>
            <p:spPr bwMode="auto">
              <a:xfrm flipV="1">
                <a:off x="2075" y="3072"/>
                <a:ext cx="0" cy="48"/>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8822" name="Text Box 14"/>
            <p:cNvSpPr txBox="1">
              <a:spLocks noChangeArrowheads="1"/>
            </p:cNvSpPr>
            <p:nvPr/>
          </p:nvSpPr>
          <p:spPr bwMode="auto">
            <a:xfrm>
              <a:off x="3494" y="1991"/>
              <a:ext cx="8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Component</a:t>
              </a:r>
            </a:p>
          </p:txBody>
        </p:sp>
        <p:sp>
          <p:nvSpPr>
            <p:cNvPr id="118823" name="Oval 15"/>
            <p:cNvSpPr>
              <a:spLocks noChangeAspect="1" noChangeArrowheads="1"/>
            </p:cNvSpPr>
            <p:nvPr/>
          </p:nvSpPr>
          <p:spPr bwMode="auto">
            <a:xfrm rot="5400000">
              <a:off x="2730" y="2002"/>
              <a:ext cx="252" cy="229"/>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0224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8824" name="Line 16"/>
            <p:cNvSpPr>
              <a:spLocks noChangeShapeType="1"/>
            </p:cNvSpPr>
            <p:nvPr/>
          </p:nvSpPr>
          <p:spPr bwMode="auto">
            <a:xfrm>
              <a:off x="2970" y="2138"/>
              <a:ext cx="183"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25" name="Text Box 17"/>
            <p:cNvSpPr txBox="1">
              <a:spLocks noChangeArrowheads="1"/>
            </p:cNvSpPr>
            <p:nvPr/>
          </p:nvSpPr>
          <p:spPr bwMode="auto">
            <a:xfrm>
              <a:off x="2427" y="2300"/>
              <a:ext cx="8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b="1">
                  <a:latin typeface="Arial" panose="020B0604020202020204" pitchFamily="34" charset="0"/>
                </a:rPr>
                <a:t>Interface</a:t>
              </a:r>
            </a:p>
          </p:txBody>
        </p:sp>
      </p:grpSp>
      <p:grpSp>
        <p:nvGrpSpPr>
          <p:cNvPr id="118787" name="Group 18"/>
          <p:cNvGrpSpPr>
            <a:grpSpLocks/>
          </p:cNvGrpSpPr>
          <p:nvPr/>
        </p:nvGrpSpPr>
        <p:grpSpPr bwMode="auto">
          <a:xfrm>
            <a:off x="2709863" y="5638800"/>
            <a:ext cx="1187450" cy="857250"/>
            <a:chOff x="2840" y="3541"/>
            <a:chExt cx="748" cy="540"/>
          </a:xfrm>
        </p:grpSpPr>
        <p:sp>
          <p:nvSpPr>
            <p:cNvPr id="118819" name="Oval 19"/>
            <p:cNvSpPr>
              <a:spLocks noChangeArrowheads="1"/>
            </p:cNvSpPr>
            <p:nvPr/>
          </p:nvSpPr>
          <p:spPr bwMode="auto">
            <a:xfrm>
              <a:off x="2901" y="3541"/>
              <a:ext cx="624" cy="288"/>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8820" name="Text Box 20"/>
            <p:cNvSpPr txBox="1">
              <a:spLocks noChangeArrowheads="1"/>
            </p:cNvSpPr>
            <p:nvPr/>
          </p:nvSpPr>
          <p:spPr bwMode="auto">
            <a:xfrm>
              <a:off x="2840" y="3850"/>
              <a:ext cx="7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Use Case</a:t>
              </a:r>
            </a:p>
          </p:txBody>
        </p:sp>
      </p:grpSp>
      <p:grpSp>
        <p:nvGrpSpPr>
          <p:cNvPr id="118788" name="Group 21"/>
          <p:cNvGrpSpPr>
            <a:grpSpLocks/>
          </p:cNvGrpSpPr>
          <p:nvPr/>
        </p:nvGrpSpPr>
        <p:grpSpPr bwMode="auto">
          <a:xfrm>
            <a:off x="7124700" y="5638800"/>
            <a:ext cx="2393950" cy="857250"/>
            <a:chOff x="3484" y="3648"/>
            <a:chExt cx="1508" cy="540"/>
          </a:xfrm>
        </p:grpSpPr>
        <p:sp>
          <p:nvSpPr>
            <p:cNvPr id="118817" name="Oval 22"/>
            <p:cNvSpPr>
              <a:spLocks noChangeArrowheads="1"/>
            </p:cNvSpPr>
            <p:nvPr/>
          </p:nvSpPr>
          <p:spPr bwMode="auto">
            <a:xfrm>
              <a:off x="3925" y="3648"/>
              <a:ext cx="624" cy="288"/>
            </a:xfrm>
            <a:prstGeom prst="ellipse">
              <a:avLst/>
            </a:prstGeom>
            <a:noFill/>
            <a:ln w="28575">
              <a:solidFill>
                <a:schemeClr val="tx1"/>
              </a:solidFill>
              <a:prstDash val="dash"/>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8818" name="Text Box 23"/>
            <p:cNvSpPr txBox="1">
              <a:spLocks noChangeArrowheads="1"/>
            </p:cNvSpPr>
            <p:nvPr/>
          </p:nvSpPr>
          <p:spPr bwMode="auto">
            <a:xfrm>
              <a:off x="3484" y="3957"/>
              <a:ext cx="15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Use-Case Realization</a:t>
              </a:r>
            </a:p>
          </p:txBody>
        </p:sp>
      </p:grpSp>
      <p:sp>
        <p:nvSpPr>
          <p:cNvPr id="118789" name="Line 24"/>
          <p:cNvSpPr>
            <a:spLocks noChangeShapeType="1"/>
          </p:cNvSpPr>
          <p:nvPr/>
        </p:nvSpPr>
        <p:spPr bwMode="auto">
          <a:xfrm flipH="1">
            <a:off x="4114800" y="5867400"/>
            <a:ext cx="3709988" cy="0"/>
          </a:xfrm>
          <a:prstGeom prst="line">
            <a:avLst/>
          </a:prstGeom>
          <a:noFill/>
          <a:ln w="28575">
            <a:solidFill>
              <a:schemeClr val="tx1"/>
            </a:solidFill>
            <a:prstDash val="dash"/>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790" name="AutoShape 25"/>
          <p:cNvSpPr>
            <a:spLocks noChangeArrowheads="1"/>
          </p:cNvSpPr>
          <p:nvPr/>
        </p:nvSpPr>
        <p:spPr bwMode="auto">
          <a:xfrm rot="16200000">
            <a:off x="3771900" y="5753100"/>
            <a:ext cx="381000" cy="304800"/>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8791" name="Text Box 26"/>
          <p:cNvSpPr txBox="1">
            <a:spLocks noChangeArrowheads="1"/>
          </p:cNvSpPr>
          <p:nvPr/>
        </p:nvSpPr>
        <p:spPr bwMode="auto">
          <a:xfrm>
            <a:off x="4724400" y="4267200"/>
            <a:ext cx="24384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solidFill>
                  <a:schemeClr val="accent2"/>
                </a:solidFill>
                <a:latin typeface="Arial" panose="020B0604020202020204" pitchFamily="34" charset="0"/>
              </a:rPr>
              <a:t>Elided form</a:t>
            </a:r>
          </a:p>
        </p:txBody>
      </p:sp>
      <p:grpSp>
        <p:nvGrpSpPr>
          <p:cNvPr id="118792" name="Group 27"/>
          <p:cNvGrpSpPr>
            <a:grpSpLocks/>
          </p:cNvGrpSpPr>
          <p:nvPr/>
        </p:nvGrpSpPr>
        <p:grpSpPr bwMode="auto">
          <a:xfrm>
            <a:off x="1524000" y="3154364"/>
            <a:ext cx="2452688" cy="955675"/>
            <a:chOff x="0" y="1987"/>
            <a:chExt cx="1545" cy="602"/>
          </a:xfrm>
        </p:grpSpPr>
        <p:sp>
          <p:nvSpPr>
            <p:cNvPr id="118809" name="Rectangle 28"/>
            <p:cNvSpPr>
              <a:spLocks noChangeArrowheads="1"/>
            </p:cNvSpPr>
            <p:nvPr/>
          </p:nvSpPr>
          <p:spPr bwMode="auto">
            <a:xfrm>
              <a:off x="1010" y="2030"/>
              <a:ext cx="40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Arial" panose="020B0604020202020204" pitchFamily="34" charset="0"/>
                </a:rPr>
                <a:t>Class</a:t>
              </a:r>
              <a:endParaRPr lang="en-US" altLang="en-US">
                <a:latin typeface="Arial" panose="020B0604020202020204" pitchFamily="34" charset="0"/>
              </a:endParaRPr>
            </a:p>
          </p:txBody>
        </p:sp>
        <p:grpSp>
          <p:nvGrpSpPr>
            <p:cNvPr id="118810" name="Group 29"/>
            <p:cNvGrpSpPr>
              <a:grpSpLocks/>
            </p:cNvGrpSpPr>
            <p:nvPr/>
          </p:nvGrpSpPr>
          <p:grpSpPr bwMode="auto">
            <a:xfrm>
              <a:off x="768" y="1987"/>
              <a:ext cx="777" cy="448"/>
              <a:chOff x="1440" y="2415"/>
              <a:chExt cx="777" cy="448"/>
            </a:xfrm>
          </p:grpSpPr>
          <p:sp>
            <p:nvSpPr>
              <p:cNvPr id="118814" name="Rectangle 30"/>
              <p:cNvSpPr>
                <a:spLocks noChangeArrowheads="1"/>
              </p:cNvSpPr>
              <p:nvPr/>
            </p:nvSpPr>
            <p:spPr bwMode="auto">
              <a:xfrm>
                <a:off x="1440" y="2415"/>
                <a:ext cx="777" cy="44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8815" name="Line 31"/>
              <p:cNvSpPr>
                <a:spLocks noChangeShapeType="1"/>
              </p:cNvSpPr>
              <p:nvPr/>
            </p:nvSpPr>
            <p:spPr bwMode="auto">
              <a:xfrm>
                <a:off x="1440" y="2657"/>
                <a:ext cx="773"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8816" name="Line 32"/>
              <p:cNvSpPr>
                <a:spLocks noChangeShapeType="1"/>
              </p:cNvSpPr>
              <p:nvPr/>
            </p:nvSpPr>
            <p:spPr bwMode="auto">
              <a:xfrm>
                <a:off x="1440" y="2747"/>
                <a:ext cx="773"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8811" name="Oval 33"/>
            <p:cNvSpPr>
              <a:spLocks noChangeAspect="1" noChangeArrowheads="1"/>
            </p:cNvSpPr>
            <p:nvPr/>
          </p:nvSpPr>
          <p:spPr bwMode="auto">
            <a:xfrm rot="5400000">
              <a:off x="303" y="2060"/>
              <a:ext cx="252" cy="229"/>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0224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8812" name="Line 34"/>
            <p:cNvSpPr>
              <a:spLocks noChangeShapeType="1"/>
            </p:cNvSpPr>
            <p:nvPr/>
          </p:nvSpPr>
          <p:spPr bwMode="auto">
            <a:xfrm>
              <a:off x="543" y="2196"/>
              <a:ext cx="225"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813" name="Text Box 35"/>
            <p:cNvSpPr txBox="1">
              <a:spLocks noChangeArrowheads="1"/>
            </p:cNvSpPr>
            <p:nvPr/>
          </p:nvSpPr>
          <p:spPr bwMode="auto">
            <a:xfrm>
              <a:off x="0" y="2358"/>
              <a:ext cx="8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b="1">
                  <a:latin typeface="Arial" panose="020B0604020202020204" pitchFamily="34" charset="0"/>
                </a:rPr>
                <a:t>Interface</a:t>
              </a:r>
            </a:p>
          </p:txBody>
        </p:sp>
      </p:grpSp>
      <p:sp>
        <p:nvSpPr>
          <p:cNvPr id="118793" name="Line 36"/>
          <p:cNvSpPr>
            <a:spLocks noChangeShapeType="1"/>
          </p:cNvSpPr>
          <p:nvPr/>
        </p:nvSpPr>
        <p:spPr bwMode="auto">
          <a:xfrm flipH="1" flipV="1">
            <a:off x="2590800" y="3810000"/>
            <a:ext cx="2590800" cy="6096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18794" name="Line 37"/>
          <p:cNvSpPr>
            <a:spLocks noChangeShapeType="1"/>
          </p:cNvSpPr>
          <p:nvPr/>
        </p:nvSpPr>
        <p:spPr bwMode="auto">
          <a:xfrm flipV="1">
            <a:off x="6629400" y="3505200"/>
            <a:ext cx="1447800" cy="9144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18795" name="Line 38"/>
          <p:cNvSpPr>
            <a:spLocks noChangeShapeType="1"/>
          </p:cNvSpPr>
          <p:nvPr/>
        </p:nvSpPr>
        <p:spPr bwMode="auto">
          <a:xfrm flipH="1">
            <a:off x="4800600" y="5410200"/>
            <a:ext cx="304800" cy="4572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nvGrpSpPr>
          <p:cNvPr id="118796" name="Group 39"/>
          <p:cNvGrpSpPr>
            <a:grpSpLocks/>
          </p:cNvGrpSpPr>
          <p:nvPr/>
        </p:nvGrpSpPr>
        <p:grpSpPr bwMode="auto">
          <a:xfrm>
            <a:off x="4267201" y="3086101"/>
            <a:ext cx="2473325" cy="1204913"/>
            <a:chOff x="1728" y="1968"/>
            <a:chExt cx="1558" cy="759"/>
          </a:xfrm>
        </p:grpSpPr>
        <p:grpSp>
          <p:nvGrpSpPr>
            <p:cNvPr id="118801" name="Group 40"/>
            <p:cNvGrpSpPr>
              <a:grpSpLocks/>
            </p:cNvGrpSpPr>
            <p:nvPr/>
          </p:nvGrpSpPr>
          <p:grpSpPr bwMode="auto">
            <a:xfrm>
              <a:off x="2016" y="1968"/>
              <a:ext cx="1270" cy="576"/>
              <a:chOff x="4826" y="2016"/>
              <a:chExt cx="1270" cy="576"/>
            </a:xfrm>
          </p:grpSpPr>
          <p:sp>
            <p:nvSpPr>
              <p:cNvPr id="118803" name="Rectangle 41"/>
              <p:cNvSpPr>
                <a:spLocks noChangeArrowheads="1"/>
              </p:cNvSpPr>
              <p:nvPr/>
            </p:nvSpPr>
            <p:spPr bwMode="auto">
              <a:xfrm>
                <a:off x="5280" y="2304"/>
                <a:ext cx="79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Arial" panose="020B0604020202020204" pitchFamily="34" charset="0"/>
                  </a:rPr>
                  <a:t>Subsystem</a:t>
                </a:r>
                <a:endParaRPr lang="en-US" altLang="en-US">
                  <a:latin typeface="Arial" panose="020B0604020202020204" pitchFamily="34" charset="0"/>
                </a:endParaRPr>
              </a:p>
            </p:txBody>
          </p:sp>
          <p:sp>
            <p:nvSpPr>
              <p:cNvPr id="118804" name="Oval 42"/>
              <p:cNvSpPr>
                <a:spLocks noChangeAspect="1" noChangeArrowheads="1"/>
              </p:cNvSpPr>
              <p:nvPr/>
            </p:nvSpPr>
            <p:spPr bwMode="auto">
              <a:xfrm rot="5400000">
                <a:off x="4815" y="2233"/>
                <a:ext cx="252" cy="229"/>
              </a:xfrm>
              <a:prstGeom prst="ellipse">
                <a:avLst/>
              </a:prstGeom>
              <a:noFill/>
              <a:ln w="28575">
                <a:solidFill>
                  <a:schemeClr val="tx1"/>
                </a:solidFill>
                <a:round/>
                <a:headEnd/>
                <a:tailEnd/>
              </a:ln>
              <a:effectLst/>
              <a:extLst>
                <a:ext uri="{909E8E84-426E-40DD-AFC4-6F175D3DCCD1}">
                  <a14:hiddenFill xmlns:a14="http://schemas.microsoft.com/office/drawing/2010/main">
                    <a:solidFill>
                      <a:srgbClr val="0224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8805" name="Line 43"/>
              <p:cNvSpPr>
                <a:spLocks noChangeShapeType="1"/>
              </p:cNvSpPr>
              <p:nvPr/>
            </p:nvSpPr>
            <p:spPr bwMode="auto">
              <a:xfrm>
                <a:off x="5055" y="2369"/>
                <a:ext cx="225"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8806" name="Group 44"/>
              <p:cNvGrpSpPr>
                <a:grpSpLocks/>
              </p:cNvGrpSpPr>
              <p:nvPr/>
            </p:nvGrpSpPr>
            <p:grpSpPr bwMode="auto">
              <a:xfrm>
                <a:off x="5280" y="2016"/>
                <a:ext cx="816" cy="576"/>
                <a:chOff x="1252" y="3089"/>
                <a:chExt cx="1114" cy="758"/>
              </a:xfrm>
            </p:grpSpPr>
            <p:sp>
              <p:nvSpPr>
                <p:cNvPr id="118807" name="Rectangle 45"/>
                <p:cNvSpPr>
                  <a:spLocks noChangeArrowheads="1"/>
                </p:cNvSpPr>
                <p:nvPr/>
              </p:nvSpPr>
              <p:spPr bwMode="auto">
                <a:xfrm>
                  <a:off x="1252" y="3290"/>
                  <a:ext cx="1114" cy="55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18808" name="Rectangle 46"/>
                <p:cNvSpPr>
                  <a:spLocks noChangeArrowheads="1"/>
                </p:cNvSpPr>
                <p:nvPr/>
              </p:nvSpPr>
              <p:spPr bwMode="auto">
                <a:xfrm>
                  <a:off x="1252" y="3089"/>
                  <a:ext cx="445" cy="20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grpSp>
        <p:sp>
          <p:nvSpPr>
            <p:cNvPr id="118802" name="Text Box 47"/>
            <p:cNvSpPr txBox="1">
              <a:spLocks noChangeArrowheads="1"/>
            </p:cNvSpPr>
            <p:nvPr/>
          </p:nvSpPr>
          <p:spPr bwMode="auto">
            <a:xfrm>
              <a:off x="1728" y="2496"/>
              <a:ext cx="8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b="1">
                  <a:latin typeface="Arial" panose="020B0604020202020204" pitchFamily="34" charset="0"/>
                </a:rPr>
                <a:t>Interface</a:t>
              </a:r>
            </a:p>
          </p:txBody>
        </p:sp>
      </p:grpSp>
      <p:sp>
        <p:nvSpPr>
          <p:cNvPr id="118797" name="Line 48"/>
          <p:cNvSpPr>
            <a:spLocks noChangeShapeType="1"/>
          </p:cNvSpPr>
          <p:nvPr/>
        </p:nvSpPr>
        <p:spPr bwMode="auto">
          <a:xfrm flipH="1" flipV="1">
            <a:off x="5257800" y="3657600"/>
            <a:ext cx="304800" cy="6096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18798" name="Text Box 49"/>
          <p:cNvSpPr txBox="1">
            <a:spLocks noChangeArrowheads="1"/>
          </p:cNvSpPr>
          <p:nvPr/>
        </p:nvSpPr>
        <p:spPr bwMode="auto">
          <a:xfrm>
            <a:off x="4800600" y="5105400"/>
            <a:ext cx="24384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solidFill>
                  <a:schemeClr val="accent2"/>
                </a:solidFill>
                <a:latin typeface="Arial" panose="020B0604020202020204" pitchFamily="34" charset="0"/>
              </a:rPr>
              <a:t>Canonical form</a:t>
            </a:r>
          </a:p>
        </p:txBody>
      </p:sp>
      <p:sp>
        <p:nvSpPr>
          <p:cNvPr id="118799" name="Rectangle 50"/>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Relationships: Realization</a:t>
            </a:r>
          </a:p>
        </p:txBody>
      </p:sp>
      <p:sp>
        <p:nvSpPr>
          <p:cNvPr id="118800" name="Rectangle 51"/>
          <p:cNvSpPr>
            <a:spLocks noGrp="1" noChangeArrowheads="1"/>
          </p:cNvSpPr>
          <p:nvPr>
            <p:ph idx="1"/>
          </p:nvPr>
        </p:nvSpPr>
        <p:spPr>
          <a:xfrm>
            <a:off x="2686050" y="1516063"/>
            <a:ext cx="6345238" cy="3530600"/>
          </a:xfrm>
        </p:spPr>
        <p:txBody>
          <a:bodyPr/>
          <a:lstStyle/>
          <a:p>
            <a:pPr eaLnBrk="1" hangingPunct="1"/>
            <a:r>
              <a:rPr lang="en-US" altLang="en-US" smtClean="0"/>
              <a:t>One classifier serves as the contract that the other classifier agrees to carry out</a:t>
            </a:r>
          </a:p>
          <a:p>
            <a:pPr eaLnBrk="1" hangingPunct="1"/>
            <a:r>
              <a:rPr lang="en-US" altLang="en-US" smtClean="0"/>
              <a:t>Found between:</a:t>
            </a:r>
          </a:p>
          <a:p>
            <a:pPr lvl="1" eaLnBrk="1" hangingPunct="1"/>
            <a:r>
              <a:rPr lang="en-US" altLang="en-US" smtClean="0"/>
              <a:t>Interfaces and the classifiers that realize them</a:t>
            </a:r>
          </a:p>
          <a:p>
            <a:pPr lvl="1" eaLnBrk="1" hangingPunct="1"/>
            <a:endParaRPr lang="en-US" altLang="en-US" smtClean="0"/>
          </a:p>
          <a:p>
            <a:pPr lvl="1" eaLnBrk="1" hangingPunct="1"/>
            <a:endParaRPr lang="en-US" altLang="en-US" smtClean="0"/>
          </a:p>
          <a:p>
            <a:pPr lvl="1" eaLnBrk="1" hangingPunct="1"/>
            <a:endParaRPr lang="en-US" altLang="en-US" smtClean="0"/>
          </a:p>
          <a:p>
            <a:pPr lvl="1" eaLnBrk="1" hangingPunct="1"/>
            <a:r>
              <a:rPr lang="en-US" altLang="en-US" smtClean="0"/>
              <a:t>Use cases and the collaborations that realize them</a:t>
            </a:r>
          </a:p>
        </p:txBody>
      </p:sp>
    </p:spTree>
    <p:extLst>
      <p:ext uri="{BB962C8B-B14F-4D97-AF65-F5344CB8AC3E}">
        <p14:creationId xmlns:p14="http://schemas.microsoft.com/office/powerpoint/2010/main" val="3187579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4964" name="AutoShape 4"/>
          <p:cNvSpPr>
            <a:spLocks noChangeArrowheads="1"/>
          </p:cNvSpPr>
          <p:nvPr/>
        </p:nvSpPr>
        <p:spPr bwMode="auto">
          <a:xfrm>
            <a:off x="649605" y="2649894"/>
            <a:ext cx="447675" cy="433388"/>
          </a:xfrm>
          <a:prstGeom prst="star5">
            <a:avLst/>
          </a:prstGeom>
          <a:solidFill>
            <a:srgbClr val="FF00FF"/>
          </a:soli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20835" name="Rectangle 5"/>
          <p:cNvSpPr>
            <a:spLocks noGrp="1" noChangeArrowheads="1"/>
          </p:cNvSpPr>
          <p:nvPr>
            <p:ph type="title"/>
          </p:nvPr>
        </p:nvSpPr>
        <p:spPr>
          <a:xfrm>
            <a:off x="2389189" y="927101"/>
            <a:ext cx="6345237" cy="709613"/>
          </a:xfrm>
        </p:spPr>
        <p:txBody>
          <a:bodyPr>
            <a:normAutofit fontScale="90000"/>
          </a:bodyPr>
          <a:lstStyle/>
          <a:p>
            <a:r>
              <a:rPr lang="en-US" altLang="en-US" dirty="0"/>
              <a:t>Introduction to Object Orientation Topics</a:t>
            </a:r>
            <a:endParaRPr lang="en-US" altLang="en-US" dirty="0" smtClean="0"/>
          </a:p>
        </p:txBody>
      </p:sp>
      <p:sp>
        <p:nvSpPr>
          <p:cNvPr id="120836" name="Rectangle 6"/>
          <p:cNvSpPr>
            <a:spLocks noGrp="1" noChangeArrowheads="1"/>
          </p:cNvSpPr>
          <p:nvPr>
            <p:ph idx="1"/>
          </p:nvPr>
        </p:nvSpPr>
        <p:spPr/>
        <p:txBody>
          <a:bodyPr/>
          <a:lstStyle/>
          <a:p>
            <a:pPr eaLnBrk="1" hangingPunct="1"/>
            <a:r>
              <a:rPr lang="en-US" altLang="en-US" smtClean="0">
                <a:solidFill>
                  <a:schemeClr val="folHlink"/>
                </a:solidFill>
              </a:rPr>
              <a:t>Basic Principles of Object Orientation</a:t>
            </a:r>
          </a:p>
          <a:p>
            <a:pPr eaLnBrk="1" hangingPunct="1"/>
            <a:r>
              <a:rPr lang="en-US" altLang="en-US" smtClean="0">
                <a:solidFill>
                  <a:schemeClr val="folHlink"/>
                </a:solidFill>
              </a:rPr>
              <a:t>Basic Concepts of Object Orientation</a:t>
            </a:r>
            <a:endParaRPr lang="en-US" altLang="en-US" smtClean="0"/>
          </a:p>
          <a:p>
            <a:pPr eaLnBrk="1" hangingPunct="1"/>
            <a:r>
              <a:rPr lang="en-US" altLang="en-US" smtClean="0"/>
              <a:t>Strengths of Object Orientation</a:t>
            </a:r>
          </a:p>
          <a:p>
            <a:pPr eaLnBrk="1" hangingPunct="1"/>
            <a:r>
              <a:rPr lang="en-US" altLang="en-US" smtClean="0">
                <a:solidFill>
                  <a:schemeClr val="folHlink"/>
                </a:solidFill>
              </a:rPr>
              <a:t>General UML Modeling Mechanisms</a:t>
            </a:r>
            <a:endParaRPr lang="en-US" altLang="en-US" smtClean="0"/>
          </a:p>
        </p:txBody>
      </p:sp>
    </p:spTree>
    <p:extLst>
      <p:ext uri="{BB962C8B-B14F-4D97-AF65-F5344CB8AC3E}">
        <p14:creationId xmlns:p14="http://schemas.microsoft.com/office/powerpoint/2010/main" val="311358703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2" name="Rectangle 4"/>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dirty="0" smtClean="0"/>
              <a:t>Strengths of Object Orientation</a:t>
            </a:r>
          </a:p>
        </p:txBody>
      </p:sp>
      <p:sp>
        <p:nvSpPr>
          <p:cNvPr id="110595" name="Rectangle 5"/>
          <p:cNvSpPr>
            <a:spLocks noGrp="1" noChangeArrowheads="1"/>
          </p:cNvSpPr>
          <p:nvPr>
            <p:ph idx="1"/>
          </p:nvPr>
        </p:nvSpPr>
        <p:spPr/>
        <p:txBody>
          <a:bodyPr rtlCol="0">
            <a:normAutofit/>
          </a:bodyPr>
          <a:lstStyle/>
          <a:p>
            <a:pPr>
              <a:spcAft>
                <a:spcPts val="0"/>
              </a:spcAft>
              <a:buFont typeface="Wingdings 3" charset="2"/>
              <a:buChar char=""/>
              <a:defRPr/>
            </a:pPr>
            <a:r>
              <a:rPr lang="en-US" altLang="en-US" smtClean="0">
                <a:solidFill>
                  <a:schemeClr val="tx1">
                    <a:lumMod val="75000"/>
                    <a:lumOff val="25000"/>
                  </a:schemeClr>
                </a:solidFill>
              </a:rPr>
              <a:t>A single paradigm</a:t>
            </a:r>
          </a:p>
          <a:p>
            <a:pPr>
              <a:spcAft>
                <a:spcPts val="0"/>
              </a:spcAft>
              <a:buFont typeface="Wingdings 3" charset="2"/>
              <a:buChar char=""/>
              <a:defRPr/>
            </a:pPr>
            <a:r>
              <a:rPr lang="en-US" altLang="en-US" smtClean="0">
                <a:solidFill>
                  <a:schemeClr val="tx1">
                    <a:lumMod val="75000"/>
                    <a:lumOff val="25000"/>
                  </a:schemeClr>
                </a:solidFill>
              </a:rPr>
              <a:t>Facilitates architectural and code reuse</a:t>
            </a:r>
          </a:p>
          <a:p>
            <a:pPr>
              <a:spcAft>
                <a:spcPts val="0"/>
              </a:spcAft>
              <a:buFont typeface="Wingdings 3" charset="2"/>
              <a:buChar char=""/>
              <a:defRPr/>
            </a:pPr>
            <a:r>
              <a:rPr lang="en-US" altLang="en-US" smtClean="0">
                <a:solidFill>
                  <a:schemeClr val="tx1">
                    <a:lumMod val="75000"/>
                    <a:lumOff val="25000"/>
                  </a:schemeClr>
                </a:solidFill>
              </a:rPr>
              <a:t>Models more closely reflect the real world</a:t>
            </a:r>
          </a:p>
          <a:p>
            <a:pPr lvl="1" indent="-283464">
              <a:spcAft>
                <a:spcPts val="0"/>
              </a:spcAft>
              <a:buFont typeface="Wingdings 3" charset="2"/>
              <a:buChar char=""/>
              <a:defRPr/>
            </a:pPr>
            <a:r>
              <a:rPr lang="en-US" altLang="en-US" smtClean="0">
                <a:solidFill>
                  <a:schemeClr val="tx1">
                    <a:lumMod val="75000"/>
                    <a:lumOff val="25000"/>
                  </a:schemeClr>
                </a:solidFill>
              </a:rPr>
              <a:t>More accurately describe corporate data and processes</a:t>
            </a:r>
          </a:p>
          <a:p>
            <a:pPr lvl="1" indent="-283464">
              <a:spcAft>
                <a:spcPts val="0"/>
              </a:spcAft>
              <a:buFont typeface="Wingdings 3" charset="2"/>
              <a:buChar char=""/>
              <a:defRPr/>
            </a:pPr>
            <a:r>
              <a:rPr lang="en-US" altLang="en-US" smtClean="0">
                <a:solidFill>
                  <a:schemeClr val="tx1">
                    <a:lumMod val="75000"/>
                    <a:lumOff val="25000"/>
                  </a:schemeClr>
                </a:solidFill>
              </a:rPr>
              <a:t>Decomposed based on natural partitioning</a:t>
            </a:r>
          </a:p>
          <a:p>
            <a:pPr lvl="1" indent="-283464">
              <a:spcAft>
                <a:spcPts val="0"/>
              </a:spcAft>
              <a:buFont typeface="Wingdings 3" charset="2"/>
              <a:buChar char=""/>
              <a:defRPr/>
            </a:pPr>
            <a:r>
              <a:rPr lang="en-US" altLang="en-US" smtClean="0">
                <a:solidFill>
                  <a:schemeClr val="tx1">
                    <a:lumMod val="75000"/>
                    <a:lumOff val="25000"/>
                  </a:schemeClr>
                </a:solidFill>
              </a:rPr>
              <a:t>Easier to understand and maintain</a:t>
            </a:r>
          </a:p>
          <a:p>
            <a:pPr>
              <a:spcAft>
                <a:spcPts val="0"/>
              </a:spcAft>
              <a:buFont typeface="Wingdings 3" charset="2"/>
              <a:buChar char=""/>
              <a:defRPr/>
            </a:pPr>
            <a:r>
              <a:rPr lang="en-US" altLang="en-US" smtClean="0">
                <a:solidFill>
                  <a:schemeClr val="tx1">
                    <a:lumMod val="75000"/>
                    <a:lumOff val="25000"/>
                  </a:schemeClr>
                </a:solidFill>
              </a:rPr>
              <a:t>Stability</a:t>
            </a:r>
          </a:p>
          <a:p>
            <a:pPr lvl="1" indent="-283464">
              <a:spcAft>
                <a:spcPts val="0"/>
              </a:spcAft>
              <a:buFont typeface="Wingdings 3" charset="2"/>
              <a:buChar char=""/>
              <a:defRPr/>
            </a:pPr>
            <a:r>
              <a:rPr lang="en-US" altLang="en-US" smtClean="0">
                <a:solidFill>
                  <a:schemeClr val="tx1">
                    <a:lumMod val="75000"/>
                    <a:lumOff val="25000"/>
                  </a:schemeClr>
                </a:solidFill>
              </a:rPr>
              <a:t>A small change in requirements does not mean massive changes in the system under development</a:t>
            </a:r>
          </a:p>
        </p:txBody>
      </p:sp>
    </p:spTree>
    <p:extLst>
      <p:ext uri="{BB962C8B-B14F-4D97-AF65-F5344CB8AC3E}">
        <p14:creationId xmlns:p14="http://schemas.microsoft.com/office/powerpoint/2010/main" val="265700753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noFill/>
        </p:spPr>
        <p:txBody>
          <a:bodyPr vert="horz" lIns="0" tIns="0" rIns="0" bIns="0" rtlCol="0" anchor="b">
            <a:normAutofit/>
          </a:bodyPr>
          <a:lstStyle/>
          <a:p>
            <a:pPr eaLnBrk="1" hangingPunct="1"/>
            <a:r>
              <a:rPr lang="en-US" altLang="en-US" smtClean="0"/>
              <a:t>Class Diagram for the Sales Example</a:t>
            </a:r>
          </a:p>
        </p:txBody>
      </p:sp>
      <p:grpSp>
        <p:nvGrpSpPr>
          <p:cNvPr id="124931" name="Group 3"/>
          <p:cNvGrpSpPr>
            <a:grpSpLocks/>
          </p:cNvGrpSpPr>
          <p:nvPr/>
        </p:nvGrpSpPr>
        <p:grpSpPr bwMode="auto">
          <a:xfrm>
            <a:off x="2532064" y="1865314"/>
            <a:ext cx="7164387" cy="3800475"/>
            <a:chOff x="635" y="1175"/>
            <a:chExt cx="4513" cy="2394"/>
          </a:xfrm>
        </p:grpSpPr>
        <p:grpSp>
          <p:nvGrpSpPr>
            <p:cNvPr id="124936" name="Group 4"/>
            <p:cNvGrpSpPr>
              <a:grpSpLocks/>
            </p:cNvGrpSpPr>
            <p:nvPr/>
          </p:nvGrpSpPr>
          <p:grpSpPr bwMode="auto">
            <a:xfrm>
              <a:off x="664" y="2252"/>
              <a:ext cx="779" cy="355"/>
              <a:chOff x="664" y="2252"/>
              <a:chExt cx="779" cy="355"/>
            </a:xfrm>
          </p:grpSpPr>
          <p:sp>
            <p:nvSpPr>
              <p:cNvPr id="124994" name="Rectangle 5"/>
              <p:cNvSpPr>
                <a:spLocks noChangeArrowheads="1"/>
              </p:cNvSpPr>
              <p:nvPr/>
            </p:nvSpPr>
            <p:spPr bwMode="auto">
              <a:xfrm>
                <a:off x="668" y="2252"/>
                <a:ext cx="774" cy="35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24995" name="Line 6"/>
              <p:cNvSpPr>
                <a:spLocks noChangeShapeType="1"/>
              </p:cNvSpPr>
              <p:nvPr/>
            </p:nvSpPr>
            <p:spPr bwMode="auto">
              <a:xfrm>
                <a:off x="664" y="2444"/>
                <a:ext cx="779"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96" name="Line 7"/>
              <p:cNvSpPr>
                <a:spLocks noChangeShapeType="1"/>
              </p:cNvSpPr>
              <p:nvPr/>
            </p:nvSpPr>
            <p:spPr bwMode="auto">
              <a:xfrm>
                <a:off x="664" y="2517"/>
                <a:ext cx="779"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4937" name="Group 8"/>
            <p:cNvGrpSpPr>
              <a:grpSpLocks/>
            </p:cNvGrpSpPr>
            <p:nvPr/>
          </p:nvGrpSpPr>
          <p:grpSpPr bwMode="auto">
            <a:xfrm>
              <a:off x="3686" y="3213"/>
              <a:ext cx="576" cy="356"/>
              <a:chOff x="3686" y="3213"/>
              <a:chExt cx="576" cy="356"/>
            </a:xfrm>
          </p:grpSpPr>
          <p:sp>
            <p:nvSpPr>
              <p:cNvPr id="124991" name="Rectangle 9"/>
              <p:cNvSpPr>
                <a:spLocks noChangeArrowheads="1"/>
              </p:cNvSpPr>
              <p:nvPr/>
            </p:nvSpPr>
            <p:spPr bwMode="auto">
              <a:xfrm>
                <a:off x="3690" y="3213"/>
                <a:ext cx="572" cy="35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24992" name="Line 10"/>
              <p:cNvSpPr>
                <a:spLocks noChangeShapeType="1"/>
              </p:cNvSpPr>
              <p:nvPr/>
            </p:nvSpPr>
            <p:spPr bwMode="auto">
              <a:xfrm>
                <a:off x="3686" y="3405"/>
                <a:ext cx="576"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93" name="Line 11"/>
              <p:cNvSpPr>
                <a:spLocks noChangeShapeType="1"/>
              </p:cNvSpPr>
              <p:nvPr/>
            </p:nvSpPr>
            <p:spPr bwMode="auto">
              <a:xfrm>
                <a:off x="3686" y="3478"/>
                <a:ext cx="576"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4938" name="Rectangle 12"/>
            <p:cNvSpPr>
              <a:spLocks noChangeArrowheads="1"/>
            </p:cNvSpPr>
            <p:nvPr/>
          </p:nvSpPr>
          <p:spPr bwMode="auto">
            <a:xfrm>
              <a:off x="635" y="2254"/>
              <a:ext cx="82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Salesperson</a:t>
              </a:r>
            </a:p>
          </p:txBody>
        </p:sp>
        <p:sp>
          <p:nvSpPr>
            <p:cNvPr id="124939" name="Rectangle 13"/>
            <p:cNvSpPr>
              <a:spLocks noChangeArrowheads="1"/>
            </p:cNvSpPr>
            <p:nvPr/>
          </p:nvSpPr>
          <p:spPr bwMode="auto">
            <a:xfrm>
              <a:off x="3224" y="2254"/>
              <a:ext cx="56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Product</a:t>
              </a:r>
            </a:p>
          </p:txBody>
        </p:sp>
        <p:grpSp>
          <p:nvGrpSpPr>
            <p:cNvPr id="124940" name="Group 14"/>
            <p:cNvGrpSpPr>
              <a:grpSpLocks/>
            </p:cNvGrpSpPr>
            <p:nvPr/>
          </p:nvGrpSpPr>
          <p:grpSpPr bwMode="auto">
            <a:xfrm>
              <a:off x="3202" y="2252"/>
              <a:ext cx="576" cy="355"/>
              <a:chOff x="3202" y="2252"/>
              <a:chExt cx="576" cy="355"/>
            </a:xfrm>
          </p:grpSpPr>
          <p:sp>
            <p:nvSpPr>
              <p:cNvPr id="124988" name="Rectangle 15"/>
              <p:cNvSpPr>
                <a:spLocks noChangeArrowheads="1"/>
              </p:cNvSpPr>
              <p:nvPr/>
            </p:nvSpPr>
            <p:spPr bwMode="auto">
              <a:xfrm>
                <a:off x="3206" y="2252"/>
                <a:ext cx="572" cy="35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24989" name="Line 16"/>
              <p:cNvSpPr>
                <a:spLocks noChangeShapeType="1"/>
              </p:cNvSpPr>
              <p:nvPr/>
            </p:nvSpPr>
            <p:spPr bwMode="auto">
              <a:xfrm>
                <a:off x="3202" y="2444"/>
                <a:ext cx="576"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90" name="Line 17"/>
              <p:cNvSpPr>
                <a:spLocks noChangeShapeType="1"/>
              </p:cNvSpPr>
              <p:nvPr/>
            </p:nvSpPr>
            <p:spPr bwMode="auto">
              <a:xfrm>
                <a:off x="3202" y="2517"/>
                <a:ext cx="576"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4941" name="Rectangle 18"/>
            <p:cNvSpPr>
              <a:spLocks noChangeArrowheads="1"/>
            </p:cNvSpPr>
            <p:nvPr/>
          </p:nvSpPr>
          <p:spPr bwMode="auto">
            <a:xfrm>
              <a:off x="2508" y="1177"/>
              <a:ext cx="375"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Sale</a:t>
              </a:r>
            </a:p>
          </p:txBody>
        </p:sp>
        <p:grpSp>
          <p:nvGrpSpPr>
            <p:cNvPr id="124942" name="Group 19"/>
            <p:cNvGrpSpPr>
              <a:grpSpLocks/>
            </p:cNvGrpSpPr>
            <p:nvPr/>
          </p:nvGrpSpPr>
          <p:grpSpPr bwMode="auto">
            <a:xfrm>
              <a:off x="2395" y="1175"/>
              <a:ext cx="577" cy="356"/>
              <a:chOff x="2395" y="1175"/>
              <a:chExt cx="577" cy="356"/>
            </a:xfrm>
          </p:grpSpPr>
          <p:sp>
            <p:nvSpPr>
              <p:cNvPr id="124985" name="Rectangle 20"/>
              <p:cNvSpPr>
                <a:spLocks noChangeArrowheads="1"/>
              </p:cNvSpPr>
              <p:nvPr/>
            </p:nvSpPr>
            <p:spPr bwMode="auto">
              <a:xfrm>
                <a:off x="2399" y="1175"/>
                <a:ext cx="572" cy="35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24986" name="Line 21"/>
              <p:cNvSpPr>
                <a:spLocks noChangeShapeType="1"/>
              </p:cNvSpPr>
              <p:nvPr/>
            </p:nvSpPr>
            <p:spPr bwMode="auto">
              <a:xfrm>
                <a:off x="2395" y="1367"/>
                <a:ext cx="577"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87" name="Line 22"/>
              <p:cNvSpPr>
                <a:spLocks noChangeShapeType="1"/>
              </p:cNvSpPr>
              <p:nvPr/>
            </p:nvSpPr>
            <p:spPr bwMode="auto">
              <a:xfrm>
                <a:off x="2395" y="1440"/>
                <a:ext cx="577"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4943" name="Line 23"/>
            <p:cNvSpPr>
              <a:spLocks noChangeShapeType="1"/>
            </p:cNvSpPr>
            <p:nvPr/>
          </p:nvSpPr>
          <p:spPr bwMode="auto">
            <a:xfrm flipH="1">
              <a:off x="1270" y="1888"/>
              <a:ext cx="561" cy="35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4" name="Line 24"/>
            <p:cNvSpPr>
              <a:spLocks noChangeShapeType="1"/>
            </p:cNvSpPr>
            <p:nvPr/>
          </p:nvSpPr>
          <p:spPr bwMode="auto">
            <a:xfrm flipV="1">
              <a:off x="1831" y="1535"/>
              <a:ext cx="561" cy="35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5" name="Line 25"/>
            <p:cNvSpPr>
              <a:spLocks noChangeShapeType="1"/>
            </p:cNvSpPr>
            <p:nvPr/>
          </p:nvSpPr>
          <p:spPr bwMode="auto">
            <a:xfrm>
              <a:off x="3086" y="1888"/>
              <a:ext cx="268" cy="35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6" name="Line 26"/>
            <p:cNvSpPr>
              <a:spLocks noChangeShapeType="1"/>
            </p:cNvSpPr>
            <p:nvPr/>
          </p:nvSpPr>
          <p:spPr bwMode="auto">
            <a:xfrm flipH="1" flipV="1">
              <a:off x="2820" y="1535"/>
              <a:ext cx="266" cy="35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47" name="Rectangle 27"/>
            <p:cNvSpPr>
              <a:spLocks noChangeArrowheads="1"/>
            </p:cNvSpPr>
            <p:nvPr/>
          </p:nvSpPr>
          <p:spPr bwMode="auto">
            <a:xfrm>
              <a:off x="1396" y="3215"/>
              <a:ext cx="692"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Corporate</a:t>
              </a:r>
            </a:p>
          </p:txBody>
        </p:sp>
        <p:grpSp>
          <p:nvGrpSpPr>
            <p:cNvPr id="124948" name="Group 28"/>
            <p:cNvGrpSpPr>
              <a:grpSpLocks/>
            </p:cNvGrpSpPr>
            <p:nvPr/>
          </p:nvGrpSpPr>
          <p:grpSpPr bwMode="auto">
            <a:xfrm>
              <a:off x="1402" y="3213"/>
              <a:ext cx="629" cy="356"/>
              <a:chOff x="1402" y="3213"/>
              <a:chExt cx="629" cy="356"/>
            </a:xfrm>
          </p:grpSpPr>
          <p:sp>
            <p:nvSpPr>
              <p:cNvPr id="124982" name="Rectangle 29"/>
              <p:cNvSpPr>
                <a:spLocks noChangeArrowheads="1"/>
              </p:cNvSpPr>
              <p:nvPr/>
            </p:nvSpPr>
            <p:spPr bwMode="auto">
              <a:xfrm>
                <a:off x="1406" y="3213"/>
                <a:ext cx="624" cy="35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24983" name="Line 30"/>
              <p:cNvSpPr>
                <a:spLocks noChangeShapeType="1"/>
              </p:cNvSpPr>
              <p:nvPr/>
            </p:nvSpPr>
            <p:spPr bwMode="auto">
              <a:xfrm>
                <a:off x="1402" y="3405"/>
                <a:ext cx="629"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84" name="Line 31"/>
              <p:cNvSpPr>
                <a:spLocks noChangeShapeType="1"/>
              </p:cNvSpPr>
              <p:nvPr/>
            </p:nvSpPr>
            <p:spPr bwMode="auto">
              <a:xfrm>
                <a:off x="1402" y="3478"/>
                <a:ext cx="629"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4949" name="Rectangle 32"/>
            <p:cNvSpPr>
              <a:spLocks noChangeArrowheads="1"/>
            </p:cNvSpPr>
            <p:nvPr/>
          </p:nvSpPr>
          <p:spPr bwMode="auto">
            <a:xfrm>
              <a:off x="1879" y="2254"/>
              <a:ext cx="67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Customer</a:t>
              </a:r>
            </a:p>
          </p:txBody>
        </p:sp>
        <p:grpSp>
          <p:nvGrpSpPr>
            <p:cNvPr id="124950" name="Group 33"/>
            <p:cNvGrpSpPr>
              <a:grpSpLocks/>
            </p:cNvGrpSpPr>
            <p:nvPr/>
          </p:nvGrpSpPr>
          <p:grpSpPr bwMode="auto">
            <a:xfrm>
              <a:off x="1872" y="2252"/>
              <a:ext cx="655" cy="355"/>
              <a:chOff x="1872" y="2252"/>
              <a:chExt cx="655" cy="355"/>
            </a:xfrm>
          </p:grpSpPr>
          <p:sp>
            <p:nvSpPr>
              <p:cNvPr id="124979" name="Rectangle 34"/>
              <p:cNvSpPr>
                <a:spLocks noChangeArrowheads="1"/>
              </p:cNvSpPr>
              <p:nvPr/>
            </p:nvSpPr>
            <p:spPr bwMode="auto">
              <a:xfrm>
                <a:off x="1876" y="2252"/>
                <a:ext cx="650" cy="35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24980" name="Line 35"/>
              <p:cNvSpPr>
                <a:spLocks noChangeShapeType="1"/>
              </p:cNvSpPr>
              <p:nvPr/>
            </p:nvSpPr>
            <p:spPr bwMode="auto">
              <a:xfrm>
                <a:off x="1872" y="2444"/>
                <a:ext cx="655"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81" name="Line 36"/>
              <p:cNvSpPr>
                <a:spLocks noChangeShapeType="1"/>
              </p:cNvSpPr>
              <p:nvPr/>
            </p:nvSpPr>
            <p:spPr bwMode="auto">
              <a:xfrm>
                <a:off x="1872" y="2517"/>
                <a:ext cx="655"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4951" name="Line 37"/>
            <p:cNvSpPr>
              <a:spLocks noChangeShapeType="1"/>
            </p:cNvSpPr>
            <p:nvPr/>
          </p:nvSpPr>
          <p:spPr bwMode="auto">
            <a:xfrm flipH="1">
              <a:off x="2276" y="1888"/>
              <a:ext cx="160" cy="35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2" name="Line 38"/>
            <p:cNvSpPr>
              <a:spLocks noChangeShapeType="1"/>
            </p:cNvSpPr>
            <p:nvPr/>
          </p:nvSpPr>
          <p:spPr bwMode="auto">
            <a:xfrm flipV="1">
              <a:off x="2436" y="1535"/>
              <a:ext cx="162" cy="35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3" name="Rectangle 39"/>
            <p:cNvSpPr>
              <a:spLocks noChangeArrowheads="1"/>
            </p:cNvSpPr>
            <p:nvPr/>
          </p:nvSpPr>
          <p:spPr bwMode="auto">
            <a:xfrm>
              <a:off x="2384" y="3215"/>
              <a:ext cx="661"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Individual</a:t>
              </a:r>
            </a:p>
          </p:txBody>
        </p:sp>
        <p:grpSp>
          <p:nvGrpSpPr>
            <p:cNvPr id="124954" name="Group 40"/>
            <p:cNvGrpSpPr>
              <a:grpSpLocks/>
            </p:cNvGrpSpPr>
            <p:nvPr/>
          </p:nvGrpSpPr>
          <p:grpSpPr bwMode="auto">
            <a:xfrm>
              <a:off x="2395" y="3213"/>
              <a:ext cx="605" cy="356"/>
              <a:chOff x="2395" y="3213"/>
              <a:chExt cx="605" cy="356"/>
            </a:xfrm>
          </p:grpSpPr>
          <p:sp>
            <p:nvSpPr>
              <p:cNvPr id="124976" name="Rectangle 41"/>
              <p:cNvSpPr>
                <a:spLocks noChangeArrowheads="1"/>
              </p:cNvSpPr>
              <p:nvPr/>
            </p:nvSpPr>
            <p:spPr bwMode="auto">
              <a:xfrm>
                <a:off x="2399" y="3213"/>
                <a:ext cx="600" cy="35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24977" name="Line 42"/>
              <p:cNvSpPr>
                <a:spLocks noChangeShapeType="1"/>
              </p:cNvSpPr>
              <p:nvPr/>
            </p:nvSpPr>
            <p:spPr bwMode="auto">
              <a:xfrm>
                <a:off x="2395" y="3405"/>
                <a:ext cx="605"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78" name="Line 43"/>
              <p:cNvSpPr>
                <a:spLocks noChangeShapeType="1"/>
              </p:cNvSpPr>
              <p:nvPr/>
            </p:nvSpPr>
            <p:spPr bwMode="auto">
              <a:xfrm>
                <a:off x="2395" y="3478"/>
                <a:ext cx="605"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4955" name="Rectangle 44"/>
            <p:cNvSpPr>
              <a:spLocks noChangeArrowheads="1"/>
            </p:cNvSpPr>
            <p:nvPr/>
          </p:nvSpPr>
          <p:spPr bwMode="auto">
            <a:xfrm>
              <a:off x="3766" y="3215"/>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Truck</a:t>
              </a:r>
            </a:p>
          </p:txBody>
        </p:sp>
        <p:sp>
          <p:nvSpPr>
            <p:cNvPr id="124956" name="Rectangle 45"/>
            <p:cNvSpPr>
              <a:spLocks noChangeArrowheads="1"/>
            </p:cNvSpPr>
            <p:nvPr/>
          </p:nvSpPr>
          <p:spPr bwMode="auto">
            <a:xfrm>
              <a:off x="4207" y="2254"/>
              <a:ext cx="5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Vehicle</a:t>
              </a:r>
            </a:p>
          </p:txBody>
        </p:sp>
        <p:grpSp>
          <p:nvGrpSpPr>
            <p:cNvPr id="124957" name="Group 46"/>
            <p:cNvGrpSpPr>
              <a:grpSpLocks/>
            </p:cNvGrpSpPr>
            <p:nvPr/>
          </p:nvGrpSpPr>
          <p:grpSpPr bwMode="auto">
            <a:xfrm>
              <a:off x="4168" y="2252"/>
              <a:ext cx="578" cy="355"/>
              <a:chOff x="4168" y="2252"/>
              <a:chExt cx="578" cy="355"/>
            </a:xfrm>
          </p:grpSpPr>
          <p:sp>
            <p:nvSpPr>
              <p:cNvPr id="124973" name="Rectangle 47"/>
              <p:cNvSpPr>
                <a:spLocks noChangeArrowheads="1"/>
              </p:cNvSpPr>
              <p:nvPr/>
            </p:nvSpPr>
            <p:spPr bwMode="auto">
              <a:xfrm>
                <a:off x="4172" y="2252"/>
                <a:ext cx="574" cy="35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24974" name="Line 48"/>
              <p:cNvSpPr>
                <a:spLocks noChangeShapeType="1"/>
              </p:cNvSpPr>
              <p:nvPr/>
            </p:nvSpPr>
            <p:spPr bwMode="auto">
              <a:xfrm>
                <a:off x="4168" y="2444"/>
                <a:ext cx="57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75" name="Line 49"/>
              <p:cNvSpPr>
                <a:spLocks noChangeShapeType="1"/>
              </p:cNvSpPr>
              <p:nvPr/>
            </p:nvSpPr>
            <p:spPr bwMode="auto">
              <a:xfrm>
                <a:off x="4168" y="2517"/>
                <a:ext cx="57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4958" name="Line 50"/>
            <p:cNvSpPr>
              <a:spLocks noChangeShapeType="1"/>
            </p:cNvSpPr>
            <p:nvPr/>
          </p:nvSpPr>
          <p:spPr bwMode="auto">
            <a:xfrm>
              <a:off x="3570" y="1884"/>
              <a:ext cx="596" cy="36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59" name="Line 51"/>
            <p:cNvSpPr>
              <a:spLocks noChangeShapeType="1"/>
            </p:cNvSpPr>
            <p:nvPr/>
          </p:nvSpPr>
          <p:spPr bwMode="auto">
            <a:xfrm flipH="1" flipV="1">
              <a:off x="2975" y="1524"/>
              <a:ext cx="595" cy="36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60" name="Rectangle 52"/>
            <p:cNvSpPr>
              <a:spLocks noChangeArrowheads="1"/>
            </p:cNvSpPr>
            <p:nvPr/>
          </p:nvSpPr>
          <p:spPr bwMode="auto">
            <a:xfrm>
              <a:off x="4668" y="3215"/>
              <a:ext cx="40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Train</a:t>
              </a:r>
            </a:p>
          </p:txBody>
        </p:sp>
        <p:grpSp>
          <p:nvGrpSpPr>
            <p:cNvPr id="124961" name="Group 53"/>
            <p:cNvGrpSpPr>
              <a:grpSpLocks/>
            </p:cNvGrpSpPr>
            <p:nvPr/>
          </p:nvGrpSpPr>
          <p:grpSpPr bwMode="auto">
            <a:xfrm>
              <a:off x="4571" y="3213"/>
              <a:ext cx="577" cy="356"/>
              <a:chOff x="4571" y="3213"/>
              <a:chExt cx="577" cy="356"/>
            </a:xfrm>
          </p:grpSpPr>
          <p:sp>
            <p:nvSpPr>
              <p:cNvPr id="124970" name="Rectangle 54"/>
              <p:cNvSpPr>
                <a:spLocks noChangeArrowheads="1"/>
              </p:cNvSpPr>
              <p:nvPr/>
            </p:nvSpPr>
            <p:spPr bwMode="auto">
              <a:xfrm>
                <a:off x="4575" y="3213"/>
                <a:ext cx="573" cy="35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24971" name="Line 55"/>
              <p:cNvSpPr>
                <a:spLocks noChangeShapeType="1"/>
              </p:cNvSpPr>
              <p:nvPr/>
            </p:nvSpPr>
            <p:spPr bwMode="auto">
              <a:xfrm>
                <a:off x="4571" y="3405"/>
                <a:ext cx="577"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72" name="Line 56"/>
              <p:cNvSpPr>
                <a:spLocks noChangeShapeType="1"/>
              </p:cNvSpPr>
              <p:nvPr/>
            </p:nvSpPr>
            <p:spPr bwMode="auto">
              <a:xfrm>
                <a:off x="4571" y="3478"/>
                <a:ext cx="577"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4962" name="Freeform 57"/>
            <p:cNvSpPr>
              <a:spLocks/>
            </p:cNvSpPr>
            <p:nvPr/>
          </p:nvSpPr>
          <p:spPr bwMode="auto">
            <a:xfrm>
              <a:off x="1950" y="2611"/>
              <a:ext cx="155" cy="225"/>
            </a:xfrm>
            <a:custGeom>
              <a:avLst/>
              <a:gdLst>
                <a:gd name="T0" fmla="*/ 154 w 155"/>
                <a:gd name="T1" fmla="*/ 0 h 225"/>
                <a:gd name="T2" fmla="*/ 122 w 155"/>
                <a:gd name="T3" fmla="*/ 224 h 225"/>
                <a:gd name="T4" fmla="*/ 0 w 155"/>
                <a:gd name="T5" fmla="*/ 147 h 225"/>
                <a:gd name="T6" fmla="*/ 154 w 155"/>
                <a:gd name="T7" fmla="*/ 0 h 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5" h="225">
                  <a:moveTo>
                    <a:pt x="154" y="0"/>
                  </a:moveTo>
                  <a:lnTo>
                    <a:pt x="122" y="224"/>
                  </a:lnTo>
                  <a:lnTo>
                    <a:pt x="0" y="147"/>
                  </a:lnTo>
                  <a:lnTo>
                    <a:pt x="154" y="0"/>
                  </a:lnTo>
                </a:path>
              </a:pathLst>
            </a:custGeom>
            <a:noFill/>
            <a:ln w="28575" cap="rnd"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63" name="Freeform 58"/>
            <p:cNvSpPr>
              <a:spLocks/>
            </p:cNvSpPr>
            <p:nvPr/>
          </p:nvSpPr>
          <p:spPr bwMode="auto">
            <a:xfrm>
              <a:off x="2288" y="2611"/>
              <a:ext cx="156" cy="225"/>
            </a:xfrm>
            <a:custGeom>
              <a:avLst/>
              <a:gdLst>
                <a:gd name="T0" fmla="*/ 0 w 156"/>
                <a:gd name="T1" fmla="*/ 0 h 225"/>
                <a:gd name="T2" fmla="*/ 155 w 156"/>
                <a:gd name="T3" fmla="*/ 147 h 225"/>
                <a:gd name="T4" fmla="*/ 32 w 156"/>
                <a:gd name="T5" fmla="*/ 224 h 225"/>
                <a:gd name="T6" fmla="*/ 0 w 156"/>
                <a:gd name="T7" fmla="*/ 0 h 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6" h="225">
                  <a:moveTo>
                    <a:pt x="0" y="0"/>
                  </a:moveTo>
                  <a:lnTo>
                    <a:pt x="155" y="147"/>
                  </a:lnTo>
                  <a:lnTo>
                    <a:pt x="32" y="224"/>
                  </a:lnTo>
                  <a:lnTo>
                    <a:pt x="0" y="0"/>
                  </a:lnTo>
                </a:path>
              </a:pathLst>
            </a:custGeom>
            <a:noFill/>
            <a:ln w="28575" cap="rnd"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64" name="Freeform 59"/>
            <p:cNvSpPr>
              <a:spLocks/>
            </p:cNvSpPr>
            <p:nvPr/>
          </p:nvSpPr>
          <p:spPr bwMode="auto">
            <a:xfrm>
              <a:off x="4207" y="2611"/>
              <a:ext cx="156" cy="225"/>
            </a:xfrm>
            <a:custGeom>
              <a:avLst/>
              <a:gdLst>
                <a:gd name="T0" fmla="*/ 155 w 156"/>
                <a:gd name="T1" fmla="*/ 0 h 225"/>
                <a:gd name="T2" fmla="*/ 122 w 156"/>
                <a:gd name="T3" fmla="*/ 224 h 225"/>
                <a:gd name="T4" fmla="*/ 0 w 156"/>
                <a:gd name="T5" fmla="*/ 147 h 225"/>
                <a:gd name="T6" fmla="*/ 155 w 156"/>
                <a:gd name="T7" fmla="*/ 0 h 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6" h="225">
                  <a:moveTo>
                    <a:pt x="155" y="0"/>
                  </a:moveTo>
                  <a:lnTo>
                    <a:pt x="122" y="224"/>
                  </a:lnTo>
                  <a:lnTo>
                    <a:pt x="0" y="147"/>
                  </a:lnTo>
                  <a:lnTo>
                    <a:pt x="155" y="0"/>
                  </a:lnTo>
                </a:path>
              </a:pathLst>
            </a:custGeom>
            <a:noFill/>
            <a:ln w="28575" cap="rnd"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65" name="Freeform 60"/>
            <p:cNvSpPr>
              <a:spLocks/>
            </p:cNvSpPr>
            <p:nvPr/>
          </p:nvSpPr>
          <p:spPr bwMode="auto">
            <a:xfrm>
              <a:off x="4534" y="2611"/>
              <a:ext cx="145" cy="225"/>
            </a:xfrm>
            <a:custGeom>
              <a:avLst/>
              <a:gdLst>
                <a:gd name="T0" fmla="*/ 0 w 145"/>
                <a:gd name="T1" fmla="*/ 0 h 225"/>
                <a:gd name="T2" fmla="*/ 144 w 145"/>
                <a:gd name="T3" fmla="*/ 161 h 225"/>
                <a:gd name="T4" fmla="*/ 15 w 145"/>
                <a:gd name="T5" fmla="*/ 224 h 225"/>
                <a:gd name="T6" fmla="*/ 0 w 145"/>
                <a:gd name="T7" fmla="*/ 0 h 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225">
                  <a:moveTo>
                    <a:pt x="0" y="0"/>
                  </a:moveTo>
                  <a:lnTo>
                    <a:pt x="144" y="161"/>
                  </a:lnTo>
                  <a:lnTo>
                    <a:pt x="15" y="224"/>
                  </a:lnTo>
                  <a:lnTo>
                    <a:pt x="0" y="0"/>
                  </a:lnTo>
                </a:path>
              </a:pathLst>
            </a:custGeom>
            <a:noFill/>
            <a:ln w="28575" cap="rnd"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66" name="Line 61"/>
            <p:cNvSpPr>
              <a:spLocks noChangeShapeType="1"/>
            </p:cNvSpPr>
            <p:nvPr/>
          </p:nvSpPr>
          <p:spPr bwMode="auto">
            <a:xfrm>
              <a:off x="2384" y="2784"/>
              <a:ext cx="304" cy="42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67" name="Line 62"/>
            <p:cNvSpPr>
              <a:spLocks noChangeShapeType="1"/>
            </p:cNvSpPr>
            <p:nvPr/>
          </p:nvSpPr>
          <p:spPr bwMode="auto">
            <a:xfrm flipH="1">
              <a:off x="3936" y="2784"/>
              <a:ext cx="326" cy="42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68" name="Line 63"/>
            <p:cNvSpPr>
              <a:spLocks noChangeShapeType="1"/>
            </p:cNvSpPr>
            <p:nvPr/>
          </p:nvSpPr>
          <p:spPr bwMode="auto">
            <a:xfrm>
              <a:off x="4608" y="2784"/>
              <a:ext cx="240" cy="42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969" name="Line 64"/>
            <p:cNvSpPr>
              <a:spLocks noChangeShapeType="1"/>
            </p:cNvSpPr>
            <p:nvPr/>
          </p:nvSpPr>
          <p:spPr bwMode="auto">
            <a:xfrm flipV="1">
              <a:off x="1728" y="2784"/>
              <a:ext cx="288" cy="43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4932" name="Text Box 65"/>
          <p:cNvSpPr txBox="1">
            <a:spLocks noChangeArrowheads="1"/>
          </p:cNvSpPr>
          <p:nvPr/>
        </p:nvSpPr>
        <p:spPr bwMode="auto">
          <a:xfrm>
            <a:off x="2971800" y="3276600"/>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500">
                <a:latin typeface="Arial" panose="020B0604020202020204" pitchFamily="34" charset="0"/>
              </a:rPr>
              <a:t>seller</a:t>
            </a:r>
          </a:p>
        </p:txBody>
      </p:sp>
      <p:sp>
        <p:nvSpPr>
          <p:cNvPr id="124933" name="Text Box 66"/>
          <p:cNvSpPr txBox="1">
            <a:spLocks noChangeArrowheads="1"/>
          </p:cNvSpPr>
          <p:nvPr/>
        </p:nvSpPr>
        <p:spPr bwMode="auto">
          <a:xfrm>
            <a:off x="4495800" y="3276600"/>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500">
                <a:latin typeface="Arial" panose="020B0604020202020204" pitchFamily="34" charset="0"/>
              </a:rPr>
              <a:t>buyer</a:t>
            </a:r>
          </a:p>
        </p:txBody>
      </p:sp>
      <p:sp>
        <p:nvSpPr>
          <p:cNvPr id="124934" name="Text Box 67"/>
          <p:cNvSpPr txBox="1">
            <a:spLocks noChangeArrowheads="1"/>
          </p:cNvSpPr>
          <p:nvPr/>
        </p:nvSpPr>
        <p:spPr bwMode="auto">
          <a:xfrm>
            <a:off x="6781800" y="3276600"/>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500">
                <a:latin typeface="Arial" panose="020B0604020202020204" pitchFamily="34" charset="0"/>
              </a:rPr>
              <a:t>item sold</a:t>
            </a:r>
          </a:p>
        </p:txBody>
      </p:sp>
      <p:sp>
        <p:nvSpPr>
          <p:cNvPr id="124935" name="Text Box 68"/>
          <p:cNvSpPr txBox="1">
            <a:spLocks noChangeArrowheads="1"/>
          </p:cNvSpPr>
          <p:nvPr/>
        </p:nvSpPr>
        <p:spPr bwMode="auto">
          <a:xfrm>
            <a:off x="8077200" y="3276600"/>
            <a:ext cx="2133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500">
                <a:latin typeface="Arial" panose="020B0604020202020204" pitchFamily="34" charset="0"/>
              </a:rPr>
              <a:t>shipping mechanism</a:t>
            </a:r>
          </a:p>
        </p:txBody>
      </p:sp>
    </p:spTree>
    <p:extLst>
      <p:ext uri="{BB962C8B-B14F-4D97-AF65-F5344CB8AC3E}">
        <p14:creationId xmlns:p14="http://schemas.microsoft.com/office/powerpoint/2010/main" val="5652182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2462214" y="795338"/>
            <a:ext cx="6345237" cy="709612"/>
          </a:xfrm>
          <a:noFill/>
        </p:spPr>
        <p:txBody>
          <a:bodyPr vert="horz" lIns="0" tIns="0" rIns="0" bIns="0" rtlCol="0" anchor="b">
            <a:normAutofit fontScale="90000"/>
          </a:bodyPr>
          <a:lstStyle/>
          <a:p>
            <a:pPr eaLnBrk="1" hangingPunct="1"/>
            <a:r>
              <a:rPr lang="en-US" altLang="en-US" smtClean="0"/>
              <a:t>Effect of Requirements Change</a:t>
            </a:r>
          </a:p>
        </p:txBody>
      </p:sp>
      <p:sp>
        <p:nvSpPr>
          <p:cNvPr id="126979" name="Rectangle 3"/>
          <p:cNvSpPr>
            <a:spLocks noChangeArrowheads="1"/>
          </p:cNvSpPr>
          <p:nvPr/>
        </p:nvSpPr>
        <p:spPr bwMode="auto">
          <a:xfrm>
            <a:off x="8388351" y="639764"/>
            <a:ext cx="22320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33338" rIns="63500" bIns="33338">
            <a:spAutoFit/>
          </a:bodyPr>
          <a:lstStyle>
            <a:lvl1pPr defTabSz="646113">
              <a:defRPr sz="2400">
                <a:solidFill>
                  <a:schemeClr val="tx1"/>
                </a:solidFill>
                <a:latin typeface="Times New Roman" panose="02020603050405020304" pitchFamily="18" charset="0"/>
              </a:defRPr>
            </a:lvl1pPr>
            <a:lvl2pPr marL="742950" indent="-285750" defTabSz="646113">
              <a:defRPr sz="2400">
                <a:solidFill>
                  <a:schemeClr val="tx1"/>
                </a:solidFill>
                <a:latin typeface="Times New Roman" panose="02020603050405020304" pitchFamily="18" charset="0"/>
              </a:defRPr>
            </a:lvl2pPr>
            <a:lvl3pPr marL="1143000" indent="-228600" defTabSz="646113">
              <a:defRPr sz="2400">
                <a:solidFill>
                  <a:schemeClr val="tx1"/>
                </a:solidFill>
                <a:latin typeface="Times New Roman" panose="02020603050405020304" pitchFamily="18" charset="0"/>
              </a:defRPr>
            </a:lvl3pPr>
            <a:lvl4pPr marL="1600200" indent="-228600" defTabSz="646113">
              <a:defRPr sz="2400">
                <a:solidFill>
                  <a:schemeClr val="tx1"/>
                </a:solidFill>
                <a:latin typeface="Times New Roman" panose="02020603050405020304" pitchFamily="18" charset="0"/>
              </a:defRPr>
            </a:lvl4pPr>
            <a:lvl5pPr marL="2057400" indent="-228600" defTabSz="646113">
              <a:defRPr sz="2400">
                <a:solidFill>
                  <a:schemeClr val="tx1"/>
                </a:solidFill>
                <a:latin typeface="Times New Roman" panose="02020603050405020304" pitchFamily="18" charset="0"/>
              </a:defRPr>
            </a:lvl5pPr>
            <a:lvl6pPr marL="2514600" indent="-228600" defTabSz="6461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6461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6461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64611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rPr lang="en-US" altLang="en-US" sz="1600" b="1" dirty="0">
                <a:solidFill>
                  <a:schemeClr val="tx2"/>
                </a:solidFill>
                <a:latin typeface="Arial" panose="020B0604020202020204" pitchFamily="34" charset="0"/>
              </a:rPr>
              <a:t>Suppose you need a new type of shipping vehicle ...</a:t>
            </a:r>
          </a:p>
        </p:txBody>
      </p:sp>
      <p:grpSp>
        <p:nvGrpSpPr>
          <p:cNvPr id="126980" name="Group 4"/>
          <p:cNvGrpSpPr>
            <a:grpSpLocks/>
          </p:cNvGrpSpPr>
          <p:nvPr/>
        </p:nvGrpSpPr>
        <p:grpSpPr bwMode="auto">
          <a:xfrm>
            <a:off x="2032001" y="3233738"/>
            <a:ext cx="1236663" cy="563562"/>
            <a:chOff x="664" y="2252"/>
            <a:chExt cx="779" cy="355"/>
          </a:xfrm>
        </p:grpSpPr>
        <p:sp>
          <p:nvSpPr>
            <p:cNvPr id="127057" name="Rectangle 5"/>
            <p:cNvSpPr>
              <a:spLocks noChangeArrowheads="1"/>
            </p:cNvSpPr>
            <p:nvPr/>
          </p:nvSpPr>
          <p:spPr bwMode="auto">
            <a:xfrm>
              <a:off x="668" y="2252"/>
              <a:ext cx="774" cy="35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27058" name="Line 6"/>
            <p:cNvSpPr>
              <a:spLocks noChangeShapeType="1"/>
            </p:cNvSpPr>
            <p:nvPr/>
          </p:nvSpPr>
          <p:spPr bwMode="auto">
            <a:xfrm>
              <a:off x="664" y="2444"/>
              <a:ext cx="779"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59" name="Line 7"/>
            <p:cNvSpPr>
              <a:spLocks noChangeShapeType="1"/>
            </p:cNvSpPr>
            <p:nvPr/>
          </p:nvSpPr>
          <p:spPr bwMode="auto">
            <a:xfrm>
              <a:off x="664" y="2517"/>
              <a:ext cx="779"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6981" name="Rectangle 8"/>
          <p:cNvSpPr>
            <a:spLocks noChangeArrowheads="1"/>
          </p:cNvSpPr>
          <p:nvPr/>
        </p:nvSpPr>
        <p:spPr bwMode="auto">
          <a:xfrm>
            <a:off x="1985964" y="3236913"/>
            <a:ext cx="1311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Salesperson</a:t>
            </a:r>
          </a:p>
        </p:txBody>
      </p:sp>
      <p:sp>
        <p:nvSpPr>
          <p:cNvPr id="126982" name="Rectangle 9"/>
          <p:cNvSpPr>
            <a:spLocks noChangeArrowheads="1"/>
          </p:cNvSpPr>
          <p:nvPr/>
        </p:nvSpPr>
        <p:spPr bwMode="auto">
          <a:xfrm>
            <a:off x="6096000" y="3236913"/>
            <a:ext cx="884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Product</a:t>
            </a:r>
          </a:p>
        </p:txBody>
      </p:sp>
      <p:grpSp>
        <p:nvGrpSpPr>
          <p:cNvPr id="126983" name="Group 10"/>
          <p:cNvGrpSpPr>
            <a:grpSpLocks/>
          </p:cNvGrpSpPr>
          <p:nvPr/>
        </p:nvGrpSpPr>
        <p:grpSpPr bwMode="auto">
          <a:xfrm>
            <a:off x="6061075" y="3233738"/>
            <a:ext cx="914400" cy="563562"/>
            <a:chOff x="3202" y="2252"/>
            <a:chExt cx="576" cy="355"/>
          </a:xfrm>
        </p:grpSpPr>
        <p:sp>
          <p:nvSpPr>
            <p:cNvPr id="127054" name="Rectangle 11"/>
            <p:cNvSpPr>
              <a:spLocks noChangeArrowheads="1"/>
            </p:cNvSpPr>
            <p:nvPr/>
          </p:nvSpPr>
          <p:spPr bwMode="auto">
            <a:xfrm>
              <a:off x="3206" y="2252"/>
              <a:ext cx="572" cy="35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27055" name="Line 12"/>
            <p:cNvSpPr>
              <a:spLocks noChangeShapeType="1"/>
            </p:cNvSpPr>
            <p:nvPr/>
          </p:nvSpPr>
          <p:spPr bwMode="auto">
            <a:xfrm>
              <a:off x="3202" y="2444"/>
              <a:ext cx="576"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56" name="Line 13"/>
            <p:cNvSpPr>
              <a:spLocks noChangeShapeType="1"/>
            </p:cNvSpPr>
            <p:nvPr/>
          </p:nvSpPr>
          <p:spPr bwMode="auto">
            <a:xfrm>
              <a:off x="3202" y="2517"/>
              <a:ext cx="576"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6984" name="Rectangle 14"/>
          <p:cNvSpPr>
            <a:spLocks noChangeArrowheads="1"/>
          </p:cNvSpPr>
          <p:nvPr/>
        </p:nvSpPr>
        <p:spPr bwMode="auto">
          <a:xfrm>
            <a:off x="4959351" y="1527175"/>
            <a:ext cx="5889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Sale</a:t>
            </a:r>
          </a:p>
        </p:txBody>
      </p:sp>
      <p:grpSp>
        <p:nvGrpSpPr>
          <p:cNvPr id="126985" name="Group 15"/>
          <p:cNvGrpSpPr>
            <a:grpSpLocks/>
          </p:cNvGrpSpPr>
          <p:nvPr/>
        </p:nvGrpSpPr>
        <p:grpSpPr bwMode="auto">
          <a:xfrm>
            <a:off x="4779964" y="1524000"/>
            <a:ext cx="915987" cy="565150"/>
            <a:chOff x="2395" y="1175"/>
            <a:chExt cx="577" cy="356"/>
          </a:xfrm>
        </p:grpSpPr>
        <p:sp>
          <p:nvSpPr>
            <p:cNvPr id="127051" name="Rectangle 16"/>
            <p:cNvSpPr>
              <a:spLocks noChangeArrowheads="1"/>
            </p:cNvSpPr>
            <p:nvPr/>
          </p:nvSpPr>
          <p:spPr bwMode="auto">
            <a:xfrm>
              <a:off x="2399" y="1175"/>
              <a:ext cx="572" cy="35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27052" name="Line 17"/>
            <p:cNvSpPr>
              <a:spLocks noChangeShapeType="1"/>
            </p:cNvSpPr>
            <p:nvPr/>
          </p:nvSpPr>
          <p:spPr bwMode="auto">
            <a:xfrm>
              <a:off x="2395" y="1367"/>
              <a:ext cx="577"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53" name="Line 18"/>
            <p:cNvSpPr>
              <a:spLocks noChangeShapeType="1"/>
            </p:cNvSpPr>
            <p:nvPr/>
          </p:nvSpPr>
          <p:spPr bwMode="auto">
            <a:xfrm>
              <a:off x="2395" y="1440"/>
              <a:ext cx="577"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6986" name="Line 19"/>
          <p:cNvSpPr>
            <a:spLocks noChangeShapeType="1"/>
          </p:cNvSpPr>
          <p:nvPr/>
        </p:nvSpPr>
        <p:spPr bwMode="auto">
          <a:xfrm flipH="1">
            <a:off x="2994025" y="2655888"/>
            <a:ext cx="890588" cy="5651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7" name="Line 20"/>
          <p:cNvSpPr>
            <a:spLocks noChangeShapeType="1"/>
          </p:cNvSpPr>
          <p:nvPr/>
        </p:nvSpPr>
        <p:spPr bwMode="auto">
          <a:xfrm flipV="1">
            <a:off x="3884614" y="2095500"/>
            <a:ext cx="890587" cy="5603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8" name="Line 21"/>
          <p:cNvSpPr>
            <a:spLocks noChangeShapeType="1"/>
          </p:cNvSpPr>
          <p:nvPr/>
        </p:nvSpPr>
        <p:spPr bwMode="auto">
          <a:xfrm>
            <a:off x="5876925" y="2655888"/>
            <a:ext cx="425450" cy="5651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89" name="Line 22"/>
          <p:cNvSpPr>
            <a:spLocks noChangeShapeType="1"/>
          </p:cNvSpPr>
          <p:nvPr/>
        </p:nvSpPr>
        <p:spPr bwMode="auto">
          <a:xfrm flipH="1" flipV="1">
            <a:off x="5454651" y="2095500"/>
            <a:ext cx="422275" cy="5603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0" name="Rectangle 23"/>
          <p:cNvSpPr>
            <a:spLocks noChangeArrowheads="1"/>
          </p:cNvSpPr>
          <p:nvPr/>
        </p:nvSpPr>
        <p:spPr bwMode="auto">
          <a:xfrm>
            <a:off x="3194050" y="4762500"/>
            <a:ext cx="1087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Corporate</a:t>
            </a:r>
          </a:p>
        </p:txBody>
      </p:sp>
      <p:grpSp>
        <p:nvGrpSpPr>
          <p:cNvPr id="126991" name="Group 24"/>
          <p:cNvGrpSpPr>
            <a:grpSpLocks/>
          </p:cNvGrpSpPr>
          <p:nvPr/>
        </p:nvGrpSpPr>
        <p:grpSpPr bwMode="auto">
          <a:xfrm>
            <a:off x="3203575" y="4759325"/>
            <a:ext cx="998538" cy="565150"/>
            <a:chOff x="1402" y="3213"/>
            <a:chExt cx="629" cy="356"/>
          </a:xfrm>
        </p:grpSpPr>
        <p:sp>
          <p:nvSpPr>
            <p:cNvPr id="127048" name="Rectangle 25"/>
            <p:cNvSpPr>
              <a:spLocks noChangeArrowheads="1"/>
            </p:cNvSpPr>
            <p:nvPr/>
          </p:nvSpPr>
          <p:spPr bwMode="auto">
            <a:xfrm>
              <a:off x="1406" y="3213"/>
              <a:ext cx="624" cy="35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27049" name="Line 26"/>
            <p:cNvSpPr>
              <a:spLocks noChangeShapeType="1"/>
            </p:cNvSpPr>
            <p:nvPr/>
          </p:nvSpPr>
          <p:spPr bwMode="auto">
            <a:xfrm>
              <a:off x="1402" y="3405"/>
              <a:ext cx="629"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50" name="Line 27"/>
            <p:cNvSpPr>
              <a:spLocks noChangeShapeType="1"/>
            </p:cNvSpPr>
            <p:nvPr/>
          </p:nvSpPr>
          <p:spPr bwMode="auto">
            <a:xfrm>
              <a:off x="1402" y="3478"/>
              <a:ext cx="629"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6992" name="Rectangle 28"/>
          <p:cNvSpPr>
            <a:spLocks noChangeArrowheads="1"/>
          </p:cNvSpPr>
          <p:nvPr/>
        </p:nvSpPr>
        <p:spPr bwMode="auto">
          <a:xfrm>
            <a:off x="3960814" y="3236913"/>
            <a:ext cx="1075615"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Customer</a:t>
            </a:r>
          </a:p>
        </p:txBody>
      </p:sp>
      <p:grpSp>
        <p:nvGrpSpPr>
          <p:cNvPr id="126993" name="Group 29"/>
          <p:cNvGrpSpPr>
            <a:grpSpLocks/>
          </p:cNvGrpSpPr>
          <p:nvPr/>
        </p:nvGrpSpPr>
        <p:grpSpPr bwMode="auto">
          <a:xfrm>
            <a:off x="3949701" y="3233738"/>
            <a:ext cx="1039813" cy="563562"/>
            <a:chOff x="1872" y="2252"/>
            <a:chExt cx="655" cy="355"/>
          </a:xfrm>
        </p:grpSpPr>
        <p:sp>
          <p:nvSpPr>
            <p:cNvPr id="127045" name="Rectangle 30"/>
            <p:cNvSpPr>
              <a:spLocks noChangeArrowheads="1"/>
            </p:cNvSpPr>
            <p:nvPr/>
          </p:nvSpPr>
          <p:spPr bwMode="auto">
            <a:xfrm>
              <a:off x="1876" y="2252"/>
              <a:ext cx="650" cy="35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27046" name="Line 31"/>
            <p:cNvSpPr>
              <a:spLocks noChangeShapeType="1"/>
            </p:cNvSpPr>
            <p:nvPr/>
          </p:nvSpPr>
          <p:spPr bwMode="auto">
            <a:xfrm>
              <a:off x="1872" y="2444"/>
              <a:ext cx="655"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47" name="Line 32"/>
            <p:cNvSpPr>
              <a:spLocks noChangeShapeType="1"/>
            </p:cNvSpPr>
            <p:nvPr/>
          </p:nvSpPr>
          <p:spPr bwMode="auto">
            <a:xfrm>
              <a:off x="1872" y="2517"/>
              <a:ext cx="655"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6994" name="Line 33"/>
          <p:cNvSpPr>
            <a:spLocks noChangeShapeType="1"/>
          </p:cNvSpPr>
          <p:nvPr/>
        </p:nvSpPr>
        <p:spPr bwMode="auto">
          <a:xfrm flipH="1">
            <a:off x="4591050" y="2655888"/>
            <a:ext cx="254000" cy="5651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5" name="Line 34"/>
          <p:cNvSpPr>
            <a:spLocks noChangeShapeType="1"/>
          </p:cNvSpPr>
          <p:nvPr/>
        </p:nvSpPr>
        <p:spPr bwMode="auto">
          <a:xfrm flipV="1">
            <a:off x="4845051" y="2095500"/>
            <a:ext cx="257175" cy="5603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6996" name="Rectangle 35"/>
          <p:cNvSpPr>
            <a:spLocks noChangeArrowheads="1"/>
          </p:cNvSpPr>
          <p:nvPr/>
        </p:nvSpPr>
        <p:spPr bwMode="auto">
          <a:xfrm>
            <a:off x="4762501" y="4762500"/>
            <a:ext cx="1039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Individual</a:t>
            </a:r>
          </a:p>
        </p:txBody>
      </p:sp>
      <p:grpSp>
        <p:nvGrpSpPr>
          <p:cNvPr id="126997" name="Group 36"/>
          <p:cNvGrpSpPr>
            <a:grpSpLocks/>
          </p:cNvGrpSpPr>
          <p:nvPr/>
        </p:nvGrpSpPr>
        <p:grpSpPr bwMode="auto">
          <a:xfrm>
            <a:off x="4779964" y="4759325"/>
            <a:ext cx="960437" cy="565150"/>
            <a:chOff x="2395" y="3213"/>
            <a:chExt cx="605" cy="356"/>
          </a:xfrm>
        </p:grpSpPr>
        <p:sp>
          <p:nvSpPr>
            <p:cNvPr id="127042" name="Rectangle 37"/>
            <p:cNvSpPr>
              <a:spLocks noChangeArrowheads="1"/>
            </p:cNvSpPr>
            <p:nvPr/>
          </p:nvSpPr>
          <p:spPr bwMode="auto">
            <a:xfrm>
              <a:off x="2399" y="3213"/>
              <a:ext cx="600" cy="35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27043" name="Line 38"/>
            <p:cNvSpPr>
              <a:spLocks noChangeShapeType="1"/>
            </p:cNvSpPr>
            <p:nvPr/>
          </p:nvSpPr>
          <p:spPr bwMode="auto">
            <a:xfrm>
              <a:off x="2395" y="3405"/>
              <a:ext cx="605"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44" name="Line 39"/>
            <p:cNvSpPr>
              <a:spLocks noChangeShapeType="1"/>
            </p:cNvSpPr>
            <p:nvPr/>
          </p:nvSpPr>
          <p:spPr bwMode="auto">
            <a:xfrm>
              <a:off x="2395" y="3478"/>
              <a:ext cx="605"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6998" name="Group 40"/>
          <p:cNvGrpSpPr>
            <a:grpSpLocks/>
          </p:cNvGrpSpPr>
          <p:nvPr/>
        </p:nvGrpSpPr>
        <p:grpSpPr bwMode="auto">
          <a:xfrm>
            <a:off x="6405563" y="4724400"/>
            <a:ext cx="914400" cy="565150"/>
            <a:chOff x="3147" y="2998"/>
            <a:chExt cx="576" cy="356"/>
          </a:xfrm>
        </p:grpSpPr>
        <p:grpSp>
          <p:nvGrpSpPr>
            <p:cNvPr id="127037" name="Group 41"/>
            <p:cNvGrpSpPr>
              <a:grpSpLocks/>
            </p:cNvGrpSpPr>
            <p:nvPr/>
          </p:nvGrpSpPr>
          <p:grpSpPr bwMode="auto">
            <a:xfrm>
              <a:off x="3147" y="2998"/>
              <a:ext cx="576" cy="356"/>
              <a:chOff x="3686" y="3213"/>
              <a:chExt cx="576" cy="356"/>
            </a:xfrm>
          </p:grpSpPr>
          <p:sp>
            <p:nvSpPr>
              <p:cNvPr id="127039" name="Rectangle 42"/>
              <p:cNvSpPr>
                <a:spLocks noChangeArrowheads="1"/>
              </p:cNvSpPr>
              <p:nvPr/>
            </p:nvSpPr>
            <p:spPr bwMode="auto">
              <a:xfrm>
                <a:off x="3690" y="3213"/>
                <a:ext cx="572" cy="35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27040" name="Line 43"/>
              <p:cNvSpPr>
                <a:spLocks noChangeShapeType="1"/>
              </p:cNvSpPr>
              <p:nvPr/>
            </p:nvSpPr>
            <p:spPr bwMode="auto">
              <a:xfrm>
                <a:off x="3686" y="3405"/>
                <a:ext cx="576"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41" name="Line 44"/>
              <p:cNvSpPr>
                <a:spLocks noChangeShapeType="1"/>
              </p:cNvSpPr>
              <p:nvPr/>
            </p:nvSpPr>
            <p:spPr bwMode="auto">
              <a:xfrm>
                <a:off x="3686" y="3478"/>
                <a:ext cx="576"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7038" name="Rectangle 45"/>
            <p:cNvSpPr>
              <a:spLocks noChangeArrowheads="1"/>
            </p:cNvSpPr>
            <p:nvPr/>
          </p:nvSpPr>
          <p:spPr bwMode="auto">
            <a:xfrm>
              <a:off x="3227" y="3000"/>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Truck</a:t>
              </a:r>
            </a:p>
          </p:txBody>
        </p:sp>
      </p:grpSp>
      <p:sp>
        <p:nvSpPr>
          <p:cNvPr id="126999" name="Rectangle 46"/>
          <p:cNvSpPr>
            <a:spLocks noChangeArrowheads="1"/>
          </p:cNvSpPr>
          <p:nvPr/>
        </p:nvSpPr>
        <p:spPr bwMode="auto">
          <a:xfrm>
            <a:off x="7656514" y="3236913"/>
            <a:ext cx="847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Vehicle</a:t>
            </a:r>
          </a:p>
        </p:txBody>
      </p:sp>
      <p:grpSp>
        <p:nvGrpSpPr>
          <p:cNvPr id="127000" name="Group 47"/>
          <p:cNvGrpSpPr>
            <a:grpSpLocks/>
          </p:cNvGrpSpPr>
          <p:nvPr/>
        </p:nvGrpSpPr>
        <p:grpSpPr bwMode="auto">
          <a:xfrm>
            <a:off x="7594601" y="3233738"/>
            <a:ext cx="917575" cy="563562"/>
            <a:chOff x="4168" y="2252"/>
            <a:chExt cx="578" cy="355"/>
          </a:xfrm>
        </p:grpSpPr>
        <p:sp>
          <p:nvSpPr>
            <p:cNvPr id="127034" name="Rectangle 48"/>
            <p:cNvSpPr>
              <a:spLocks noChangeArrowheads="1"/>
            </p:cNvSpPr>
            <p:nvPr/>
          </p:nvSpPr>
          <p:spPr bwMode="auto">
            <a:xfrm>
              <a:off x="4172" y="2252"/>
              <a:ext cx="574" cy="35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27035" name="Line 49"/>
            <p:cNvSpPr>
              <a:spLocks noChangeShapeType="1"/>
            </p:cNvSpPr>
            <p:nvPr/>
          </p:nvSpPr>
          <p:spPr bwMode="auto">
            <a:xfrm>
              <a:off x="4168" y="2444"/>
              <a:ext cx="57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36" name="Line 50"/>
            <p:cNvSpPr>
              <a:spLocks noChangeShapeType="1"/>
            </p:cNvSpPr>
            <p:nvPr/>
          </p:nvSpPr>
          <p:spPr bwMode="auto">
            <a:xfrm>
              <a:off x="4168" y="2517"/>
              <a:ext cx="57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7001" name="Line 51"/>
          <p:cNvSpPr>
            <a:spLocks noChangeShapeType="1"/>
          </p:cNvSpPr>
          <p:nvPr/>
        </p:nvSpPr>
        <p:spPr bwMode="auto">
          <a:xfrm>
            <a:off x="6645275" y="2649538"/>
            <a:ext cx="946150" cy="57785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02" name="Line 52"/>
          <p:cNvSpPr>
            <a:spLocks noChangeShapeType="1"/>
          </p:cNvSpPr>
          <p:nvPr/>
        </p:nvSpPr>
        <p:spPr bwMode="auto">
          <a:xfrm flipH="1" flipV="1">
            <a:off x="5700713" y="2078038"/>
            <a:ext cx="944562" cy="5715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7003" name="Group 53"/>
          <p:cNvGrpSpPr>
            <a:grpSpLocks/>
          </p:cNvGrpSpPr>
          <p:nvPr/>
        </p:nvGrpSpPr>
        <p:grpSpPr bwMode="auto">
          <a:xfrm>
            <a:off x="7472364" y="4724400"/>
            <a:ext cx="915987" cy="565150"/>
            <a:chOff x="4032" y="2998"/>
            <a:chExt cx="577" cy="356"/>
          </a:xfrm>
        </p:grpSpPr>
        <p:sp>
          <p:nvSpPr>
            <p:cNvPr id="127029" name="Rectangle 54"/>
            <p:cNvSpPr>
              <a:spLocks noChangeArrowheads="1"/>
            </p:cNvSpPr>
            <p:nvPr/>
          </p:nvSpPr>
          <p:spPr bwMode="auto">
            <a:xfrm>
              <a:off x="4129" y="3000"/>
              <a:ext cx="40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Train</a:t>
              </a:r>
            </a:p>
          </p:txBody>
        </p:sp>
        <p:grpSp>
          <p:nvGrpSpPr>
            <p:cNvPr id="127030" name="Group 55"/>
            <p:cNvGrpSpPr>
              <a:grpSpLocks/>
            </p:cNvGrpSpPr>
            <p:nvPr/>
          </p:nvGrpSpPr>
          <p:grpSpPr bwMode="auto">
            <a:xfrm>
              <a:off x="4032" y="2998"/>
              <a:ext cx="577" cy="356"/>
              <a:chOff x="4571" y="3213"/>
              <a:chExt cx="577" cy="356"/>
            </a:xfrm>
          </p:grpSpPr>
          <p:sp>
            <p:nvSpPr>
              <p:cNvPr id="127031" name="Rectangle 56"/>
              <p:cNvSpPr>
                <a:spLocks noChangeArrowheads="1"/>
              </p:cNvSpPr>
              <p:nvPr/>
            </p:nvSpPr>
            <p:spPr bwMode="auto">
              <a:xfrm>
                <a:off x="4575" y="3213"/>
                <a:ext cx="573" cy="35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27032" name="Line 57"/>
              <p:cNvSpPr>
                <a:spLocks noChangeShapeType="1"/>
              </p:cNvSpPr>
              <p:nvPr/>
            </p:nvSpPr>
            <p:spPr bwMode="auto">
              <a:xfrm>
                <a:off x="4571" y="3405"/>
                <a:ext cx="577"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33" name="Line 58"/>
              <p:cNvSpPr>
                <a:spLocks noChangeShapeType="1"/>
              </p:cNvSpPr>
              <p:nvPr/>
            </p:nvSpPr>
            <p:spPr bwMode="auto">
              <a:xfrm>
                <a:off x="4571" y="3478"/>
                <a:ext cx="577"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27004" name="Freeform 59"/>
          <p:cNvSpPr>
            <a:spLocks/>
          </p:cNvSpPr>
          <p:nvPr/>
        </p:nvSpPr>
        <p:spPr bwMode="auto">
          <a:xfrm>
            <a:off x="4073526" y="3803650"/>
            <a:ext cx="246063" cy="357188"/>
          </a:xfrm>
          <a:custGeom>
            <a:avLst/>
            <a:gdLst>
              <a:gd name="T0" fmla="*/ 2147483646 w 155"/>
              <a:gd name="T1" fmla="*/ 0 h 225"/>
              <a:gd name="T2" fmla="*/ 2147483646 w 155"/>
              <a:gd name="T3" fmla="*/ 2147483646 h 225"/>
              <a:gd name="T4" fmla="*/ 0 w 155"/>
              <a:gd name="T5" fmla="*/ 2147483646 h 225"/>
              <a:gd name="T6" fmla="*/ 2147483646 w 155"/>
              <a:gd name="T7" fmla="*/ 0 h 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5" h="225">
                <a:moveTo>
                  <a:pt x="154" y="0"/>
                </a:moveTo>
                <a:lnTo>
                  <a:pt x="122" y="224"/>
                </a:lnTo>
                <a:lnTo>
                  <a:pt x="0" y="147"/>
                </a:lnTo>
                <a:lnTo>
                  <a:pt x="154" y="0"/>
                </a:lnTo>
              </a:path>
            </a:pathLst>
          </a:custGeom>
          <a:noFill/>
          <a:ln w="28575" cap="rnd"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005" name="Freeform 60"/>
          <p:cNvSpPr>
            <a:spLocks/>
          </p:cNvSpPr>
          <p:nvPr/>
        </p:nvSpPr>
        <p:spPr bwMode="auto">
          <a:xfrm>
            <a:off x="4610100" y="3803650"/>
            <a:ext cx="247650" cy="357188"/>
          </a:xfrm>
          <a:custGeom>
            <a:avLst/>
            <a:gdLst>
              <a:gd name="T0" fmla="*/ 0 w 156"/>
              <a:gd name="T1" fmla="*/ 0 h 225"/>
              <a:gd name="T2" fmla="*/ 2147483646 w 156"/>
              <a:gd name="T3" fmla="*/ 2147483646 h 225"/>
              <a:gd name="T4" fmla="*/ 2147483646 w 156"/>
              <a:gd name="T5" fmla="*/ 2147483646 h 225"/>
              <a:gd name="T6" fmla="*/ 0 w 156"/>
              <a:gd name="T7" fmla="*/ 0 h 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6" h="225">
                <a:moveTo>
                  <a:pt x="0" y="0"/>
                </a:moveTo>
                <a:lnTo>
                  <a:pt x="155" y="147"/>
                </a:lnTo>
                <a:lnTo>
                  <a:pt x="32" y="224"/>
                </a:lnTo>
                <a:lnTo>
                  <a:pt x="0" y="0"/>
                </a:lnTo>
              </a:path>
            </a:pathLst>
          </a:custGeom>
          <a:noFill/>
          <a:ln w="28575" cap="rnd"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006" name="Line 61"/>
          <p:cNvSpPr>
            <a:spLocks noChangeShapeType="1"/>
          </p:cNvSpPr>
          <p:nvPr/>
        </p:nvSpPr>
        <p:spPr bwMode="auto">
          <a:xfrm>
            <a:off x="4762500" y="4078289"/>
            <a:ext cx="482600" cy="669925"/>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7007" name="Group 62"/>
          <p:cNvGrpSpPr>
            <a:grpSpLocks/>
          </p:cNvGrpSpPr>
          <p:nvPr/>
        </p:nvGrpSpPr>
        <p:grpSpPr bwMode="auto">
          <a:xfrm>
            <a:off x="6938963" y="3810000"/>
            <a:ext cx="677862" cy="914400"/>
            <a:chOff x="3397" y="2396"/>
            <a:chExt cx="427" cy="595"/>
          </a:xfrm>
        </p:grpSpPr>
        <p:sp>
          <p:nvSpPr>
            <p:cNvPr id="127027" name="Freeform 63"/>
            <p:cNvSpPr>
              <a:spLocks/>
            </p:cNvSpPr>
            <p:nvPr/>
          </p:nvSpPr>
          <p:spPr bwMode="auto">
            <a:xfrm>
              <a:off x="3668" y="2396"/>
              <a:ext cx="156" cy="225"/>
            </a:xfrm>
            <a:custGeom>
              <a:avLst/>
              <a:gdLst>
                <a:gd name="T0" fmla="*/ 155 w 156"/>
                <a:gd name="T1" fmla="*/ 0 h 225"/>
                <a:gd name="T2" fmla="*/ 122 w 156"/>
                <a:gd name="T3" fmla="*/ 224 h 225"/>
                <a:gd name="T4" fmla="*/ 0 w 156"/>
                <a:gd name="T5" fmla="*/ 147 h 225"/>
                <a:gd name="T6" fmla="*/ 155 w 156"/>
                <a:gd name="T7" fmla="*/ 0 h 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6" h="225">
                  <a:moveTo>
                    <a:pt x="155" y="0"/>
                  </a:moveTo>
                  <a:lnTo>
                    <a:pt x="122" y="224"/>
                  </a:lnTo>
                  <a:lnTo>
                    <a:pt x="0" y="147"/>
                  </a:lnTo>
                  <a:lnTo>
                    <a:pt x="155" y="0"/>
                  </a:lnTo>
                </a:path>
              </a:pathLst>
            </a:custGeom>
            <a:noFill/>
            <a:ln w="28575" cap="rnd"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028" name="Line 64"/>
            <p:cNvSpPr>
              <a:spLocks noChangeShapeType="1"/>
            </p:cNvSpPr>
            <p:nvPr/>
          </p:nvSpPr>
          <p:spPr bwMode="auto">
            <a:xfrm flipH="1">
              <a:off x="3397" y="2569"/>
              <a:ext cx="326" cy="42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7008" name="Freeform 65"/>
          <p:cNvSpPr>
            <a:spLocks/>
          </p:cNvSpPr>
          <p:nvPr/>
        </p:nvSpPr>
        <p:spPr bwMode="auto">
          <a:xfrm rot="1517882">
            <a:off x="7853364" y="3886200"/>
            <a:ext cx="230187" cy="357188"/>
          </a:xfrm>
          <a:custGeom>
            <a:avLst/>
            <a:gdLst>
              <a:gd name="T0" fmla="*/ 0 w 145"/>
              <a:gd name="T1" fmla="*/ 0 h 225"/>
              <a:gd name="T2" fmla="*/ 2147483646 w 145"/>
              <a:gd name="T3" fmla="*/ 2147483646 h 225"/>
              <a:gd name="T4" fmla="*/ 2147483646 w 145"/>
              <a:gd name="T5" fmla="*/ 2147483646 h 225"/>
              <a:gd name="T6" fmla="*/ 0 w 145"/>
              <a:gd name="T7" fmla="*/ 0 h 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225">
                <a:moveTo>
                  <a:pt x="0" y="0"/>
                </a:moveTo>
                <a:lnTo>
                  <a:pt x="144" y="161"/>
                </a:lnTo>
                <a:lnTo>
                  <a:pt x="15" y="224"/>
                </a:lnTo>
                <a:lnTo>
                  <a:pt x="0" y="0"/>
                </a:lnTo>
              </a:path>
            </a:pathLst>
          </a:custGeom>
          <a:noFill/>
          <a:ln w="28575" cap="rnd"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009" name="Line 66"/>
          <p:cNvSpPr>
            <a:spLocks noChangeShapeType="1"/>
          </p:cNvSpPr>
          <p:nvPr/>
        </p:nvSpPr>
        <p:spPr bwMode="auto">
          <a:xfrm flipV="1">
            <a:off x="3721100" y="4078288"/>
            <a:ext cx="457200" cy="68580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10" name="Text Box 67"/>
          <p:cNvSpPr txBox="1">
            <a:spLocks noChangeArrowheads="1"/>
          </p:cNvSpPr>
          <p:nvPr/>
        </p:nvSpPr>
        <p:spPr bwMode="auto">
          <a:xfrm>
            <a:off x="2366963" y="2971800"/>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500">
                <a:latin typeface="Arial" panose="020B0604020202020204" pitchFamily="34" charset="0"/>
              </a:rPr>
              <a:t>seller</a:t>
            </a:r>
          </a:p>
        </p:txBody>
      </p:sp>
      <p:sp>
        <p:nvSpPr>
          <p:cNvPr id="127011" name="Text Box 68"/>
          <p:cNvSpPr txBox="1">
            <a:spLocks noChangeArrowheads="1"/>
          </p:cNvSpPr>
          <p:nvPr/>
        </p:nvSpPr>
        <p:spPr bwMode="auto">
          <a:xfrm>
            <a:off x="3967163" y="2971800"/>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500">
                <a:latin typeface="Arial" panose="020B0604020202020204" pitchFamily="34" charset="0"/>
              </a:rPr>
              <a:t>buyer</a:t>
            </a:r>
          </a:p>
        </p:txBody>
      </p:sp>
      <p:sp>
        <p:nvSpPr>
          <p:cNvPr id="127012" name="Text Box 69"/>
          <p:cNvSpPr txBox="1">
            <a:spLocks noChangeArrowheads="1"/>
          </p:cNvSpPr>
          <p:nvPr/>
        </p:nvSpPr>
        <p:spPr bwMode="auto">
          <a:xfrm>
            <a:off x="6176963" y="2971800"/>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500">
                <a:latin typeface="Arial" panose="020B0604020202020204" pitchFamily="34" charset="0"/>
              </a:rPr>
              <a:t>item sold</a:t>
            </a:r>
          </a:p>
        </p:txBody>
      </p:sp>
      <p:sp>
        <p:nvSpPr>
          <p:cNvPr id="127013" name="Text Box 70"/>
          <p:cNvSpPr txBox="1">
            <a:spLocks noChangeArrowheads="1"/>
          </p:cNvSpPr>
          <p:nvPr/>
        </p:nvSpPr>
        <p:spPr bwMode="auto">
          <a:xfrm>
            <a:off x="7472363" y="2971800"/>
            <a:ext cx="2133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500">
                <a:latin typeface="Arial" panose="020B0604020202020204" pitchFamily="34" charset="0"/>
              </a:rPr>
              <a:t>shipping mechanism</a:t>
            </a:r>
          </a:p>
        </p:txBody>
      </p:sp>
      <p:grpSp>
        <p:nvGrpSpPr>
          <p:cNvPr id="433223" name="Group 71"/>
          <p:cNvGrpSpPr>
            <a:grpSpLocks/>
          </p:cNvGrpSpPr>
          <p:nvPr/>
        </p:nvGrpSpPr>
        <p:grpSpPr bwMode="auto">
          <a:xfrm>
            <a:off x="6019801" y="3776664"/>
            <a:ext cx="4378325" cy="2579687"/>
            <a:chOff x="2832" y="2379"/>
            <a:chExt cx="2758" cy="1625"/>
          </a:xfrm>
        </p:grpSpPr>
        <p:grpSp>
          <p:nvGrpSpPr>
            <p:cNvPr id="127016" name="Group 72"/>
            <p:cNvGrpSpPr>
              <a:grpSpLocks/>
            </p:cNvGrpSpPr>
            <p:nvPr/>
          </p:nvGrpSpPr>
          <p:grpSpPr bwMode="auto">
            <a:xfrm>
              <a:off x="2832" y="2592"/>
              <a:ext cx="2758" cy="1412"/>
              <a:chOff x="2832" y="2592"/>
              <a:chExt cx="2758" cy="1412"/>
            </a:xfrm>
          </p:grpSpPr>
          <p:sp>
            <p:nvSpPr>
              <p:cNvPr id="127025" name="Rectangle 73"/>
              <p:cNvSpPr>
                <a:spLocks noChangeArrowheads="1"/>
              </p:cNvSpPr>
              <p:nvPr/>
            </p:nvSpPr>
            <p:spPr bwMode="auto">
              <a:xfrm>
                <a:off x="2832" y="3792"/>
                <a:ext cx="256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a:solidFill>
                      <a:schemeClr val="tx2"/>
                    </a:solidFill>
                    <a:latin typeface="Arial" panose="020B0604020202020204" pitchFamily="34" charset="0"/>
                  </a:rPr>
                  <a:t>Change involves adding a new subclass</a:t>
                </a:r>
              </a:p>
            </p:txBody>
          </p:sp>
          <p:sp>
            <p:nvSpPr>
              <p:cNvPr id="127026" name="AutoShape 74"/>
              <p:cNvSpPr>
                <a:spLocks noChangeArrowheads="1"/>
              </p:cNvSpPr>
              <p:nvPr/>
            </p:nvSpPr>
            <p:spPr bwMode="auto">
              <a:xfrm>
                <a:off x="4294" y="2592"/>
                <a:ext cx="1296" cy="1152"/>
              </a:xfrm>
              <a:prstGeom prst="irregularSeal1">
                <a:avLst/>
              </a:prstGeom>
              <a:noFill/>
              <a:ln w="28575">
                <a:solidFill>
                  <a:schemeClr val="tx2"/>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grpSp>
          <p:nvGrpSpPr>
            <p:cNvPr id="127017" name="Group 75"/>
            <p:cNvGrpSpPr>
              <a:grpSpLocks/>
            </p:cNvGrpSpPr>
            <p:nvPr/>
          </p:nvGrpSpPr>
          <p:grpSpPr bwMode="auto">
            <a:xfrm>
              <a:off x="4656" y="2976"/>
              <a:ext cx="584" cy="356"/>
              <a:chOff x="4656" y="2976"/>
              <a:chExt cx="584" cy="356"/>
            </a:xfrm>
          </p:grpSpPr>
          <p:grpSp>
            <p:nvGrpSpPr>
              <p:cNvPr id="127020" name="Group 76"/>
              <p:cNvGrpSpPr>
                <a:grpSpLocks/>
              </p:cNvGrpSpPr>
              <p:nvPr/>
            </p:nvGrpSpPr>
            <p:grpSpPr bwMode="auto">
              <a:xfrm>
                <a:off x="4659" y="2976"/>
                <a:ext cx="576" cy="356"/>
                <a:chOff x="3686" y="3213"/>
                <a:chExt cx="576" cy="356"/>
              </a:xfrm>
            </p:grpSpPr>
            <p:sp>
              <p:nvSpPr>
                <p:cNvPr id="127022" name="Rectangle 77"/>
                <p:cNvSpPr>
                  <a:spLocks noChangeArrowheads="1"/>
                </p:cNvSpPr>
                <p:nvPr/>
              </p:nvSpPr>
              <p:spPr bwMode="auto">
                <a:xfrm>
                  <a:off x="3690" y="3213"/>
                  <a:ext cx="572" cy="35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27023" name="Line 78"/>
                <p:cNvSpPr>
                  <a:spLocks noChangeShapeType="1"/>
                </p:cNvSpPr>
                <p:nvPr/>
              </p:nvSpPr>
              <p:spPr bwMode="auto">
                <a:xfrm>
                  <a:off x="3686" y="3405"/>
                  <a:ext cx="576"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024" name="Line 79"/>
                <p:cNvSpPr>
                  <a:spLocks noChangeShapeType="1"/>
                </p:cNvSpPr>
                <p:nvPr/>
              </p:nvSpPr>
              <p:spPr bwMode="auto">
                <a:xfrm>
                  <a:off x="3686" y="3478"/>
                  <a:ext cx="576"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7021" name="Rectangle 80"/>
              <p:cNvSpPr>
                <a:spLocks noChangeArrowheads="1"/>
              </p:cNvSpPr>
              <p:nvPr/>
            </p:nvSpPr>
            <p:spPr bwMode="auto">
              <a:xfrm>
                <a:off x="4656" y="2976"/>
                <a:ext cx="5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Arial" panose="020B0604020202020204" pitchFamily="34" charset="0"/>
                  </a:rPr>
                  <a:t>Airplane</a:t>
                </a:r>
              </a:p>
            </p:txBody>
          </p:sp>
        </p:grpSp>
        <p:sp>
          <p:nvSpPr>
            <p:cNvPr id="127018" name="Freeform 81"/>
            <p:cNvSpPr>
              <a:spLocks/>
            </p:cNvSpPr>
            <p:nvPr/>
          </p:nvSpPr>
          <p:spPr bwMode="auto">
            <a:xfrm rot="-881812">
              <a:off x="4326" y="2379"/>
              <a:ext cx="145" cy="225"/>
            </a:xfrm>
            <a:custGeom>
              <a:avLst/>
              <a:gdLst>
                <a:gd name="T0" fmla="*/ 0 w 145"/>
                <a:gd name="T1" fmla="*/ 0 h 225"/>
                <a:gd name="T2" fmla="*/ 144 w 145"/>
                <a:gd name="T3" fmla="*/ 161 h 225"/>
                <a:gd name="T4" fmla="*/ 15 w 145"/>
                <a:gd name="T5" fmla="*/ 224 h 225"/>
                <a:gd name="T6" fmla="*/ 0 w 145"/>
                <a:gd name="T7" fmla="*/ 0 h 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225">
                  <a:moveTo>
                    <a:pt x="0" y="0"/>
                  </a:moveTo>
                  <a:lnTo>
                    <a:pt x="144" y="161"/>
                  </a:lnTo>
                  <a:lnTo>
                    <a:pt x="15" y="224"/>
                  </a:lnTo>
                  <a:lnTo>
                    <a:pt x="0" y="0"/>
                  </a:lnTo>
                </a:path>
              </a:pathLst>
            </a:custGeom>
            <a:noFill/>
            <a:ln w="28575" cap="rnd" cmpd="sng">
              <a:solidFill>
                <a:schemeClr val="tx1"/>
              </a:solidFill>
              <a:prstDash val="solid"/>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019" name="Line 82"/>
            <p:cNvSpPr>
              <a:spLocks noChangeShapeType="1"/>
            </p:cNvSpPr>
            <p:nvPr/>
          </p:nvSpPr>
          <p:spPr bwMode="auto">
            <a:xfrm rot="-881812">
              <a:off x="4472" y="2544"/>
              <a:ext cx="298" cy="47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7015" name="Line 83"/>
          <p:cNvSpPr>
            <a:spLocks noChangeShapeType="1"/>
          </p:cNvSpPr>
          <p:nvPr/>
        </p:nvSpPr>
        <p:spPr bwMode="auto">
          <a:xfrm>
            <a:off x="7929563" y="4191000"/>
            <a:ext cx="0" cy="533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Tree>
    <p:extLst>
      <p:ext uri="{BB962C8B-B14F-4D97-AF65-F5344CB8AC3E}">
        <p14:creationId xmlns:p14="http://schemas.microsoft.com/office/powerpoint/2010/main" val="8062115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33223"/>
                                        </p:tgtEl>
                                        <p:attrNameLst>
                                          <p:attrName>style.visibility</p:attrName>
                                        </p:attrNameLst>
                                      </p:cBhvr>
                                      <p:to>
                                        <p:strVal val="visible"/>
                                      </p:to>
                                    </p:set>
                                    <p:anim calcmode="lin" valueType="num">
                                      <p:cBhvr additive="base">
                                        <p:cTn id="7" dur="500" fill="hold"/>
                                        <p:tgtEl>
                                          <p:spTgt spid="433223"/>
                                        </p:tgtEl>
                                        <p:attrNameLst>
                                          <p:attrName>ppt_x</p:attrName>
                                        </p:attrNameLst>
                                      </p:cBhvr>
                                      <p:tavLst>
                                        <p:tav tm="0">
                                          <p:val>
                                            <p:strVal val="0-#ppt_w/2"/>
                                          </p:val>
                                        </p:tav>
                                        <p:tav tm="100000">
                                          <p:val>
                                            <p:strVal val="#ppt_x"/>
                                          </p:val>
                                        </p:tav>
                                      </p:tavLst>
                                    </p:anim>
                                    <p:anim calcmode="lin" valueType="num">
                                      <p:cBhvr additive="base">
                                        <p:cTn id="8" dur="500" fill="hold"/>
                                        <p:tgtEl>
                                          <p:spTgt spid="4332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4" name="AutoShape 4"/>
          <p:cNvSpPr>
            <a:spLocks noChangeArrowheads="1"/>
          </p:cNvSpPr>
          <p:nvPr/>
        </p:nvSpPr>
        <p:spPr bwMode="auto">
          <a:xfrm>
            <a:off x="800878" y="3114869"/>
            <a:ext cx="447675" cy="433388"/>
          </a:xfrm>
          <a:prstGeom prst="star5">
            <a:avLst/>
          </a:prstGeom>
          <a:solidFill>
            <a:srgbClr val="FF00FF"/>
          </a:soli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29027" name="Rectangle 5"/>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dirty="0" smtClean="0"/>
              <a:t>Introduction to Object Orientation Topics</a:t>
            </a:r>
          </a:p>
        </p:txBody>
      </p:sp>
      <p:sp>
        <p:nvSpPr>
          <p:cNvPr id="129028" name="Rectangle 6"/>
          <p:cNvSpPr>
            <a:spLocks noGrp="1" noChangeArrowheads="1"/>
          </p:cNvSpPr>
          <p:nvPr>
            <p:ph idx="1"/>
          </p:nvPr>
        </p:nvSpPr>
        <p:spPr/>
        <p:txBody>
          <a:bodyPr/>
          <a:lstStyle/>
          <a:p>
            <a:pPr eaLnBrk="1" hangingPunct="1"/>
            <a:r>
              <a:rPr lang="en-US" altLang="en-US" smtClean="0">
                <a:solidFill>
                  <a:schemeClr val="folHlink"/>
                </a:solidFill>
              </a:rPr>
              <a:t>Basic Principles of Object Orientation</a:t>
            </a:r>
          </a:p>
          <a:p>
            <a:pPr eaLnBrk="1" hangingPunct="1"/>
            <a:r>
              <a:rPr lang="en-US" altLang="en-US" smtClean="0">
                <a:solidFill>
                  <a:schemeClr val="folHlink"/>
                </a:solidFill>
              </a:rPr>
              <a:t>Basic Concepts of Object Orientation</a:t>
            </a:r>
          </a:p>
          <a:p>
            <a:pPr eaLnBrk="1" hangingPunct="1"/>
            <a:r>
              <a:rPr lang="en-US" altLang="en-US" smtClean="0">
                <a:solidFill>
                  <a:schemeClr val="folHlink"/>
                </a:solidFill>
              </a:rPr>
              <a:t>Strengths of Object Orientation</a:t>
            </a:r>
            <a:endParaRPr lang="en-US" altLang="en-US" smtClean="0"/>
          </a:p>
          <a:p>
            <a:pPr eaLnBrk="1" hangingPunct="1"/>
            <a:r>
              <a:rPr lang="en-US" altLang="en-US" smtClean="0"/>
              <a:t>General UML Modeling Mechanisms</a:t>
            </a:r>
          </a:p>
        </p:txBody>
      </p:sp>
    </p:spTree>
    <p:extLst>
      <p:ext uri="{BB962C8B-B14F-4D97-AF65-F5344CB8AC3E}">
        <p14:creationId xmlns:p14="http://schemas.microsoft.com/office/powerpoint/2010/main" val="23379480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4"/>
          <p:cNvGrpSpPr>
            <a:grpSpLocks/>
          </p:cNvGrpSpPr>
          <p:nvPr/>
        </p:nvGrpSpPr>
        <p:grpSpPr bwMode="auto">
          <a:xfrm>
            <a:off x="7391400" y="4747708"/>
            <a:ext cx="1987550" cy="895574"/>
            <a:chOff x="144" y="1477"/>
            <a:chExt cx="881" cy="333"/>
          </a:xfrm>
        </p:grpSpPr>
        <p:grpSp>
          <p:nvGrpSpPr>
            <p:cNvPr id="131084" name="Group 5"/>
            <p:cNvGrpSpPr>
              <a:grpSpLocks/>
            </p:cNvGrpSpPr>
            <p:nvPr/>
          </p:nvGrpSpPr>
          <p:grpSpPr bwMode="auto">
            <a:xfrm>
              <a:off x="144" y="1666"/>
              <a:ext cx="881" cy="144"/>
              <a:chOff x="144" y="1666"/>
              <a:chExt cx="881" cy="144"/>
            </a:xfrm>
          </p:grpSpPr>
          <p:sp>
            <p:nvSpPr>
              <p:cNvPr id="131086" name="Rectangle 6"/>
              <p:cNvSpPr>
                <a:spLocks noChangeArrowheads="1"/>
              </p:cNvSpPr>
              <p:nvPr/>
            </p:nvSpPr>
            <p:spPr bwMode="auto">
              <a:xfrm>
                <a:off x="144" y="1666"/>
                <a:ext cx="0" cy="57"/>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31087" name="Line 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131088" name="Line 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sp>
          <p:nvSpPr>
            <p:cNvPr id="131085" name="Text Box 9"/>
            <p:cNvSpPr txBox="1">
              <a:spLocks noChangeArrowheads="1"/>
            </p:cNvSpPr>
            <p:nvPr/>
          </p:nvSpPr>
          <p:spPr bwMode="auto">
            <a:xfrm>
              <a:off x="177" y="1477"/>
              <a:ext cx="822"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&lt;&lt;boundary&gt;&gt;</a:t>
              </a:r>
            </a:p>
            <a:p>
              <a:pPr algn="ctr"/>
              <a:r>
                <a:rPr lang="en-US" altLang="en-US" sz="1800">
                  <a:latin typeface="Arial" panose="020B0604020202020204" pitchFamily="34" charset="0"/>
                </a:rPr>
                <a:t>MyBoundaryClass</a:t>
              </a:r>
            </a:p>
          </p:txBody>
        </p:sp>
      </p:grpSp>
      <p:grpSp>
        <p:nvGrpSpPr>
          <p:cNvPr id="131075" name="Group 10"/>
          <p:cNvGrpSpPr>
            <a:grpSpLocks/>
          </p:cNvGrpSpPr>
          <p:nvPr/>
        </p:nvGrpSpPr>
        <p:grpSpPr bwMode="auto">
          <a:xfrm>
            <a:off x="2438400" y="4826000"/>
            <a:ext cx="2133600" cy="1042988"/>
            <a:chOff x="288" y="2848"/>
            <a:chExt cx="1344" cy="657"/>
          </a:xfrm>
        </p:grpSpPr>
        <p:grpSp>
          <p:nvGrpSpPr>
            <p:cNvPr id="131079" name="Group 11"/>
            <p:cNvGrpSpPr>
              <a:grpSpLocks/>
            </p:cNvGrpSpPr>
            <p:nvPr/>
          </p:nvGrpSpPr>
          <p:grpSpPr bwMode="auto">
            <a:xfrm>
              <a:off x="730" y="2848"/>
              <a:ext cx="459" cy="238"/>
              <a:chOff x="597" y="2848"/>
              <a:chExt cx="459" cy="238"/>
            </a:xfrm>
          </p:grpSpPr>
          <p:sp>
            <p:nvSpPr>
              <p:cNvPr id="131081" name="Oval 12"/>
              <p:cNvSpPr>
                <a:spLocks noChangeArrowheads="1"/>
              </p:cNvSpPr>
              <p:nvPr/>
            </p:nvSpPr>
            <p:spPr bwMode="auto">
              <a:xfrm>
                <a:off x="741" y="2899"/>
                <a:ext cx="315" cy="136"/>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31082" name="Line 13"/>
              <p:cNvSpPr>
                <a:spLocks noChangeShapeType="1"/>
              </p:cNvSpPr>
              <p:nvPr/>
            </p:nvSpPr>
            <p:spPr bwMode="auto">
              <a:xfrm>
                <a:off x="597" y="2848"/>
                <a:ext cx="0" cy="238"/>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83" name="Line 14"/>
              <p:cNvSpPr>
                <a:spLocks noChangeShapeType="1"/>
              </p:cNvSpPr>
              <p:nvPr/>
            </p:nvSpPr>
            <p:spPr bwMode="auto">
              <a:xfrm flipH="1">
                <a:off x="597" y="2967"/>
                <a:ext cx="144"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1080" name="Text Box 15"/>
            <p:cNvSpPr txBox="1">
              <a:spLocks noChangeArrowheads="1"/>
            </p:cNvSpPr>
            <p:nvPr/>
          </p:nvSpPr>
          <p:spPr bwMode="auto">
            <a:xfrm>
              <a:off x="288" y="3264"/>
              <a:ext cx="1344"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latin typeface="Arial" panose="020B0604020202020204" pitchFamily="34" charset="0"/>
                </a:rPr>
                <a:t>MyBoundaryClass</a:t>
              </a:r>
            </a:p>
          </p:txBody>
        </p:sp>
      </p:grpSp>
      <p:sp>
        <p:nvSpPr>
          <p:cNvPr id="131076" name="AutoShape 16"/>
          <p:cNvSpPr>
            <a:spLocks noChangeArrowheads="1"/>
          </p:cNvSpPr>
          <p:nvPr/>
        </p:nvSpPr>
        <p:spPr bwMode="auto">
          <a:xfrm>
            <a:off x="5105400" y="4724400"/>
            <a:ext cx="1600200" cy="1143000"/>
          </a:xfrm>
          <a:prstGeom prst="leftRightArrow">
            <a:avLst>
              <a:gd name="adj1" fmla="val 50000"/>
              <a:gd name="adj2" fmla="val 28000"/>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31077" name="Rectangle 17"/>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Stereotypes</a:t>
            </a:r>
          </a:p>
        </p:txBody>
      </p:sp>
      <p:sp>
        <p:nvSpPr>
          <p:cNvPr id="131078" name="Rectangle 18"/>
          <p:cNvSpPr>
            <a:spLocks noGrp="1" noChangeArrowheads="1"/>
          </p:cNvSpPr>
          <p:nvPr>
            <p:ph idx="1"/>
          </p:nvPr>
        </p:nvSpPr>
        <p:spPr/>
        <p:txBody>
          <a:bodyPr/>
          <a:lstStyle/>
          <a:p>
            <a:pPr eaLnBrk="1" hangingPunct="1"/>
            <a:r>
              <a:rPr lang="en-US" altLang="en-US" smtClean="0"/>
              <a:t>Classify and extend the UML notational elements</a:t>
            </a:r>
          </a:p>
          <a:p>
            <a:pPr eaLnBrk="1" hangingPunct="1"/>
            <a:r>
              <a:rPr lang="en-US" altLang="en-US" smtClean="0"/>
              <a:t>Define a new model element in terms of another model element</a:t>
            </a:r>
          </a:p>
          <a:p>
            <a:pPr eaLnBrk="1" hangingPunct="1"/>
            <a:r>
              <a:rPr lang="en-US" altLang="en-US" smtClean="0"/>
              <a:t>May be applied to all modeling elements</a:t>
            </a:r>
          </a:p>
          <a:p>
            <a:pPr eaLnBrk="1" hangingPunct="1"/>
            <a:r>
              <a:rPr lang="en-US" altLang="en-US" smtClean="0"/>
              <a:t>Represented with name in guillemets or as a different icon </a:t>
            </a:r>
          </a:p>
        </p:txBody>
      </p:sp>
    </p:spTree>
    <p:extLst>
      <p:ext uri="{BB962C8B-B14F-4D97-AF65-F5344CB8AC3E}">
        <p14:creationId xmlns:p14="http://schemas.microsoft.com/office/powerpoint/2010/main" val="22585031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3"/>
          <p:cNvSpPr txBox="1">
            <a:spLocks noChangeArrowheads="1"/>
          </p:cNvSpPr>
          <p:nvPr/>
        </p:nvSpPr>
        <p:spPr bwMode="auto">
          <a:xfrm>
            <a:off x="2133600" y="2498725"/>
            <a:ext cx="1485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&lt;&lt;boundary&gt;&gt;</a:t>
            </a:r>
          </a:p>
        </p:txBody>
      </p:sp>
      <p:grpSp>
        <p:nvGrpSpPr>
          <p:cNvPr id="133123" name="Group 4"/>
          <p:cNvGrpSpPr>
            <a:grpSpLocks/>
          </p:cNvGrpSpPr>
          <p:nvPr/>
        </p:nvGrpSpPr>
        <p:grpSpPr bwMode="auto">
          <a:xfrm>
            <a:off x="2471738" y="1930401"/>
            <a:ext cx="228600" cy="377825"/>
            <a:chOff x="1824" y="736"/>
            <a:chExt cx="144" cy="238"/>
          </a:xfrm>
        </p:grpSpPr>
        <p:sp>
          <p:nvSpPr>
            <p:cNvPr id="133155" name="Oval 5"/>
            <p:cNvSpPr>
              <a:spLocks noChangeArrowheads="1"/>
            </p:cNvSpPr>
            <p:nvPr/>
          </p:nvSpPr>
          <p:spPr bwMode="auto">
            <a:xfrm>
              <a:off x="1968" y="787"/>
              <a:ext cx="0" cy="136"/>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33156" name="Line 6"/>
            <p:cNvSpPr>
              <a:spLocks noChangeShapeType="1"/>
            </p:cNvSpPr>
            <p:nvPr/>
          </p:nvSpPr>
          <p:spPr bwMode="auto">
            <a:xfrm>
              <a:off x="1824" y="736"/>
              <a:ext cx="0" cy="238"/>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57" name="Line 7"/>
            <p:cNvSpPr>
              <a:spLocks noChangeShapeType="1"/>
            </p:cNvSpPr>
            <p:nvPr/>
          </p:nvSpPr>
          <p:spPr bwMode="auto">
            <a:xfrm flipH="1">
              <a:off x="1824" y="855"/>
              <a:ext cx="144"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3124" name="Group 8"/>
          <p:cNvGrpSpPr>
            <a:grpSpLocks/>
          </p:cNvGrpSpPr>
          <p:nvPr/>
        </p:nvGrpSpPr>
        <p:grpSpPr bwMode="auto">
          <a:xfrm>
            <a:off x="6553200" y="1506540"/>
            <a:ext cx="1543050" cy="528638"/>
            <a:chOff x="144" y="1477"/>
            <a:chExt cx="881" cy="333"/>
          </a:xfrm>
        </p:grpSpPr>
        <p:grpSp>
          <p:nvGrpSpPr>
            <p:cNvPr id="133150" name="Group 9"/>
            <p:cNvGrpSpPr>
              <a:grpSpLocks/>
            </p:cNvGrpSpPr>
            <p:nvPr/>
          </p:nvGrpSpPr>
          <p:grpSpPr bwMode="auto">
            <a:xfrm>
              <a:off x="144" y="1647"/>
              <a:ext cx="881" cy="163"/>
              <a:chOff x="144" y="1647"/>
              <a:chExt cx="881" cy="163"/>
            </a:xfrm>
          </p:grpSpPr>
          <p:sp>
            <p:nvSpPr>
              <p:cNvPr id="133152" name="Rectangle 10"/>
              <p:cNvSpPr>
                <a:spLocks noChangeArrowheads="1"/>
              </p:cNvSpPr>
              <p:nvPr/>
            </p:nvSpPr>
            <p:spPr bwMode="auto">
              <a:xfrm>
                <a:off x="144" y="1647"/>
                <a:ext cx="0" cy="97"/>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33153" name="Line 1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133154" name="Line 1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sp>
          <p:nvSpPr>
            <p:cNvPr id="133151" name="Text Box 13"/>
            <p:cNvSpPr txBox="1">
              <a:spLocks noChangeArrowheads="1"/>
            </p:cNvSpPr>
            <p:nvPr/>
          </p:nvSpPr>
          <p:spPr bwMode="auto">
            <a:xfrm>
              <a:off x="160" y="1477"/>
              <a:ext cx="857"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latin typeface="Arial" panose="020B0604020202020204" pitchFamily="34" charset="0"/>
                </a:rPr>
                <a:t>&lt;&lt;boundary&gt;&gt;</a:t>
              </a:r>
            </a:p>
          </p:txBody>
        </p:sp>
      </p:grpSp>
      <p:sp>
        <p:nvSpPr>
          <p:cNvPr id="133125" name="Line 14"/>
          <p:cNvSpPr>
            <a:spLocks noChangeShapeType="1"/>
          </p:cNvSpPr>
          <p:nvPr/>
        </p:nvSpPr>
        <p:spPr bwMode="auto">
          <a:xfrm>
            <a:off x="3276600" y="2209800"/>
            <a:ext cx="1981200" cy="1219200"/>
          </a:xfrm>
          <a:prstGeom prst="line">
            <a:avLst/>
          </a:prstGeom>
          <a:noFill/>
          <a:ln w="2857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26" name="Text Box 15"/>
          <p:cNvSpPr txBox="1">
            <a:spLocks noChangeArrowheads="1"/>
          </p:cNvSpPr>
          <p:nvPr/>
        </p:nvSpPr>
        <p:spPr bwMode="auto">
          <a:xfrm>
            <a:off x="3429000" y="2819401"/>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latin typeface="Arial" panose="020B0604020202020204" pitchFamily="34" charset="0"/>
              </a:rPr>
              <a:t>&lt;&lt;trace&gt;&gt;</a:t>
            </a:r>
          </a:p>
        </p:txBody>
      </p:sp>
      <p:grpSp>
        <p:nvGrpSpPr>
          <p:cNvPr id="133127" name="Group 16"/>
          <p:cNvGrpSpPr>
            <a:grpSpLocks/>
          </p:cNvGrpSpPr>
          <p:nvPr/>
        </p:nvGrpSpPr>
        <p:grpSpPr bwMode="auto">
          <a:xfrm>
            <a:off x="3352800" y="4648200"/>
            <a:ext cx="1905000" cy="1263650"/>
            <a:chOff x="1152" y="2928"/>
            <a:chExt cx="1200" cy="796"/>
          </a:xfrm>
        </p:grpSpPr>
        <p:sp>
          <p:nvSpPr>
            <p:cNvPr id="133147" name="Rectangle 17"/>
            <p:cNvSpPr>
              <a:spLocks noChangeArrowheads="1"/>
            </p:cNvSpPr>
            <p:nvPr/>
          </p:nvSpPr>
          <p:spPr bwMode="auto">
            <a:xfrm>
              <a:off x="1152" y="3039"/>
              <a:ext cx="927" cy="685"/>
            </a:xfrm>
            <a:prstGeom prst="rect">
              <a:avLst/>
            </a:prstGeom>
            <a:noFill/>
            <a:ln w="28575"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33148" name="Freeform 18"/>
            <p:cNvSpPr>
              <a:spLocks/>
            </p:cNvSpPr>
            <p:nvPr/>
          </p:nvSpPr>
          <p:spPr bwMode="auto">
            <a:xfrm>
              <a:off x="1152" y="2928"/>
              <a:ext cx="1200" cy="111"/>
            </a:xfrm>
            <a:custGeom>
              <a:avLst/>
              <a:gdLst>
                <a:gd name="T0" fmla="*/ 0 w 678"/>
                <a:gd name="T1" fmla="*/ 1439 h 77"/>
                <a:gd name="T2" fmla="*/ 21480 w 678"/>
                <a:gd name="T3" fmla="*/ 0 h 77"/>
                <a:gd name="T4" fmla="*/ 65287 w 678"/>
                <a:gd name="T5" fmla="*/ 0 h 77"/>
                <a:gd name="T6" fmla="*/ 50437 w 678"/>
                <a:gd name="T7" fmla="*/ 1439 h 77"/>
                <a:gd name="T8" fmla="*/ 0 w 678"/>
                <a:gd name="T9" fmla="*/ 1439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8" h="77">
                  <a:moveTo>
                    <a:pt x="0" y="77"/>
                  </a:moveTo>
                  <a:lnTo>
                    <a:pt x="223" y="0"/>
                  </a:lnTo>
                  <a:lnTo>
                    <a:pt x="678" y="0"/>
                  </a:lnTo>
                  <a:lnTo>
                    <a:pt x="524" y="77"/>
                  </a:lnTo>
                  <a:lnTo>
                    <a:pt x="0" y="77"/>
                  </a:lnTo>
                  <a:close/>
                </a:path>
              </a:pathLst>
            </a:custGeom>
            <a:noFill/>
            <a:ln w="28575" cap="sq" cmpd="sng">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3149" name="Freeform 19"/>
            <p:cNvSpPr>
              <a:spLocks/>
            </p:cNvSpPr>
            <p:nvPr/>
          </p:nvSpPr>
          <p:spPr bwMode="auto">
            <a:xfrm>
              <a:off x="2079" y="2928"/>
              <a:ext cx="273" cy="796"/>
            </a:xfrm>
            <a:custGeom>
              <a:avLst/>
              <a:gdLst>
                <a:gd name="T0" fmla="*/ 0 w 154"/>
                <a:gd name="T1" fmla="*/ 1380 h 555"/>
                <a:gd name="T2" fmla="*/ 15019 w 154"/>
                <a:gd name="T3" fmla="*/ 0 h 555"/>
                <a:gd name="T4" fmla="*/ 15019 w 154"/>
                <a:gd name="T5" fmla="*/ 7997 h 555"/>
                <a:gd name="T6" fmla="*/ 0 w 154"/>
                <a:gd name="T7" fmla="*/ 9939 h 555"/>
                <a:gd name="T8" fmla="*/ 0 w 154"/>
                <a:gd name="T9" fmla="*/ 1380 h 5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555">
                  <a:moveTo>
                    <a:pt x="0" y="77"/>
                  </a:moveTo>
                  <a:lnTo>
                    <a:pt x="154" y="0"/>
                  </a:lnTo>
                  <a:lnTo>
                    <a:pt x="154" y="447"/>
                  </a:lnTo>
                  <a:lnTo>
                    <a:pt x="0" y="555"/>
                  </a:lnTo>
                  <a:lnTo>
                    <a:pt x="0" y="77"/>
                  </a:lnTo>
                  <a:close/>
                </a:path>
              </a:pathLst>
            </a:custGeom>
            <a:noFill/>
            <a:ln w="28575" cap="sq" cmpd="sng">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33128" name="Rectangle 20"/>
          <p:cNvSpPr>
            <a:spLocks noChangeArrowheads="1"/>
          </p:cNvSpPr>
          <p:nvPr/>
        </p:nvSpPr>
        <p:spPr bwMode="auto">
          <a:xfrm>
            <a:off x="3546476" y="5121275"/>
            <a:ext cx="11985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ko-KR" sz="1500" b="1" i="1">
                <a:latin typeface="Arial" panose="020B0604020202020204" pitchFamily="34" charset="0"/>
                <a:ea typeface="굴림" charset="-127"/>
              </a:rPr>
              <a:t>Processor #1</a:t>
            </a:r>
            <a:endParaRPr lang="en-US" altLang="ko-KR" sz="3200" b="1">
              <a:latin typeface="Arial" panose="020B0604020202020204" pitchFamily="34" charset="0"/>
              <a:ea typeface="굴림" charset="-127"/>
            </a:endParaRPr>
          </a:p>
        </p:txBody>
      </p:sp>
      <p:sp>
        <p:nvSpPr>
          <p:cNvPr id="133129" name="Rectangle 21"/>
          <p:cNvSpPr>
            <a:spLocks noChangeArrowheads="1"/>
          </p:cNvSpPr>
          <p:nvPr/>
        </p:nvSpPr>
        <p:spPr bwMode="auto">
          <a:xfrm>
            <a:off x="3395663" y="4841875"/>
            <a:ext cx="13779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ko-KR" sz="1500" b="1" i="1">
                <a:latin typeface="Arial" panose="020B0604020202020204" pitchFamily="34" charset="0"/>
                <a:ea typeface="굴림" charset="-127"/>
              </a:rPr>
              <a:t>&lt;&lt;Processor&gt;&gt;</a:t>
            </a:r>
            <a:endParaRPr lang="en-US" altLang="ko-KR" sz="3200" b="1">
              <a:latin typeface="Arial" panose="020B0604020202020204" pitchFamily="34" charset="0"/>
              <a:ea typeface="굴림" charset="-127"/>
            </a:endParaRPr>
          </a:p>
        </p:txBody>
      </p:sp>
      <p:grpSp>
        <p:nvGrpSpPr>
          <p:cNvPr id="133130" name="Group 22"/>
          <p:cNvGrpSpPr>
            <a:grpSpLocks/>
          </p:cNvGrpSpPr>
          <p:nvPr/>
        </p:nvGrpSpPr>
        <p:grpSpPr bwMode="auto">
          <a:xfrm>
            <a:off x="4800600" y="3124201"/>
            <a:ext cx="2286000" cy="587375"/>
            <a:chOff x="2544" y="2448"/>
            <a:chExt cx="1440" cy="370"/>
          </a:xfrm>
        </p:grpSpPr>
        <p:grpSp>
          <p:nvGrpSpPr>
            <p:cNvPr id="133140" name="Group 23"/>
            <p:cNvGrpSpPr>
              <a:grpSpLocks/>
            </p:cNvGrpSpPr>
            <p:nvPr/>
          </p:nvGrpSpPr>
          <p:grpSpPr bwMode="auto">
            <a:xfrm>
              <a:off x="2832" y="2485"/>
              <a:ext cx="881" cy="333"/>
              <a:chOff x="144" y="1477"/>
              <a:chExt cx="881" cy="333"/>
            </a:xfrm>
          </p:grpSpPr>
          <p:grpSp>
            <p:nvGrpSpPr>
              <p:cNvPr id="133142" name="Group 24"/>
              <p:cNvGrpSpPr>
                <a:grpSpLocks/>
              </p:cNvGrpSpPr>
              <p:nvPr/>
            </p:nvGrpSpPr>
            <p:grpSpPr bwMode="auto">
              <a:xfrm>
                <a:off x="144" y="1647"/>
                <a:ext cx="881" cy="163"/>
                <a:chOff x="144" y="1647"/>
                <a:chExt cx="881" cy="163"/>
              </a:xfrm>
            </p:grpSpPr>
            <p:sp>
              <p:nvSpPr>
                <p:cNvPr id="133144" name="Rectangle 25"/>
                <p:cNvSpPr>
                  <a:spLocks noChangeArrowheads="1"/>
                </p:cNvSpPr>
                <p:nvPr/>
              </p:nvSpPr>
              <p:spPr bwMode="auto">
                <a:xfrm>
                  <a:off x="144" y="1647"/>
                  <a:ext cx="0" cy="97"/>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33145" name="Line 26"/>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133146" name="Line 27"/>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sp>
            <p:nvSpPr>
              <p:cNvPr id="133143" name="Text Box 28"/>
              <p:cNvSpPr txBox="1">
                <a:spLocks noChangeArrowheads="1"/>
              </p:cNvSpPr>
              <p:nvPr/>
            </p:nvSpPr>
            <p:spPr bwMode="auto">
              <a:xfrm>
                <a:off x="588" y="1477"/>
                <a:ext cx="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sz="1800">
                  <a:latin typeface="Arial" panose="020B0604020202020204" pitchFamily="34" charset="0"/>
                </a:endParaRPr>
              </a:p>
            </p:txBody>
          </p:sp>
        </p:grpSp>
        <p:sp>
          <p:nvSpPr>
            <p:cNvPr id="133141" name="Text Box 29"/>
            <p:cNvSpPr txBox="1">
              <a:spLocks noChangeArrowheads="1"/>
            </p:cNvSpPr>
            <p:nvPr/>
          </p:nvSpPr>
          <p:spPr bwMode="auto">
            <a:xfrm>
              <a:off x="2544" y="2448"/>
              <a:ext cx="14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latin typeface="Arial" panose="020B0604020202020204" pitchFamily="34" charset="0"/>
                </a:rPr>
                <a:t>DesignClass</a:t>
              </a:r>
            </a:p>
          </p:txBody>
        </p:sp>
      </p:grpSp>
      <p:grpSp>
        <p:nvGrpSpPr>
          <p:cNvPr id="133131" name="Group 30"/>
          <p:cNvGrpSpPr>
            <a:grpSpLocks/>
          </p:cNvGrpSpPr>
          <p:nvPr/>
        </p:nvGrpSpPr>
        <p:grpSpPr bwMode="auto">
          <a:xfrm>
            <a:off x="6934200" y="4572000"/>
            <a:ext cx="1905000" cy="1263650"/>
            <a:chOff x="3408" y="2880"/>
            <a:chExt cx="1200" cy="796"/>
          </a:xfrm>
        </p:grpSpPr>
        <p:sp>
          <p:nvSpPr>
            <p:cNvPr id="133137" name="Rectangle 31"/>
            <p:cNvSpPr>
              <a:spLocks noChangeArrowheads="1"/>
            </p:cNvSpPr>
            <p:nvPr/>
          </p:nvSpPr>
          <p:spPr bwMode="auto">
            <a:xfrm>
              <a:off x="3408" y="2991"/>
              <a:ext cx="927" cy="685"/>
            </a:xfrm>
            <a:prstGeom prst="rect">
              <a:avLst/>
            </a:prstGeom>
            <a:noFill/>
            <a:ln w="28575"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33138" name="Freeform 32"/>
            <p:cNvSpPr>
              <a:spLocks/>
            </p:cNvSpPr>
            <p:nvPr/>
          </p:nvSpPr>
          <p:spPr bwMode="auto">
            <a:xfrm>
              <a:off x="3408" y="2880"/>
              <a:ext cx="1200" cy="111"/>
            </a:xfrm>
            <a:custGeom>
              <a:avLst/>
              <a:gdLst>
                <a:gd name="T0" fmla="*/ 0 w 678"/>
                <a:gd name="T1" fmla="*/ 1439 h 77"/>
                <a:gd name="T2" fmla="*/ 21480 w 678"/>
                <a:gd name="T3" fmla="*/ 0 h 77"/>
                <a:gd name="T4" fmla="*/ 65287 w 678"/>
                <a:gd name="T5" fmla="*/ 0 h 77"/>
                <a:gd name="T6" fmla="*/ 50437 w 678"/>
                <a:gd name="T7" fmla="*/ 1439 h 77"/>
                <a:gd name="T8" fmla="*/ 0 w 678"/>
                <a:gd name="T9" fmla="*/ 1439 h 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8" h="77">
                  <a:moveTo>
                    <a:pt x="0" y="77"/>
                  </a:moveTo>
                  <a:lnTo>
                    <a:pt x="223" y="0"/>
                  </a:lnTo>
                  <a:lnTo>
                    <a:pt x="678" y="0"/>
                  </a:lnTo>
                  <a:lnTo>
                    <a:pt x="524" y="77"/>
                  </a:lnTo>
                  <a:lnTo>
                    <a:pt x="0" y="77"/>
                  </a:lnTo>
                  <a:close/>
                </a:path>
              </a:pathLst>
            </a:custGeom>
            <a:solidFill>
              <a:schemeClr val="bg2"/>
            </a:solidFill>
            <a:ln w="28575" cap="sq" cmpd="sng">
              <a:solidFill>
                <a:schemeClr val="tx1"/>
              </a:solidFill>
              <a:prstDash val="solid"/>
              <a:miter lim="800000"/>
              <a:headEnd/>
              <a:tailEnd/>
            </a:ln>
          </p:spPr>
          <p:txBody>
            <a:bodyPr/>
            <a:lstStyle/>
            <a:p>
              <a:endParaRPr lang="en-US"/>
            </a:p>
          </p:txBody>
        </p:sp>
        <p:sp>
          <p:nvSpPr>
            <p:cNvPr id="133139" name="Freeform 33"/>
            <p:cNvSpPr>
              <a:spLocks/>
            </p:cNvSpPr>
            <p:nvPr/>
          </p:nvSpPr>
          <p:spPr bwMode="auto">
            <a:xfrm>
              <a:off x="4335" y="2880"/>
              <a:ext cx="273" cy="796"/>
            </a:xfrm>
            <a:custGeom>
              <a:avLst/>
              <a:gdLst>
                <a:gd name="T0" fmla="*/ 0 w 154"/>
                <a:gd name="T1" fmla="*/ 1380 h 555"/>
                <a:gd name="T2" fmla="*/ 15019 w 154"/>
                <a:gd name="T3" fmla="*/ 0 h 555"/>
                <a:gd name="T4" fmla="*/ 15019 w 154"/>
                <a:gd name="T5" fmla="*/ 7997 h 555"/>
                <a:gd name="T6" fmla="*/ 0 w 154"/>
                <a:gd name="T7" fmla="*/ 9939 h 555"/>
                <a:gd name="T8" fmla="*/ 0 w 154"/>
                <a:gd name="T9" fmla="*/ 1380 h 5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 h="555">
                  <a:moveTo>
                    <a:pt x="0" y="77"/>
                  </a:moveTo>
                  <a:lnTo>
                    <a:pt x="154" y="0"/>
                  </a:lnTo>
                  <a:lnTo>
                    <a:pt x="154" y="447"/>
                  </a:lnTo>
                  <a:lnTo>
                    <a:pt x="0" y="555"/>
                  </a:lnTo>
                  <a:lnTo>
                    <a:pt x="0" y="77"/>
                  </a:lnTo>
                  <a:close/>
                </a:path>
              </a:pathLst>
            </a:custGeom>
            <a:solidFill>
              <a:schemeClr val="bg2"/>
            </a:solidFill>
            <a:ln w="28575" cap="sq" cmpd="sng">
              <a:solidFill>
                <a:schemeClr val="tx1"/>
              </a:solidFill>
              <a:prstDash val="solid"/>
              <a:miter lim="800000"/>
              <a:headEnd/>
              <a:tailEnd/>
            </a:ln>
          </p:spPr>
          <p:txBody>
            <a:bodyPr/>
            <a:lstStyle/>
            <a:p>
              <a:endParaRPr lang="en-US"/>
            </a:p>
          </p:txBody>
        </p:sp>
      </p:grpSp>
      <p:sp>
        <p:nvSpPr>
          <p:cNvPr id="133132" name="Rectangle 34"/>
          <p:cNvSpPr>
            <a:spLocks noChangeArrowheads="1"/>
          </p:cNvSpPr>
          <p:nvPr/>
        </p:nvSpPr>
        <p:spPr bwMode="auto">
          <a:xfrm>
            <a:off x="7127876" y="5045075"/>
            <a:ext cx="11985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ko-KR" sz="1500" b="1" i="1">
                <a:latin typeface="Arial" panose="020B0604020202020204" pitchFamily="34" charset="0"/>
                <a:ea typeface="굴림" charset="-127"/>
              </a:rPr>
              <a:t>Processor #1</a:t>
            </a:r>
            <a:endParaRPr lang="en-US" altLang="ko-KR" sz="3200" b="1">
              <a:latin typeface="Arial" panose="020B0604020202020204" pitchFamily="34" charset="0"/>
              <a:ea typeface="굴림" charset="-127"/>
            </a:endParaRPr>
          </a:p>
        </p:txBody>
      </p:sp>
      <p:sp>
        <p:nvSpPr>
          <p:cNvPr id="133133" name="Rectangle 35"/>
          <p:cNvSpPr>
            <a:spLocks noGrp="1" noChangeArrowheads="1"/>
          </p:cNvSpPr>
          <p:nvPr>
            <p:ph type="title"/>
          </p:nvPr>
        </p:nvSpPr>
        <p:spPr/>
        <p:txBody>
          <a:bodyPr/>
          <a:lstStyle/>
          <a:p>
            <a:pPr eaLnBrk="1" hangingPunct="1"/>
            <a:r>
              <a:rPr lang="en-US" altLang="en-US" smtClean="0"/>
              <a:t>Example: Stereotypes</a:t>
            </a:r>
          </a:p>
        </p:txBody>
      </p:sp>
      <p:sp>
        <p:nvSpPr>
          <p:cNvPr id="133134" name="Text Box 36"/>
          <p:cNvSpPr txBox="1">
            <a:spLocks noChangeArrowheads="1"/>
          </p:cNvSpPr>
          <p:nvPr/>
        </p:nvSpPr>
        <p:spPr bwMode="auto">
          <a:xfrm>
            <a:off x="7131050" y="2651125"/>
            <a:ext cx="3502562" cy="158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ZapfHumnst BT" pitchFamily="34" charset="0"/>
              </a:rPr>
              <a:t>Sample boundary class (stereotype)</a:t>
            </a:r>
          </a:p>
          <a:p>
            <a:r>
              <a:rPr lang="en-US" altLang="en-US" sz="1600">
                <a:latin typeface="ZapfHumnst BT" pitchFamily="34" charset="0"/>
              </a:rPr>
              <a:t>Stereotype of ‘dependency relation’</a:t>
            </a:r>
          </a:p>
          <a:p>
            <a:r>
              <a:rPr lang="en-US" altLang="en-US" sz="1600">
                <a:latin typeface="ZapfHumnst BT" pitchFamily="34" charset="0"/>
              </a:rPr>
              <a:t>Stereotype of &lt;&lt;Processor&gt;&gt;</a:t>
            </a:r>
          </a:p>
          <a:p>
            <a:endParaRPr lang="en-US" altLang="en-US" sz="1600">
              <a:latin typeface="ZapfHumnst BT" pitchFamily="34" charset="0"/>
            </a:endParaRPr>
          </a:p>
          <a:p>
            <a:r>
              <a:rPr lang="en-US" altLang="en-US" sz="1600">
                <a:latin typeface="ZapfHumnst BT" pitchFamily="34" charset="0"/>
              </a:rPr>
              <a:t>These create new symbols using </a:t>
            </a:r>
          </a:p>
          <a:p>
            <a:r>
              <a:rPr lang="en-US" altLang="en-US" sz="1600">
                <a:latin typeface="ZapfHumnst BT" pitchFamily="34" charset="0"/>
              </a:rPr>
              <a:t>accustomed graphics.</a:t>
            </a:r>
          </a:p>
        </p:txBody>
      </p:sp>
      <p:sp>
        <p:nvSpPr>
          <p:cNvPr id="133135" name="Line 37"/>
          <p:cNvSpPr>
            <a:spLocks noChangeShapeType="1"/>
          </p:cNvSpPr>
          <p:nvPr/>
        </p:nvSpPr>
        <p:spPr bwMode="auto">
          <a:xfrm flipH="1" flipV="1">
            <a:off x="8305800" y="2133600"/>
            <a:ext cx="68580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33136" name="Line 38"/>
          <p:cNvSpPr>
            <a:spLocks noChangeShapeType="1"/>
          </p:cNvSpPr>
          <p:nvPr/>
        </p:nvSpPr>
        <p:spPr bwMode="auto">
          <a:xfrm flipH="1" flipV="1">
            <a:off x="8229600" y="1905000"/>
            <a:ext cx="762000" cy="609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Tree>
    <p:extLst>
      <p:ext uri="{BB962C8B-B14F-4D97-AF65-F5344CB8AC3E}">
        <p14:creationId xmlns:p14="http://schemas.microsoft.com/office/powerpoint/2010/main" val="3926286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rc 3"/>
          <p:cNvSpPr>
            <a:spLocks/>
          </p:cNvSpPr>
          <p:nvPr/>
        </p:nvSpPr>
        <p:spPr bwMode="auto">
          <a:xfrm>
            <a:off x="3124200" y="4095750"/>
            <a:ext cx="1371600" cy="13716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7150">
            <a:solidFill>
              <a:schemeClr val="hlink"/>
            </a:solidFill>
            <a:prstDash val="dash"/>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7" name="Arc 4"/>
          <p:cNvSpPr>
            <a:spLocks/>
          </p:cNvSpPr>
          <p:nvPr/>
        </p:nvSpPr>
        <p:spPr bwMode="auto">
          <a:xfrm>
            <a:off x="3429000" y="3721100"/>
            <a:ext cx="1371600" cy="13716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7150">
            <a:solidFill>
              <a:schemeClr val="hlink"/>
            </a:solidFill>
            <a:prstDash val="dash"/>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8" name="Arc 5"/>
          <p:cNvSpPr>
            <a:spLocks/>
          </p:cNvSpPr>
          <p:nvPr/>
        </p:nvSpPr>
        <p:spPr bwMode="auto">
          <a:xfrm>
            <a:off x="3810000" y="3276600"/>
            <a:ext cx="1371600" cy="13716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7150">
            <a:solidFill>
              <a:schemeClr val="hlink"/>
            </a:solidFill>
            <a:prstDash val="dash"/>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9" name="Arc 6"/>
          <p:cNvSpPr>
            <a:spLocks/>
          </p:cNvSpPr>
          <p:nvPr/>
        </p:nvSpPr>
        <p:spPr bwMode="auto">
          <a:xfrm>
            <a:off x="4191000" y="2952750"/>
            <a:ext cx="1371600" cy="13716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7150">
            <a:solidFill>
              <a:schemeClr val="hlink"/>
            </a:solidFill>
            <a:prstDash val="dash"/>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630" name="Group 7"/>
          <p:cNvGrpSpPr>
            <a:grpSpLocks/>
          </p:cNvGrpSpPr>
          <p:nvPr/>
        </p:nvGrpSpPr>
        <p:grpSpPr bwMode="auto">
          <a:xfrm>
            <a:off x="7162800" y="2133600"/>
            <a:ext cx="2667000" cy="1905000"/>
            <a:chOff x="3600" y="816"/>
            <a:chExt cx="1920" cy="1392"/>
          </a:xfrm>
        </p:grpSpPr>
        <p:sp>
          <p:nvSpPr>
            <p:cNvPr id="26650" name="Rectangle 8"/>
            <p:cNvSpPr>
              <a:spLocks noChangeArrowheads="1"/>
            </p:cNvSpPr>
            <p:nvPr/>
          </p:nvSpPr>
          <p:spPr bwMode="auto">
            <a:xfrm>
              <a:off x="3600" y="816"/>
              <a:ext cx="1920" cy="1392"/>
            </a:xfrm>
            <a:prstGeom prst="rect">
              <a:avLst/>
            </a:prstGeom>
            <a:noFill/>
            <a:ln w="38100">
              <a:solidFill>
                <a:schemeClr val="tx1"/>
              </a:solidFill>
              <a:miter lim="800000"/>
              <a:headEnd type="none" w="sm" len="sm"/>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26651" name="AutoShape 9"/>
            <p:cNvSpPr>
              <a:spLocks noChangeArrowheads="1"/>
            </p:cNvSpPr>
            <p:nvPr/>
          </p:nvSpPr>
          <p:spPr bwMode="auto">
            <a:xfrm>
              <a:off x="3792" y="960"/>
              <a:ext cx="1536" cy="1104"/>
            </a:xfrm>
            <a:prstGeom prst="roundRect">
              <a:avLst>
                <a:gd name="adj" fmla="val 16667"/>
              </a:avLst>
            </a:prstGeom>
            <a:noFill/>
            <a:ln w="38100">
              <a:solidFill>
                <a:schemeClr val="tx1"/>
              </a:solidFill>
              <a:round/>
              <a:headEnd type="none" w="sm" len="sm"/>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26652" name="Rectangle 10"/>
            <p:cNvSpPr>
              <a:spLocks noChangeArrowheads="1"/>
            </p:cNvSpPr>
            <p:nvPr/>
          </p:nvSpPr>
          <p:spPr bwMode="auto">
            <a:xfrm>
              <a:off x="4368" y="2112"/>
              <a:ext cx="384" cy="48"/>
            </a:xfrm>
            <a:prstGeom prst="rect">
              <a:avLst/>
            </a:prstGeom>
            <a:solidFill>
              <a:schemeClr val="hlink"/>
            </a:solidFill>
            <a:ln w="254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grpSp>
        <p:nvGrpSpPr>
          <p:cNvPr id="26631" name="Group 11"/>
          <p:cNvGrpSpPr>
            <a:grpSpLocks/>
          </p:cNvGrpSpPr>
          <p:nvPr/>
        </p:nvGrpSpPr>
        <p:grpSpPr bwMode="auto">
          <a:xfrm rot="18872089">
            <a:off x="2286000" y="4953000"/>
            <a:ext cx="1600200" cy="685800"/>
            <a:chOff x="962" y="2832"/>
            <a:chExt cx="1744" cy="528"/>
          </a:xfrm>
        </p:grpSpPr>
        <p:sp>
          <p:nvSpPr>
            <p:cNvPr id="26636" name="AutoShape 12"/>
            <p:cNvSpPr>
              <a:spLocks/>
            </p:cNvSpPr>
            <p:nvPr/>
          </p:nvSpPr>
          <p:spPr bwMode="auto">
            <a:xfrm>
              <a:off x="2610" y="2912"/>
              <a:ext cx="96" cy="150"/>
            </a:xfrm>
            <a:prstGeom prst="rightBracket">
              <a:avLst>
                <a:gd name="adj" fmla="val 78125"/>
              </a:avLst>
            </a:prstGeom>
            <a:solidFill>
              <a:schemeClr val="hlink"/>
            </a:solidFill>
            <a:ln w="38100">
              <a:solidFill>
                <a:schemeClr val="tx1"/>
              </a:solidFill>
              <a:round/>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26637" name="AutoShape 13"/>
            <p:cNvSpPr>
              <a:spLocks noChangeArrowheads="1"/>
            </p:cNvSpPr>
            <p:nvPr/>
          </p:nvSpPr>
          <p:spPr bwMode="auto">
            <a:xfrm>
              <a:off x="962" y="2832"/>
              <a:ext cx="1648" cy="528"/>
            </a:xfrm>
            <a:prstGeom prst="roundRect">
              <a:avLst>
                <a:gd name="adj" fmla="val 16667"/>
              </a:avLst>
            </a:prstGeom>
            <a:noFill/>
            <a:ln w="38100">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sz="1800">
                <a:latin typeface="Arial" panose="020B0604020202020204" pitchFamily="34" charset="0"/>
              </a:endParaRPr>
            </a:p>
          </p:txBody>
        </p:sp>
        <p:sp>
          <p:nvSpPr>
            <p:cNvPr id="26638" name="Rectangle 14"/>
            <p:cNvSpPr>
              <a:spLocks noChangeArrowheads="1"/>
            </p:cNvSpPr>
            <p:nvPr/>
          </p:nvSpPr>
          <p:spPr bwMode="auto">
            <a:xfrm>
              <a:off x="2275" y="2905"/>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26639" name="Rectangle 15"/>
            <p:cNvSpPr>
              <a:spLocks noChangeArrowheads="1"/>
            </p:cNvSpPr>
            <p:nvPr/>
          </p:nvSpPr>
          <p:spPr bwMode="auto">
            <a:xfrm>
              <a:off x="2275" y="3064"/>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26640" name="Rectangle 16"/>
            <p:cNvSpPr>
              <a:spLocks noChangeArrowheads="1"/>
            </p:cNvSpPr>
            <p:nvPr/>
          </p:nvSpPr>
          <p:spPr bwMode="auto">
            <a:xfrm>
              <a:off x="2275" y="3227"/>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26641" name="Rectangle 17"/>
            <p:cNvSpPr>
              <a:spLocks noChangeArrowheads="1"/>
            </p:cNvSpPr>
            <p:nvPr/>
          </p:nvSpPr>
          <p:spPr bwMode="auto">
            <a:xfrm>
              <a:off x="2034" y="2903"/>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26642" name="Rectangle 18"/>
            <p:cNvSpPr>
              <a:spLocks noChangeArrowheads="1"/>
            </p:cNvSpPr>
            <p:nvPr/>
          </p:nvSpPr>
          <p:spPr bwMode="auto">
            <a:xfrm>
              <a:off x="2034" y="3062"/>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26643" name="Rectangle 19"/>
            <p:cNvSpPr>
              <a:spLocks noChangeArrowheads="1"/>
            </p:cNvSpPr>
            <p:nvPr/>
          </p:nvSpPr>
          <p:spPr bwMode="auto">
            <a:xfrm>
              <a:off x="2034" y="3225"/>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26644" name="Rectangle 20"/>
            <p:cNvSpPr>
              <a:spLocks noChangeArrowheads="1"/>
            </p:cNvSpPr>
            <p:nvPr/>
          </p:nvSpPr>
          <p:spPr bwMode="auto">
            <a:xfrm>
              <a:off x="1794" y="2905"/>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26645" name="Rectangle 21"/>
            <p:cNvSpPr>
              <a:spLocks noChangeArrowheads="1"/>
            </p:cNvSpPr>
            <p:nvPr/>
          </p:nvSpPr>
          <p:spPr bwMode="auto">
            <a:xfrm>
              <a:off x="1794" y="3064"/>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26646" name="Rectangle 22"/>
            <p:cNvSpPr>
              <a:spLocks noChangeArrowheads="1"/>
            </p:cNvSpPr>
            <p:nvPr/>
          </p:nvSpPr>
          <p:spPr bwMode="auto">
            <a:xfrm>
              <a:off x="1794" y="3227"/>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26647" name="Rectangle 23"/>
            <p:cNvSpPr>
              <a:spLocks noChangeArrowheads="1"/>
            </p:cNvSpPr>
            <p:nvPr/>
          </p:nvSpPr>
          <p:spPr bwMode="auto">
            <a:xfrm>
              <a:off x="1554" y="2903"/>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26648" name="Rectangle 24"/>
            <p:cNvSpPr>
              <a:spLocks noChangeArrowheads="1"/>
            </p:cNvSpPr>
            <p:nvPr/>
          </p:nvSpPr>
          <p:spPr bwMode="auto">
            <a:xfrm>
              <a:off x="1554" y="3062"/>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26649" name="Rectangle 25"/>
            <p:cNvSpPr>
              <a:spLocks noChangeArrowheads="1"/>
            </p:cNvSpPr>
            <p:nvPr/>
          </p:nvSpPr>
          <p:spPr bwMode="auto">
            <a:xfrm>
              <a:off x="1554" y="3225"/>
              <a:ext cx="98" cy="75"/>
            </a:xfrm>
            <a:prstGeom prst="rect">
              <a:avLst/>
            </a:prstGeom>
            <a:solidFill>
              <a:schemeClr val="tx1"/>
            </a:solidFill>
            <a:ln w="12700">
              <a:solidFill>
                <a:schemeClr val="tx1"/>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grpSp>
      <p:sp>
        <p:nvSpPr>
          <p:cNvPr id="26632" name="Text Box 28"/>
          <p:cNvSpPr txBox="1">
            <a:spLocks noChangeArrowheads="1"/>
          </p:cNvSpPr>
          <p:nvPr/>
        </p:nvSpPr>
        <p:spPr bwMode="auto">
          <a:xfrm>
            <a:off x="4114800" y="5715000"/>
            <a:ext cx="4191000" cy="478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i="1">
                <a:solidFill>
                  <a:schemeClr val="tx2"/>
                </a:solidFill>
              </a:rPr>
              <a:t>Improves Resiliency</a:t>
            </a:r>
          </a:p>
        </p:txBody>
      </p:sp>
      <p:sp>
        <p:nvSpPr>
          <p:cNvPr id="26633" name="Rectangle 29"/>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What is Encapsulation?</a:t>
            </a:r>
          </a:p>
        </p:txBody>
      </p:sp>
      <p:sp>
        <p:nvSpPr>
          <p:cNvPr id="26634" name="Rectangle 30"/>
          <p:cNvSpPr>
            <a:spLocks noGrp="1" noChangeArrowheads="1"/>
          </p:cNvSpPr>
          <p:nvPr>
            <p:ph idx="1"/>
          </p:nvPr>
        </p:nvSpPr>
        <p:spPr/>
        <p:txBody>
          <a:bodyPr/>
          <a:lstStyle/>
          <a:p>
            <a:pPr eaLnBrk="1" hangingPunct="1"/>
            <a:r>
              <a:rPr lang="en-US" altLang="en-US" smtClean="0"/>
              <a:t>Hide implementation from clients</a:t>
            </a:r>
          </a:p>
          <a:p>
            <a:pPr lvl="1" eaLnBrk="1" hangingPunct="1"/>
            <a:r>
              <a:rPr lang="en-US" altLang="en-US" smtClean="0"/>
              <a:t>Clients depend on interface</a:t>
            </a:r>
          </a:p>
        </p:txBody>
      </p:sp>
      <p:sp>
        <p:nvSpPr>
          <p:cNvPr id="26635" name="Text Box 31"/>
          <p:cNvSpPr txBox="1">
            <a:spLocks noChangeArrowheads="1"/>
          </p:cNvSpPr>
          <p:nvPr/>
        </p:nvSpPr>
        <p:spPr bwMode="auto">
          <a:xfrm>
            <a:off x="6521451" y="4510089"/>
            <a:ext cx="4066819" cy="724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latin typeface="ZapfHumnst BT" pitchFamily="34" charset="0"/>
              </a:rPr>
              <a:t>How does an object encapsulate?</a:t>
            </a:r>
          </a:p>
          <a:p>
            <a:r>
              <a:rPr lang="en-US" altLang="en-US" sz="2000">
                <a:latin typeface="ZapfHumnst BT" pitchFamily="34" charset="0"/>
              </a:rPr>
              <a:t>What does it encapsulate?</a:t>
            </a:r>
          </a:p>
        </p:txBody>
      </p:sp>
    </p:spTree>
    <p:extLst>
      <p:ext uri="{BB962C8B-B14F-4D97-AF65-F5344CB8AC3E}">
        <p14:creationId xmlns:p14="http://schemas.microsoft.com/office/powerpoint/2010/main" val="14559014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4"/>
          <p:cNvSpPr>
            <a:spLocks noChangeArrowheads="1"/>
          </p:cNvSpPr>
          <p:nvPr/>
        </p:nvSpPr>
        <p:spPr bwMode="auto">
          <a:xfrm>
            <a:off x="6802438" y="4133850"/>
            <a:ext cx="2425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There can be up to one </a:t>
            </a:r>
          </a:p>
        </p:txBody>
      </p:sp>
      <p:sp>
        <p:nvSpPr>
          <p:cNvPr id="135171" name="Rectangle 5"/>
          <p:cNvSpPr>
            <a:spLocks noChangeArrowheads="1"/>
          </p:cNvSpPr>
          <p:nvPr/>
        </p:nvSpPr>
        <p:spPr bwMode="auto">
          <a:xfrm>
            <a:off x="6802438" y="4430714"/>
            <a:ext cx="2806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MaintainScheduleForm per </a:t>
            </a:r>
          </a:p>
        </p:txBody>
      </p:sp>
      <p:sp>
        <p:nvSpPr>
          <p:cNvPr id="135172" name="Rectangle 6"/>
          <p:cNvSpPr>
            <a:spLocks noChangeArrowheads="1"/>
          </p:cNvSpPr>
          <p:nvPr/>
        </p:nvSpPr>
        <p:spPr bwMode="auto">
          <a:xfrm>
            <a:off x="6802438" y="4725989"/>
            <a:ext cx="1346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user session.</a:t>
            </a:r>
          </a:p>
        </p:txBody>
      </p:sp>
      <p:sp>
        <p:nvSpPr>
          <p:cNvPr id="135173" name="Rectangle 7"/>
          <p:cNvSpPr>
            <a:spLocks noChangeArrowheads="1"/>
          </p:cNvSpPr>
          <p:nvPr/>
        </p:nvSpPr>
        <p:spPr bwMode="auto">
          <a:xfrm>
            <a:off x="2586038" y="4633914"/>
            <a:ext cx="2349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latin typeface="Arial" panose="020B0604020202020204" pitchFamily="34" charset="0"/>
              </a:rPr>
              <a:t>MaintainScheduleForm</a:t>
            </a:r>
          </a:p>
        </p:txBody>
      </p:sp>
      <p:grpSp>
        <p:nvGrpSpPr>
          <p:cNvPr id="135174" name="Group 8"/>
          <p:cNvGrpSpPr>
            <a:grpSpLocks/>
          </p:cNvGrpSpPr>
          <p:nvPr/>
        </p:nvGrpSpPr>
        <p:grpSpPr bwMode="auto">
          <a:xfrm>
            <a:off x="2438400" y="4114801"/>
            <a:ext cx="7456488" cy="1649413"/>
            <a:chOff x="616" y="2170"/>
            <a:chExt cx="4697" cy="1039"/>
          </a:xfrm>
        </p:grpSpPr>
        <p:sp>
          <p:nvSpPr>
            <p:cNvPr id="135177" name="Freeform 9"/>
            <p:cNvSpPr>
              <a:spLocks/>
            </p:cNvSpPr>
            <p:nvPr/>
          </p:nvSpPr>
          <p:spPr bwMode="auto">
            <a:xfrm>
              <a:off x="3318" y="2170"/>
              <a:ext cx="1995" cy="1039"/>
            </a:xfrm>
            <a:custGeom>
              <a:avLst/>
              <a:gdLst>
                <a:gd name="T0" fmla="*/ 0 w 172"/>
                <a:gd name="T1" fmla="*/ 0 h 89"/>
                <a:gd name="T2" fmla="*/ 2147483646 w 172"/>
                <a:gd name="T3" fmla="*/ 0 h 89"/>
                <a:gd name="T4" fmla="*/ 2147483646 w 172"/>
                <a:gd name="T5" fmla="*/ 2147483646 h 89"/>
                <a:gd name="T6" fmla="*/ 2147483646 w 172"/>
                <a:gd name="T7" fmla="*/ 2147483646 h 89"/>
                <a:gd name="T8" fmla="*/ 0 w 172"/>
                <a:gd name="T9" fmla="*/ 2147483646 h 89"/>
                <a:gd name="T10" fmla="*/ 0 w 172"/>
                <a:gd name="T11" fmla="*/ 0 h 8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 h="89">
                  <a:moveTo>
                    <a:pt x="0" y="0"/>
                  </a:moveTo>
                  <a:lnTo>
                    <a:pt x="160" y="0"/>
                  </a:lnTo>
                  <a:lnTo>
                    <a:pt x="172" y="11"/>
                  </a:lnTo>
                  <a:lnTo>
                    <a:pt x="172" y="89"/>
                  </a:lnTo>
                  <a:lnTo>
                    <a:pt x="0" y="89"/>
                  </a:lnTo>
                  <a:lnTo>
                    <a:pt x="0"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178" name="Freeform 10"/>
            <p:cNvSpPr>
              <a:spLocks/>
            </p:cNvSpPr>
            <p:nvPr/>
          </p:nvSpPr>
          <p:spPr bwMode="auto">
            <a:xfrm>
              <a:off x="5174" y="2170"/>
              <a:ext cx="139" cy="129"/>
            </a:xfrm>
            <a:custGeom>
              <a:avLst/>
              <a:gdLst>
                <a:gd name="T0" fmla="*/ 0 w 12"/>
                <a:gd name="T1" fmla="*/ 0 h 11"/>
                <a:gd name="T2" fmla="*/ 0 w 12"/>
                <a:gd name="T3" fmla="*/ 2147483646 h 11"/>
                <a:gd name="T4" fmla="*/ 2147483646 w 12"/>
                <a:gd name="T5" fmla="*/ 2147483646 h 11"/>
                <a:gd name="T6" fmla="*/ 0 60000 65536"/>
                <a:gd name="T7" fmla="*/ 0 60000 65536"/>
                <a:gd name="T8" fmla="*/ 0 60000 65536"/>
              </a:gdLst>
              <a:ahLst/>
              <a:cxnLst>
                <a:cxn ang="T6">
                  <a:pos x="T0" y="T1"/>
                </a:cxn>
                <a:cxn ang="T7">
                  <a:pos x="T2" y="T3"/>
                </a:cxn>
                <a:cxn ang="T8">
                  <a:pos x="T4" y="T5"/>
                </a:cxn>
              </a:cxnLst>
              <a:rect l="0" t="0" r="r" b="b"/>
              <a:pathLst>
                <a:path w="12" h="11">
                  <a:moveTo>
                    <a:pt x="0" y="0"/>
                  </a:moveTo>
                  <a:lnTo>
                    <a:pt x="0" y="11"/>
                  </a:lnTo>
                  <a:lnTo>
                    <a:pt x="12" y="11"/>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5179" name="Rectangle 11"/>
            <p:cNvSpPr>
              <a:spLocks noChangeArrowheads="1"/>
            </p:cNvSpPr>
            <p:nvPr/>
          </p:nvSpPr>
          <p:spPr bwMode="auto">
            <a:xfrm>
              <a:off x="616" y="2462"/>
              <a:ext cx="1716" cy="46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35180" name="Rectangle 12"/>
            <p:cNvSpPr>
              <a:spLocks noChangeArrowheads="1"/>
            </p:cNvSpPr>
            <p:nvPr/>
          </p:nvSpPr>
          <p:spPr bwMode="auto">
            <a:xfrm>
              <a:off x="616" y="2707"/>
              <a:ext cx="1716" cy="22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35181" name="Rectangle 13"/>
            <p:cNvSpPr>
              <a:spLocks noChangeArrowheads="1"/>
            </p:cNvSpPr>
            <p:nvPr/>
          </p:nvSpPr>
          <p:spPr bwMode="auto">
            <a:xfrm>
              <a:off x="616" y="2801"/>
              <a:ext cx="1716" cy="12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35182" name="Line 14"/>
            <p:cNvSpPr>
              <a:spLocks noChangeShapeType="1"/>
            </p:cNvSpPr>
            <p:nvPr/>
          </p:nvSpPr>
          <p:spPr bwMode="auto">
            <a:xfrm flipH="1">
              <a:off x="2332" y="2696"/>
              <a:ext cx="975" cy="1"/>
            </a:xfrm>
            <a:prstGeom prst="line">
              <a:avLst/>
            </a:prstGeom>
            <a:noFill/>
            <a:ln w="28575">
              <a:solidFill>
                <a:schemeClr val="tx1"/>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35175" name="Rectangle 15"/>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Notes</a:t>
            </a:r>
          </a:p>
        </p:txBody>
      </p:sp>
      <p:sp>
        <p:nvSpPr>
          <p:cNvPr id="135176" name="Rectangle 16"/>
          <p:cNvSpPr>
            <a:spLocks noGrp="1" noChangeArrowheads="1"/>
          </p:cNvSpPr>
          <p:nvPr>
            <p:ph idx="1"/>
          </p:nvPr>
        </p:nvSpPr>
        <p:spPr>
          <a:xfrm>
            <a:off x="2546350" y="1789113"/>
            <a:ext cx="6345238" cy="3530600"/>
          </a:xfrm>
        </p:spPr>
        <p:txBody>
          <a:bodyPr/>
          <a:lstStyle/>
          <a:p>
            <a:pPr eaLnBrk="1" hangingPunct="1"/>
            <a:r>
              <a:rPr lang="en-US" altLang="en-US" smtClean="0"/>
              <a:t>A note can be added to any UML element</a:t>
            </a:r>
          </a:p>
          <a:p>
            <a:pPr eaLnBrk="1" hangingPunct="1"/>
            <a:r>
              <a:rPr lang="en-US" altLang="en-US" smtClean="0"/>
              <a:t>Notes may be added to add more information to the diagram </a:t>
            </a:r>
          </a:p>
          <a:p>
            <a:pPr eaLnBrk="1" hangingPunct="1"/>
            <a:r>
              <a:rPr lang="en-US" altLang="en-US" smtClean="0"/>
              <a:t>It is a ‘dog eared’ rectangle </a:t>
            </a:r>
          </a:p>
          <a:p>
            <a:pPr eaLnBrk="1" hangingPunct="1"/>
            <a:r>
              <a:rPr lang="en-US" altLang="en-US" smtClean="0"/>
              <a:t>The note may be anchored to an element with a dashed line</a:t>
            </a:r>
          </a:p>
        </p:txBody>
      </p:sp>
    </p:spTree>
    <p:extLst>
      <p:ext uri="{BB962C8B-B14F-4D97-AF65-F5344CB8AC3E}">
        <p14:creationId xmlns:p14="http://schemas.microsoft.com/office/powerpoint/2010/main" val="8373086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4"/>
          <p:cNvSpPr txBox="1">
            <a:spLocks noChangeArrowheads="1"/>
          </p:cNvSpPr>
          <p:nvPr/>
        </p:nvSpPr>
        <p:spPr bwMode="auto">
          <a:xfrm>
            <a:off x="6503957" y="5122864"/>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sz="1800">
              <a:latin typeface="Arial" panose="020B0604020202020204" pitchFamily="34" charset="0"/>
            </a:endParaRPr>
          </a:p>
        </p:txBody>
      </p:sp>
      <p:grpSp>
        <p:nvGrpSpPr>
          <p:cNvPr id="137219" name="Group 5"/>
          <p:cNvGrpSpPr>
            <a:grpSpLocks/>
          </p:cNvGrpSpPr>
          <p:nvPr/>
        </p:nvGrpSpPr>
        <p:grpSpPr bwMode="auto">
          <a:xfrm>
            <a:off x="2819400" y="4953000"/>
            <a:ext cx="6400800" cy="1219200"/>
            <a:chOff x="960" y="2804"/>
            <a:chExt cx="4032" cy="768"/>
          </a:xfrm>
        </p:grpSpPr>
        <p:grpSp>
          <p:nvGrpSpPr>
            <p:cNvPr id="137222" name="Group 6"/>
            <p:cNvGrpSpPr>
              <a:grpSpLocks/>
            </p:cNvGrpSpPr>
            <p:nvPr/>
          </p:nvGrpSpPr>
          <p:grpSpPr bwMode="auto">
            <a:xfrm>
              <a:off x="960" y="2804"/>
              <a:ext cx="2016" cy="672"/>
              <a:chOff x="1920" y="3168"/>
              <a:chExt cx="2016" cy="672"/>
            </a:xfrm>
          </p:grpSpPr>
          <p:grpSp>
            <p:nvGrpSpPr>
              <p:cNvPr id="137226" name="Group 7"/>
              <p:cNvGrpSpPr>
                <a:grpSpLocks/>
              </p:cNvGrpSpPr>
              <p:nvPr/>
            </p:nvGrpSpPr>
            <p:grpSpPr bwMode="auto">
              <a:xfrm>
                <a:off x="2067" y="3528"/>
                <a:ext cx="1723" cy="312"/>
                <a:chOff x="2505" y="3528"/>
                <a:chExt cx="1234" cy="312"/>
              </a:xfrm>
            </p:grpSpPr>
            <p:sp>
              <p:nvSpPr>
                <p:cNvPr id="137228" name="Rectangle 8"/>
                <p:cNvSpPr>
                  <a:spLocks noChangeArrowheads="1"/>
                </p:cNvSpPr>
                <p:nvPr/>
              </p:nvSpPr>
              <p:spPr bwMode="auto">
                <a:xfrm>
                  <a:off x="2506" y="3528"/>
                  <a:ext cx="0" cy="97"/>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37229" name="Line 9"/>
                <p:cNvSpPr>
                  <a:spLocks noChangeShapeType="1"/>
                </p:cNvSpPr>
                <p:nvPr/>
              </p:nvSpPr>
              <p:spPr bwMode="auto">
                <a:xfrm>
                  <a:off x="2505" y="3840"/>
                  <a:ext cx="1234"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137230" name="Line 10"/>
                <p:cNvSpPr>
                  <a:spLocks noChangeShapeType="1"/>
                </p:cNvSpPr>
                <p:nvPr/>
              </p:nvSpPr>
              <p:spPr bwMode="auto">
                <a:xfrm>
                  <a:off x="2505" y="3744"/>
                  <a:ext cx="1234"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sp>
            <p:nvSpPr>
              <p:cNvPr id="137227" name="Text Box 11"/>
              <p:cNvSpPr txBox="1">
                <a:spLocks noChangeArrowheads="1"/>
              </p:cNvSpPr>
              <p:nvPr/>
            </p:nvSpPr>
            <p:spPr bwMode="auto">
              <a:xfrm>
                <a:off x="1920" y="3168"/>
                <a:ext cx="201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a:latin typeface="Arial" panose="020B0604020202020204" pitchFamily="34" charset="0"/>
                  </a:rPr>
                  <a:t>PersistentClass</a:t>
                </a:r>
                <a:br>
                  <a:rPr lang="en-US" altLang="en-US" sz="1800">
                    <a:latin typeface="Arial" panose="020B0604020202020204" pitchFamily="34" charset="0"/>
                  </a:rPr>
                </a:br>
                <a:r>
                  <a:rPr lang="en-US" altLang="en-US" sz="1800">
                    <a:latin typeface="Arial" panose="020B0604020202020204" pitchFamily="34" charset="0"/>
                  </a:rPr>
                  <a:t>{persistence}</a:t>
                </a:r>
              </a:p>
            </p:txBody>
          </p:sp>
        </p:grpSp>
        <p:grpSp>
          <p:nvGrpSpPr>
            <p:cNvPr id="137223" name="Group 12"/>
            <p:cNvGrpSpPr>
              <a:grpSpLocks/>
            </p:cNvGrpSpPr>
            <p:nvPr/>
          </p:nvGrpSpPr>
          <p:grpSpPr bwMode="auto">
            <a:xfrm>
              <a:off x="3552" y="2804"/>
              <a:ext cx="1440" cy="768"/>
              <a:chOff x="3552" y="2804"/>
              <a:chExt cx="1440" cy="768"/>
            </a:xfrm>
          </p:grpSpPr>
          <p:sp>
            <p:nvSpPr>
              <p:cNvPr id="137224" name="Rectangle 13"/>
              <p:cNvSpPr>
                <a:spLocks noChangeArrowheads="1"/>
              </p:cNvSpPr>
              <p:nvPr/>
            </p:nvSpPr>
            <p:spPr bwMode="auto">
              <a:xfrm>
                <a:off x="3552" y="2804"/>
                <a:ext cx="1440" cy="768"/>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37225" name="Text Box 14"/>
              <p:cNvSpPr txBox="1">
                <a:spLocks noChangeArrowheads="1"/>
              </p:cNvSpPr>
              <p:nvPr/>
            </p:nvSpPr>
            <p:spPr bwMode="auto">
              <a:xfrm>
                <a:off x="3624" y="2986"/>
                <a:ext cx="129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1800" u="sng">
                    <a:latin typeface="Arial" panose="020B0604020202020204" pitchFamily="34" charset="0"/>
                  </a:rPr>
                  <a:t>anObject : ClassA</a:t>
                </a:r>
                <a:br>
                  <a:rPr lang="en-US" altLang="en-US" sz="1800" u="sng">
                    <a:latin typeface="Arial" panose="020B0604020202020204" pitchFamily="34" charset="0"/>
                  </a:rPr>
                </a:br>
                <a:r>
                  <a:rPr lang="en-US" altLang="en-US" sz="1800">
                    <a:latin typeface="Arial" panose="020B0604020202020204" pitchFamily="34" charset="0"/>
                  </a:rPr>
                  <a:t>{location=server}</a:t>
                </a:r>
              </a:p>
            </p:txBody>
          </p:sp>
        </p:grpSp>
      </p:grpSp>
      <p:sp>
        <p:nvSpPr>
          <p:cNvPr id="137220" name="Rectangle 15"/>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Tagged Values</a:t>
            </a:r>
          </a:p>
        </p:txBody>
      </p:sp>
      <p:sp>
        <p:nvSpPr>
          <p:cNvPr id="137221" name="Rectangle 16"/>
          <p:cNvSpPr>
            <a:spLocks noGrp="1" noChangeArrowheads="1"/>
          </p:cNvSpPr>
          <p:nvPr>
            <p:ph idx="1"/>
          </p:nvPr>
        </p:nvSpPr>
        <p:spPr>
          <a:xfrm>
            <a:off x="2732089" y="1743075"/>
            <a:ext cx="6345237" cy="3530600"/>
          </a:xfrm>
        </p:spPr>
        <p:txBody>
          <a:bodyPr/>
          <a:lstStyle/>
          <a:p>
            <a:pPr eaLnBrk="1" hangingPunct="1"/>
            <a:r>
              <a:rPr lang="en-US" altLang="en-US" u="sng" smtClean="0"/>
              <a:t>Extensions of the properties, or specific attributes, of a UML element</a:t>
            </a:r>
          </a:p>
          <a:p>
            <a:pPr eaLnBrk="1" hangingPunct="1"/>
            <a:r>
              <a:rPr lang="en-US" altLang="en-US" smtClean="0"/>
              <a:t>Some properties are defined by UML</a:t>
            </a:r>
          </a:p>
          <a:p>
            <a:pPr lvl="1" eaLnBrk="1" hangingPunct="1"/>
            <a:r>
              <a:rPr lang="en-US" altLang="en-US" smtClean="0"/>
              <a:t>Persistence</a:t>
            </a:r>
          </a:p>
          <a:p>
            <a:pPr lvl="1" eaLnBrk="1" hangingPunct="1"/>
            <a:r>
              <a:rPr lang="en-US" altLang="en-US" smtClean="0"/>
              <a:t>Location (e.g., client, server)</a:t>
            </a:r>
          </a:p>
          <a:p>
            <a:pPr eaLnBrk="1" hangingPunct="1"/>
            <a:r>
              <a:rPr lang="en-US" altLang="en-US" smtClean="0"/>
              <a:t>Properties can be </a:t>
            </a:r>
            <a:r>
              <a:rPr lang="en-US" altLang="en-US" u="sng" smtClean="0"/>
              <a:t>created</a:t>
            </a:r>
            <a:r>
              <a:rPr lang="en-US" altLang="en-US" smtClean="0"/>
              <a:t> by UML modelers for any purpose</a:t>
            </a:r>
          </a:p>
        </p:txBody>
      </p:sp>
    </p:spTree>
    <p:extLst>
      <p:ext uri="{BB962C8B-B14F-4D97-AF65-F5344CB8AC3E}">
        <p14:creationId xmlns:p14="http://schemas.microsoft.com/office/powerpoint/2010/main" val="17672067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2455864" y="3552826"/>
            <a:ext cx="150361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Professor</a:t>
            </a:r>
          </a:p>
        </p:txBody>
      </p:sp>
      <p:grpSp>
        <p:nvGrpSpPr>
          <p:cNvPr id="139267" name="Group 3"/>
          <p:cNvGrpSpPr>
            <a:grpSpLocks/>
          </p:cNvGrpSpPr>
          <p:nvPr/>
        </p:nvGrpSpPr>
        <p:grpSpPr bwMode="auto">
          <a:xfrm>
            <a:off x="2209800" y="3473450"/>
            <a:ext cx="1981200" cy="1282700"/>
            <a:chOff x="960" y="2164"/>
            <a:chExt cx="1248" cy="808"/>
          </a:xfrm>
        </p:grpSpPr>
        <p:sp>
          <p:nvSpPr>
            <p:cNvPr id="139286" name="Rectangle 4"/>
            <p:cNvSpPr>
              <a:spLocks noChangeArrowheads="1"/>
            </p:cNvSpPr>
            <p:nvPr/>
          </p:nvSpPr>
          <p:spPr bwMode="auto">
            <a:xfrm>
              <a:off x="964" y="2164"/>
              <a:ext cx="1240" cy="8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39287" name="Line 5"/>
            <p:cNvSpPr>
              <a:spLocks noChangeShapeType="1"/>
            </p:cNvSpPr>
            <p:nvPr/>
          </p:nvSpPr>
          <p:spPr bwMode="auto">
            <a:xfrm>
              <a:off x="960" y="2592"/>
              <a:ext cx="124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88" name="Line 6"/>
            <p:cNvSpPr>
              <a:spLocks noChangeShapeType="1"/>
            </p:cNvSpPr>
            <p:nvPr/>
          </p:nvSpPr>
          <p:spPr bwMode="auto">
            <a:xfrm>
              <a:off x="960" y="2784"/>
              <a:ext cx="124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9268" name="Rectangle 7"/>
          <p:cNvSpPr>
            <a:spLocks noChangeArrowheads="1"/>
          </p:cNvSpPr>
          <p:nvPr/>
        </p:nvSpPr>
        <p:spPr bwMode="auto">
          <a:xfrm>
            <a:off x="7950201" y="3514726"/>
            <a:ext cx="179536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Department</a:t>
            </a:r>
          </a:p>
        </p:txBody>
      </p:sp>
      <p:grpSp>
        <p:nvGrpSpPr>
          <p:cNvPr id="139269" name="Group 8"/>
          <p:cNvGrpSpPr>
            <a:grpSpLocks/>
          </p:cNvGrpSpPr>
          <p:nvPr/>
        </p:nvGrpSpPr>
        <p:grpSpPr bwMode="auto">
          <a:xfrm>
            <a:off x="7848600" y="3435350"/>
            <a:ext cx="1981200" cy="1282700"/>
            <a:chOff x="960" y="2164"/>
            <a:chExt cx="1248" cy="808"/>
          </a:xfrm>
        </p:grpSpPr>
        <p:sp>
          <p:nvSpPr>
            <p:cNvPr id="139283" name="Rectangle 9"/>
            <p:cNvSpPr>
              <a:spLocks noChangeArrowheads="1"/>
            </p:cNvSpPr>
            <p:nvPr/>
          </p:nvSpPr>
          <p:spPr bwMode="auto">
            <a:xfrm>
              <a:off x="964" y="2164"/>
              <a:ext cx="1240" cy="8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139284" name="Line 10"/>
            <p:cNvSpPr>
              <a:spLocks noChangeShapeType="1"/>
            </p:cNvSpPr>
            <p:nvPr/>
          </p:nvSpPr>
          <p:spPr bwMode="auto">
            <a:xfrm>
              <a:off x="960" y="2592"/>
              <a:ext cx="124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285" name="Line 11"/>
            <p:cNvSpPr>
              <a:spLocks noChangeShapeType="1"/>
            </p:cNvSpPr>
            <p:nvPr/>
          </p:nvSpPr>
          <p:spPr bwMode="auto">
            <a:xfrm>
              <a:off x="960" y="2784"/>
              <a:ext cx="1248"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9270" name="Text Box 12"/>
          <p:cNvSpPr txBox="1">
            <a:spLocks noChangeArrowheads="1"/>
          </p:cNvSpPr>
          <p:nvPr/>
        </p:nvSpPr>
        <p:spPr bwMode="auto">
          <a:xfrm>
            <a:off x="4184650" y="3327400"/>
            <a:ext cx="15827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Member</a:t>
            </a:r>
          </a:p>
        </p:txBody>
      </p:sp>
      <p:sp>
        <p:nvSpPr>
          <p:cNvPr id="139271" name="Line 13"/>
          <p:cNvSpPr>
            <a:spLocks noChangeShapeType="1"/>
          </p:cNvSpPr>
          <p:nvPr/>
        </p:nvSpPr>
        <p:spPr bwMode="auto">
          <a:xfrm>
            <a:off x="4191000" y="3740150"/>
            <a:ext cx="3657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39272" name="Line 14"/>
          <p:cNvSpPr>
            <a:spLocks noChangeShapeType="1"/>
          </p:cNvSpPr>
          <p:nvPr/>
        </p:nvSpPr>
        <p:spPr bwMode="auto">
          <a:xfrm>
            <a:off x="4191000" y="4572000"/>
            <a:ext cx="366395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39273" name="Text Box 15"/>
          <p:cNvSpPr txBox="1">
            <a:spLocks noChangeArrowheads="1"/>
          </p:cNvSpPr>
          <p:nvPr/>
        </p:nvSpPr>
        <p:spPr bwMode="auto">
          <a:xfrm>
            <a:off x="4191000" y="4191000"/>
            <a:ext cx="22685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Department Head</a:t>
            </a:r>
          </a:p>
        </p:txBody>
      </p:sp>
      <p:sp>
        <p:nvSpPr>
          <p:cNvPr id="139274" name="Line 16"/>
          <p:cNvSpPr>
            <a:spLocks noChangeShapeType="1"/>
          </p:cNvSpPr>
          <p:nvPr/>
        </p:nvSpPr>
        <p:spPr bwMode="auto">
          <a:xfrm flipH="1" flipV="1">
            <a:off x="6858000" y="3733800"/>
            <a:ext cx="0" cy="838200"/>
          </a:xfrm>
          <a:prstGeom prst="line">
            <a:avLst/>
          </a:prstGeom>
          <a:noFill/>
          <a:ln w="2857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39275" name="Text Box 17"/>
          <p:cNvSpPr txBox="1">
            <a:spLocks noChangeArrowheads="1"/>
          </p:cNvSpPr>
          <p:nvPr/>
        </p:nvSpPr>
        <p:spPr bwMode="auto">
          <a:xfrm>
            <a:off x="6629400" y="3971925"/>
            <a:ext cx="15827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sz="2000"/>
              <a:t>{subset}</a:t>
            </a:r>
          </a:p>
        </p:txBody>
      </p:sp>
      <p:sp>
        <p:nvSpPr>
          <p:cNvPr id="139276" name="Text Box 18"/>
          <p:cNvSpPr txBox="1">
            <a:spLocks noChangeArrowheads="1"/>
          </p:cNvSpPr>
          <p:nvPr/>
        </p:nvSpPr>
        <p:spPr bwMode="auto">
          <a:xfrm>
            <a:off x="4184650" y="3740150"/>
            <a:ext cx="15827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1..*</a:t>
            </a:r>
          </a:p>
        </p:txBody>
      </p:sp>
      <p:sp>
        <p:nvSpPr>
          <p:cNvPr id="139277" name="Text Box 19"/>
          <p:cNvSpPr txBox="1">
            <a:spLocks noChangeArrowheads="1"/>
          </p:cNvSpPr>
          <p:nvPr/>
        </p:nvSpPr>
        <p:spPr bwMode="auto">
          <a:xfrm>
            <a:off x="4267200" y="4572000"/>
            <a:ext cx="15827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000"/>
              <a:t>1</a:t>
            </a:r>
          </a:p>
        </p:txBody>
      </p:sp>
      <p:sp>
        <p:nvSpPr>
          <p:cNvPr id="139278" name="Text Box 20"/>
          <p:cNvSpPr txBox="1">
            <a:spLocks noChangeArrowheads="1"/>
          </p:cNvSpPr>
          <p:nvPr/>
        </p:nvSpPr>
        <p:spPr bwMode="auto">
          <a:xfrm>
            <a:off x="6248400" y="3352800"/>
            <a:ext cx="15827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tLang="en-US" sz="2000"/>
              <a:t>1</a:t>
            </a:r>
          </a:p>
        </p:txBody>
      </p:sp>
      <p:sp>
        <p:nvSpPr>
          <p:cNvPr id="139279" name="Text Box 21"/>
          <p:cNvSpPr txBox="1">
            <a:spLocks noChangeArrowheads="1"/>
          </p:cNvSpPr>
          <p:nvPr/>
        </p:nvSpPr>
        <p:spPr bwMode="auto">
          <a:xfrm>
            <a:off x="6248400" y="4572000"/>
            <a:ext cx="1582738"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tLang="en-US" sz="2000"/>
              <a:t>1</a:t>
            </a:r>
          </a:p>
        </p:txBody>
      </p:sp>
      <p:sp>
        <p:nvSpPr>
          <p:cNvPr id="139280" name="Rectangle 24"/>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Constraints</a:t>
            </a:r>
          </a:p>
        </p:txBody>
      </p:sp>
      <p:sp>
        <p:nvSpPr>
          <p:cNvPr id="139281" name="Rectangle 25"/>
          <p:cNvSpPr>
            <a:spLocks noGrp="1" noChangeArrowheads="1"/>
          </p:cNvSpPr>
          <p:nvPr>
            <p:ph idx="1"/>
          </p:nvPr>
        </p:nvSpPr>
        <p:spPr/>
        <p:txBody>
          <a:bodyPr/>
          <a:lstStyle/>
          <a:p>
            <a:pPr eaLnBrk="1" hangingPunct="1"/>
            <a:r>
              <a:rPr lang="en-US" altLang="en-US" smtClean="0"/>
              <a:t>Supports the addition of new rules or modification of existing rules</a:t>
            </a:r>
          </a:p>
        </p:txBody>
      </p:sp>
      <p:sp>
        <p:nvSpPr>
          <p:cNvPr id="139282" name="Text Box 26"/>
          <p:cNvSpPr txBox="1">
            <a:spLocks noChangeArrowheads="1"/>
          </p:cNvSpPr>
          <p:nvPr/>
        </p:nvSpPr>
        <p:spPr bwMode="auto">
          <a:xfrm>
            <a:off x="2254250" y="5318126"/>
            <a:ext cx="7585410" cy="1093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latin typeface="ZapfHumnst BT" pitchFamily="34" charset="0"/>
              </a:rPr>
              <a:t>This notation is used to capture two relationships between Professor-type objects</a:t>
            </a:r>
          </a:p>
          <a:p>
            <a:r>
              <a:rPr lang="en-US" altLang="en-US" sz="1600">
                <a:latin typeface="ZapfHumnst BT" pitchFamily="34" charset="0"/>
              </a:rPr>
              <a:t>   and Department-type objects; where one relationship is a subset of another….</a:t>
            </a:r>
          </a:p>
          <a:p>
            <a:endParaRPr lang="en-US" altLang="en-US" sz="1600">
              <a:latin typeface="ZapfHumnst BT" pitchFamily="34" charset="0"/>
            </a:endParaRPr>
          </a:p>
          <a:p>
            <a:r>
              <a:rPr lang="en-US" altLang="en-US" sz="1600">
                <a:latin typeface="ZapfHumnst BT" pitchFamily="34" charset="0"/>
              </a:rPr>
              <a:t>Shows how UML can be tailored to correctly modeling exact relationships….</a:t>
            </a:r>
          </a:p>
        </p:txBody>
      </p:sp>
    </p:spTree>
    <p:extLst>
      <p:ext uri="{BB962C8B-B14F-4D97-AF65-F5344CB8AC3E}">
        <p14:creationId xmlns:p14="http://schemas.microsoft.com/office/powerpoint/2010/main" val="35348958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idx="4294967295"/>
          </p:nvPr>
        </p:nvSpPr>
        <p:spPr>
          <a:xfrm>
            <a:off x="2499360" y="546590"/>
            <a:ext cx="6248400" cy="487363"/>
          </a:xfrm>
        </p:spPr>
        <p:txBody>
          <a:bodyPr anchor="t">
            <a:normAutofit fontScale="90000"/>
          </a:bodyPr>
          <a:lstStyle/>
          <a:p>
            <a:pPr eaLnBrk="1" hangingPunct="1"/>
            <a:r>
              <a:rPr lang="en-US" altLang="en-US" dirty="0" smtClean="0"/>
              <a:t>Diagrams in the UML</a:t>
            </a:r>
            <a:endParaRPr lang="ru-RU" altLang="en-US" dirty="0" smtClean="0"/>
          </a:p>
        </p:txBody>
      </p:sp>
      <p:sp>
        <p:nvSpPr>
          <p:cNvPr id="141315" name="Rectangle 3"/>
          <p:cNvSpPr>
            <a:spLocks noGrp="1" noChangeArrowheads="1"/>
          </p:cNvSpPr>
          <p:nvPr>
            <p:ph type="body" idx="4294967295"/>
          </p:nvPr>
        </p:nvSpPr>
        <p:spPr>
          <a:xfrm>
            <a:off x="2166938" y="1357314"/>
            <a:ext cx="8501062" cy="3746701"/>
          </a:xfrm>
        </p:spPr>
        <p:txBody>
          <a:bodyPr/>
          <a:lstStyle/>
          <a:p>
            <a:pPr eaLnBrk="1" hangingPunct="1"/>
            <a:r>
              <a:rPr lang="en-US" altLang="en-US" dirty="0" smtClean="0"/>
              <a:t>A diagram is the graphical presentation of a set of elements, most often rendered as a connected graph of vertices (things) and arcs (relationships).</a:t>
            </a:r>
            <a:endParaRPr lang="ru-RU" altLang="en-US" dirty="0" smtClean="0"/>
          </a:p>
          <a:p>
            <a:pPr eaLnBrk="1" hangingPunct="1"/>
            <a:r>
              <a:rPr lang="en-US" altLang="en-US" dirty="0" smtClean="0"/>
              <a:t>The diagram is not a model!</a:t>
            </a:r>
            <a:endParaRPr lang="ru-RU" altLang="en-US" dirty="0" smtClean="0"/>
          </a:p>
          <a:p>
            <a:pPr eaLnBrk="1" hangingPunct="1"/>
            <a:r>
              <a:rPr lang="en-US" altLang="en-US" dirty="0" smtClean="0"/>
              <a:t>The things or relationships can be deleted from the chart, or even with all the diagrams, but still they continue to exist in the model.</a:t>
            </a:r>
            <a:endParaRPr lang="ru-RU" altLang="en-US" dirty="0" smtClean="0"/>
          </a:p>
        </p:txBody>
      </p:sp>
      <p:sp>
        <p:nvSpPr>
          <p:cNvPr id="141316" name="Rectangle 4"/>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endParaRPr lang="ru-RU" altLang="en-US" sz="3200" u="sng"/>
          </a:p>
        </p:txBody>
      </p:sp>
    </p:spTree>
    <p:extLst>
      <p:ext uri="{BB962C8B-B14F-4D97-AF65-F5344CB8AC3E}">
        <p14:creationId xmlns:p14="http://schemas.microsoft.com/office/powerpoint/2010/main" val="2519708083"/>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4419600" y="-26988"/>
            <a:ext cx="6248400" cy="487363"/>
          </a:xfrm>
        </p:spPr>
        <p:txBody>
          <a:bodyPr anchor="t">
            <a:normAutofit fontScale="90000"/>
          </a:bodyPr>
          <a:lstStyle/>
          <a:p>
            <a:pPr eaLnBrk="1" hangingPunct="1"/>
            <a:r>
              <a:rPr lang="en-US" altLang="en-US" smtClean="0"/>
              <a:t>Diagrams in the UML</a:t>
            </a:r>
            <a:endParaRPr lang="ru-RU" altLang="en-US" smtClean="0"/>
          </a:p>
        </p:txBody>
      </p:sp>
      <p:sp>
        <p:nvSpPr>
          <p:cNvPr id="142339" name="Rectangle 3"/>
          <p:cNvSpPr>
            <a:spLocks noGrp="1" noChangeArrowheads="1"/>
          </p:cNvSpPr>
          <p:nvPr>
            <p:ph type="body" idx="4294967295"/>
          </p:nvPr>
        </p:nvSpPr>
        <p:spPr>
          <a:xfrm>
            <a:off x="2166938" y="1357314"/>
            <a:ext cx="8501062" cy="5214937"/>
          </a:xfrm>
        </p:spPr>
        <p:txBody>
          <a:bodyPr/>
          <a:lstStyle/>
          <a:p>
            <a:pPr eaLnBrk="1" hangingPunct="1">
              <a:buFont typeface="Wingdings" panose="05000000000000000000" pitchFamily="2" charset="2"/>
              <a:buChar char="q"/>
            </a:pPr>
            <a:r>
              <a:rPr lang="en-US" altLang="en-US" dirty="0" smtClean="0"/>
              <a:t>Class diagram</a:t>
            </a:r>
            <a:endParaRPr lang="ru-RU" altLang="en-US" dirty="0" smtClean="0"/>
          </a:p>
          <a:p>
            <a:pPr eaLnBrk="1" hangingPunct="1">
              <a:buFont typeface="Wingdings" panose="05000000000000000000" pitchFamily="2" charset="2"/>
              <a:buChar char="q"/>
            </a:pPr>
            <a:r>
              <a:rPr lang="en-US" altLang="en-US" dirty="0" smtClean="0"/>
              <a:t>Object diagram</a:t>
            </a:r>
            <a:endParaRPr lang="ru-RU" altLang="en-US" dirty="0" smtClean="0"/>
          </a:p>
          <a:p>
            <a:pPr eaLnBrk="1" hangingPunct="1">
              <a:buFont typeface="Wingdings" panose="05000000000000000000" pitchFamily="2" charset="2"/>
              <a:buChar char="q"/>
            </a:pPr>
            <a:r>
              <a:rPr lang="en-US" altLang="en-US" dirty="0" smtClean="0"/>
              <a:t>Use case diagram</a:t>
            </a:r>
            <a:endParaRPr lang="ru-RU" altLang="en-US" dirty="0" smtClean="0"/>
          </a:p>
          <a:p>
            <a:pPr eaLnBrk="1" hangingPunct="1">
              <a:buFont typeface="Wingdings" panose="05000000000000000000" pitchFamily="2" charset="2"/>
              <a:buChar char="q"/>
            </a:pPr>
            <a:r>
              <a:rPr lang="en-US" altLang="en-US" dirty="0" smtClean="0"/>
              <a:t>Sequence diagram</a:t>
            </a:r>
            <a:endParaRPr lang="ru-RU" altLang="en-US" dirty="0" smtClean="0"/>
          </a:p>
          <a:p>
            <a:pPr eaLnBrk="1" hangingPunct="1">
              <a:buFont typeface="Wingdings" panose="05000000000000000000" pitchFamily="2" charset="2"/>
              <a:buChar char="q"/>
            </a:pPr>
            <a:r>
              <a:rPr lang="en-US" altLang="en-US" dirty="0" smtClean="0"/>
              <a:t>Collaboration diagram</a:t>
            </a:r>
            <a:endParaRPr lang="ru-RU" altLang="en-US" dirty="0" smtClean="0"/>
          </a:p>
          <a:p>
            <a:pPr eaLnBrk="1" hangingPunct="1">
              <a:buFont typeface="Wingdings" panose="05000000000000000000" pitchFamily="2" charset="2"/>
              <a:buChar char="q"/>
            </a:pPr>
            <a:r>
              <a:rPr lang="en-US" altLang="en-US" dirty="0" err="1" smtClean="0"/>
              <a:t>Statechart</a:t>
            </a:r>
            <a:r>
              <a:rPr lang="en-US" altLang="en-US" dirty="0" smtClean="0"/>
              <a:t> diagram</a:t>
            </a:r>
            <a:endParaRPr lang="ru-RU" altLang="en-US" dirty="0" smtClean="0"/>
          </a:p>
          <a:p>
            <a:pPr eaLnBrk="1" hangingPunct="1">
              <a:buFont typeface="Wingdings" panose="05000000000000000000" pitchFamily="2" charset="2"/>
              <a:buChar char="q"/>
            </a:pPr>
            <a:r>
              <a:rPr lang="en-US" altLang="en-US" dirty="0" smtClean="0"/>
              <a:t>Activity diagram</a:t>
            </a:r>
            <a:endParaRPr lang="ru-RU" altLang="en-US" dirty="0" smtClean="0"/>
          </a:p>
          <a:p>
            <a:pPr eaLnBrk="1" hangingPunct="1">
              <a:buFont typeface="Wingdings" panose="05000000000000000000" pitchFamily="2" charset="2"/>
              <a:buChar char="q"/>
            </a:pPr>
            <a:r>
              <a:rPr lang="en-US" altLang="en-US" dirty="0" smtClean="0"/>
              <a:t>Component diagram</a:t>
            </a:r>
            <a:endParaRPr lang="ru-RU" altLang="en-US" dirty="0" smtClean="0"/>
          </a:p>
          <a:p>
            <a:pPr eaLnBrk="1" hangingPunct="1">
              <a:buFont typeface="Wingdings" panose="05000000000000000000" pitchFamily="2" charset="2"/>
              <a:buChar char="q"/>
            </a:pPr>
            <a:r>
              <a:rPr lang="en-US" altLang="en-US" dirty="0" smtClean="0"/>
              <a:t>Deployment diagram</a:t>
            </a:r>
            <a:endParaRPr lang="ru-RU" altLang="en-US" dirty="0" smtClean="0"/>
          </a:p>
        </p:txBody>
      </p:sp>
      <p:sp>
        <p:nvSpPr>
          <p:cNvPr id="142340" name="Rectangle 4"/>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endParaRPr lang="ru-RU" altLang="en-US" sz="3200" u="sng"/>
          </a:p>
        </p:txBody>
      </p:sp>
    </p:spTree>
    <p:extLst>
      <p:ext uri="{BB962C8B-B14F-4D97-AF65-F5344CB8AC3E}">
        <p14:creationId xmlns:p14="http://schemas.microsoft.com/office/powerpoint/2010/main" val="3405534952"/>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idx="4294967295"/>
          </p:nvPr>
        </p:nvSpPr>
        <p:spPr>
          <a:xfrm>
            <a:off x="4419600" y="-26988"/>
            <a:ext cx="6248400" cy="487363"/>
          </a:xfrm>
        </p:spPr>
        <p:txBody>
          <a:bodyPr anchor="t">
            <a:normAutofit fontScale="90000"/>
          </a:bodyPr>
          <a:lstStyle/>
          <a:p>
            <a:pPr eaLnBrk="1" hangingPunct="1"/>
            <a:r>
              <a:rPr lang="en-US" altLang="en-US" smtClean="0"/>
              <a:t>Class diagrams</a:t>
            </a:r>
            <a:endParaRPr lang="ru-RU" altLang="en-US" smtClean="0"/>
          </a:p>
        </p:txBody>
      </p:sp>
      <p:sp>
        <p:nvSpPr>
          <p:cNvPr id="143363" name="Rectangle 3"/>
          <p:cNvSpPr>
            <a:spLocks noGrp="1" noChangeArrowheads="1"/>
          </p:cNvSpPr>
          <p:nvPr>
            <p:ph type="body" idx="4294967295"/>
          </p:nvPr>
        </p:nvSpPr>
        <p:spPr>
          <a:xfrm>
            <a:off x="2166938" y="1357314"/>
            <a:ext cx="8501062" cy="5214937"/>
          </a:xfrm>
        </p:spPr>
        <p:txBody>
          <a:bodyPr/>
          <a:lstStyle/>
          <a:p>
            <a:pPr eaLnBrk="1" hangingPunct="1"/>
            <a:r>
              <a:rPr lang="en-US" altLang="en-US" smtClean="0"/>
              <a:t>A class diagram shows a set of classes, interfaces, and collaborations and their relationships.</a:t>
            </a:r>
            <a:endParaRPr lang="ru-RU" altLang="en-US" smtClean="0"/>
          </a:p>
          <a:p>
            <a:pPr eaLnBrk="1" hangingPunct="1"/>
            <a:r>
              <a:rPr lang="en-US" altLang="en-US" smtClean="0"/>
              <a:t>These diagrams are the most common diagram found in modeling object-oriented systems. Class diagrams address the static design view of a system. Class diagrams that include active classes address the static process view of a system.</a:t>
            </a:r>
            <a:endParaRPr lang="ru-RU" altLang="en-US" smtClean="0"/>
          </a:p>
        </p:txBody>
      </p:sp>
      <p:sp>
        <p:nvSpPr>
          <p:cNvPr id="143364" name="Rectangle 4"/>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endParaRPr lang="ru-RU" altLang="en-US" sz="3200" u="sng"/>
          </a:p>
        </p:txBody>
      </p:sp>
    </p:spTree>
    <p:extLst>
      <p:ext uri="{BB962C8B-B14F-4D97-AF65-F5344CB8AC3E}">
        <p14:creationId xmlns:p14="http://schemas.microsoft.com/office/powerpoint/2010/main" val="4208033470"/>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idx="4294967295"/>
          </p:nvPr>
        </p:nvSpPr>
        <p:spPr>
          <a:xfrm>
            <a:off x="4419600" y="-26988"/>
            <a:ext cx="6248400" cy="487363"/>
          </a:xfrm>
        </p:spPr>
        <p:txBody>
          <a:bodyPr anchor="t">
            <a:normAutofit fontScale="90000"/>
          </a:bodyPr>
          <a:lstStyle/>
          <a:p>
            <a:pPr eaLnBrk="1" hangingPunct="1"/>
            <a:r>
              <a:rPr lang="en-US" altLang="en-US" sz="4000"/>
              <a:t>Object diagram</a:t>
            </a:r>
            <a:endParaRPr lang="ru-RU" altLang="en-US" smtClean="0"/>
          </a:p>
        </p:txBody>
      </p:sp>
      <p:sp>
        <p:nvSpPr>
          <p:cNvPr id="144387" name="Rectangle 3"/>
          <p:cNvSpPr>
            <a:spLocks noGrp="1" noChangeArrowheads="1"/>
          </p:cNvSpPr>
          <p:nvPr>
            <p:ph type="body" idx="4294967295"/>
          </p:nvPr>
        </p:nvSpPr>
        <p:spPr>
          <a:xfrm>
            <a:off x="2166938" y="1357314"/>
            <a:ext cx="8501062" cy="5214937"/>
          </a:xfrm>
        </p:spPr>
        <p:txBody>
          <a:bodyPr/>
          <a:lstStyle/>
          <a:p>
            <a:pPr eaLnBrk="1" hangingPunct="1"/>
            <a:r>
              <a:rPr lang="en-US" altLang="en-US" smtClean="0"/>
              <a:t>An object diagram shows a set of objects and their relationships. Object diagrams represent static snapshots of instances of the things found in class diagrams. These diagrams address the static design view or static process view of a system as do class diagrams, but from the perspective of real or prototypical cases.</a:t>
            </a:r>
            <a:endParaRPr lang="ru-RU" altLang="en-US" smtClean="0"/>
          </a:p>
        </p:txBody>
      </p:sp>
      <p:sp>
        <p:nvSpPr>
          <p:cNvPr id="144388" name="Rectangle 4"/>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endParaRPr lang="ru-RU" altLang="en-US" sz="3200" u="sng"/>
          </a:p>
        </p:txBody>
      </p:sp>
    </p:spTree>
    <p:extLst>
      <p:ext uri="{BB962C8B-B14F-4D97-AF65-F5344CB8AC3E}">
        <p14:creationId xmlns:p14="http://schemas.microsoft.com/office/powerpoint/2010/main" val="4174323485"/>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idx="4294967295"/>
          </p:nvPr>
        </p:nvSpPr>
        <p:spPr>
          <a:xfrm>
            <a:off x="4419600" y="-26988"/>
            <a:ext cx="6248400" cy="487363"/>
          </a:xfrm>
        </p:spPr>
        <p:txBody>
          <a:bodyPr anchor="t">
            <a:normAutofit fontScale="90000"/>
          </a:bodyPr>
          <a:lstStyle/>
          <a:p>
            <a:pPr eaLnBrk="1" hangingPunct="1"/>
            <a:r>
              <a:rPr lang="en-US" altLang="en-US" smtClean="0"/>
              <a:t>Use case diagram</a:t>
            </a:r>
            <a:endParaRPr lang="ru-RU" altLang="en-US" smtClean="0"/>
          </a:p>
        </p:txBody>
      </p:sp>
      <p:sp>
        <p:nvSpPr>
          <p:cNvPr id="145411" name="Rectangle 3"/>
          <p:cNvSpPr>
            <a:spLocks noGrp="1" noChangeArrowheads="1"/>
          </p:cNvSpPr>
          <p:nvPr>
            <p:ph type="body" idx="4294967295"/>
          </p:nvPr>
        </p:nvSpPr>
        <p:spPr>
          <a:xfrm>
            <a:off x="2166938" y="1357314"/>
            <a:ext cx="8501062" cy="5214937"/>
          </a:xfrm>
        </p:spPr>
        <p:txBody>
          <a:bodyPr/>
          <a:lstStyle/>
          <a:p>
            <a:pPr eaLnBrk="1" hangingPunct="1"/>
            <a:r>
              <a:rPr lang="en-US" altLang="en-US" smtClean="0"/>
              <a:t>A use case diagram shows a set of use cases and actors (a special kind of class) and their relationships. Use case diagrams address the static use case view of a system. These diagrams are especially important in organizing and modeling the behaviors of a system.</a:t>
            </a:r>
            <a:endParaRPr lang="ru-RU" altLang="en-US" smtClean="0"/>
          </a:p>
        </p:txBody>
      </p:sp>
      <p:sp>
        <p:nvSpPr>
          <p:cNvPr id="145412" name="Rectangle 4"/>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endParaRPr lang="ru-RU" altLang="en-US" sz="3200" u="sng"/>
          </a:p>
        </p:txBody>
      </p:sp>
    </p:spTree>
    <p:extLst>
      <p:ext uri="{BB962C8B-B14F-4D97-AF65-F5344CB8AC3E}">
        <p14:creationId xmlns:p14="http://schemas.microsoft.com/office/powerpoint/2010/main" val="408668492"/>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idx="4294967295"/>
          </p:nvPr>
        </p:nvSpPr>
        <p:spPr>
          <a:xfrm>
            <a:off x="4419600" y="-26988"/>
            <a:ext cx="6248400" cy="487363"/>
          </a:xfrm>
        </p:spPr>
        <p:txBody>
          <a:bodyPr anchor="t">
            <a:normAutofit fontScale="90000"/>
          </a:bodyPr>
          <a:lstStyle/>
          <a:p>
            <a:pPr eaLnBrk="1" hangingPunct="1"/>
            <a:r>
              <a:rPr lang="en-US" altLang="en-US" smtClean="0"/>
              <a:t>Sequence and collaboration diagrams</a:t>
            </a:r>
            <a:endParaRPr lang="ru-RU" altLang="en-US" smtClean="0"/>
          </a:p>
        </p:txBody>
      </p:sp>
      <p:sp>
        <p:nvSpPr>
          <p:cNvPr id="33795" name="Rectangle 3"/>
          <p:cNvSpPr>
            <a:spLocks noGrp="1" noChangeArrowheads="1"/>
          </p:cNvSpPr>
          <p:nvPr>
            <p:ph type="body" idx="4294967295"/>
          </p:nvPr>
        </p:nvSpPr>
        <p:spPr>
          <a:xfrm>
            <a:off x="2166938" y="1357314"/>
            <a:ext cx="8501062" cy="5214937"/>
          </a:xfrm>
        </p:spPr>
        <p:txBody>
          <a:bodyPr>
            <a:normAutofit/>
          </a:bodyPr>
          <a:lstStyle/>
          <a:p>
            <a:pPr eaLnBrk="1" hangingPunct="1">
              <a:defRPr/>
            </a:pPr>
            <a:r>
              <a:rPr lang="en-US" altLang="en-US" sz="2600"/>
              <a:t>Both sequence diagrams and collaboration diagrams are kinds of interaction diagrams. An shows an interaction, consisting of a set of objects and their relationships, including the messages that may be dispatched among them. Interaction diagrams address the dynamic view of a system. </a:t>
            </a:r>
          </a:p>
          <a:p>
            <a:pPr eaLnBrk="1" hangingPunct="1">
              <a:defRPr/>
            </a:pPr>
            <a:r>
              <a:rPr lang="en-US" altLang="en-US" sz="2600"/>
              <a:t>A sequence diagram is an interaction diagram that emphasizes the time-ordering of messages; a collaboration diagram is an interaction diagram that emphasizes the structural organization of the objects that send and receive messages. Sequence diagrams and collaboration diagrams are isomorphic, meaning that you can take one and transform it into the other.</a:t>
            </a:r>
            <a:endParaRPr lang="ru-RU" altLang="en-US" sz="2600"/>
          </a:p>
        </p:txBody>
      </p:sp>
      <p:sp>
        <p:nvSpPr>
          <p:cNvPr id="146436" name="Rectangle 4"/>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endParaRPr lang="ru-RU" altLang="en-US" sz="3200" u="sng"/>
          </a:p>
        </p:txBody>
      </p:sp>
    </p:spTree>
    <p:extLst>
      <p:ext uri="{BB962C8B-B14F-4D97-AF65-F5344CB8AC3E}">
        <p14:creationId xmlns:p14="http://schemas.microsoft.com/office/powerpoint/2010/main" val="2314461541"/>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idx="4294967295"/>
          </p:nvPr>
        </p:nvSpPr>
        <p:spPr>
          <a:xfrm>
            <a:off x="4419600" y="-26988"/>
            <a:ext cx="6248400" cy="487363"/>
          </a:xfrm>
        </p:spPr>
        <p:txBody>
          <a:bodyPr anchor="t">
            <a:normAutofit fontScale="90000"/>
          </a:bodyPr>
          <a:lstStyle/>
          <a:p>
            <a:pPr eaLnBrk="1" hangingPunct="1"/>
            <a:r>
              <a:rPr lang="en-US" altLang="en-US" smtClean="0"/>
              <a:t>Statechart  diagrams</a:t>
            </a:r>
            <a:endParaRPr lang="ru-RU" altLang="en-US" smtClean="0"/>
          </a:p>
        </p:txBody>
      </p:sp>
      <p:sp>
        <p:nvSpPr>
          <p:cNvPr id="147459" name="Rectangle 3"/>
          <p:cNvSpPr>
            <a:spLocks noGrp="1" noChangeArrowheads="1"/>
          </p:cNvSpPr>
          <p:nvPr>
            <p:ph type="body" idx="4294967295"/>
          </p:nvPr>
        </p:nvSpPr>
        <p:spPr>
          <a:xfrm>
            <a:off x="2166938" y="1357314"/>
            <a:ext cx="8501062" cy="5214937"/>
          </a:xfrm>
        </p:spPr>
        <p:txBody>
          <a:bodyPr/>
          <a:lstStyle/>
          <a:p>
            <a:pPr eaLnBrk="1" hangingPunct="1"/>
            <a:r>
              <a:rPr lang="en-US" altLang="en-US" smtClean="0"/>
              <a:t>A statechart diagram shows a state machine, consisting of states, transitions, events, and activities. Statechart diagrams address the dynamic view of a system. They are especially important in modeling the behavior of an interface, class, or collaboration and emphasize the event-ordered behavior of an object, which is especially useful in modeling reactive systems.</a:t>
            </a:r>
            <a:endParaRPr lang="ru-RU" altLang="en-US" smtClean="0"/>
          </a:p>
        </p:txBody>
      </p:sp>
      <p:sp>
        <p:nvSpPr>
          <p:cNvPr id="147460" name="Rectangle 4"/>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endParaRPr lang="ru-RU" altLang="en-US" sz="3200" u="sng"/>
          </a:p>
        </p:txBody>
      </p:sp>
    </p:spTree>
    <p:extLst>
      <p:ext uri="{BB962C8B-B14F-4D97-AF65-F5344CB8AC3E}">
        <p14:creationId xmlns:p14="http://schemas.microsoft.com/office/powerpoint/2010/main" val="174105827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1885950" y="3238501"/>
            <a:ext cx="3124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a:solidFill>
                  <a:schemeClr val="tx2"/>
                </a:solidFill>
                <a:latin typeface="Arial" panose="020B0604020202020204" pitchFamily="34" charset="0"/>
              </a:rPr>
              <a:t>Order Processing System</a:t>
            </a:r>
          </a:p>
        </p:txBody>
      </p:sp>
      <p:sp>
        <p:nvSpPr>
          <p:cNvPr id="28675" name="Text Box 5"/>
          <p:cNvSpPr txBox="1">
            <a:spLocks noChangeArrowheads="1"/>
          </p:cNvSpPr>
          <p:nvPr/>
        </p:nvSpPr>
        <p:spPr bwMode="auto">
          <a:xfrm>
            <a:off x="8259764" y="5057775"/>
            <a:ext cx="1000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chemeClr val="tx2"/>
                </a:solidFill>
                <a:latin typeface="Arial" panose="020B0604020202020204" pitchFamily="34" charset="0"/>
              </a:rPr>
              <a:t>Billing</a:t>
            </a:r>
          </a:p>
        </p:txBody>
      </p:sp>
      <p:sp>
        <p:nvSpPr>
          <p:cNvPr id="28676" name="Text Box 6"/>
          <p:cNvSpPr txBox="1">
            <a:spLocks noChangeArrowheads="1"/>
          </p:cNvSpPr>
          <p:nvPr/>
        </p:nvSpPr>
        <p:spPr bwMode="auto">
          <a:xfrm>
            <a:off x="8273162" y="2038351"/>
            <a:ext cx="97174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chemeClr val="tx2"/>
                </a:solidFill>
                <a:latin typeface="Arial" panose="020B0604020202020204" pitchFamily="34" charset="0"/>
              </a:rPr>
              <a:t>Order</a:t>
            </a:r>
          </a:p>
          <a:p>
            <a:pPr algn="ctr"/>
            <a:r>
              <a:rPr lang="en-US" altLang="en-US">
                <a:solidFill>
                  <a:schemeClr val="tx2"/>
                </a:solidFill>
                <a:latin typeface="Arial" panose="020B0604020202020204" pitchFamily="34" charset="0"/>
              </a:rPr>
              <a:t>Entry</a:t>
            </a:r>
          </a:p>
        </p:txBody>
      </p:sp>
      <p:sp>
        <p:nvSpPr>
          <p:cNvPr id="28677" name="Text Box 7"/>
          <p:cNvSpPr txBox="1">
            <a:spLocks noChangeArrowheads="1"/>
          </p:cNvSpPr>
          <p:nvPr/>
        </p:nvSpPr>
        <p:spPr bwMode="auto">
          <a:xfrm>
            <a:off x="6743003" y="3495676"/>
            <a:ext cx="15888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solidFill>
                  <a:schemeClr val="tx2"/>
                </a:solidFill>
                <a:latin typeface="Arial" panose="020B0604020202020204" pitchFamily="34" charset="0"/>
              </a:rPr>
              <a:t>Order</a:t>
            </a:r>
          </a:p>
          <a:p>
            <a:pPr algn="ctr"/>
            <a:r>
              <a:rPr lang="en-US" altLang="en-US">
                <a:solidFill>
                  <a:schemeClr val="tx2"/>
                </a:solidFill>
                <a:latin typeface="Arial" panose="020B0604020202020204" pitchFamily="34" charset="0"/>
              </a:rPr>
              <a:t>Fulfillment</a:t>
            </a:r>
          </a:p>
        </p:txBody>
      </p:sp>
      <p:sp>
        <p:nvSpPr>
          <p:cNvPr id="28678" name="AutoShape 8"/>
          <p:cNvSpPr>
            <a:spLocks noChangeArrowheads="1"/>
          </p:cNvSpPr>
          <p:nvPr/>
        </p:nvSpPr>
        <p:spPr bwMode="auto">
          <a:xfrm>
            <a:off x="5410200" y="3086100"/>
            <a:ext cx="838200" cy="914400"/>
          </a:xfrm>
          <a:prstGeom prst="rightArrow">
            <a:avLst>
              <a:gd name="adj1" fmla="val 50000"/>
              <a:gd name="adj2" fmla="val 25000"/>
            </a:avLst>
          </a:prstGeom>
          <a:solidFill>
            <a:srgbClr val="FF00FF"/>
          </a:soli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28679" name="Text Box 9"/>
          <p:cNvSpPr txBox="1">
            <a:spLocks noChangeArrowheads="1"/>
          </p:cNvSpPr>
          <p:nvPr/>
        </p:nvSpPr>
        <p:spPr bwMode="auto">
          <a:xfrm>
            <a:off x="3810000" y="5791200"/>
            <a:ext cx="4191000" cy="478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US" altLang="en-US" i="1">
                <a:solidFill>
                  <a:schemeClr val="tx2"/>
                </a:solidFill>
              </a:rPr>
              <a:t>Manages Complexity</a:t>
            </a:r>
          </a:p>
        </p:txBody>
      </p:sp>
      <p:sp>
        <p:nvSpPr>
          <p:cNvPr id="28680" name="Rectangle 10"/>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What is Modularity?</a:t>
            </a:r>
          </a:p>
        </p:txBody>
      </p:sp>
      <p:sp>
        <p:nvSpPr>
          <p:cNvPr id="28681" name="Rectangle 11"/>
          <p:cNvSpPr>
            <a:spLocks noGrp="1" noChangeArrowheads="1"/>
          </p:cNvSpPr>
          <p:nvPr>
            <p:ph idx="1"/>
          </p:nvPr>
        </p:nvSpPr>
        <p:spPr>
          <a:xfrm>
            <a:off x="1836739" y="1916113"/>
            <a:ext cx="6346825" cy="3530600"/>
          </a:xfrm>
        </p:spPr>
        <p:txBody>
          <a:bodyPr/>
          <a:lstStyle/>
          <a:p>
            <a:pPr eaLnBrk="1" hangingPunct="1"/>
            <a:r>
              <a:rPr lang="en-US" altLang="en-US" smtClean="0"/>
              <a:t>The breaking up of something complex into manageable pieces</a:t>
            </a:r>
          </a:p>
        </p:txBody>
      </p:sp>
    </p:spTree>
    <p:extLst>
      <p:ext uri="{BB962C8B-B14F-4D97-AF65-F5344CB8AC3E}">
        <p14:creationId xmlns:p14="http://schemas.microsoft.com/office/powerpoint/2010/main" val="11110939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idx="4294967295"/>
          </p:nvPr>
        </p:nvSpPr>
        <p:spPr>
          <a:xfrm>
            <a:off x="4419600" y="-26988"/>
            <a:ext cx="6248400" cy="487363"/>
          </a:xfrm>
        </p:spPr>
        <p:txBody>
          <a:bodyPr anchor="t">
            <a:normAutofit fontScale="90000"/>
          </a:bodyPr>
          <a:lstStyle/>
          <a:p>
            <a:pPr eaLnBrk="1" hangingPunct="1"/>
            <a:r>
              <a:rPr lang="en-US" altLang="en-US" smtClean="0"/>
              <a:t>Activity diagram</a:t>
            </a:r>
            <a:endParaRPr lang="ru-RU" altLang="en-US" smtClean="0"/>
          </a:p>
        </p:txBody>
      </p:sp>
      <p:sp>
        <p:nvSpPr>
          <p:cNvPr id="148483" name="Rectangle 3"/>
          <p:cNvSpPr>
            <a:spLocks noGrp="1" noChangeArrowheads="1"/>
          </p:cNvSpPr>
          <p:nvPr>
            <p:ph type="body" idx="4294967295"/>
          </p:nvPr>
        </p:nvSpPr>
        <p:spPr>
          <a:xfrm>
            <a:off x="2166938" y="1357314"/>
            <a:ext cx="8501062" cy="5214937"/>
          </a:xfrm>
        </p:spPr>
        <p:txBody>
          <a:bodyPr/>
          <a:lstStyle/>
          <a:p>
            <a:pPr eaLnBrk="1" hangingPunct="1"/>
            <a:r>
              <a:rPr lang="en-US" altLang="en-US" smtClean="0"/>
              <a:t>An activity diagram is a special kind of a statechart diagram that shows the flow from activity to activity within a system. Activity diagrams address the dynamic view of a system. They are especially important in modeling the function of a system and emphasize the flow of control among objects.</a:t>
            </a:r>
            <a:endParaRPr lang="ru-RU" altLang="en-US" smtClean="0"/>
          </a:p>
        </p:txBody>
      </p:sp>
      <p:sp>
        <p:nvSpPr>
          <p:cNvPr id="148484" name="Rectangle 4"/>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endParaRPr lang="ru-RU" altLang="en-US" sz="3200" u="sng"/>
          </a:p>
        </p:txBody>
      </p:sp>
    </p:spTree>
    <p:extLst>
      <p:ext uri="{BB962C8B-B14F-4D97-AF65-F5344CB8AC3E}">
        <p14:creationId xmlns:p14="http://schemas.microsoft.com/office/powerpoint/2010/main" val="3924571878"/>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idx="4294967295"/>
          </p:nvPr>
        </p:nvSpPr>
        <p:spPr>
          <a:xfrm>
            <a:off x="4419600" y="-26988"/>
            <a:ext cx="6248400" cy="487363"/>
          </a:xfrm>
        </p:spPr>
        <p:txBody>
          <a:bodyPr anchor="t">
            <a:normAutofit fontScale="90000"/>
          </a:bodyPr>
          <a:lstStyle/>
          <a:p>
            <a:pPr eaLnBrk="1" hangingPunct="1"/>
            <a:r>
              <a:rPr lang="en-US" altLang="en-US" smtClean="0"/>
              <a:t>Component diagram</a:t>
            </a:r>
            <a:endParaRPr lang="ru-RU" altLang="en-US" smtClean="0"/>
          </a:p>
        </p:txBody>
      </p:sp>
      <p:sp>
        <p:nvSpPr>
          <p:cNvPr id="149507" name="Rectangle 3"/>
          <p:cNvSpPr>
            <a:spLocks noGrp="1" noChangeArrowheads="1"/>
          </p:cNvSpPr>
          <p:nvPr>
            <p:ph type="body" idx="4294967295"/>
          </p:nvPr>
        </p:nvSpPr>
        <p:spPr>
          <a:xfrm>
            <a:off x="2166938" y="1357314"/>
            <a:ext cx="8501062" cy="5214937"/>
          </a:xfrm>
        </p:spPr>
        <p:txBody>
          <a:bodyPr/>
          <a:lstStyle/>
          <a:p>
            <a:pPr eaLnBrk="1" hangingPunct="1"/>
            <a:r>
              <a:rPr lang="en-US" altLang="en-US" smtClean="0"/>
              <a:t>A component diagram shows the organizations and dependencies among a set of components. Component diagrams address the static implementation view of a system. They are related to class diagrams in that a component typically maps to one or more classes, interfaces, or collaborations.</a:t>
            </a:r>
            <a:endParaRPr lang="ru-RU" altLang="en-US" smtClean="0"/>
          </a:p>
        </p:txBody>
      </p:sp>
      <p:sp>
        <p:nvSpPr>
          <p:cNvPr id="149508" name="Rectangle 4"/>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endParaRPr lang="ru-RU" altLang="en-US" sz="3200" u="sng"/>
          </a:p>
        </p:txBody>
      </p:sp>
    </p:spTree>
    <p:extLst>
      <p:ext uri="{BB962C8B-B14F-4D97-AF65-F5344CB8AC3E}">
        <p14:creationId xmlns:p14="http://schemas.microsoft.com/office/powerpoint/2010/main" val="2817230759"/>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idx="4294967295"/>
          </p:nvPr>
        </p:nvSpPr>
        <p:spPr>
          <a:xfrm>
            <a:off x="4419600" y="-26988"/>
            <a:ext cx="6248400" cy="487363"/>
          </a:xfrm>
        </p:spPr>
        <p:txBody>
          <a:bodyPr anchor="t">
            <a:normAutofit fontScale="90000"/>
          </a:bodyPr>
          <a:lstStyle/>
          <a:p>
            <a:pPr eaLnBrk="1" hangingPunct="1"/>
            <a:r>
              <a:rPr lang="en-US" altLang="en-US" smtClean="0"/>
              <a:t>Deployment diagram</a:t>
            </a:r>
            <a:endParaRPr lang="ru-RU" altLang="en-US" smtClean="0"/>
          </a:p>
        </p:txBody>
      </p:sp>
      <p:sp>
        <p:nvSpPr>
          <p:cNvPr id="150531" name="Rectangle 3"/>
          <p:cNvSpPr>
            <a:spLocks noGrp="1" noChangeArrowheads="1"/>
          </p:cNvSpPr>
          <p:nvPr>
            <p:ph type="body" idx="4294967295"/>
          </p:nvPr>
        </p:nvSpPr>
        <p:spPr>
          <a:xfrm>
            <a:off x="2166938" y="1357314"/>
            <a:ext cx="8501062" cy="5214937"/>
          </a:xfrm>
        </p:spPr>
        <p:txBody>
          <a:bodyPr/>
          <a:lstStyle/>
          <a:p>
            <a:pPr eaLnBrk="1" hangingPunct="1"/>
            <a:r>
              <a:rPr lang="en-US" altLang="en-US" smtClean="0"/>
              <a:t>A deployment diagram shows the configuration of run-time processing nodes and the components that live on them. Deployment diagrams address the static deployment view of an architecture. They are related to component diagrams in that a node typically encloses one or more components.</a:t>
            </a:r>
            <a:endParaRPr lang="ru-RU" altLang="en-US" smtClean="0"/>
          </a:p>
        </p:txBody>
      </p:sp>
      <p:sp>
        <p:nvSpPr>
          <p:cNvPr id="150532" name="Rectangle 4"/>
          <p:cNvSpPr>
            <a:spLocks noChangeArrowheads="1"/>
          </p:cNvSpPr>
          <p:nvPr/>
        </p:nvSpPr>
        <p:spPr bwMode="auto">
          <a:xfrm>
            <a:off x="1738314" y="1357314"/>
            <a:ext cx="8643937"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50000"/>
              </a:spcBef>
            </a:pPr>
            <a:endParaRPr lang="ru-RU" altLang="en-US" sz="3200" u="sng"/>
          </a:p>
        </p:txBody>
      </p:sp>
    </p:spTree>
    <p:extLst>
      <p:ext uri="{BB962C8B-B14F-4D97-AF65-F5344CB8AC3E}">
        <p14:creationId xmlns:p14="http://schemas.microsoft.com/office/powerpoint/2010/main" val="658740116"/>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4"/>
          <p:cNvSpPr txBox="1">
            <a:spLocks noChangeArrowheads="1"/>
          </p:cNvSpPr>
          <p:nvPr/>
        </p:nvSpPr>
        <p:spPr bwMode="auto">
          <a:xfrm>
            <a:off x="8305800" y="5867400"/>
            <a:ext cx="213360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i="1">
                <a:solidFill>
                  <a:schemeClr val="tx2"/>
                </a:solidFill>
                <a:latin typeface="ZapfHumnst BT" pitchFamily="34" charset="0"/>
              </a:rPr>
              <a:t>(continued)</a:t>
            </a:r>
          </a:p>
        </p:txBody>
      </p:sp>
      <p:sp>
        <p:nvSpPr>
          <p:cNvPr id="151555" name="Rectangle 5"/>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Review: Introduction to Object Orientation</a:t>
            </a:r>
          </a:p>
        </p:txBody>
      </p:sp>
      <p:sp>
        <p:nvSpPr>
          <p:cNvPr id="151556" name="Rectangle 6"/>
          <p:cNvSpPr>
            <a:spLocks noGrp="1" noChangeArrowheads="1"/>
          </p:cNvSpPr>
          <p:nvPr>
            <p:ph idx="1"/>
          </p:nvPr>
        </p:nvSpPr>
        <p:spPr/>
        <p:txBody>
          <a:bodyPr/>
          <a:lstStyle/>
          <a:p>
            <a:pPr eaLnBrk="1" hangingPunct="1">
              <a:buFont typeface="Wingdings" panose="05000000000000000000" pitchFamily="2" charset="2"/>
              <a:buChar char="q"/>
            </a:pPr>
            <a:r>
              <a:rPr lang="en-US" altLang="en-US" dirty="0" smtClean="0"/>
              <a:t>What are the four basic principles of object orientation?  Provide a brief description of each.</a:t>
            </a:r>
          </a:p>
          <a:p>
            <a:pPr eaLnBrk="1" hangingPunct="1">
              <a:buFont typeface="Wingdings" panose="05000000000000000000" pitchFamily="2" charset="2"/>
              <a:buChar char="q"/>
            </a:pPr>
            <a:r>
              <a:rPr lang="en-US" altLang="en-US" dirty="0" smtClean="0"/>
              <a:t>What is an Object and what is a Class?  What is the difference between them?</a:t>
            </a:r>
          </a:p>
          <a:p>
            <a:pPr eaLnBrk="1" hangingPunct="1">
              <a:buFont typeface="Wingdings" panose="05000000000000000000" pitchFamily="2" charset="2"/>
              <a:buChar char="q"/>
            </a:pPr>
            <a:r>
              <a:rPr lang="en-US" altLang="en-US" dirty="0" smtClean="0"/>
              <a:t>What is an Attribute?</a:t>
            </a:r>
          </a:p>
          <a:p>
            <a:pPr eaLnBrk="1" hangingPunct="1">
              <a:buFont typeface="Wingdings" panose="05000000000000000000" pitchFamily="2" charset="2"/>
              <a:buChar char="q"/>
            </a:pPr>
            <a:r>
              <a:rPr lang="en-US" altLang="en-US" dirty="0" smtClean="0"/>
              <a:t>What is an Operation?</a:t>
            </a:r>
          </a:p>
          <a:p>
            <a:pPr eaLnBrk="1" hangingPunct="1">
              <a:buFont typeface="Wingdings" panose="05000000000000000000" pitchFamily="2" charset="2"/>
              <a:buChar char="q"/>
            </a:pPr>
            <a:r>
              <a:rPr lang="en-US" altLang="en-US" dirty="0" smtClean="0"/>
              <a:t>What is an Interface? What is Polymorphism?</a:t>
            </a:r>
          </a:p>
          <a:p>
            <a:pPr eaLnBrk="1" hangingPunct="1">
              <a:buFont typeface="Wingdings" panose="05000000000000000000" pitchFamily="2" charset="2"/>
              <a:buChar char="q"/>
            </a:pPr>
            <a:r>
              <a:rPr lang="en-US" altLang="en-US" dirty="0" smtClean="0"/>
              <a:t>What is a Component?</a:t>
            </a:r>
          </a:p>
        </p:txBody>
      </p:sp>
    </p:spTree>
    <p:extLst>
      <p:ext uri="{BB962C8B-B14F-4D97-AF65-F5344CB8AC3E}">
        <p14:creationId xmlns:p14="http://schemas.microsoft.com/office/powerpoint/2010/main" val="10434280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4"/>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Review: Introduction to Object Orientation (cont.)</a:t>
            </a:r>
          </a:p>
        </p:txBody>
      </p:sp>
      <p:sp>
        <p:nvSpPr>
          <p:cNvPr id="131075" name="Rectangle 5"/>
          <p:cNvSpPr>
            <a:spLocks noGrp="1" noChangeArrowheads="1"/>
          </p:cNvSpPr>
          <p:nvPr>
            <p:ph idx="1"/>
          </p:nvPr>
        </p:nvSpPr>
        <p:spPr/>
        <p:txBody>
          <a:bodyPr rtlCol="0">
            <a:normAutofit/>
          </a:bodyPr>
          <a:lstStyle/>
          <a:p>
            <a:pPr>
              <a:spcAft>
                <a:spcPts val="0"/>
              </a:spcAft>
              <a:buFont typeface="Wingdings 3" charset="2"/>
              <a:buChar char=""/>
              <a:defRPr/>
            </a:pPr>
            <a:r>
              <a:rPr lang="en-US" altLang="en-US" smtClean="0">
                <a:solidFill>
                  <a:schemeClr val="tx1">
                    <a:lumMod val="75000"/>
                    <a:lumOff val="25000"/>
                  </a:schemeClr>
                </a:solidFill>
              </a:rPr>
              <a:t>What is a Package?</a:t>
            </a:r>
          </a:p>
          <a:p>
            <a:pPr>
              <a:spcAft>
                <a:spcPts val="0"/>
              </a:spcAft>
              <a:buFont typeface="Wingdings 3" charset="2"/>
              <a:buChar char=""/>
              <a:defRPr/>
            </a:pPr>
            <a:r>
              <a:rPr lang="en-US" altLang="en-US" smtClean="0">
                <a:solidFill>
                  <a:schemeClr val="tx1">
                    <a:lumMod val="75000"/>
                    <a:lumOff val="25000"/>
                  </a:schemeClr>
                </a:solidFill>
              </a:rPr>
              <a:t>What is Subsystem?  How does it relate to a Component?  How does it relate to a package?  How does it relate to a class?</a:t>
            </a:r>
          </a:p>
          <a:p>
            <a:pPr>
              <a:spcAft>
                <a:spcPts val="0"/>
              </a:spcAft>
              <a:buFont typeface="Wingdings 3" charset="2"/>
              <a:buChar char=""/>
              <a:defRPr/>
            </a:pPr>
            <a:r>
              <a:rPr lang="en-US" altLang="en-US" smtClean="0">
                <a:solidFill>
                  <a:schemeClr val="tx1">
                    <a:lumMod val="75000"/>
                    <a:lumOff val="25000"/>
                  </a:schemeClr>
                </a:solidFill>
              </a:rPr>
              <a:t>Name the 4 basic UML relationships and describe each.</a:t>
            </a:r>
          </a:p>
          <a:p>
            <a:pPr>
              <a:spcAft>
                <a:spcPts val="0"/>
              </a:spcAft>
              <a:buFont typeface="Wingdings 3" charset="2"/>
              <a:buChar char=""/>
              <a:defRPr/>
            </a:pPr>
            <a:r>
              <a:rPr lang="en-US" altLang="en-US" smtClean="0">
                <a:solidFill>
                  <a:schemeClr val="tx1">
                    <a:lumMod val="75000"/>
                    <a:lumOff val="25000"/>
                  </a:schemeClr>
                </a:solidFill>
              </a:rPr>
              <a:t>Describe the strengths of object orientation.</a:t>
            </a:r>
          </a:p>
          <a:p>
            <a:pPr>
              <a:spcAft>
                <a:spcPts val="0"/>
              </a:spcAft>
              <a:buFont typeface="Wingdings 3" charset="2"/>
              <a:buChar char=""/>
              <a:defRPr/>
            </a:pPr>
            <a:r>
              <a:rPr lang="en-US" altLang="en-US" smtClean="0">
                <a:solidFill>
                  <a:schemeClr val="tx1">
                    <a:lumMod val="75000"/>
                    <a:lumOff val="25000"/>
                  </a:schemeClr>
                </a:solidFill>
              </a:rPr>
              <a:t>Name and describe some general UML mechanisms.</a:t>
            </a:r>
          </a:p>
          <a:p>
            <a:pPr>
              <a:spcAft>
                <a:spcPts val="0"/>
              </a:spcAft>
              <a:buFont typeface="Wingdings 3" charset="2"/>
              <a:buChar char=""/>
              <a:defRPr/>
            </a:pPr>
            <a:r>
              <a:rPr lang="en-US" altLang="en-US" smtClean="0">
                <a:solidFill>
                  <a:schemeClr val="tx1">
                    <a:lumMod val="75000"/>
                    <a:lumOff val="25000"/>
                  </a:schemeClr>
                </a:solidFill>
              </a:rPr>
              <a:t>What are stereotypes?  Name some common uses of stereotypes.</a:t>
            </a:r>
          </a:p>
        </p:txBody>
      </p:sp>
    </p:spTree>
    <p:extLst>
      <p:ext uri="{BB962C8B-B14F-4D97-AF65-F5344CB8AC3E}">
        <p14:creationId xmlns:p14="http://schemas.microsoft.com/office/powerpoint/2010/main" val="3866575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3"/>
          <p:cNvGrpSpPr>
            <a:grpSpLocks/>
          </p:cNvGrpSpPr>
          <p:nvPr/>
        </p:nvGrpSpPr>
        <p:grpSpPr bwMode="auto">
          <a:xfrm>
            <a:off x="1611314" y="1528763"/>
            <a:ext cx="1641475" cy="4698038"/>
            <a:chOff x="220" y="640"/>
            <a:chExt cx="1135" cy="3488"/>
          </a:xfrm>
        </p:grpSpPr>
        <p:sp>
          <p:nvSpPr>
            <p:cNvPr id="30741" name="Rectangle 4"/>
            <p:cNvSpPr>
              <a:spLocks noChangeArrowheads="1"/>
            </p:cNvSpPr>
            <p:nvPr/>
          </p:nvSpPr>
          <p:spPr bwMode="auto">
            <a:xfrm>
              <a:off x="271" y="3648"/>
              <a:ext cx="1033"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latin typeface="Arial" panose="020B0604020202020204" pitchFamily="34" charset="0"/>
                </a:rPr>
                <a:t>Decreasing </a:t>
              </a:r>
            </a:p>
            <a:p>
              <a:pPr algn="ctr"/>
              <a:r>
                <a:rPr lang="en-US" altLang="en-US" sz="1800" b="1">
                  <a:latin typeface="Arial" panose="020B0604020202020204" pitchFamily="34" charset="0"/>
                </a:rPr>
                <a:t>abstraction</a:t>
              </a:r>
            </a:p>
          </p:txBody>
        </p:sp>
        <p:sp>
          <p:nvSpPr>
            <p:cNvPr id="30742" name="AutoShape 5"/>
            <p:cNvSpPr>
              <a:spLocks noChangeArrowheads="1"/>
            </p:cNvSpPr>
            <p:nvPr/>
          </p:nvSpPr>
          <p:spPr bwMode="auto">
            <a:xfrm>
              <a:off x="220" y="1044"/>
              <a:ext cx="1135" cy="2491"/>
            </a:xfrm>
            <a:prstGeom prst="upDownArrow">
              <a:avLst>
                <a:gd name="adj1" fmla="val 50000"/>
                <a:gd name="adj2" fmla="val 43894"/>
              </a:avLst>
            </a:prstGeom>
            <a:gradFill rotWithShape="0">
              <a:gsLst>
                <a:gs pos="0">
                  <a:srgbClr val="760076"/>
                </a:gs>
                <a:gs pos="50000">
                  <a:srgbClr val="FF00FF"/>
                </a:gs>
                <a:gs pos="100000">
                  <a:srgbClr val="760076"/>
                </a:gs>
              </a:gsLst>
              <a:lin ang="5400000" scaled="1"/>
            </a:gra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000" u="sng">
                <a:latin typeface="ZapfHumnst BT" pitchFamily="34" charset="0"/>
              </a:endParaRPr>
            </a:p>
          </p:txBody>
        </p:sp>
        <p:sp>
          <p:nvSpPr>
            <p:cNvPr id="30743" name="Rectangle 6"/>
            <p:cNvSpPr>
              <a:spLocks noChangeArrowheads="1"/>
            </p:cNvSpPr>
            <p:nvPr/>
          </p:nvSpPr>
          <p:spPr bwMode="auto">
            <a:xfrm>
              <a:off x="294" y="640"/>
              <a:ext cx="98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b="1">
                  <a:latin typeface="Arial" panose="020B0604020202020204" pitchFamily="34" charset="0"/>
                </a:rPr>
                <a:t>Increasing </a:t>
              </a:r>
            </a:p>
            <a:p>
              <a:pPr algn="ctr"/>
              <a:r>
                <a:rPr lang="en-US" altLang="en-US" sz="1800" b="1">
                  <a:latin typeface="Arial" panose="020B0604020202020204" pitchFamily="34" charset="0"/>
                </a:rPr>
                <a:t>abstraction</a:t>
              </a:r>
            </a:p>
          </p:txBody>
        </p:sp>
      </p:grpSp>
      <p:sp>
        <p:nvSpPr>
          <p:cNvPr id="30723" name="Rectangle 7"/>
          <p:cNvSpPr>
            <a:spLocks noChangeArrowheads="1"/>
          </p:cNvSpPr>
          <p:nvPr/>
        </p:nvSpPr>
        <p:spPr bwMode="auto">
          <a:xfrm>
            <a:off x="7239001" y="990600"/>
            <a:ext cx="771525" cy="374650"/>
          </a:xfrm>
          <a:prstGeom prst="rect">
            <a:avLst/>
          </a:prstGeom>
          <a:noFill/>
          <a:ln w="9525">
            <a:solidFill>
              <a:srgbClr val="000000"/>
            </a:solidFill>
            <a:prstDash val="lgDashDotDot"/>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Asset</a:t>
            </a:r>
          </a:p>
        </p:txBody>
      </p:sp>
      <p:sp>
        <p:nvSpPr>
          <p:cNvPr id="30724" name="Rectangle 8"/>
          <p:cNvSpPr>
            <a:spLocks noChangeArrowheads="1"/>
          </p:cNvSpPr>
          <p:nvPr/>
        </p:nvSpPr>
        <p:spPr bwMode="auto">
          <a:xfrm>
            <a:off x="9175751" y="2895600"/>
            <a:ext cx="15068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RealEstate</a:t>
            </a:r>
          </a:p>
        </p:txBody>
      </p:sp>
      <p:sp>
        <p:nvSpPr>
          <p:cNvPr id="30725" name="Rectangle 9"/>
          <p:cNvSpPr>
            <a:spLocks noChangeArrowheads="1"/>
          </p:cNvSpPr>
          <p:nvPr/>
        </p:nvSpPr>
        <p:spPr bwMode="auto">
          <a:xfrm>
            <a:off x="3478213" y="4706938"/>
            <a:ext cx="10964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Savings</a:t>
            </a:r>
          </a:p>
        </p:txBody>
      </p:sp>
      <p:sp>
        <p:nvSpPr>
          <p:cNvPr id="30726" name="Rectangle 10"/>
          <p:cNvSpPr>
            <a:spLocks noChangeArrowheads="1"/>
          </p:cNvSpPr>
          <p:nvPr/>
        </p:nvSpPr>
        <p:spPr bwMode="auto">
          <a:xfrm>
            <a:off x="4044951" y="2911475"/>
            <a:ext cx="18145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BankAccount</a:t>
            </a:r>
          </a:p>
        </p:txBody>
      </p:sp>
      <p:sp>
        <p:nvSpPr>
          <p:cNvPr id="30727" name="Rectangle 11"/>
          <p:cNvSpPr>
            <a:spLocks noChangeArrowheads="1"/>
          </p:cNvSpPr>
          <p:nvPr/>
        </p:nvSpPr>
        <p:spPr bwMode="auto">
          <a:xfrm>
            <a:off x="4730750" y="4706938"/>
            <a:ext cx="12856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Checking</a:t>
            </a:r>
          </a:p>
        </p:txBody>
      </p:sp>
      <p:sp>
        <p:nvSpPr>
          <p:cNvPr id="30728" name="Rectangle 12"/>
          <p:cNvSpPr>
            <a:spLocks noChangeArrowheads="1"/>
          </p:cNvSpPr>
          <p:nvPr/>
        </p:nvSpPr>
        <p:spPr bwMode="auto">
          <a:xfrm>
            <a:off x="6400801" y="4724400"/>
            <a:ext cx="7694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Stock</a:t>
            </a:r>
          </a:p>
        </p:txBody>
      </p:sp>
      <p:sp>
        <p:nvSpPr>
          <p:cNvPr id="30729" name="Rectangle 13"/>
          <p:cNvSpPr>
            <a:spLocks noChangeArrowheads="1"/>
          </p:cNvSpPr>
          <p:nvPr/>
        </p:nvSpPr>
        <p:spPr bwMode="auto">
          <a:xfrm>
            <a:off x="7073900" y="2895600"/>
            <a:ext cx="11124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Security</a:t>
            </a:r>
          </a:p>
        </p:txBody>
      </p:sp>
      <p:sp>
        <p:nvSpPr>
          <p:cNvPr id="30730" name="Rectangle 14"/>
          <p:cNvSpPr>
            <a:spLocks noChangeArrowheads="1"/>
          </p:cNvSpPr>
          <p:nvPr/>
        </p:nvSpPr>
        <p:spPr bwMode="auto">
          <a:xfrm>
            <a:off x="8001001" y="4724400"/>
            <a:ext cx="7197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Arial" panose="020B0604020202020204" pitchFamily="34" charset="0"/>
              </a:rPr>
              <a:t>Bond</a:t>
            </a:r>
          </a:p>
        </p:txBody>
      </p:sp>
      <p:sp>
        <p:nvSpPr>
          <p:cNvPr id="30731" name="Text Box 15"/>
          <p:cNvSpPr txBox="1">
            <a:spLocks noChangeArrowheads="1"/>
          </p:cNvSpPr>
          <p:nvPr/>
        </p:nvSpPr>
        <p:spPr bwMode="auto">
          <a:xfrm>
            <a:off x="3843338" y="5643563"/>
            <a:ext cx="54038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5000"/>
              </a:lnSpc>
              <a:spcBef>
                <a:spcPct val="85000"/>
              </a:spcBef>
            </a:pPr>
            <a:r>
              <a:rPr lang="en-US" altLang="en-US" sz="2000" i="1">
                <a:solidFill>
                  <a:schemeClr val="tx2"/>
                </a:solidFill>
                <a:latin typeface="Arial" panose="020B0604020202020204" pitchFamily="34" charset="0"/>
              </a:rPr>
              <a:t>Elements at the same level of the hierarchy should be at the same level of abstraction</a:t>
            </a:r>
          </a:p>
        </p:txBody>
      </p:sp>
      <p:sp>
        <p:nvSpPr>
          <p:cNvPr id="30732" name="AutoShape 17"/>
          <p:cNvSpPr>
            <a:spLocks noChangeArrowheads="1"/>
          </p:cNvSpPr>
          <p:nvPr/>
        </p:nvSpPr>
        <p:spPr bwMode="auto">
          <a:xfrm rot="8769725">
            <a:off x="5029200" y="2209800"/>
            <a:ext cx="1371600" cy="381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28575">
            <a:solidFill>
              <a:srgbClr val="66FF33"/>
            </a:solidFill>
            <a:miter lim="800000"/>
            <a:headEnd/>
            <a:tailEnd/>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0733" name="AutoShape 18"/>
          <p:cNvSpPr>
            <a:spLocks noChangeArrowheads="1"/>
          </p:cNvSpPr>
          <p:nvPr/>
        </p:nvSpPr>
        <p:spPr bwMode="auto">
          <a:xfrm rot="7261766">
            <a:off x="3733800" y="3962400"/>
            <a:ext cx="1371600" cy="381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28575">
            <a:solidFill>
              <a:srgbClr val="66FF33"/>
            </a:solidFill>
            <a:miter lim="800000"/>
            <a:headEnd/>
            <a:tailEnd/>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0734" name="AutoShape 19"/>
          <p:cNvSpPr>
            <a:spLocks noChangeArrowheads="1"/>
          </p:cNvSpPr>
          <p:nvPr/>
        </p:nvSpPr>
        <p:spPr bwMode="auto">
          <a:xfrm rot="14338234" flipH="1">
            <a:off x="4686300" y="3924300"/>
            <a:ext cx="1371600" cy="381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28575">
            <a:solidFill>
              <a:srgbClr val="66FF33"/>
            </a:solidFill>
            <a:miter lim="800000"/>
            <a:headEnd/>
            <a:tailEnd/>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0735" name="AutoShape 20"/>
          <p:cNvSpPr>
            <a:spLocks noChangeArrowheads="1"/>
          </p:cNvSpPr>
          <p:nvPr/>
        </p:nvSpPr>
        <p:spPr bwMode="auto">
          <a:xfrm rot="7261766">
            <a:off x="6453188" y="3870325"/>
            <a:ext cx="1371600" cy="381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28575">
            <a:solidFill>
              <a:srgbClr val="66FF33"/>
            </a:solidFill>
            <a:miter lim="800000"/>
            <a:headEnd/>
            <a:tailEnd/>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0736" name="AutoShape 21"/>
          <p:cNvSpPr>
            <a:spLocks noChangeArrowheads="1"/>
          </p:cNvSpPr>
          <p:nvPr/>
        </p:nvSpPr>
        <p:spPr bwMode="auto">
          <a:xfrm rot="14338234" flipH="1">
            <a:off x="7405688" y="3832225"/>
            <a:ext cx="1371600" cy="381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28575">
            <a:solidFill>
              <a:srgbClr val="66FF33"/>
            </a:solidFill>
            <a:miter lim="800000"/>
            <a:headEnd/>
            <a:tailEnd/>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0737" name="AutoShape 22"/>
          <p:cNvSpPr>
            <a:spLocks noChangeArrowheads="1"/>
          </p:cNvSpPr>
          <p:nvPr/>
        </p:nvSpPr>
        <p:spPr bwMode="auto">
          <a:xfrm rot="13915433" flipH="1">
            <a:off x="8572500" y="2095500"/>
            <a:ext cx="1371600" cy="381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28575">
            <a:solidFill>
              <a:srgbClr val="66FF33"/>
            </a:solidFill>
            <a:miter lim="800000"/>
            <a:headEnd/>
            <a:tailEnd/>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0738" name="AutoShape 23"/>
          <p:cNvSpPr>
            <a:spLocks noChangeArrowheads="1"/>
          </p:cNvSpPr>
          <p:nvPr/>
        </p:nvSpPr>
        <p:spPr bwMode="auto">
          <a:xfrm rot="16233599" flipH="1">
            <a:off x="6972300" y="2019300"/>
            <a:ext cx="1371600" cy="3810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28575">
            <a:solidFill>
              <a:srgbClr val="66FF33"/>
            </a:solidFill>
            <a:miter lim="800000"/>
            <a:headEnd/>
            <a:tailEnd/>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0739" name="Rectangle 24"/>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What is Hierarchy? </a:t>
            </a:r>
          </a:p>
        </p:txBody>
      </p:sp>
      <p:sp>
        <p:nvSpPr>
          <p:cNvPr id="30740" name="Rectangle 25"/>
          <p:cNvSpPr>
            <a:spLocks noGrp="1" noChangeArrowheads="1"/>
          </p:cNvSpPr>
          <p:nvPr>
            <p:ph idx="1"/>
          </p:nvPr>
        </p:nvSpPr>
        <p:spPr/>
        <p:txBody>
          <a:bodyPr/>
          <a:lstStyle/>
          <a:p>
            <a:pPr eaLnBrk="1" hangingPunct="1"/>
            <a:r>
              <a:rPr lang="en-US" altLang="en-US" smtClean="0"/>
              <a:t>Levels of abstraction</a:t>
            </a:r>
          </a:p>
        </p:txBody>
      </p:sp>
    </p:spTree>
    <p:extLst>
      <p:ext uri="{BB962C8B-B14F-4D97-AF65-F5344CB8AC3E}">
        <p14:creationId xmlns:p14="http://schemas.microsoft.com/office/powerpoint/2010/main" val="903756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0" name="AutoShape 4"/>
          <p:cNvSpPr>
            <a:spLocks noChangeArrowheads="1"/>
          </p:cNvSpPr>
          <p:nvPr/>
        </p:nvSpPr>
        <p:spPr bwMode="auto">
          <a:xfrm>
            <a:off x="1896513" y="2711334"/>
            <a:ext cx="447675" cy="433388"/>
          </a:xfrm>
          <a:prstGeom prst="star5">
            <a:avLst/>
          </a:prstGeom>
          <a:solidFill>
            <a:srgbClr val="FF00FF"/>
          </a:soli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32771" name="Rectangle 5"/>
          <p:cNvSpPr>
            <a:spLocks noGrp="1" noChangeArrowheads="1"/>
          </p:cNvSpPr>
          <p:nvPr>
            <p:ph type="title"/>
          </p:nvPr>
        </p:nvSpPr>
        <p:spPr>
          <a:xfrm>
            <a:off x="2389189" y="927101"/>
            <a:ext cx="6345237" cy="709613"/>
          </a:xfrm>
        </p:spPr>
        <p:txBody>
          <a:bodyPr>
            <a:normAutofit fontScale="90000"/>
          </a:bodyPr>
          <a:lstStyle/>
          <a:p>
            <a:pPr eaLnBrk="1" hangingPunct="1"/>
            <a:r>
              <a:rPr lang="en-US" altLang="en-US" smtClean="0"/>
              <a:t>Introduction to Object Orientation Topics</a:t>
            </a:r>
          </a:p>
        </p:txBody>
      </p:sp>
      <p:sp>
        <p:nvSpPr>
          <p:cNvPr id="32772" name="Rectangle 6"/>
          <p:cNvSpPr>
            <a:spLocks noGrp="1" noChangeArrowheads="1"/>
          </p:cNvSpPr>
          <p:nvPr>
            <p:ph idx="1"/>
          </p:nvPr>
        </p:nvSpPr>
        <p:spPr>
          <a:xfrm>
            <a:off x="2294312" y="2377440"/>
            <a:ext cx="8861367" cy="3491654"/>
          </a:xfrm>
        </p:spPr>
        <p:txBody>
          <a:bodyPr/>
          <a:lstStyle/>
          <a:p>
            <a:pPr eaLnBrk="1" hangingPunct="1"/>
            <a:r>
              <a:rPr lang="en-US" altLang="en-US" dirty="0" smtClean="0">
                <a:solidFill>
                  <a:schemeClr val="folHlink"/>
                </a:solidFill>
              </a:rPr>
              <a:t>Basic Principles of Object Orientation</a:t>
            </a:r>
          </a:p>
          <a:p>
            <a:pPr eaLnBrk="1" hangingPunct="1"/>
            <a:r>
              <a:rPr lang="en-US" altLang="en-US" dirty="0" smtClean="0"/>
              <a:t>Basic Concepts of Object Orientation</a:t>
            </a:r>
          </a:p>
          <a:p>
            <a:pPr eaLnBrk="1" hangingPunct="1"/>
            <a:r>
              <a:rPr lang="en-US" altLang="en-US" dirty="0" smtClean="0">
                <a:solidFill>
                  <a:schemeClr val="folHlink"/>
                </a:solidFill>
              </a:rPr>
              <a:t>Strengths of Object Orientation</a:t>
            </a:r>
          </a:p>
          <a:p>
            <a:pPr eaLnBrk="1" hangingPunct="1"/>
            <a:r>
              <a:rPr lang="en-US" altLang="en-US" dirty="0" smtClean="0">
                <a:solidFill>
                  <a:schemeClr val="folHlink"/>
                </a:solidFill>
              </a:rPr>
              <a:t>General UML Modeling Mechanisms</a:t>
            </a:r>
            <a:endParaRPr lang="en-US" altLang="en-US" dirty="0" smtClean="0"/>
          </a:p>
        </p:txBody>
      </p:sp>
    </p:spTree>
    <p:extLst>
      <p:ext uri="{BB962C8B-B14F-4D97-AF65-F5344CB8AC3E}">
        <p14:creationId xmlns:p14="http://schemas.microsoft.com/office/powerpoint/2010/main" val="23943547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TotalTime>
  <Words>4877</Words>
  <Application>Microsoft Office PowerPoint</Application>
  <PresentationFormat>Widescreen</PresentationFormat>
  <Paragraphs>881</Paragraphs>
  <Slides>74</Slides>
  <Notes>62</Notes>
  <HiddenSlides>2</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74</vt:i4>
      </vt:variant>
    </vt:vector>
  </HeadingPairs>
  <TitlesOfParts>
    <vt:vector size="86" baseType="lpstr">
      <vt:lpstr>Arial</vt:lpstr>
      <vt:lpstr>Arial Narrow</vt:lpstr>
      <vt:lpstr>Calibri</vt:lpstr>
      <vt:lpstr>Calibri Light</vt:lpstr>
      <vt:lpstr>굴림</vt:lpstr>
      <vt:lpstr>Helvetica</vt:lpstr>
      <vt:lpstr>Times New Roman</vt:lpstr>
      <vt:lpstr>Wingdings</vt:lpstr>
      <vt:lpstr>Wingdings 3</vt:lpstr>
      <vt:lpstr>ZapfHumnst BT</vt:lpstr>
      <vt:lpstr>Retrospect</vt:lpstr>
      <vt:lpstr>Clip</vt:lpstr>
      <vt:lpstr>COMP 2920 : Software Architecture &amp; Design</vt:lpstr>
      <vt:lpstr>Objectives: Introduction to Object Oriented Concepts</vt:lpstr>
      <vt:lpstr>Introduction to Object Orientation Topics</vt:lpstr>
      <vt:lpstr>Basic Principles of Object Orientation</vt:lpstr>
      <vt:lpstr>What is Abstraction?</vt:lpstr>
      <vt:lpstr>What is Encapsulation?</vt:lpstr>
      <vt:lpstr>What is Modularity?</vt:lpstr>
      <vt:lpstr>What is Hierarchy? </vt:lpstr>
      <vt:lpstr>Introduction to Object Orientation Topics</vt:lpstr>
      <vt:lpstr>Basic Concepts of Object Orientation</vt:lpstr>
      <vt:lpstr>Basic Concepts of Object Orientation</vt:lpstr>
      <vt:lpstr>What is an Object?</vt:lpstr>
      <vt:lpstr>A More Formal Definition </vt:lpstr>
      <vt:lpstr>Representing Objects</vt:lpstr>
      <vt:lpstr>Basic Concepts of Object Orientation</vt:lpstr>
      <vt:lpstr>What is a Class?</vt:lpstr>
      <vt:lpstr>Sample Class</vt:lpstr>
      <vt:lpstr>Representing Classes</vt:lpstr>
      <vt:lpstr>Class Compartments</vt:lpstr>
      <vt:lpstr>Classes of Objects</vt:lpstr>
      <vt:lpstr>The Relationship Between Classes and Objects</vt:lpstr>
      <vt:lpstr>Basic Concepts of Object Orientation</vt:lpstr>
      <vt:lpstr>What is an Attribute?</vt:lpstr>
      <vt:lpstr>Basic Concepts of Object Orientation</vt:lpstr>
      <vt:lpstr>What is an Operation?</vt:lpstr>
      <vt:lpstr>Basic Concepts of Object Orientation</vt:lpstr>
      <vt:lpstr>What is Polymorphism?</vt:lpstr>
      <vt:lpstr>What is an Interface?</vt:lpstr>
      <vt:lpstr>Interface Representations</vt:lpstr>
      <vt:lpstr>Basic Concepts of Object Orientation</vt:lpstr>
      <vt:lpstr>What is a Component?</vt:lpstr>
      <vt:lpstr>Basic Concepts of Object Orientation</vt:lpstr>
      <vt:lpstr>What is a Package?</vt:lpstr>
      <vt:lpstr>Basic Concepts of Object Orientation</vt:lpstr>
      <vt:lpstr>What is a Subsystem?</vt:lpstr>
      <vt:lpstr>Subsystems and Components</vt:lpstr>
      <vt:lpstr>Basic Concepts of Object Orientation</vt:lpstr>
      <vt:lpstr>Relationships</vt:lpstr>
      <vt:lpstr>Relationships: Association</vt:lpstr>
      <vt:lpstr>Relationships: Aggregation</vt:lpstr>
      <vt:lpstr>Relationships: Composition</vt:lpstr>
      <vt:lpstr>Association Vs Aggregation Vs composition</vt:lpstr>
      <vt:lpstr>Association: Multiplicity and Navigation</vt:lpstr>
      <vt:lpstr>Association: Multiplicity</vt:lpstr>
      <vt:lpstr>Example: Multiplicity and Navigation</vt:lpstr>
      <vt:lpstr>Relationships: Dependency</vt:lpstr>
      <vt:lpstr>Relationships: Generalization</vt:lpstr>
      <vt:lpstr>Example: Single Inheritance</vt:lpstr>
      <vt:lpstr>Example: Multiple Inheritance</vt:lpstr>
      <vt:lpstr>What Gets Inherited?</vt:lpstr>
      <vt:lpstr>Example: What Gets Inherited</vt:lpstr>
      <vt:lpstr>Relationships: Realization</vt:lpstr>
      <vt:lpstr>Introduction to Object Orientation Topics</vt:lpstr>
      <vt:lpstr>Strengths of Object Orientation</vt:lpstr>
      <vt:lpstr>Class Diagram for the Sales Example</vt:lpstr>
      <vt:lpstr>Effect of Requirements Change</vt:lpstr>
      <vt:lpstr>Introduction to Object Orientation Topics</vt:lpstr>
      <vt:lpstr>Stereotypes</vt:lpstr>
      <vt:lpstr>Example: Stereotypes</vt:lpstr>
      <vt:lpstr>Notes</vt:lpstr>
      <vt:lpstr>Tagged Values</vt:lpstr>
      <vt:lpstr>Constraints</vt:lpstr>
      <vt:lpstr>Diagrams in the UML</vt:lpstr>
      <vt:lpstr>Diagrams in the UML</vt:lpstr>
      <vt:lpstr>Class diagrams</vt:lpstr>
      <vt:lpstr>Object diagram</vt:lpstr>
      <vt:lpstr>Use case diagram</vt:lpstr>
      <vt:lpstr>Sequence and collaboration diagrams</vt:lpstr>
      <vt:lpstr>Statechart  diagrams</vt:lpstr>
      <vt:lpstr>Activity diagram</vt:lpstr>
      <vt:lpstr>Component diagram</vt:lpstr>
      <vt:lpstr>Deployment diagram</vt:lpstr>
      <vt:lpstr>Review: Introduction to Object Orientation</vt:lpstr>
      <vt:lpstr>Review: Introduction to Object Orientation (cont.)</vt:lpstr>
    </vt:vector>
  </TitlesOfParts>
  <Company>Thompson Rivers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2920 : Software Architecture &amp; Design</dc:title>
  <dc:creator>Msharma</dc:creator>
  <cp:lastModifiedBy>msharma</cp:lastModifiedBy>
  <cp:revision>9</cp:revision>
  <dcterms:created xsi:type="dcterms:W3CDTF">2017-08-30T22:47:42Z</dcterms:created>
  <dcterms:modified xsi:type="dcterms:W3CDTF">2017-09-19T19:09:25Z</dcterms:modified>
</cp:coreProperties>
</file>