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" initials="GW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8-09-04T11:10:06.906" idx="1">
    <p:pos x="3533" y="3542"/>
    <p:text>Alignment and above.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2050D-2212-498D-833B-18BD47270B0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11FB4-6E4C-43A4-887A-23FD6B28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01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0B2-E433-4CDD-B53B-762767AC2FA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88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0B2-E433-4CDD-B53B-762767AC2FA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6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0B2-E433-4CDD-B53B-762767AC2FA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11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76200"/>
            <a:ext cx="118745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032000" y="1295400"/>
            <a:ext cx="98552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2000" y="4000500"/>
            <a:ext cx="98552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7 - </a:t>
            </a:r>
            <a:fld id="{E44F2125-BE8F-0B41-A737-DE6465F356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0954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76200"/>
            <a:ext cx="118745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032000" y="1295400"/>
            <a:ext cx="9855200" cy="5257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7 - </a:t>
            </a:r>
            <a:fld id="{17758C5E-59C0-DE48-8022-7E3BA28E95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373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0B2-E433-4CDD-B53B-762767AC2FA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0B2-E433-4CDD-B53B-762767AC2FA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2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0B2-E433-4CDD-B53B-762767AC2FA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3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0B2-E433-4CDD-B53B-762767AC2FA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2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0B2-E433-4CDD-B53B-762767AC2FA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6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0B2-E433-4CDD-B53B-762767AC2FA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E050B2-E433-4CDD-B53B-762767AC2FA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6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0B2-E433-4CDD-B53B-762767AC2FA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9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E050B2-E433-4CDD-B53B-762767AC2FA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70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 2920 : Software Architecture &amp;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93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Template Fields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Stakeholder </a:t>
            </a:r>
          </a:p>
          <a:p>
            <a:pPr lvl="1" indent="-283464">
              <a:spcAft>
                <a:spcPts val="0"/>
              </a:spcAft>
              <a:defRPr/>
            </a:pPr>
            <a:r>
              <a:rPr lang="en-US" altLang="en-US" sz="2000"/>
              <a:t>any entity, human or otherwise, who has an interest in the outcome of the use case.</a:t>
            </a: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Precondition </a:t>
            </a:r>
          </a:p>
          <a:p>
            <a:pPr lvl="1" indent="-283464">
              <a:spcAft>
                <a:spcPts val="0"/>
              </a:spcAft>
              <a:defRPr/>
            </a:pPr>
            <a:r>
              <a:rPr lang="en-US" altLang="en-US" sz="2000"/>
              <a:t>defines the state of the system before a use case can start; post-condition defines the state of the system after a use case is complete</a:t>
            </a: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Trigger </a:t>
            </a:r>
          </a:p>
          <a:p>
            <a:pPr lvl="1" indent="-283464">
              <a:spcAft>
                <a:spcPts val="0"/>
              </a:spcAft>
              <a:defRPr/>
            </a:pPr>
            <a:r>
              <a:rPr lang="en-US" altLang="en-US" sz="2000"/>
              <a:t>the event that starts the use.</a:t>
            </a: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 flow </a:t>
            </a:r>
          </a:p>
          <a:p>
            <a:pPr lvl="1" indent="-283464">
              <a:spcAft>
                <a:spcPts val="0"/>
              </a:spcAft>
              <a:defRPr/>
            </a:pPr>
            <a:r>
              <a:rPr lang="en-US" altLang="en-US" sz="2000"/>
              <a:t>an ordered set of activities that occur as the actors and the system attempt to reach a goal.</a:t>
            </a: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/>
              <a:t>7 - </a:t>
            </a:r>
            <a:fld id="{9FB89160-E01C-564D-B31D-18ED33383800}" type="slidenum">
              <a:rPr lang="en-US" altLang="en-US" sz="1400"/>
              <a:pPr/>
              <a:t>10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28662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4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Times New Roman" charset="0"/>
                <a:cs typeface="Arial" charset="0"/>
              </a:rPr>
              <a:t>Normal Flow</a:t>
            </a:r>
          </a:p>
        </p:txBody>
      </p:sp>
      <p:graphicFrame>
        <p:nvGraphicFramePr>
          <p:cNvPr id="150551" name="Group 23"/>
          <p:cNvGraphicFramePr>
            <a:graphicFrameLocks noGrp="1"/>
          </p:cNvGraphicFramePr>
          <p:nvPr>
            <p:ph idx="1"/>
          </p:nvPr>
        </p:nvGraphicFramePr>
        <p:xfrm>
          <a:off x="3048000" y="2362200"/>
          <a:ext cx="7391400" cy="4191000"/>
        </p:xfrm>
        <a:graphic>
          <a:graphicData uri="http://schemas.openxmlformats.org/drawingml/2006/table">
            <a:tbl>
              <a:tblPr/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000">
                <a:tc>
                  <a:txBody>
                    <a:bodyPr/>
                    <a:lstStyle>
                      <a:lvl1pPr marL="342900" indent="-3429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Conduct ATM Transaction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Normal Flow</a:t>
                      </a:r>
                      <a:r>
                        <a:rPr kumimoji="0" lang="en-US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charset="0"/>
                          <a:cs typeface="Times New Roman" charset="0"/>
                        </a:rPr>
                        <a:t>1.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	Customer inserts the bank card.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charset="0"/>
                          <a:cs typeface="Times New Roman" charset="0"/>
                        </a:rPr>
                        <a:t>2.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	Customers enters password.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charset="0"/>
                          <a:cs typeface="Times New Roman" charset="0"/>
                        </a:rPr>
                        <a:t>3.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	System verifies password.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charset="0"/>
                          <a:cs typeface="Times New Roman" charset="0"/>
                        </a:rPr>
                        <a:t>4.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	System presents a list of transaction types that the customer may conduct.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charset="0"/>
                          <a:cs typeface="Times New Roman" charset="0"/>
                        </a:rPr>
                        <a:t>5.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	Customer selects a type of transaction.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7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/>
              <a:t>7 - </a:t>
            </a:r>
            <a:fld id="{13FEAF41-E7AF-A14E-AA1F-ECD9757034BB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29710" name="Rectangle 27"/>
          <p:cNvSpPr>
            <a:spLocks noChangeArrowheads="1"/>
          </p:cNvSpPr>
          <p:nvPr/>
        </p:nvSpPr>
        <p:spPr bwMode="white">
          <a:xfrm>
            <a:off x="3048000" y="1371600"/>
            <a:ext cx="7620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Century Gothic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Century Gothic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Century Gothic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Century Gothic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Century Gothic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Century Gothic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Century Gothic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Century Gothic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Century Gothic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3C605F"/>
              </a:buClr>
              <a:buSzPct val="75000"/>
              <a:buFont typeface="Wingdings" charset="2"/>
              <a:buChar char="n"/>
            </a:pPr>
            <a:r>
              <a:rPr kumimoji="1" lang="en-US" altLang="en-US">
                <a:solidFill>
                  <a:schemeClr val="tx1"/>
                </a:solidFill>
                <a:latin typeface="Tahoma" charset="0"/>
              </a:rPr>
              <a:t>Normal flow is the best-case scenario </a:t>
            </a:r>
          </a:p>
        </p:txBody>
      </p:sp>
    </p:spTree>
    <p:extLst>
      <p:ext uri="{BB962C8B-B14F-4D97-AF65-F5344CB8AC3E}">
        <p14:creationId xmlns:p14="http://schemas.microsoft.com/office/powerpoint/2010/main" val="329486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Sub-Flows </a:t>
            </a:r>
          </a:p>
        </p:txBody>
      </p:sp>
      <p:graphicFrame>
        <p:nvGraphicFramePr>
          <p:cNvPr id="154668" name="Group 44"/>
          <p:cNvGraphicFramePr>
            <a:graphicFrameLocks noGrp="1"/>
          </p:cNvGraphicFramePr>
          <p:nvPr>
            <p:ph idx="1"/>
          </p:nvPr>
        </p:nvGraphicFramePr>
        <p:xfrm>
          <a:off x="3048000" y="2362200"/>
          <a:ext cx="7620000" cy="4495800"/>
        </p:xfrm>
        <a:graphic>
          <a:graphicData uri="http://schemas.openxmlformats.org/drawingml/2006/table">
            <a:tbl>
              <a:tblPr/>
              <a:tblGrid>
                <a:gridCol w="61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4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93850">
                <a:tc rowSpan="2">
                  <a:txBody>
                    <a:bodyPr/>
                    <a:lstStyle>
                      <a:lvl1pPr marL="342900" indent="-3429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Register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Patient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Normal Flow: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charset="0"/>
                          <a:cs typeface="Times New Roman" charset="0"/>
                        </a:rPr>
                        <a:t>1.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	The registration clerk enters or updates personal data.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9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Sub Flows: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charset="0"/>
                          <a:cs typeface="Times New Roman" charset="0"/>
                        </a:rPr>
                        <a:t>1.1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	The registration clerk enters the Social Security Number of the new patient.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charset="0"/>
                          <a:cs typeface="Times New Roman" charset="0"/>
                        </a:rPr>
                        <a:t>1.2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	The registration clerk enters or updates patient’s address.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charset="0"/>
                          <a:cs typeface="Times New Roman" charset="0"/>
                        </a:rPr>
                        <a:t>1.3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	The registration clerk enters or updates patient’s phone number.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charset="0"/>
                          <a:cs typeface="Times New Roman" charset="0"/>
                        </a:rPr>
                        <a:t>1.4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	The registration clerk enters or updates the name, the address and the phone number of the patient’s closest relative.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7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/>
              <a:t>7 - </a:t>
            </a:r>
            <a:fld id="{16CB0635-5974-2142-93CC-B87104D537B1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3073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76600" y="1295400"/>
            <a:ext cx="7391400" cy="5257800"/>
          </a:xfrm>
        </p:spPr>
        <p:txBody>
          <a:bodyPr/>
          <a:lstStyle/>
          <a:p>
            <a:pPr eaLnBrk="1" hangingPunct="1"/>
            <a:r>
              <a:rPr lang="en-US" altLang="en-US"/>
              <a:t>Sub-flows identify the details of the steps in the normal flow </a:t>
            </a:r>
          </a:p>
        </p:txBody>
      </p:sp>
    </p:spTree>
    <p:extLst>
      <p:ext uri="{BB962C8B-B14F-4D97-AF65-F5344CB8AC3E}">
        <p14:creationId xmlns:p14="http://schemas.microsoft.com/office/powerpoint/2010/main" val="1467855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Alternate Flow and Exceptions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Alternate steps identify remedies;  exceptions signify failure </a:t>
            </a:r>
          </a:p>
        </p:txBody>
      </p:sp>
      <p:graphicFrame>
        <p:nvGraphicFramePr>
          <p:cNvPr id="17428" name="Group 20"/>
          <p:cNvGraphicFramePr>
            <a:graphicFrameLocks noGrp="1"/>
          </p:cNvGraphicFramePr>
          <p:nvPr>
            <p:ph sz="half" idx="2"/>
          </p:nvPr>
        </p:nvGraphicFramePr>
        <p:xfrm>
          <a:off x="3124200" y="2759076"/>
          <a:ext cx="7315200" cy="3677269"/>
        </p:xfrm>
        <a:graphic>
          <a:graphicData uri="http://schemas.openxmlformats.org/drawingml/2006/table">
            <a:tbl>
              <a:tblPr/>
              <a:tblGrid>
                <a:gridCol w="59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3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1525"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Receive Patient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Alternate Flow/ Exceptions: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charset="0"/>
                          <a:cs typeface="Times New Roman" charset="0"/>
                        </a:rPr>
                        <a:t>3.a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Patient is new. Reception clerk directs the        patient to registration…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charset="0"/>
                          <a:cs typeface="Times New Roman" charset="0"/>
                        </a:rPr>
                        <a:t>3.b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Patient is not new but personal or insurance data has changed. Reception clerk directs the patient to registration…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charset="0"/>
                          <a:cs typeface="Times New Roman" charset="0"/>
                        </a:rPr>
                        <a:t>3.c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Patient has lost the hospital ID card. Reception clerk directs the patient to registration…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76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/>
              <a:t>7 - </a:t>
            </a:r>
            <a:fld id="{FA7D80BB-C2AA-4749-94C8-3DB4F39B2E64}" type="slidenum">
              <a:rPr lang="en-US" altLang="en-US" sz="1400"/>
              <a:pPr/>
              <a:t>13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27117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Non-Behavioral Requirements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Only when a non-behavioral requirements applies to a specific use case, the requirement is specified in the template. 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/>
              <a:t>7 - </a:t>
            </a:r>
            <a:fld id="{32CE8115-F119-E14B-B781-4135FABC50FC}" type="slidenum">
              <a:rPr lang="en-US" altLang="en-US" sz="1400"/>
              <a:pPr/>
              <a:t>14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082877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Template Fields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Open Issues</a:t>
            </a:r>
          </a:p>
          <a:p>
            <a:pPr lvl="1" eaLnBrk="1" hangingPunct="1"/>
            <a:r>
              <a:rPr lang="en-US" altLang="en-US"/>
              <a:t>questions that must be resolved before the use case can be judged as complete.</a:t>
            </a:r>
          </a:p>
          <a:p>
            <a:pPr eaLnBrk="1" hangingPunct="1"/>
            <a:r>
              <a:rPr lang="en-US" altLang="en-US"/>
              <a:t>Audit fields </a:t>
            </a:r>
          </a:p>
          <a:p>
            <a:pPr lvl="1" eaLnBrk="1" hangingPunct="1"/>
            <a:r>
              <a:rPr lang="en-US" altLang="en-US"/>
              <a:t>help us to keep track of the evolution of the use case.</a:t>
            </a:r>
          </a:p>
          <a:p>
            <a:pPr eaLnBrk="1" hangingPunct="1"/>
            <a:r>
              <a:rPr lang="en-US" altLang="en-US"/>
              <a:t>Custom Fields </a:t>
            </a:r>
          </a:p>
          <a:p>
            <a:pPr lvl="1" eaLnBrk="1" hangingPunct="1"/>
            <a:r>
              <a:rPr lang="en-US" altLang="en-US"/>
              <a:t>specifies an attribute or requirement that is specific to one use case or a set of use cases within the system.    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/>
              <a:t>7 - </a:t>
            </a:r>
            <a:fld id="{F86633A1-F1D9-9A48-AF4F-9E75C08F58A9}" type="slidenum">
              <a:rPr lang="en-US" altLang="en-US" sz="1400"/>
              <a:pPr/>
              <a:t>15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46356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/>
              <a:t>7 - </a:t>
            </a:r>
            <a:fld id="{A8FAD1D1-6BF1-F944-97B3-EFE8E1ECF0C3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pic>
        <p:nvPicPr>
          <p:cNvPr id="34820" name="Picture 4" descr="Actor_generlization_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7150"/>
            <a:ext cx="868680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91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Actor</a:t>
            </a:r>
            <a:r>
              <a:rPr lang="en-US" altLang="en-US" i="1"/>
              <a:t> </a:t>
            </a:r>
            <a:r>
              <a:rPr lang="en-US" altLang="en-US"/>
              <a:t>Dictionary</a:t>
            </a:r>
          </a:p>
        </p:txBody>
      </p:sp>
      <p:graphicFrame>
        <p:nvGraphicFramePr>
          <p:cNvPr id="161955" name="Group 163"/>
          <p:cNvGraphicFramePr>
            <a:graphicFrameLocks noGrp="1"/>
          </p:cNvGraphicFramePr>
          <p:nvPr>
            <p:ph type="tbl" idx="1"/>
          </p:nvPr>
        </p:nvGraphicFramePr>
        <p:xfrm>
          <a:off x="3048000" y="1295401"/>
          <a:ext cx="7239000" cy="5029201"/>
        </p:xfrm>
        <a:graphic>
          <a:graphicData uri="http://schemas.openxmlformats.org/drawingml/2006/table">
            <a:tbl>
              <a:tblPr/>
              <a:tblGrid>
                <a:gridCol w="1404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300">
                <a:tc>
                  <a:txBody>
                    <a:bodyPr/>
                    <a:lstStyle>
                      <a:lvl1pPr marL="342900" indent="-3429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charset="0"/>
                          <a:cs typeface="Arial" charset="0"/>
                        </a:rPr>
                        <a:t>Actor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charset="0"/>
                          <a:cs typeface="Arial" charset="0"/>
                        </a:rPr>
                        <a:t>Description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charset="0"/>
                          <a:cs typeface="Arial" charset="0"/>
                        </a:rPr>
                        <a:t>Abstract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charset="0"/>
                          <a:cs typeface="Arial" charset="0"/>
                        </a:rPr>
                        <a:t>Use Case (s)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875">
                <a:tc>
                  <a:txBody>
                    <a:bodyPr/>
                    <a:lstStyle>
                      <a:lvl1pPr marL="342900" indent="-3429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Appointment Clerk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Makes appointment for the patient to receive medical service.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1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Make Appointment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9463">
                <a:tc>
                  <a:txBody>
                    <a:bodyPr/>
                    <a:lstStyle>
                      <a:lvl1pPr marL="342900" indent="-3429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Billing Clerk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Maintains patient billing.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1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Enter Bulk Payment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1100">
                <a:tc>
                  <a:txBody>
                    <a:bodyPr/>
                    <a:lstStyle>
                      <a:lvl1pPr marL="342900" indent="-3429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Hospital Clerk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tabLst>
                          <a:tab pos="160338" algn="l"/>
                          <a:tab pos="228600" algn="l"/>
                        </a:tabLst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tabLst>
                          <a:tab pos="160338" algn="l"/>
                          <a:tab pos="228600" algn="l"/>
                        </a:tabLst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tabLst>
                          <a:tab pos="160338" algn="l"/>
                          <a:tab pos="228600" algn="l"/>
                        </a:tabLst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tabLst>
                          <a:tab pos="160338" algn="l"/>
                          <a:tab pos="228600" algn="l"/>
                        </a:tabLst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tabLst>
                          <a:tab pos="160338" algn="l"/>
                          <a:tab pos="228600" algn="l"/>
                        </a:tabLst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tabLst>
                          <a:tab pos="160338" algn="l"/>
                          <a:tab pos="228600" algn="l"/>
                        </a:tabLst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tabLst>
                          <a:tab pos="160338" algn="l"/>
                          <a:tab pos="228600" algn="l"/>
                        </a:tabLst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tabLst>
                          <a:tab pos="160338" algn="l"/>
                          <a:tab pos="228600" algn="l"/>
                        </a:tabLst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tabLst>
                          <a:tab pos="160338" algn="l"/>
                          <a:tab pos="228600" algn="l"/>
                        </a:tabLst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Generalizes: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Arial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Appointment Clerk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Arial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Billing Clerk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Arial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Reception Clerk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Arial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2"/>
                        <a:buChar char=""/>
                        <a:tabLst>
                          <a:tab pos="160338" algn="l"/>
                          <a:tab pos="22860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Registration 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  <a:sym typeface="Wingdings" charset="2"/>
                        </a:rPr>
                        <a:t>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Resolve Patient Billing Issue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2025">
                <a:tc>
                  <a:txBody>
                    <a:bodyPr/>
                    <a:lstStyle>
                      <a:lvl1pPr marL="342900" indent="-3429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Reception Clerk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Receives patient on arrival at the hospital. Verifies registration. Arranges for the patient to receive medical service.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1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Receive Patient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0438">
                <a:tc>
                  <a:txBody>
                    <a:bodyPr/>
                    <a:lstStyle>
                      <a:lvl1pPr marL="342900" indent="-3429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Registration Clerk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Enters or updates patient’s personal and payment data. Issues a hospital card, if necessary.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1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Register Patient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88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/>
              <a:t>7 - </a:t>
            </a:r>
            <a:fld id="{7318F3DD-1BAD-2E4C-8E6E-099F7EC30FBB}" type="slidenum">
              <a:rPr lang="en-US" altLang="en-US" sz="1400"/>
              <a:pPr/>
              <a:t>17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18713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Dependencies: Include and Extend </a:t>
            </a:r>
          </a:p>
        </p:txBody>
      </p:sp>
      <p:graphicFrame>
        <p:nvGraphicFramePr>
          <p:cNvPr id="163884" name="Group 44"/>
          <p:cNvGraphicFramePr>
            <a:graphicFrameLocks noGrp="1"/>
          </p:cNvGraphicFramePr>
          <p:nvPr>
            <p:ph idx="1"/>
          </p:nvPr>
        </p:nvGraphicFramePr>
        <p:xfrm>
          <a:off x="3124200" y="3124200"/>
          <a:ext cx="7543800" cy="3429000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4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0">
                <a:tc>
                  <a:txBody>
                    <a:bodyPr/>
                    <a:lstStyle>
                      <a:lvl1pPr marL="342900" indent="-3429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Register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Patient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Alternate Flow/ Exceptions: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charset="0"/>
                          <a:cs typeface="Times New Roman" charset="0"/>
                        </a:rPr>
                        <a:t>2.a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	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The patient is not new and insurance data has not changed. Registration clerk does not update the insurance data by default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.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charset="0"/>
                          <a:cs typeface="Times New Roman" charset="0"/>
                        </a:rPr>
                        <a:t>2.b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	The patient wants to pay the entire bill or the co-payments by a credit card. Registration clerk verifies the credit card (</a:t>
                      </a: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Extend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: 142 - Verify Credit Card) and records credit card information.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8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/>
              <a:t>7 - </a:t>
            </a:r>
            <a:fld id="{57EF9E40-5773-8947-B31F-67CA231B5F56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sp>
        <p:nvSpPr>
          <p:cNvPr id="368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76600" y="1295400"/>
            <a:ext cx="7391400" cy="5257800"/>
          </a:xfrm>
        </p:spPr>
        <p:txBody>
          <a:bodyPr/>
          <a:lstStyle/>
          <a:p>
            <a:pPr eaLnBrk="1" hangingPunct="1"/>
            <a:r>
              <a:rPr lang="en-US" altLang="en-US"/>
              <a:t>An extend relationship is one in which a use case is created to extend the functionality of a base use case.</a:t>
            </a:r>
          </a:p>
        </p:txBody>
      </p:sp>
    </p:spTree>
    <p:extLst>
      <p:ext uri="{BB962C8B-B14F-4D97-AF65-F5344CB8AC3E}">
        <p14:creationId xmlns:p14="http://schemas.microsoft.com/office/powerpoint/2010/main" val="807349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Include Relationship </a:t>
            </a:r>
          </a:p>
        </p:txBody>
      </p:sp>
      <p:graphicFrame>
        <p:nvGraphicFramePr>
          <p:cNvPr id="169000" name="Group 40"/>
          <p:cNvGraphicFramePr>
            <a:graphicFrameLocks noGrp="1"/>
          </p:cNvGraphicFramePr>
          <p:nvPr>
            <p:ph idx="1"/>
          </p:nvPr>
        </p:nvGraphicFramePr>
        <p:xfrm>
          <a:off x="3048000" y="3200400"/>
          <a:ext cx="7620000" cy="3048000"/>
        </p:xfrm>
        <a:graphic>
          <a:graphicData uri="http://schemas.openxmlformats.org/drawingml/2006/table">
            <a:tbl>
              <a:tblPr/>
              <a:tblGrid>
                <a:gridCol w="61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7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5925">
                <a:tc rowSpan="2">
                  <a:txBody>
                    <a:bodyPr/>
                    <a:lstStyle>
                      <a:lvl1pPr marL="342900" indent="-3429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Receive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Patient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Normal Flow: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charset="0"/>
                          <a:cs typeface="Times New Roman" charset="0"/>
                        </a:rPr>
                        <a:t>…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charset="0"/>
                          <a:cs typeface="Times New Roman" charset="0"/>
                        </a:rPr>
                        <a:t>3.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	Reception clerk verifies that patient has been registered and registration is valid.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charset="0"/>
                          <a:cs typeface="Times New Roman" charset="0"/>
                        </a:rPr>
                        <a:t>…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2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Alternate Flow/ Exceptions: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charset="0"/>
                          <a:cs typeface="Times New Roman" charset="0"/>
                        </a:rPr>
                        <a:t>3.a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	Patient is new. Reception clerk directs the patient to registration. (</a:t>
                      </a:r>
                      <a:r>
                        <a:rPr kumimoji="0" lang="en-US" alt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Include: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 140 - Register Patient.)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charset="0"/>
                          <a:cs typeface="Times New Roman" charset="0"/>
                        </a:rPr>
                        <a:t>…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9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/>
              <a:t>7 - </a:t>
            </a:r>
            <a:fld id="{8E6345E3-43FD-2649-BE3A-B4260D49C7BD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379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76600" y="1295400"/>
            <a:ext cx="7391400" cy="5257800"/>
          </a:xfrm>
        </p:spPr>
        <p:txBody>
          <a:bodyPr/>
          <a:lstStyle/>
          <a:p>
            <a:pPr eaLnBrk="1" hangingPunct="1"/>
            <a:r>
              <a:rPr lang="en-US" altLang="en-US"/>
              <a:t>An include relationship is one in which one use case uses the functionality of another, independent, use case. 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36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414241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Chapter Topics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2389188" y="1828800"/>
            <a:ext cx="6983412" cy="4256088"/>
          </a:xfrm>
        </p:spPr>
        <p:txBody>
          <a:bodyPr rtlCol="0">
            <a:normAutofit fontScale="47500" lnSpcReduction="20000"/>
          </a:bodyPr>
          <a:lstStyle/>
          <a:p>
            <a:pPr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altLang="en-US" sz="900" dirty="0"/>
          </a:p>
          <a:p>
            <a:pPr>
              <a:lnSpc>
                <a:spcPct val="50000"/>
              </a:lnSpc>
              <a:spcAft>
                <a:spcPts val="0"/>
              </a:spcAft>
              <a:defRPr/>
            </a:pPr>
            <a:r>
              <a:rPr lang="en-US" altLang="en-US" sz="23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Structuring and developing use cases through templates.</a:t>
            </a:r>
          </a:p>
          <a:p>
            <a:pPr>
              <a:lnSpc>
                <a:spcPct val="50000"/>
              </a:lnSpc>
              <a:spcAft>
                <a:spcPts val="0"/>
              </a:spcAft>
              <a:buNone/>
              <a:defRPr/>
            </a:pPr>
            <a:endParaRPr lang="en-US" altLang="en-US" sz="23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50000"/>
              </a:lnSpc>
              <a:spcAft>
                <a:spcPts val="0"/>
              </a:spcAft>
              <a:defRPr/>
            </a:pPr>
            <a:r>
              <a:rPr lang="en-US" altLang="en-US" sz="23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When and how to generalize actors.</a:t>
            </a:r>
          </a:p>
          <a:p>
            <a:pPr>
              <a:lnSpc>
                <a:spcPct val="50000"/>
              </a:lnSpc>
              <a:spcAft>
                <a:spcPts val="0"/>
              </a:spcAft>
              <a:buNone/>
              <a:defRPr/>
            </a:pPr>
            <a:endParaRPr lang="en-US" altLang="en-US" sz="23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50000"/>
              </a:lnSpc>
              <a:spcAft>
                <a:spcPts val="0"/>
              </a:spcAft>
              <a:defRPr/>
            </a:pPr>
            <a:r>
              <a:rPr lang="en-US" altLang="en-US" sz="23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When and how to extend the functionality of a use case.</a:t>
            </a:r>
          </a:p>
          <a:p>
            <a:pPr>
              <a:lnSpc>
                <a:spcPct val="50000"/>
              </a:lnSpc>
              <a:spcAft>
                <a:spcPts val="0"/>
              </a:spcAft>
              <a:buNone/>
              <a:defRPr/>
            </a:pPr>
            <a:endParaRPr lang="en-US" altLang="en-US" sz="23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50000"/>
              </a:lnSpc>
              <a:spcAft>
                <a:spcPts val="0"/>
              </a:spcAft>
              <a:defRPr/>
            </a:pPr>
            <a:r>
              <a:rPr lang="en-US" altLang="en-US" sz="23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When and how to reuse use cases.</a:t>
            </a:r>
          </a:p>
          <a:p>
            <a:pPr>
              <a:lnSpc>
                <a:spcPct val="50000"/>
              </a:lnSpc>
              <a:spcAft>
                <a:spcPts val="0"/>
              </a:spcAft>
              <a:buNone/>
              <a:defRPr/>
            </a:pPr>
            <a:endParaRPr lang="en-US" altLang="en-US" sz="23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50000"/>
              </a:lnSpc>
              <a:spcAft>
                <a:spcPts val="0"/>
              </a:spcAft>
              <a:defRPr/>
            </a:pPr>
            <a:r>
              <a:rPr lang="en-US" altLang="en-US" sz="23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When and how to generalize use cases.</a:t>
            </a:r>
          </a:p>
          <a:p>
            <a:pPr>
              <a:lnSpc>
                <a:spcPct val="50000"/>
              </a:lnSpc>
              <a:spcAft>
                <a:spcPts val="0"/>
              </a:spcAft>
              <a:buNone/>
              <a:defRPr/>
            </a:pPr>
            <a:endParaRPr lang="en-US" altLang="en-US" sz="23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50000"/>
              </a:lnSpc>
              <a:spcAft>
                <a:spcPts val="0"/>
              </a:spcAft>
              <a:defRPr/>
            </a:pPr>
            <a:r>
              <a:rPr lang="en-US" altLang="en-US" sz="23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features and the purpose of use case diagram.</a:t>
            </a:r>
          </a:p>
          <a:p>
            <a:pPr>
              <a:lnSpc>
                <a:spcPct val="50000"/>
              </a:lnSpc>
              <a:spcAft>
                <a:spcPts val="0"/>
              </a:spcAft>
              <a:buNone/>
              <a:defRPr/>
            </a:pPr>
            <a:endParaRPr lang="en-US" altLang="en-US" sz="23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50000"/>
              </a:lnSpc>
              <a:spcAft>
                <a:spcPts val="0"/>
              </a:spcAft>
              <a:defRPr/>
            </a:pPr>
            <a:r>
              <a:rPr lang="en-US" altLang="en-US" sz="23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When and how to join or divide use case.</a:t>
            </a:r>
          </a:p>
          <a:p>
            <a:pPr>
              <a:lnSpc>
                <a:spcPct val="50000"/>
              </a:lnSpc>
              <a:spcAft>
                <a:spcPts val="0"/>
              </a:spcAft>
              <a:buNone/>
              <a:defRPr/>
            </a:pPr>
            <a:endParaRPr lang="en-US" altLang="en-US" sz="23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50000"/>
              </a:lnSpc>
              <a:spcAft>
                <a:spcPts val="0"/>
              </a:spcAft>
              <a:defRPr/>
            </a:pPr>
            <a:r>
              <a:rPr lang="en-US" altLang="en-US" sz="23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Using activity diagram to clarify the logical flow of use cases.</a:t>
            </a:r>
          </a:p>
          <a:p>
            <a:pPr>
              <a:lnSpc>
                <a:spcPct val="50000"/>
              </a:lnSpc>
              <a:spcAft>
                <a:spcPts val="0"/>
              </a:spcAft>
              <a:buNone/>
              <a:defRPr/>
            </a:pPr>
            <a:endParaRPr lang="en-US" altLang="en-US" sz="23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50000"/>
              </a:lnSpc>
              <a:spcAft>
                <a:spcPts val="0"/>
              </a:spcAft>
              <a:defRPr/>
            </a:pPr>
            <a:r>
              <a:rPr lang="en-US" altLang="en-US" sz="23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Use case modeling as a framework for development   </a:t>
            </a:r>
          </a:p>
          <a:p>
            <a:pPr>
              <a:lnSpc>
                <a:spcPct val="50000"/>
              </a:lnSpc>
              <a:spcAft>
                <a:spcPts val="0"/>
              </a:spcAft>
              <a:buNone/>
              <a:defRPr/>
            </a:pPr>
            <a:r>
              <a:rPr lang="en-US" altLang="en-US" sz="23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	activities.</a:t>
            </a:r>
          </a:p>
          <a:p>
            <a:pPr>
              <a:lnSpc>
                <a:spcPct val="50000"/>
              </a:lnSpc>
              <a:spcAft>
                <a:spcPts val="0"/>
              </a:spcAft>
              <a:buNone/>
              <a:defRPr/>
            </a:pPr>
            <a:endParaRPr lang="en-US" altLang="en-US" sz="23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50000"/>
              </a:lnSpc>
              <a:spcAft>
                <a:spcPts val="0"/>
              </a:spcAft>
              <a:defRPr/>
            </a:pPr>
            <a:r>
              <a:rPr lang="en-US" altLang="en-US" sz="23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Managing details by creating supplements to use cases. 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/>
              <a:t>7 - </a:t>
            </a:r>
            <a:fld id="{304EB936-0C08-CA4C-ACFF-6461E0C04207}" type="slidenum">
              <a:rPr lang="en-US" altLang="en-US" sz="1400"/>
              <a:pPr/>
              <a:t>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00362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Use Case Diagram for Dependencies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a use case diagram, dependency type is indicated by the direction of an arrow. </a:t>
            </a:r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/>
              <a:t>7 - </a:t>
            </a:r>
            <a:fld id="{CF6C26F5-2FFE-3847-B32F-A4A47062809A}" type="slidenum">
              <a:rPr lang="en-US" altLang="en-US" sz="1400"/>
              <a:pPr/>
              <a:t>20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91910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/>
              <a:t>7 - </a:t>
            </a:r>
            <a:fld id="{BB03E8B1-0274-704A-ADD5-07F3AAA3045D}" type="slidenum">
              <a:rPr lang="en-US" altLang="en-US" sz="1400"/>
              <a:pPr/>
              <a:t>21</a:t>
            </a:fld>
            <a:endParaRPr lang="en-US" altLang="en-US" sz="1400"/>
          </a:p>
        </p:txBody>
      </p:sp>
      <p:pic>
        <p:nvPicPr>
          <p:cNvPr id="39939" name="Picture 4" descr="Dependenc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4800"/>
            <a:ext cx="8001000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881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/>
              <a:t>7 - </a:t>
            </a:r>
            <a:fld id="{65854796-1A81-E444-A1B7-CDB3B39505DE}" type="slidenum">
              <a:rPr lang="en-US" altLang="en-US" sz="1400"/>
              <a:pPr/>
              <a:t>22</a:t>
            </a:fld>
            <a:endParaRPr lang="en-US" altLang="en-US" sz="1400"/>
          </a:p>
        </p:txBody>
      </p:sp>
      <p:graphicFrame>
        <p:nvGraphicFramePr>
          <p:cNvPr id="174140" name="Group 60"/>
          <p:cNvGraphicFramePr>
            <a:graphicFrameLocks noGrp="1"/>
          </p:cNvGraphicFramePr>
          <p:nvPr/>
        </p:nvGraphicFramePr>
        <p:xfrm>
          <a:off x="3200400" y="152400"/>
          <a:ext cx="7086600" cy="6400800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0200"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charset="0"/>
                          <a:cs typeface="Arial" charset="0"/>
                        </a:rPr>
                        <a:t>Base UC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charset="0"/>
                          <a:cs typeface="Arial" charset="0"/>
                        </a:rPr>
                        <a:t>Arrow’s Direction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charset="0"/>
                          <a:ea typeface="Times New Roman" charset="0"/>
                          <a:cs typeface="Arial" charset="0"/>
                        </a:rPr>
                        <a:t>Referenced UC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300"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Extended UC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Register Patient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  <a:sym typeface="Wingdings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Extending UC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Verify Credit Card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300"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Including UC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Receive Patient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  <a:sym typeface="Wingdings" charset="2"/>
                        </a:rPr>
                        <a:t>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Included UC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Register Patient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568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Use Case Generalization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generalize use cases when the they achieve the same goal by different means. </a:t>
            </a: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/>
              <a:t>7 - </a:t>
            </a:r>
            <a:fld id="{1584E692-C584-1C4B-9AB4-FD99ECE961E1}" type="slidenum">
              <a:rPr lang="en-US" altLang="en-US" sz="1400"/>
              <a:pPr/>
              <a:t>23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23989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/>
              <a:t>7 - </a:t>
            </a:r>
            <a:fld id="{87C8CBC1-EE60-BF4D-AB89-9273A10D8F72}" type="slidenum">
              <a:rPr lang="en-US" altLang="en-US" sz="1400"/>
              <a:pPr/>
              <a:t>24</a:t>
            </a:fld>
            <a:endParaRPr lang="en-US" altLang="en-US" sz="1400"/>
          </a:p>
        </p:txBody>
      </p:sp>
      <p:pic>
        <p:nvPicPr>
          <p:cNvPr id="43011" name="Picture 4" descr="UC_Generaliz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1450"/>
            <a:ext cx="85344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490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Use Case Diagram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case diagram is a meta-model that portrays associations among actors, use cases and the system. </a:t>
            </a:r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/>
              <a:t>7 - </a:t>
            </a:r>
            <a:fld id="{EA6BF062-50A9-7C4C-85F9-1F7AD2D7E858}" type="slidenum">
              <a:rPr lang="en-US" altLang="en-US" sz="1400"/>
              <a:pPr/>
              <a:t>25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90495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/>
              <a:t>7 - </a:t>
            </a:r>
            <a:fld id="{359E6898-CC0A-CA46-935A-5C88909058B6}" type="slidenum">
              <a:rPr lang="en-US" altLang="en-US" sz="1400"/>
              <a:pPr/>
              <a:t>26</a:t>
            </a:fld>
            <a:endParaRPr lang="en-US" altLang="en-US" sz="1400"/>
          </a:p>
        </p:txBody>
      </p:sp>
      <p:pic>
        <p:nvPicPr>
          <p:cNvPr id="45059" name="Picture 4" descr="PM_UC_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"/>
            <a:ext cx="8458200" cy="634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767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Separating and Joining Use Cases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en-US">
                <a:sym typeface="Wingdings" charset="2"/>
              </a:rPr>
              <a:t></a:t>
            </a:r>
            <a:r>
              <a:rPr lang="en-US" altLang="en-US"/>
              <a:t> We delineate them.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/>
              <a:t> 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>
                <a:sym typeface="Wingdings" charset="2"/>
              </a:rPr>
              <a:t></a:t>
            </a:r>
            <a:r>
              <a:rPr lang="en-US" altLang="en-US"/>
              <a:t> We divide them into more use cases.</a:t>
            </a:r>
          </a:p>
          <a:p>
            <a:pPr lvl="1" eaLnBrk="1" hangingPunct="1">
              <a:buFont typeface="Wingdings" charset="2"/>
              <a:buNone/>
            </a:pPr>
            <a:endParaRPr lang="en-US" altLang="en-US"/>
          </a:p>
          <a:p>
            <a:pPr eaLnBrk="1" hangingPunct="1">
              <a:buFont typeface="Wingdings" charset="2"/>
              <a:buNone/>
            </a:pPr>
            <a:r>
              <a:rPr lang="en-US" altLang="en-US">
                <a:sym typeface="Wingdings" charset="2"/>
              </a:rPr>
              <a:t></a:t>
            </a:r>
            <a:r>
              <a:rPr lang="en-US" altLang="en-US"/>
              <a:t> We combine them. 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/>
              <a:t>7 - </a:t>
            </a:r>
            <a:fld id="{1CEA9A9F-BC3E-B340-8ED1-6005E0BD287B}" type="slidenum">
              <a:rPr lang="en-US" altLang="en-US" sz="1400"/>
              <a:pPr/>
              <a:t>27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00255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Delineating Use Cases 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One use case must have </a:t>
            </a:r>
            <a:r>
              <a:rPr lang="en-US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primary actor, </a:t>
            </a:r>
            <a:r>
              <a:rPr lang="en-US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useful goal and </a:t>
            </a:r>
            <a:r>
              <a:rPr lang="en-US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system.</a:t>
            </a:r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/>
              <a:t>7 - </a:t>
            </a:r>
            <a:fld id="{AB6A8897-66F2-CF4C-B9B6-9494EF470717}" type="slidenum">
              <a:rPr lang="en-US" altLang="en-US" sz="1400"/>
              <a:pPr/>
              <a:t>28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77262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Dividing Use Cases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New requirements or the challenge of complexity may demand that a use case be divided: </a:t>
            </a:r>
          </a:p>
          <a:p>
            <a:pPr lvl="1" eaLnBrk="1" hangingPunct="1"/>
            <a:r>
              <a:rPr lang="en-US" altLang="en-US"/>
              <a:t>Vertical division is necessary if the use case has too many parallel steps. </a:t>
            </a:r>
          </a:p>
          <a:p>
            <a:pPr lvl="1" eaLnBrk="1" hangingPunct="1"/>
            <a:r>
              <a:rPr lang="en-US" altLang="en-US"/>
              <a:t>Horizontal division is necessary if the flow is too complex or the building blocks of the use case lack unity. </a:t>
            </a:r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/>
              <a:t>7 - </a:t>
            </a:r>
            <a:fld id="{AAA9F523-84A5-7542-A716-269CF23004F4}" type="slidenum">
              <a:rPr lang="en-US" altLang="en-US" sz="1400"/>
              <a:pPr/>
              <a:t>29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0874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 sz="2800"/>
              <a:t>A Framework for the Development</a:t>
            </a:r>
          </a:p>
        </p:txBody>
      </p:sp>
      <p:pic>
        <p:nvPicPr>
          <p:cNvPr id="21507" name="Picture 4" descr="UC_Dev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066801"/>
            <a:ext cx="8839200" cy="5451475"/>
          </a:xfrm>
          <a:noFill/>
        </p:spPr>
      </p:pic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/>
              <a:t>7 - </a:t>
            </a:r>
            <a:fld id="{7E2BFB8A-EC64-6247-BC76-F64ECF35BC6C}" type="slidenum">
              <a:rPr lang="en-US" altLang="en-US" sz="1400"/>
              <a:pPr/>
              <a:t>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92389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Refactoring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Refactoring abstracts and reorganizes common behavior among use cases into new use cases. </a:t>
            </a:r>
          </a:p>
        </p:txBody>
      </p:sp>
      <p:sp>
        <p:nvSpPr>
          <p:cNvPr id="491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/>
              <a:t>7 - </a:t>
            </a:r>
            <a:fld id="{02F4BCAF-C56F-584C-B468-601B651CE847}" type="slidenum">
              <a:rPr lang="en-US" altLang="en-US" sz="1400"/>
              <a:pPr/>
              <a:t>30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16867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Activity Diagram 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Activity diagram depicts the flow from activity to activity. It presents a visual, dynamic view of the system and its components. </a:t>
            </a: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/>
              <a:t>7 - </a:t>
            </a:r>
            <a:fld id="{71326B9B-5786-B544-B46D-0B0112720B35}" type="slidenum">
              <a:rPr lang="en-US" altLang="en-US" sz="1400"/>
              <a:pPr/>
              <a:t>31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00150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/>
              <a:t>7 - </a:t>
            </a:r>
            <a:fld id="{3664AAF5-300E-6A4A-8DF8-4B2D81B9C152}" type="slidenum">
              <a:rPr lang="en-US" altLang="en-US" sz="1400"/>
              <a:pPr/>
              <a:t>32</a:t>
            </a:fld>
            <a:endParaRPr lang="en-US" altLang="en-US" sz="1400"/>
          </a:p>
        </p:txBody>
      </p:sp>
      <p:pic>
        <p:nvPicPr>
          <p:cNvPr id="51203" name="Picture 4" descr="Active_Diagram_Ap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"/>
            <a:ext cx="85344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960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Uses of Use Cases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cases provide a crucial framework for analysis, design, implementation and deployment activities. </a:t>
            </a:r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/>
              <a:t>7 - </a:t>
            </a:r>
            <a:fld id="{E75A45EA-2CF7-8641-88AD-8103D1DBCD82}" type="slidenum">
              <a:rPr lang="en-US" altLang="en-US" sz="1400"/>
              <a:pPr/>
              <a:t>33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85292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Uses of Use Cases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Requirements Gathering</a:t>
            </a: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Use cases provide the base tools for gathering requirements within a meaningful context.</a:t>
            </a:r>
            <a:endParaRPr lang="en-US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Requirements Traceability</a:t>
            </a: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1" indent="-283464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Use cases and their supporting documents are the prime sources for tracing requirements.</a:t>
            </a:r>
            <a:endParaRPr lang="en-US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Business Rules</a:t>
            </a: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1" indent="-283464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Use cases are the framework for gathering business rules.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System Behavior</a:t>
            </a: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1" indent="-283464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 external behavior of any open system can be captured effectively through use cases.</a:t>
            </a:r>
          </a:p>
        </p:txBody>
      </p:sp>
      <p:sp>
        <p:nvSpPr>
          <p:cNvPr id="532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/>
              <a:t>7 - </a:t>
            </a:r>
            <a:fld id="{745BD2BA-0864-A546-B075-66B567510B3D}" type="slidenum">
              <a:rPr lang="en-US" altLang="en-US" sz="1400"/>
              <a:pPr/>
              <a:t>34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5932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Uses of Use Cases 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Object Derivation</a:t>
            </a:r>
            <a:endParaRPr lang="en-US" altLang="en-US"/>
          </a:p>
          <a:p>
            <a:pPr lvl="1" indent="-283464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/>
              <a:t>By launching a cycle of gathering requirements from the use cases, we can arrive at many of the objects that would form the structure of the system.</a:t>
            </a:r>
            <a:endParaRPr lang="en-US" altLang="en-US" b="1"/>
          </a:p>
          <a:p>
            <a:pPr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Incremental Development</a:t>
            </a:r>
            <a:r>
              <a:rPr lang="en-US" altLang="en-US"/>
              <a:t> </a:t>
            </a:r>
          </a:p>
          <a:p>
            <a:pPr lvl="1" indent="-283464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/>
              <a:t>By prioritizing use cases and their dependencies, we can build a system incrementally.</a:t>
            </a:r>
            <a:endParaRPr lang="en-US" altLang="en-US" b="1"/>
          </a:p>
          <a:p>
            <a:pPr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Base for User Interface</a:t>
            </a:r>
            <a:r>
              <a:rPr lang="en-US" altLang="en-US"/>
              <a:t> </a:t>
            </a:r>
          </a:p>
          <a:p>
            <a:pPr lvl="1" indent="-283464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/>
              <a:t>Use cases describe the basics messages that the actor and the system must exchange to achieve a goal. </a:t>
            </a:r>
          </a:p>
          <a:p>
            <a:pPr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Test Case Definition</a:t>
            </a:r>
            <a:endParaRPr lang="en-US" altLang="en-US"/>
          </a:p>
          <a:p>
            <a:pPr lvl="1" indent="-283464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/>
              <a:t>Use cases are the conceptual blueprints for functional test cases.</a:t>
            </a:r>
            <a:endParaRPr lang="en-US" altLang="en-US" b="1"/>
          </a:p>
          <a:p>
            <a:pPr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Base for User Documentation</a:t>
            </a:r>
            <a:endParaRPr lang="en-US" altLang="en-US"/>
          </a:p>
          <a:p>
            <a:pPr lvl="1" indent="-283464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/>
              <a:t>Use cases are built to describe the interaction between a user type and a system. </a:t>
            </a:r>
          </a:p>
          <a:p>
            <a:pPr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Business Process Modeling</a:t>
            </a:r>
            <a:endParaRPr lang="en-US" altLang="en-US"/>
          </a:p>
          <a:p>
            <a:pPr lvl="1" indent="-283464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/>
              <a:t>Use cases can be used to model business processes, prior to, after, or independent from an information system.</a:t>
            </a:r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/>
              <a:t>7 - </a:t>
            </a:r>
            <a:fld id="{49E3538F-26FA-174B-A616-3E4AC65A8DE7}" type="slidenum">
              <a:rPr lang="en-US" altLang="en-US" sz="1400"/>
              <a:pPr/>
              <a:t>35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89678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/>
              <a:t>7 - </a:t>
            </a:r>
            <a:fld id="{560AC615-E0D0-0843-A4B3-432C6CF7DF8B}" type="slidenum">
              <a:rPr lang="en-US" altLang="en-US" sz="1400"/>
              <a:pPr/>
              <a:t>36</a:t>
            </a:fld>
            <a:endParaRPr lang="en-US" altLang="en-US" sz="1400"/>
          </a:p>
        </p:txBody>
      </p:sp>
      <p:pic>
        <p:nvPicPr>
          <p:cNvPr id="55299" name="Picture 4" descr="Uses_of_Use_Ca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04800"/>
            <a:ext cx="82296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6567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Next: Structural Modeling 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basic building blocks of an information systems are </a:t>
            </a:r>
            <a:r>
              <a:rPr lang="en-US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objects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object is created from a mold called </a:t>
            </a:r>
            <a:r>
              <a:rPr lang="en-US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make objects we have to make classes, and this is the starting point of the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next chapter.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3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/>
              <a:t>7 - </a:t>
            </a:r>
            <a:fld id="{594FD4B4-55A7-A24C-A503-E507FDE1FF4D}" type="slidenum">
              <a:rPr lang="en-US" altLang="en-US" sz="1400"/>
              <a:pPr/>
              <a:t>37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5215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Develop Base Use Cases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a “base” use case is?</a:t>
            </a:r>
          </a:p>
          <a:p>
            <a:pPr eaLnBrk="1" hangingPunct="1"/>
            <a:endParaRPr lang="en-US" altLang="en-US"/>
          </a:p>
          <a:p>
            <a:pPr lvl="1" eaLnBrk="1" hangingPunct="1"/>
            <a:r>
              <a:rPr lang="en-US" altLang="en-US"/>
              <a:t>A base use case is a fully formed, structured use case which serves as a </a:t>
            </a:r>
            <a:r>
              <a:rPr lang="en-US" altLang="en-US" i="1"/>
              <a:t>base</a:t>
            </a:r>
            <a:r>
              <a:rPr lang="en-US" altLang="en-US"/>
              <a:t> to develop other analysis and design artifacts.</a:t>
            </a:r>
          </a:p>
          <a:p>
            <a:pPr eaLnBrk="1" hangingPunct="1"/>
            <a:endParaRPr lang="en-US" altLang="en-US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/>
              <a:t>7 - </a:t>
            </a:r>
            <a:fld id="{C29060A6-D2AE-474A-9695-8545161BD560}" type="slidenum">
              <a:rPr lang="en-US" altLang="en-US" sz="1400"/>
              <a:pPr/>
              <a:t>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973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The Template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template structures use cases by providing well-defined and ordered fields. 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/>
              <a:t>7 - </a:t>
            </a:r>
            <a:fld id="{5D38BDFD-E85E-FF40-A371-36DF64CBAFF7}" type="slidenum">
              <a:rPr lang="en-US" altLang="en-US" sz="1400"/>
              <a:pPr/>
              <a:t>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064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Template Fields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Template fields represent the building blocks of the use cases, joined in a predefined, orderly manner. </a:t>
            </a:r>
          </a:p>
          <a:p>
            <a:pPr lvl="1" eaLnBrk="1" hangingPunct="1">
              <a:buFont typeface="Wingdings" charset="2"/>
              <a:buNone/>
            </a:pPr>
            <a:endParaRPr lang="en-US" altLang="en-US"/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/>
              <a:t>7 - </a:t>
            </a:r>
            <a:fld id="{26290978-A681-D742-846F-502CC10F1F7E}" type="slidenum">
              <a:rPr lang="en-US" altLang="en-US" sz="1400"/>
              <a:pPr/>
              <a:t>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88130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Template Fields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/>
              <a:t>Name </a:t>
            </a:r>
          </a:p>
          <a:p>
            <a:pPr lvl="2" eaLnBrk="1" hangingPunct="1"/>
            <a:r>
              <a:rPr lang="en-US" altLang="en-US"/>
              <a:t>embodies the goal that the use case wants to accomplish. </a:t>
            </a:r>
          </a:p>
          <a:p>
            <a:pPr lvl="1" eaLnBrk="1" hangingPunct="1"/>
            <a:r>
              <a:rPr lang="en-US" altLang="en-US"/>
              <a:t>ID </a:t>
            </a:r>
          </a:p>
          <a:p>
            <a:pPr lvl="2" eaLnBrk="1" hangingPunct="1"/>
            <a:r>
              <a:rPr lang="en-US" altLang="en-US"/>
              <a:t>is </a:t>
            </a:r>
            <a:r>
              <a:rPr lang="en-US" altLang="en-US" i="1"/>
              <a:t>unique</a:t>
            </a:r>
            <a:r>
              <a:rPr lang="en-US" altLang="en-US"/>
              <a:t> numeric identifier for the use case.</a:t>
            </a:r>
          </a:p>
          <a:p>
            <a:pPr lvl="1" eaLnBrk="1" hangingPunct="1"/>
            <a:r>
              <a:rPr lang="en-US" altLang="en-US"/>
              <a:t>Scope </a:t>
            </a:r>
          </a:p>
          <a:p>
            <a:pPr lvl="2" eaLnBrk="1" hangingPunct="1"/>
            <a:r>
              <a:rPr lang="en-US" altLang="en-US"/>
              <a:t>boundaries of the use case— defined by the system or the subsystem to which it belongs.</a:t>
            </a:r>
          </a:p>
          <a:p>
            <a:pPr lvl="1" eaLnBrk="1" hangingPunct="1"/>
            <a:r>
              <a:rPr lang="en-US" altLang="en-US"/>
              <a:t>Priority </a:t>
            </a:r>
          </a:p>
          <a:p>
            <a:pPr lvl="2" eaLnBrk="1" hangingPunct="1"/>
            <a:r>
              <a:rPr lang="en-US" altLang="en-US"/>
              <a:t>decides the order of design and implementation for use cases. 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/>
              <a:t>7 - </a:t>
            </a:r>
            <a:fld id="{B83398D6-C2D1-EF43-9F24-555B5869EA1D}" type="slidenum">
              <a:rPr lang="en-US" altLang="en-US" sz="1400"/>
              <a:pPr/>
              <a:t>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1002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Template Fields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  <a:p>
            <a:pPr lvl="1" eaLnBrk="1" hangingPunct="1"/>
            <a:r>
              <a:rPr lang="en-US" altLang="en-US" sz="2000"/>
              <a:t>a long version of the use case name and a short version of the scenario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Primary actor </a:t>
            </a:r>
          </a:p>
          <a:p>
            <a:pPr lvl="1" eaLnBrk="1" hangingPunct="1"/>
            <a:r>
              <a:rPr lang="en-US" altLang="en-US" sz="2000"/>
              <a:t>is the actor whose goal identifies and drives the use case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Supporting actor</a:t>
            </a:r>
          </a:p>
          <a:p>
            <a:pPr lvl="1" eaLnBrk="1" hangingPunct="1"/>
            <a:r>
              <a:rPr lang="en-US" altLang="en-US" sz="2000"/>
              <a:t>assist the primary actor in achieving the goal of the use case</a:t>
            </a:r>
            <a:r>
              <a:rPr lang="en-US" altLang="en-US"/>
              <a:t>.</a:t>
            </a:r>
          </a:p>
          <a:p>
            <a:pPr eaLnBrk="1" hangingPunct="1">
              <a:buFont typeface="Wingdings" charset="2"/>
              <a:buNone/>
            </a:pPr>
            <a:endParaRPr lang="en-US" altLang="en-US"/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/>
              <a:t>7 - </a:t>
            </a:r>
            <a:fld id="{3367F049-E909-9042-B6E9-8BC4F3D4A85B}" type="slidenum">
              <a:rPr lang="en-US" altLang="en-US" sz="1400"/>
              <a:pPr/>
              <a:t>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40297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/>
              <a:t>7 - </a:t>
            </a:r>
            <a:fld id="{4BEB72FB-67F3-3A4C-B8C2-C00D20C14453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pic>
        <p:nvPicPr>
          <p:cNvPr id="27651" name="Picture 4" descr="Supporting_A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85344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0044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</TotalTime>
  <Words>1294</Words>
  <Application>Microsoft Office PowerPoint</Application>
  <PresentationFormat>Widescreen</PresentationFormat>
  <Paragraphs>236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NewBaskerville SC</vt:lpstr>
      <vt:lpstr>Tahoma</vt:lpstr>
      <vt:lpstr>Times New Roman</vt:lpstr>
      <vt:lpstr>Wingdings</vt:lpstr>
      <vt:lpstr>Retrospect</vt:lpstr>
      <vt:lpstr>COMP 2920 : Software Architecture &amp; Design</vt:lpstr>
      <vt:lpstr>Chapter Topics</vt:lpstr>
      <vt:lpstr>A Framework for the Development</vt:lpstr>
      <vt:lpstr>Develop Base Use Cases </vt:lpstr>
      <vt:lpstr>The Template </vt:lpstr>
      <vt:lpstr>Template Fields </vt:lpstr>
      <vt:lpstr>Template Fields</vt:lpstr>
      <vt:lpstr>Template Fields</vt:lpstr>
      <vt:lpstr>PowerPoint Presentation</vt:lpstr>
      <vt:lpstr>Template Fields</vt:lpstr>
      <vt:lpstr>Normal Flow</vt:lpstr>
      <vt:lpstr>Sub-Flows </vt:lpstr>
      <vt:lpstr>Alternate Flow and Exceptions </vt:lpstr>
      <vt:lpstr>Non-Behavioral Requirements </vt:lpstr>
      <vt:lpstr>Template Fields</vt:lpstr>
      <vt:lpstr>PowerPoint Presentation</vt:lpstr>
      <vt:lpstr>Actor Dictionary</vt:lpstr>
      <vt:lpstr>Dependencies: Include and Extend </vt:lpstr>
      <vt:lpstr>Include Relationship </vt:lpstr>
      <vt:lpstr>Use Case Diagram for Dependencies </vt:lpstr>
      <vt:lpstr>PowerPoint Presentation</vt:lpstr>
      <vt:lpstr>PowerPoint Presentation</vt:lpstr>
      <vt:lpstr>Use Case Generalization </vt:lpstr>
      <vt:lpstr>PowerPoint Presentation</vt:lpstr>
      <vt:lpstr>Use Case Diagram </vt:lpstr>
      <vt:lpstr>PowerPoint Presentation</vt:lpstr>
      <vt:lpstr>Separating and Joining Use Cases </vt:lpstr>
      <vt:lpstr>Delineating Use Cases </vt:lpstr>
      <vt:lpstr>Dividing Use Cases </vt:lpstr>
      <vt:lpstr>Refactoring</vt:lpstr>
      <vt:lpstr>Activity Diagram </vt:lpstr>
      <vt:lpstr>PowerPoint Presentation</vt:lpstr>
      <vt:lpstr>Uses of Use Cases </vt:lpstr>
      <vt:lpstr>Uses of Use Cases</vt:lpstr>
      <vt:lpstr>Uses of Use Cases </vt:lpstr>
      <vt:lpstr>PowerPoint Presentation</vt:lpstr>
      <vt:lpstr>Next: Structural Modeling </vt:lpstr>
    </vt:vector>
  </TitlesOfParts>
  <Company>Thompson Rivers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2920 : Software Architecture &amp; Design</dc:title>
  <dc:creator>Msharma</dc:creator>
  <cp:lastModifiedBy>Jagjit Bilkhu</cp:lastModifiedBy>
  <cp:revision>16</cp:revision>
  <dcterms:created xsi:type="dcterms:W3CDTF">2017-08-30T22:47:42Z</dcterms:created>
  <dcterms:modified xsi:type="dcterms:W3CDTF">2017-10-13T15:25:32Z</dcterms:modified>
</cp:coreProperties>
</file>