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6" r:id="rId28"/>
    <p:sldId id="287" r:id="rId29"/>
    <p:sldId id="28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initials="GW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7" autoAdjust="0"/>
    <p:restoredTop sz="94660"/>
  </p:normalViewPr>
  <p:slideViewPr>
    <p:cSldViewPr snapToGrid="0">
      <p:cViewPr varScale="1">
        <p:scale>
          <a:sx n="57" d="100"/>
          <a:sy n="57" d="100"/>
        </p:scale>
        <p:origin x="168" y="1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commentAuthors" Target="commentAuthor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08-09-04T10:59:43.734" idx="1">
    <p:pos x="5604" y="2857"/>
    <p:text>What is the rest of this?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2050D-2212-498D-833B-18BD47270B06}" type="datetimeFigureOut">
              <a:rPr lang="en-US" smtClean="0"/>
              <a:t>9/24/17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11FB4-6E4C-43A4-887A-23FD6B282765}" type="slidenum">
              <a:rPr lang="en-US" smtClean="0"/>
              <a:t>‹#›</a:t>
            </a:fld>
            <a:endParaRPr lang="en-US"/>
          </a:p>
        </p:txBody>
      </p:sp>
    </p:spTree>
    <p:extLst>
      <p:ext uri="{BB962C8B-B14F-4D97-AF65-F5344CB8AC3E}">
        <p14:creationId xmlns:p14="http://schemas.microsoft.com/office/powerpoint/2010/main" val="671601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E050B2-E433-4CDD-B53B-762767AC2FA4}" type="datetimeFigureOut">
              <a:rPr lang="en-US" smtClean="0"/>
              <a:t>9/24/17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88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E050B2-E433-4CDD-B53B-762767AC2FA4}" type="datetimeFigureOut">
              <a:rPr lang="en-US" smtClean="0"/>
              <a:t>9/24/17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57486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E050B2-E433-4CDD-B53B-762767AC2FA4}" type="datetimeFigureOut">
              <a:rPr lang="en-US" smtClean="0"/>
              <a:t>9/24/17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585111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 y="76200"/>
            <a:ext cx="118745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032000" y="1295400"/>
            <a:ext cx="9855200" cy="5257800"/>
          </a:xfrm>
        </p:spPr>
        <p:txBody>
          <a:bodyPr rtlCol="0">
            <a:normAutofit/>
          </a:bodyPr>
          <a:lstStyle/>
          <a:p>
            <a:pPr lvl="0"/>
            <a:endParaRPr lang="en-US" noProof="0" smtClean="0"/>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p:txBody>
          <a:bodyPr/>
          <a:lstStyle>
            <a:lvl1pPr>
              <a:defRPr/>
            </a:lvl1pPr>
          </a:lstStyle>
          <a:p>
            <a:pPr>
              <a:defRPr/>
            </a:pPr>
            <a:r>
              <a:rPr lang="en-US" altLang="en-US"/>
              <a:t>6-</a:t>
            </a:r>
            <a:fld id="{081C50E0-C7BA-1F43-AAF1-998B816ECF02}" type="slidenum">
              <a:rPr lang="en-US" altLang="en-US"/>
              <a:pPr>
                <a:defRPr/>
              </a:pPr>
              <a:t>‹#›</a:t>
            </a:fld>
            <a:endParaRPr lang="en-US" altLang="en-US"/>
          </a:p>
        </p:txBody>
      </p:sp>
    </p:spTree>
    <p:extLst>
      <p:ext uri="{BB962C8B-B14F-4D97-AF65-F5344CB8AC3E}">
        <p14:creationId xmlns:p14="http://schemas.microsoft.com/office/powerpoint/2010/main" val="132331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E050B2-E433-4CDD-B53B-762767AC2FA4}" type="datetimeFigureOut">
              <a:rPr lang="en-US" smtClean="0"/>
              <a:t>9/24/17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27427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E050B2-E433-4CDD-B53B-762767AC2FA4}" type="datetimeFigureOut">
              <a:rPr lang="en-US" smtClean="0"/>
              <a:t>9/24/17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2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E050B2-E433-4CDD-B53B-762767AC2FA4}" type="datetimeFigureOut">
              <a:rPr lang="en-US" smtClean="0"/>
              <a:t>9/24/17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295803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E050B2-E433-4CDD-B53B-762767AC2FA4}" type="datetimeFigureOut">
              <a:rPr lang="en-US" smtClean="0"/>
              <a:t>9/24/17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56212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E050B2-E433-4CDD-B53B-762767AC2FA4}" type="datetimeFigureOut">
              <a:rPr lang="en-US" smtClean="0"/>
              <a:t>9/24/17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96056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E050B2-E433-4CDD-B53B-762767AC2FA4}" type="datetimeFigureOut">
              <a:rPr lang="en-US" smtClean="0"/>
              <a:t>9/24/17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9317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E050B2-E433-4CDD-B53B-762767AC2FA4}" type="datetimeFigureOut">
              <a:rPr lang="en-US" smtClean="0"/>
              <a:t>9/24/17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962B206-A46F-40F2-ACD8-A3890C9C0999}" type="slidenum">
              <a:rPr lang="en-US" smtClean="0"/>
              <a:t>‹#›</a:t>
            </a:fld>
            <a:endParaRPr lang="en-US"/>
          </a:p>
        </p:txBody>
      </p:sp>
    </p:spTree>
    <p:extLst>
      <p:ext uri="{BB962C8B-B14F-4D97-AF65-F5344CB8AC3E}">
        <p14:creationId xmlns:p14="http://schemas.microsoft.com/office/powerpoint/2010/main" val="214736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0E050B2-E433-4CDD-B53B-762767AC2FA4}" type="datetimeFigureOut">
              <a:rPr lang="en-US" smtClean="0"/>
              <a:t>9/24/17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42894935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E050B2-E433-4CDD-B53B-762767AC2FA4}" type="datetimeFigureOut">
              <a:rPr lang="en-US" smtClean="0"/>
              <a:t>9/24/17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962B206-A46F-40F2-ACD8-A3890C9C099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08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comments" Target="../comments/comment1.xml"/><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 2920 : Software Architecture &amp; Design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5993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Actor</a:t>
            </a:r>
          </a:p>
        </p:txBody>
      </p:sp>
      <p:sp>
        <p:nvSpPr>
          <p:cNvPr id="113667" name="Rectangle 3"/>
          <p:cNvSpPr>
            <a:spLocks noGrp="1" noChangeArrowheads="1"/>
          </p:cNvSpPr>
          <p:nvPr>
            <p:ph idx="1"/>
          </p:nvPr>
        </p:nvSpPr>
        <p:spPr/>
        <p:txBody>
          <a:bodyPr rtlCol="0">
            <a:normAutofit/>
          </a:bodyPr>
          <a:lstStyle/>
          <a:p>
            <a:pPr>
              <a:spcAft>
                <a:spcPts val="0"/>
              </a:spcAft>
              <a:defRPr/>
            </a:pPr>
            <a:r>
              <a:rPr lang="en-US" altLang="en-US" sz="2400"/>
              <a:t>Actor is a role that any user who has been given the part can play.</a:t>
            </a:r>
          </a:p>
          <a:p>
            <a:pPr>
              <a:spcAft>
                <a:spcPts val="0"/>
              </a:spcAft>
              <a:buNone/>
              <a:defRPr/>
            </a:pPr>
            <a:endParaRPr lang="en-US" altLang="en-US" sz="2400"/>
          </a:p>
          <a:p>
            <a:pPr>
              <a:spcAft>
                <a:spcPts val="0"/>
              </a:spcAft>
              <a:defRPr/>
            </a:pPr>
            <a:r>
              <a:rPr lang="en-US" altLang="en-US" sz="2400"/>
              <a:t>The goal of the </a:t>
            </a:r>
            <a:r>
              <a:rPr lang="en-US" altLang="en-US" sz="2400">
                <a:solidFill>
                  <a:srgbClr val="CC3300"/>
                </a:solidFill>
                <a:effectLst>
                  <a:outerShdw blurRad="38100" dist="38100" dir="2700000" algn="tl">
                    <a:srgbClr val="000000"/>
                  </a:outerShdw>
                </a:effectLst>
              </a:rPr>
              <a:t>primary actor</a:t>
            </a:r>
            <a:r>
              <a:rPr lang="en-US" altLang="en-US" sz="2400"/>
              <a:t> is specified by the name of the use case.</a:t>
            </a:r>
          </a:p>
          <a:p>
            <a:pPr>
              <a:spcAft>
                <a:spcPts val="0"/>
              </a:spcAft>
              <a:buNone/>
              <a:defRPr/>
            </a:pPr>
            <a:endParaRPr lang="en-US" altLang="en-US" sz="2400"/>
          </a:p>
          <a:p>
            <a:pPr>
              <a:spcAft>
                <a:spcPts val="0"/>
              </a:spcAft>
              <a:defRPr/>
            </a:pPr>
            <a:r>
              <a:rPr lang="en-US" altLang="en-US" sz="2400">
                <a:solidFill>
                  <a:srgbClr val="CC3300"/>
                </a:solidFill>
                <a:effectLst>
                  <a:outerShdw blurRad="38100" dist="38100" dir="2700000" algn="tl">
                    <a:srgbClr val="000000"/>
                  </a:outerShdw>
                </a:effectLst>
              </a:rPr>
              <a:t>Supporting</a:t>
            </a:r>
            <a:r>
              <a:rPr lang="en-US" altLang="en-US" sz="2400"/>
              <a:t> (or secondary) actors support the primary actor in reaching the goal of the use case. </a:t>
            </a:r>
          </a:p>
          <a:p>
            <a:pPr>
              <a:spcAft>
                <a:spcPts val="0"/>
              </a:spcAft>
              <a:buNone/>
              <a:defRPr/>
            </a:pPr>
            <a:endParaRPr lang="en-US" altLang="en-US" sz="2400"/>
          </a:p>
          <a:p>
            <a:pPr>
              <a:spcAft>
                <a:spcPts val="0"/>
              </a:spcAft>
              <a:defRPr/>
            </a:pPr>
            <a:r>
              <a:rPr lang="en-US" altLang="en-US" sz="2400"/>
              <a:t>An actor is identified by a unique name which describes a unique role. </a:t>
            </a:r>
          </a:p>
          <a:p>
            <a:pPr>
              <a:spcAft>
                <a:spcPts val="0"/>
              </a:spcAft>
              <a:defRPr/>
            </a:pPr>
            <a:endParaRPr lang="en-US" altLang="en-US" sz="2400"/>
          </a:p>
        </p:txBody>
      </p:sp>
      <p:sp>
        <p:nvSpPr>
          <p:cNvPr id="28676"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6F30938E-3C3F-984B-B367-D5536E249495}" type="slidenum">
              <a:rPr lang="en-US" altLang="en-US" sz="1400"/>
              <a:pPr/>
              <a:t>10</a:t>
            </a:fld>
            <a:endParaRPr lang="en-US" altLang="en-US" sz="1400"/>
          </a:p>
        </p:txBody>
      </p:sp>
    </p:spTree>
    <p:extLst>
      <p:ext uri="{BB962C8B-B14F-4D97-AF65-F5344CB8AC3E}">
        <p14:creationId xmlns:p14="http://schemas.microsoft.com/office/powerpoint/2010/main" val="928763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A System </a:t>
            </a:r>
          </a:p>
        </p:txBody>
      </p:sp>
      <p:sp>
        <p:nvSpPr>
          <p:cNvPr id="114691" name="Rectangle 3"/>
          <p:cNvSpPr>
            <a:spLocks noGrp="1" noChangeArrowheads="1"/>
          </p:cNvSpPr>
          <p:nvPr>
            <p:ph idx="1"/>
          </p:nvPr>
        </p:nvSpPr>
        <p:spPr/>
        <p:txBody>
          <a:bodyPr rtlCol="0">
            <a:normAutofit/>
          </a:bodyPr>
          <a:lstStyle/>
          <a:p>
            <a:pPr>
              <a:spcAft>
                <a:spcPts val="0"/>
              </a:spcAft>
              <a:defRPr/>
            </a:pPr>
            <a:r>
              <a:rPr lang="en-US" smtClean="0">
                <a:solidFill>
                  <a:schemeClr val="tx1">
                    <a:lumMod val="75000"/>
                    <a:lumOff val="25000"/>
                  </a:schemeClr>
                </a:solidFill>
              </a:rPr>
              <a:t>The system defines the boundaries of a use case </a:t>
            </a:r>
          </a:p>
          <a:p>
            <a:pPr>
              <a:spcAft>
                <a:spcPts val="0"/>
              </a:spcAft>
              <a:defRPr/>
            </a:pPr>
            <a:r>
              <a:rPr lang="en-US" smtClean="0">
                <a:solidFill>
                  <a:schemeClr val="tx1">
                    <a:lumMod val="75000"/>
                    <a:lumOff val="25000"/>
                  </a:schemeClr>
                </a:solidFill>
              </a:rPr>
              <a:t>Two types of systems</a:t>
            </a:r>
          </a:p>
          <a:p>
            <a:pPr lvl="1" indent="-283464">
              <a:spcAft>
                <a:spcPts val="0"/>
              </a:spcAft>
              <a:defRPr/>
            </a:pPr>
            <a:r>
              <a:rPr lang="en-US" smtClean="0">
                <a:solidFill>
                  <a:srgbClr val="CC3300"/>
                </a:solidFill>
                <a:effectLst>
                  <a:outerShdw blurRad="38100" dist="38100" dir="2700000" algn="tl">
                    <a:srgbClr val="000000"/>
                  </a:outerShdw>
                </a:effectLst>
              </a:rPr>
              <a:t>Real system</a:t>
            </a:r>
          </a:p>
          <a:p>
            <a:pPr marL="960120" lvl="2">
              <a:spcAft>
                <a:spcPts val="0"/>
              </a:spcAft>
              <a:defRPr/>
            </a:pPr>
            <a:r>
              <a:rPr lang="en-US" smtClean="0">
                <a:solidFill>
                  <a:schemeClr val="tx1">
                    <a:lumMod val="75000"/>
                    <a:lumOff val="25000"/>
                  </a:schemeClr>
                </a:solidFill>
              </a:rPr>
              <a:t>Grocery store “bricks-and-mortar”</a:t>
            </a:r>
          </a:p>
          <a:p>
            <a:pPr lvl="1" indent="-283464">
              <a:spcAft>
                <a:spcPts val="0"/>
              </a:spcAft>
              <a:defRPr/>
            </a:pPr>
            <a:r>
              <a:rPr lang="en-US" smtClean="0">
                <a:solidFill>
                  <a:srgbClr val="CC3300"/>
                </a:solidFill>
                <a:effectLst>
                  <a:outerShdw blurRad="38100" dist="38100" dir="2700000" algn="tl">
                    <a:srgbClr val="000000"/>
                  </a:outerShdw>
                </a:effectLst>
              </a:rPr>
              <a:t>Information system</a:t>
            </a:r>
            <a:r>
              <a:rPr lang="en-US" smtClean="0">
                <a:solidFill>
                  <a:schemeClr val="tx1">
                    <a:lumMod val="75000"/>
                    <a:lumOff val="25000"/>
                  </a:schemeClr>
                </a:solidFill>
              </a:rPr>
              <a:t> </a:t>
            </a:r>
          </a:p>
          <a:p>
            <a:pPr marL="960120" lvl="2">
              <a:spcAft>
                <a:spcPts val="0"/>
              </a:spcAft>
              <a:defRPr/>
            </a:pPr>
            <a:r>
              <a:rPr lang="en-US" smtClean="0">
                <a:solidFill>
                  <a:schemeClr val="tx1">
                    <a:lumMod val="75000"/>
                    <a:lumOff val="25000"/>
                  </a:schemeClr>
                </a:solidFill>
              </a:rPr>
              <a:t>Point of Sales System (POS)</a:t>
            </a:r>
          </a:p>
          <a:p>
            <a:pPr>
              <a:spcAft>
                <a:spcPts val="0"/>
              </a:spcAft>
              <a:defRPr/>
            </a:pPr>
            <a:r>
              <a:rPr lang="en-US" smtClean="0">
                <a:solidFill>
                  <a:schemeClr val="tx1">
                    <a:lumMod val="75000"/>
                    <a:lumOff val="25000"/>
                  </a:schemeClr>
                </a:solidFill>
              </a:rPr>
              <a:t>A use case cannot leave a system, but can reach across its boundaries </a:t>
            </a:r>
          </a:p>
        </p:txBody>
      </p:sp>
      <p:sp>
        <p:nvSpPr>
          <p:cNvPr id="29700"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C2B1C5E5-FA97-7C4B-A8DC-47F669191DE7}" type="slidenum">
              <a:rPr lang="en-US" altLang="en-US" sz="1400"/>
              <a:pPr/>
              <a:t>11</a:t>
            </a:fld>
            <a:endParaRPr lang="en-US" altLang="en-US" sz="1400"/>
          </a:p>
        </p:txBody>
      </p:sp>
    </p:spTree>
    <p:extLst>
      <p:ext uri="{BB962C8B-B14F-4D97-AF65-F5344CB8AC3E}">
        <p14:creationId xmlns:p14="http://schemas.microsoft.com/office/powerpoint/2010/main" val="1817418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7C420D6D-24AB-8E49-B896-77B11933D6BF}" type="slidenum">
              <a:rPr lang="en-US" altLang="en-US" sz="1400"/>
              <a:pPr/>
              <a:t>12</a:t>
            </a:fld>
            <a:endParaRPr lang="en-US" altLang="en-US" sz="1400"/>
          </a:p>
        </p:txBody>
      </p:sp>
      <p:pic>
        <p:nvPicPr>
          <p:cNvPr id="30723" name="Picture 4" descr="Super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
            <a:ext cx="8610600" cy="645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9103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Purchase Groceries — </a:t>
            </a:r>
            <a:br>
              <a:rPr lang="en-US" altLang="en-US"/>
            </a:br>
            <a:r>
              <a:rPr lang="en-US" altLang="en-US"/>
              <a:t>The Real System Scenario</a:t>
            </a:r>
          </a:p>
        </p:txBody>
      </p:sp>
      <p:sp>
        <p:nvSpPr>
          <p:cNvPr id="17412" name="Rectangle 3"/>
          <p:cNvSpPr>
            <a:spLocks noGrp="1" noChangeArrowheads="1"/>
          </p:cNvSpPr>
          <p:nvPr>
            <p:ph idx="1"/>
          </p:nvPr>
        </p:nvSpPr>
        <p:spPr/>
        <p:txBody>
          <a:bodyPr rtlCol="0">
            <a:normAutofit/>
          </a:bodyPr>
          <a:lstStyle/>
          <a:p>
            <a:pPr>
              <a:lnSpc>
                <a:spcPct val="80000"/>
              </a:lnSpc>
              <a:spcAft>
                <a:spcPts val="0"/>
              </a:spcAft>
              <a:defRPr/>
            </a:pPr>
            <a:r>
              <a:rPr lang="en-US" altLang="en-US" sz="2400"/>
              <a:t>A customer enters the supermarket. The customer takes a shopping cart or basket and strolls through the supermarket. The customer selects items from the shelves and puts them in the shopping cart or the basket. When finished, the customer brings the items to the cash register. The cashier calculates the total price of the merchandise. The customer pays for the merchandise. The cashier bags the items, issues a receipt to the customer and, if necessary, returns the change. The customer picks up the bags and leaves the supermarket.</a:t>
            </a:r>
          </a:p>
        </p:txBody>
      </p:sp>
      <p:sp>
        <p:nvSpPr>
          <p:cNvPr id="31748"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B1682BE9-872A-E348-988D-8C077FDDC8D8}" type="slidenum">
              <a:rPr lang="en-US" altLang="en-US" sz="1400"/>
              <a:pPr/>
              <a:t>13</a:t>
            </a:fld>
            <a:endParaRPr lang="en-US" altLang="en-US" sz="1400"/>
          </a:p>
        </p:txBody>
      </p:sp>
    </p:spTree>
    <p:extLst>
      <p:ext uri="{BB962C8B-B14F-4D97-AF65-F5344CB8AC3E}">
        <p14:creationId xmlns:p14="http://schemas.microsoft.com/office/powerpoint/2010/main" val="1182447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Purchase Groceries —</a:t>
            </a:r>
            <a:br>
              <a:rPr lang="en-US" altLang="en-US"/>
            </a:br>
            <a:r>
              <a:rPr lang="en-US" altLang="en-US"/>
              <a:t>The Point-of-Sale System </a:t>
            </a:r>
          </a:p>
        </p:txBody>
      </p:sp>
      <p:sp>
        <p:nvSpPr>
          <p:cNvPr id="18436" name="Rectangle 3"/>
          <p:cNvSpPr>
            <a:spLocks noGrp="1" noChangeArrowheads="1"/>
          </p:cNvSpPr>
          <p:nvPr>
            <p:ph idx="1"/>
          </p:nvPr>
        </p:nvSpPr>
        <p:spPr/>
        <p:txBody>
          <a:bodyPr rtlCol="0">
            <a:normAutofit/>
          </a:bodyPr>
          <a:lstStyle/>
          <a:p>
            <a:pPr>
              <a:spcAft>
                <a:spcPts val="0"/>
              </a:spcAft>
              <a:buClr>
                <a:srgbClr val="DDDDDD"/>
              </a:buClr>
              <a:defRPr/>
            </a:pPr>
            <a:r>
              <a:rPr lang="en-US" altLang="en-US" sz="2400"/>
              <a:t>The customer deposits groceries on the checkout counter. The cashier scans each item and deposits the item on the bagging counter. When the last item is scanned, the cashier reads the total amount from the system and announces it to the customer. If the customer pays by credit card, the cashier swipes the card through the cash register to charge the amount. The customer then signs the printout. If the customer pays by cash, the cashier returns the change, if any. The cashier then gives a receipt to the customer. </a:t>
            </a:r>
          </a:p>
          <a:p>
            <a:pPr>
              <a:spcAft>
                <a:spcPts val="0"/>
              </a:spcAft>
              <a:defRPr/>
            </a:pPr>
            <a:endParaRPr lang="en-US" altLang="en-US" sz="2400"/>
          </a:p>
        </p:txBody>
      </p:sp>
      <p:sp>
        <p:nvSpPr>
          <p:cNvPr id="32772"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A956B7BF-C829-364E-A348-F4D24DA9AFE1}" type="slidenum">
              <a:rPr lang="en-US" altLang="en-US" sz="1400"/>
              <a:pPr/>
              <a:t>14</a:t>
            </a:fld>
            <a:endParaRPr lang="en-US" altLang="en-US" sz="1400"/>
          </a:p>
        </p:txBody>
      </p:sp>
    </p:spTree>
    <p:extLst>
      <p:ext uri="{BB962C8B-B14F-4D97-AF65-F5344CB8AC3E}">
        <p14:creationId xmlns:p14="http://schemas.microsoft.com/office/powerpoint/2010/main" val="573244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C66F1EEC-DFEB-C74E-9BFB-2807148D7DCF}" type="slidenum">
              <a:rPr lang="en-US" altLang="en-US" sz="1400"/>
              <a:pPr/>
              <a:t>15</a:t>
            </a:fld>
            <a:endParaRPr lang="en-US" altLang="en-US" sz="1400"/>
          </a:p>
        </p:txBody>
      </p:sp>
      <p:pic>
        <p:nvPicPr>
          <p:cNvPr id="33795" name="Picture 4" descr="UC_Diagram_Groce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
            <a:ext cx="8610600" cy="645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9326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54E241BD-3605-834A-A839-6AE578739C40}" type="slidenum">
              <a:rPr lang="en-US" altLang="en-US" sz="1400"/>
              <a:pPr/>
              <a:t>16</a:t>
            </a:fld>
            <a:endParaRPr lang="en-US" altLang="en-US" sz="1400"/>
          </a:p>
        </p:txBody>
      </p:sp>
      <p:pic>
        <p:nvPicPr>
          <p:cNvPr id="34819" name="Picture 4" descr="UC_Elements_He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9" descr="A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563" y="2098675"/>
            <a:ext cx="266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Bounda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3563" y="2098675"/>
            <a:ext cx="742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6" descr="Use_Ca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3564" y="2098676"/>
            <a:ext cx="942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5" descr="UC_Elements_Associ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3564" y="2098675"/>
            <a:ext cx="5810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4" name="Rectangle 10"/>
          <p:cNvSpPr>
            <a:spLocks noChangeArrowheads="1"/>
          </p:cNvSpPr>
          <p:nvPr/>
        </p:nvSpPr>
        <p:spPr bwMode="auto">
          <a:xfrm>
            <a:off x="3103564" y="2098676"/>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34825" name="Rectangle 12"/>
          <p:cNvSpPr>
            <a:spLocks noChangeArrowheads="1"/>
          </p:cNvSpPr>
          <p:nvPr/>
        </p:nvSpPr>
        <p:spPr bwMode="auto">
          <a:xfrm>
            <a:off x="3103564" y="2098676"/>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34826" name="Rectangle 14"/>
          <p:cNvSpPr>
            <a:spLocks noChangeArrowheads="1"/>
          </p:cNvSpPr>
          <p:nvPr/>
        </p:nvSpPr>
        <p:spPr bwMode="auto">
          <a:xfrm>
            <a:off x="3103564" y="2098676"/>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34827" name="Rectangle 17"/>
          <p:cNvSpPr>
            <a:spLocks noChangeArrowheads="1"/>
          </p:cNvSpPr>
          <p:nvPr/>
        </p:nvSpPr>
        <p:spPr bwMode="auto">
          <a:xfrm>
            <a:off x="3103564" y="2098676"/>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34828" name="Rectangle 20"/>
          <p:cNvSpPr>
            <a:spLocks noChangeArrowheads="1"/>
          </p:cNvSpPr>
          <p:nvPr/>
        </p:nvSpPr>
        <p:spPr bwMode="auto">
          <a:xfrm>
            <a:off x="3103564" y="2098676"/>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graphicFrame>
        <p:nvGraphicFramePr>
          <p:cNvPr id="20517" name="Group 37"/>
          <p:cNvGraphicFramePr>
            <a:graphicFrameLocks noGrp="1"/>
          </p:cNvGraphicFramePr>
          <p:nvPr/>
        </p:nvGraphicFramePr>
        <p:xfrm>
          <a:off x="1828800" y="1219200"/>
          <a:ext cx="8686800" cy="5105402"/>
        </p:xfrm>
        <a:graphic>
          <a:graphicData uri="http://schemas.openxmlformats.org/drawingml/2006/table">
            <a:tbl>
              <a:tblPr/>
              <a:tblGrid>
                <a:gridCol w="3846513"/>
                <a:gridCol w="4840287"/>
              </a:tblGrid>
              <a:tr h="1439863">
                <a:tc>
                  <a:txBody>
                    <a:bodyPr/>
                    <a:lstStyle>
                      <a:lvl1pPr>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charset="2"/>
                        <a:buNone/>
                        <a:tabLst/>
                      </a:pPr>
                      <a:endParaRPr kumimoji="1" lang="en-US" altLang="en-US" sz="24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Times New Roman" charset="0"/>
                          <a:cs typeface="Times New Roman" charset="0"/>
                        </a:rPr>
                        <a:t>The stick figure identifies an </a:t>
                      </a:r>
                      <a:r>
                        <a:rPr kumimoji="0" lang="en-US" altLang="en-US" sz="2000" b="0" i="0" u="none" strike="noStrike" cap="none" normalizeH="0" baseline="0">
                          <a:ln>
                            <a:noFill/>
                          </a:ln>
                          <a:solidFill>
                            <a:srgbClr val="CC3300"/>
                          </a:solidFill>
                          <a:effectLst>
                            <a:outerShdw blurRad="38100" dist="38100" dir="2700000" algn="tl">
                              <a:srgbClr val="C0C0C0"/>
                            </a:outerShdw>
                          </a:effectLst>
                          <a:latin typeface="Times New Roman" charset="0"/>
                          <a:ea typeface="Times New Roman" charset="0"/>
                          <a:cs typeface="Times New Roman" charset="0"/>
                        </a:rPr>
                        <a:t>actor</a:t>
                      </a:r>
                      <a:r>
                        <a:rPr kumimoji="0" lang="en-US" altLang="en-US" sz="2000" b="0" i="0" u="none" strike="noStrike" cap="none" normalizeH="0" baseline="0">
                          <a:ln>
                            <a:noFill/>
                          </a:ln>
                          <a:solidFill>
                            <a:srgbClr val="CC3300"/>
                          </a:solidFill>
                          <a:effectLst/>
                          <a:latin typeface="Times New Roman" charset="0"/>
                          <a:ea typeface="Times New Roman" charset="0"/>
                          <a:cs typeface="Times New Roman" charset="0"/>
                        </a:rPr>
                        <a:t>.</a:t>
                      </a:r>
                      <a:r>
                        <a:rPr kumimoji="0" lang="en-US" altLang="en-US" sz="2000" b="0" i="0" u="none" strike="noStrike" cap="none" normalizeH="0" baseline="0">
                          <a:ln>
                            <a:noFill/>
                          </a:ln>
                          <a:solidFill>
                            <a:schemeClr val="tx1"/>
                          </a:solidFill>
                          <a:effectLst/>
                          <a:latin typeface="Times New Roman" charset="0"/>
                          <a:ea typeface="Times New Roman" charset="0"/>
                          <a:cs typeface="Times New Roman"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Times New Roman" charset="0"/>
                          <a:cs typeface="Times New Roman" charset="0"/>
                        </a:rPr>
                        <a:t>More than one actor can be associated with a use case, and one actor can be associated with more than use case.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20788">
                <a:tc>
                  <a:txBody>
                    <a:bodyPr/>
                    <a:lstStyle>
                      <a:lvl1pPr>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charset="2"/>
                        <a:buNone/>
                        <a:tabLst/>
                      </a:pPr>
                      <a:endParaRPr kumimoji="1" lang="en-US" altLang="en-US" sz="24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Times New Roman" charset="0"/>
                          <a:cs typeface="Times New Roman" charset="0"/>
                        </a:rPr>
                        <a:t>The rectangle is the </a:t>
                      </a:r>
                      <a:r>
                        <a:rPr kumimoji="0" lang="en-US" altLang="en-US" sz="2000" b="0" i="0" u="none" strike="noStrike" cap="none" normalizeH="0" baseline="0">
                          <a:ln>
                            <a:noFill/>
                          </a:ln>
                          <a:solidFill>
                            <a:srgbClr val="CC3300"/>
                          </a:solidFill>
                          <a:effectLst>
                            <a:outerShdw blurRad="38100" dist="38100" dir="2700000" algn="tl">
                              <a:srgbClr val="C0C0C0"/>
                            </a:outerShdw>
                          </a:effectLst>
                          <a:latin typeface="Times New Roman" charset="0"/>
                          <a:ea typeface="Times New Roman" charset="0"/>
                          <a:cs typeface="Times New Roman" charset="0"/>
                        </a:rPr>
                        <a:t>system boundary</a:t>
                      </a:r>
                      <a:r>
                        <a:rPr kumimoji="0" lang="en-US" altLang="en-US" sz="2000" b="0" i="0" u="none" strike="noStrike" cap="none" normalizeH="0" baseline="0">
                          <a:ln>
                            <a:noFill/>
                          </a:ln>
                          <a:solidFill>
                            <a:schemeClr val="tx1"/>
                          </a:solidFill>
                          <a:effectLst/>
                          <a:latin typeface="Times New Roman" charset="0"/>
                          <a:ea typeface="Times New Roman" charset="0"/>
                          <a:cs typeface="Times New Roman" charset="0"/>
                        </a:rPr>
                        <a:t> or the </a:t>
                      </a:r>
                      <a:r>
                        <a:rPr kumimoji="0" lang="en-US" altLang="en-US" sz="2000" b="0" i="0" u="none" strike="noStrike" cap="none" normalizeH="0" baseline="0">
                          <a:ln>
                            <a:noFill/>
                          </a:ln>
                          <a:solidFill>
                            <a:srgbClr val="CC3300"/>
                          </a:solidFill>
                          <a:effectLst>
                            <a:outerShdw blurRad="38100" dist="38100" dir="2700000" algn="tl">
                              <a:srgbClr val="C0C0C0"/>
                            </a:outerShdw>
                          </a:effectLst>
                          <a:latin typeface="Times New Roman" charset="0"/>
                          <a:ea typeface="Times New Roman" charset="0"/>
                          <a:cs typeface="Times New Roman" charset="0"/>
                        </a:rPr>
                        <a:t>scope</a:t>
                      </a:r>
                      <a:r>
                        <a:rPr kumimoji="0" lang="en-US" altLang="en-US" sz="2000" b="0" i="0" u="none" strike="noStrike" cap="none" normalizeH="0" baseline="0">
                          <a:ln>
                            <a:noFill/>
                          </a:ln>
                          <a:solidFill>
                            <a:schemeClr val="tx1"/>
                          </a:solidFill>
                          <a:effectLst/>
                          <a:latin typeface="Times New Roman" charset="0"/>
                          <a:ea typeface="Times New Roman" charset="0"/>
                          <a:cs typeface="Times New Roman" charset="0"/>
                        </a:rPr>
                        <a:t>. For the use case, any entity outside this boundary can exist only as an actor.</a:t>
                      </a:r>
                      <a:endParaRPr kumimoji="0" lang="en-US" alt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23963">
                <a:tc>
                  <a:txBody>
                    <a:bodyPr/>
                    <a:lstStyle>
                      <a:lvl1pPr>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charset="2"/>
                        <a:buNone/>
                        <a:tabLst/>
                      </a:pPr>
                      <a:endParaRPr kumimoji="1" lang="en-US" altLang="en-US" sz="24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Times New Roman" charset="0"/>
                          <a:cs typeface="Times New Roman" charset="0"/>
                        </a:rPr>
                        <a:t>The ellipse (the oval) represents the </a:t>
                      </a:r>
                      <a:r>
                        <a:rPr kumimoji="0" lang="en-US" altLang="en-US" sz="2000" b="0" i="0" u="none" strike="noStrike" cap="none" normalizeH="0" baseline="0">
                          <a:ln>
                            <a:noFill/>
                          </a:ln>
                          <a:solidFill>
                            <a:srgbClr val="CC3300"/>
                          </a:solidFill>
                          <a:effectLst>
                            <a:outerShdw blurRad="38100" dist="38100" dir="2700000" algn="tl">
                              <a:srgbClr val="C0C0C0"/>
                            </a:outerShdw>
                          </a:effectLst>
                          <a:latin typeface="Times New Roman" charset="0"/>
                          <a:ea typeface="Times New Roman" charset="0"/>
                          <a:cs typeface="Times New Roman" charset="0"/>
                        </a:rPr>
                        <a:t>use case</a:t>
                      </a:r>
                      <a:r>
                        <a:rPr kumimoji="0" lang="en-US" altLang="en-US" sz="2000" b="0" i="0" u="none" strike="noStrike" cap="none" normalizeH="0" baseline="0">
                          <a:ln>
                            <a:noFill/>
                          </a:ln>
                          <a:solidFill>
                            <a:schemeClr val="tx1"/>
                          </a:solidFill>
                          <a:effectLst/>
                          <a:latin typeface="Times New Roman" charset="0"/>
                          <a:ea typeface="Times New Roman" charset="0"/>
                          <a:cs typeface="Times New Roman" charset="0"/>
                        </a:rPr>
                        <a:t>. It resides inside the system boundary. In the diagram, </a:t>
                      </a:r>
                      <a:endParaRPr kumimoji="0" lang="en-US" alt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20788">
                <a:tc>
                  <a:txBody>
                    <a:bodyPr/>
                    <a:lstStyle>
                      <a:lvl1pPr>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charset="2"/>
                        <a:buNone/>
                        <a:tabLst/>
                      </a:pPr>
                      <a:endParaRPr kumimoji="1" lang="en-US" altLang="en-US" sz="24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Times New Roman" charset="0"/>
                          <a:cs typeface="Times New Roman" charset="0"/>
                        </a:rPr>
                        <a:t>The simple line on the left represents </a:t>
                      </a:r>
                      <a:r>
                        <a:rPr kumimoji="0" lang="en-US" altLang="en-US" sz="2000" b="0" i="0" u="none" strike="noStrike" cap="none" normalizeH="0" baseline="0">
                          <a:ln>
                            <a:noFill/>
                          </a:ln>
                          <a:solidFill>
                            <a:srgbClr val="CC3300"/>
                          </a:solidFill>
                          <a:effectLst>
                            <a:outerShdw blurRad="38100" dist="38100" dir="2700000" algn="tl">
                              <a:srgbClr val="C0C0C0"/>
                            </a:outerShdw>
                          </a:effectLst>
                          <a:latin typeface="Times New Roman" charset="0"/>
                          <a:ea typeface="Times New Roman" charset="0"/>
                          <a:cs typeface="Times New Roman" charset="0"/>
                        </a:rPr>
                        <a:t>association</a:t>
                      </a:r>
                      <a:r>
                        <a:rPr kumimoji="0" lang="en-US" altLang="en-US" sz="2000" b="0" i="0" u="none" strike="noStrike" cap="none" normalizeH="0" baseline="0">
                          <a:ln>
                            <a:noFill/>
                          </a:ln>
                          <a:solidFill>
                            <a:schemeClr val="tx1"/>
                          </a:solidFill>
                          <a:effectLst/>
                          <a:latin typeface="Times New Roman" charset="0"/>
                          <a:ea typeface="Times New Roman" charset="0"/>
                          <a:cs typeface="Times New Roman" charset="0"/>
                        </a:rPr>
                        <a:t>. It shows the communication between an actor and a use case.</a:t>
                      </a:r>
                      <a:endParaRPr kumimoji="0" lang="en-US" alt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4846" name="Rectangle 69"/>
          <p:cNvSpPr>
            <a:spLocks noChangeArrowheads="1"/>
          </p:cNvSpPr>
          <p:nvPr/>
        </p:nvSpPr>
        <p:spPr bwMode="auto">
          <a:xfrm>
            <a:off x="5200651" y="3162301"/>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pic>
        <p:nvPicPr>
          <p:cNvPr id="34847" name="Picture 68" descr="A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219200"/>
            <a:ext cx="1295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8" name="Picture 80" descr="Bounda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743200"/>
            <a:ext cx="3810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9" name="Picture 81" descr="Use_Ca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962400"/>
            <a:ext cx="3505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50" name="Picture 82" descr="UC_Elements_Associ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5257800"/>
            <a:ext cx="3810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7374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A Scenario </a:t>
            </a:r>
          </a:p>
        </p:txBody>
      </p:sp>
      <p:sp>
        <p:nvSpPr>
          <p:cNvPr id="120835" name="Rectangle 3"/>
          <p:cNvSpPr>
            <a:spLocks noGrp="1" noChangeArrowheads="1"/>
          </p:cNvSpPr>
          <p:nvPr>
            <p:ph idx="1"/>
          </p:nvPr>
        </p:nvSpPr>
        <p:spPr/>
        <p:txBody>
          <a:bodyPr rtlCol="0">
            <a:normAutofit/>
          </a:bodyPr>
          <a:lstStyle/>
          <a:p>
            <a:pPr>
              <a:spcAft>
                <a:spcPts val="0"/>
              </a:spcAft>
              <a:defRPr/>
            </a:pPr>
            <a:r>
              <a:rPr lang="en-US" altLang="en-US" smtClean="0">
                <a:solidFill>
                  <a:schemeClr val="tx1">
                    <a:lumMod val="75000"/>
                    <a:lumOff val="25000"/>
                  </a:schemeClr>
                </a:solidFill>
              </a:rPr>
              <a:t>The scenario is an </a:t>
            </a:r>
            <a:r>
              <a:rPr lang="en-US" altLang="en-US" i="1" smtClean="0">
                <a:solidFill>
                  <a:schemeClr val="tx1">
                    <a:lumMod val="75000"/>
                    <a:lumOff val="25000"/>
                  </a:schemeClr>
                </a:solidFill>
              </a:rPr>
              <a:t>ordered</a:t>
            </a:r>
            <a:r>
              <a:rPr lang="en-US" altLang="en-US" smtClean="0">
                <a:solidFill>
                  <a:schemeClr val="tx1">
                    <a:lumMod val="75000"/>
                    <a:lumOff val="25000"/>
                  </a:schemeClr>
                </a:solidFill>
              </a:rPr>
              <a:t> sequence of interactions between the actor(s) and the system to accomplish a goal.                   It consists of: </a:t>
            </a:r>
          </a:p>
          <a:p>
            <a:pPr lvl="1" indent="-283464">
              <a:spcAft>
                <a:spcPts val="0"/>
              </a:spcAft>
              <a:defRPr/>
            </a:pPr>
            <a:r>
              <a:rPr lang="en-US" altLang="en-US" smtClean="0">
                <a:solidFill>
                  <a:srgbClr val="CC3300"/>
                </a:solidFill>
                <a:effectLst>
                  <a:outerShdw blurRad="38100" dist="38100" dir="2700000" algn="tl">
                    <a:srgbClr val="000000"/>
                  </a:outerShdw>
                </a:effectLst>
              </a:rPr>
              <a:t>Normal Flow</a:t>
            </a:r>
            <a:r>
              <a:rPr lang="en-US" altLang="en-US" smtClean="0">
                <a:solidFill>
                  <a:schemeClr val="tx1">
                    <a:lumMod val="75000"/>
                    <a:lumOff val="25000"/>
                  </a:schemeClr>
                </a:solidFill>
                <a:effectLst>
                  <a:outerShdw blurRad="38100" dist="38100" dir="2700000" algn="tl">
                    <a:srgbClr val="FFFFFF"/>
                  </a:outerShdw>
                </a:effectLst>
              </a:rPr>
              <a:t> </a:t>
            </a:r>
          </a:p>
          <a:p>
            <a:pPr lvl="1" indent="-283464">
              <a:spcAft>
                <a:spcPts val="0"/>
              </a:spcAft>
              <a:defRPr/>
            </a:pPr>
            <a:r>
              <a:rPr lang="en-US" altLang="en-US" smtClean="0">
                <a:solidFill>
                  <a:srgbClr val="CC3300"/>
                </a:solidFill>
                <a:effectLst>
                  <a:outerShdw blurRad="38100" dist="38100" dir="2700000" algn="tl">
                    <a:srgbClr val="000000"/>
                  </a:outerShdw>
                </a:effectLst>
              </a:rPr>
              <a:t>Alternate Flow</a:t>
            </a:r>
            <a:r>
              <a:rPr lang="en-US" altLang="en-US" smtClean="0">
                <a:solidFill>
                  <a:schemeClr val="tx1">
                    <a:lumMod val="75000"/>
                    <a:lumOff val="25000"/>
                  </a:schemeClr>
                </a:solidFill>
                <a:effectLst>
                  <a:outerShdw blurRad="38100" dist="38100" dir="2700000" algn="tl">
                    <a:srgbClr val="FFFFFF"/>
                  </a:outerShdw>
                </a:effectLst>
              </a:rPr>
              <a:t> </a:t>
            </a:r>
          </a:p>
          <a:p>
            <a:pPr lvl="1" indent="-283464">
              <a:spcAft>
                <a:spcPts val="0"/>
              </a:spcAft>
              <a:defRPr/>
            </a:pPr>
            <a:r>
              <a:rPr lang="en-US" altLang="en-US" smtClean="0">
                <a:solidFill>
                  <a:srgbClr val="CC3300"/>
                </a:solidFill>
                <a:effectLst>
                  <a:outerShdw blurRad="38100" dist="38100" dir="2700000" algn="tl">
                    <a:srgbClr val="000000"/>
                  </a:outerShdw>
                </a:effectLst>
              </a:rPr>
              <a:t>Sub-Flows</a:t>
            </a:r>
            <a:r>
              <a:rPr lang="en-US" altLang="en-US" smtClean="0">
                <a:solidFill>
                  <a:schemeClr val="tx1">
                    <a:lumMod val="75000"/>
                    <a:lumOff val="25000"/>
                  </a:schemeClr>
                </a:solidFill>
                <a:effectLst>
                  <a:outerShdw blurRad="38100" dist="38100" dir="2700000" algn="tl">
                    <a:srgbClr val="FFFFFF"/>
                  </a:outerShdw>
                </a:effectLst>
              </a:rPr>
              <a:t> </a:t>
            </a:r>
          </a:p>
          <a:p>
            <a:pPr lvl="1" indent="-283464">
              <a:spcAft>
                <a:spcPts val="0"/>
              </a:spcAft>
              <a:defRPr/>
            </a:pPr>
            <a:r>
              <a:rPr lang="en-US" altLang="en-US" smtClean="0">
                <a:solidFill>
                  <a:srgbClr val="CC3300"/>
                </a:solidFill>
                <a:effectLst>
                  <a:outerShdw blurRad="38100" dist="38100" dir="2700000" algn="tl">
                    <a:srgbClr val="000000"/>
                  </a:outerShdw>
                </a:effectLst>
              </a:rPr>
              <a:t>Exceptions</a:t>
            </a:r>
            <a:r>
              <a:rPr lang="en-US" altLang="en-US" smtClean="0">
                <a:solidFill>
                  <a:schemeClr val="tx1">
                    <a:lumMod val="75000"/>
                    <a:lumOff val="25000"/>
                  </a:schemeClr>
                </a:solidFill>
              </a:rPr>
              <a:t> </a:t>
            </a:r>
          </a:p>
        </p:txBody>
      </p:sp>
      <p:sp>
        <p:nvSpPr>
          <p:cNvPr id="35844"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1FFDBBBB-D79C-484C-91C0-A4CDE8E8B316}" type="slidenum">
              <a:rPr lang="en-US" altLang="en-US" sz="1400"/>
              <a:pPr/>
              <a:t>17</a:t>
            </a:fld>
            <a:endParaRPr lang="en-US" altLang="en-US" sz="1400"/>
          </a:p>
        </p:txBody>
      </p:sp>
    </p:spTree>
    <p:extLst>
      <p:ext uri="{BB962C8B-B14F-4D97-AF65-F5344CB8AC3E}">
        <p14:creationId xmlns:p14="http://schemas.microsoft.com/office/powerpoint/2010/main" val="1261943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2033DDC5-4164-0549-A543-71EC42F2B9AF}" type="slidenum">
              <a:rPr lang="en-US" altLang="en-US" sz="1400"/>
              <a:pPr/>
              <a:t>18</a:t>
            </a:fld>
            <a:endParaRPr lang="en-US" altLang="en-US" sz="1400"/>
          </a:p>
        </p:txBody>
      </p:sp>
      <p:pic>
        <p:nvPicPr>
          <p:cNvPr id="36867" name="Picture 4" descr="060_UC_F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1450"/>
            <a:ext cx="85344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7906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Steps in a Use Case Scenario</a:t>
            </a:r>
          </a:p>
        </p:txBody>
      </p:sp>
      <p:sp>
        <p:nvSpPr>
          <p:cNvPr id="122883" name="Rectangle 3"/>
          <p:cNvSpPr>
            <a:spLocks noGrp="1" noChangeArrowheads="1"/>
          </p:cNvSpPr>
          <p:nvPr>
            <p:ph idx="1"/>
          </p:nvPr>
        </p:nvSpPr>
        <p:spPr/>
        <p:txBody>
          <a:bodyPr rtlCol="0">
            <a:normAutofit/>
          </a:bodyPr>
          <a:lstStyle/>
          <a:p>
            <a:pPr>
              <a:lnSpc>
                <a:spcPct val="80000"/>
              </a:lnSpc>
              <a:spcAft>
                <a:spcPts val="0"/>
              </a:spcAft>
              <a:defRPr/>
            </a:pPr>
            <a:r>
              <a:rPr lang="en-US" smtClean="0">
                <a:solidFill>
                  <a:schemeClr val="tx1">
                    <a:lumMod val="75000"/>
                    <a:lumOff val="25000"/>
                  </a:schemeClr>
                </a:solidFill>
              </a:rPr>
              <a:t>Steps can be repeated</a:t>
            </a:r>
            <a:endParaRPr lang="en-US"/>
          </a:p>
          <a:p>
            <a:pPr lvl="1" indent="-283464">
              <a:lnSpc>
                <a:spcPct val="80000"/>
              </a:lnSpc>
              <a:spcAft>
                <a:spcPts val="0"/>
              </a:spcAft>
              <a:defRPr/>
            </a:pPr>
            <a:r>
              <a:rPr lang="en-US" sz="2000"/>
              <a:t>One step or a set of step can be repeated until a certain condition is met. In </a:t>
            </a:r>
            <a:r>
              <a:rPr lang="en-US" sz="2000">
                <a:solidFill>
                  <a:srgbClr val="CC3300"/>
                </a:solidFill>
                <a:effectLst>
                  <a:outerShdw blurRad="38100" dist="38100" dir="2700000" algn="tl">
                    <a:srgbClr val="000000"/>
                  </a:outerShdw>
                </a:effectLst>
              </a:rPr>
              <a:t>Checkout Groceries</a:t>
            </a:r>
            <a:r>
              <a:rPr lang="en-US" sz="2000"/>
              <a:t>, the cashier scans purchase items until there are no more groceries are left to scan.</a:t>
            </a:r>
            <a:endParaRPr lang="en-US" sz="2000" b="1"/>
          </a:p>
          <a:p>
            <a:pPr>
              <a:lnSpc>
                <a:spcPct val="80000"/>
              </a:lnSpc>
              <a:spcAft>
                <a:spcPts val="0"/>
              </a:spcAft>
              <a:defRPr/>
            </a:pPr>
            <a:r>
              <a:rPr lang="en-US" smtClean="0">
                <a:solidFill>
                  <a:schemeClr val="tx1">
                    <a:lumMod val="75000"/>
                    <a:lumOff val="25000"/>
                  </a:schemeClr>
                </a:solidFill>
              </a:rPr>
              <a:t>A step can call on another use case</a:t>
            </a:r>
            <a:r>
              <a:rPr lang="en-US"/>
              <a:t> </a:t>
            </a:r>
          </a:p>
          <a:p>
            <a:pPr lvl="1" indent="-283464">
              <a:lnSpc>
                <a:spcPct val="80000"/>
              </a:lnSpc>
              <a:spcAft>
                <a:spcPts val="0"/>
              </a:spcAft>
              <a:defRPr/>
            </a:pPr>
            <a:r>
              <a:rPr lang="en-US" sz="2000"/>
              <a:t>Each step may call on another use case to complete its function</a:t>
            </a:r>
            <a:r>
              <a:rPr lang="en-US"/>
              <a:t>. </a:t>
            </a:r>
          </a:p>
          <a:p>
            <a:pPr>
              <a:lnSpc>
                <a:spcPct val="80000"/>
              </a:lnSpc>
              <a:spcAft>
                <a:spcPts val="0"/>
              </a:spcAft>
              <a:defRPr/>
            </a:pPr>
            <a:r>
              <a:rPr lang="en-US" smtClean="0">
                <a:solidFill>
                  <a:schemeClr val="tx1">
                    <a:lumMod val="75000"/>
                    <a:lumOff val="25000"/>
                  </a:schemeClr>
                </a:solidFill>
              </a:rPr>
              <a:t>A step is a transaction</a:t>
            </a:r>
            <a:endParaRPr lang="en-US"/>
          </a:p>
          <a:p>
            <a:pPr lvl="1" indent="-283464">
              <a:lnSpc>
                <a:spcPct val="80000"/>
              </a:lnSpc>
              <a:spcAft>
                <a:spcPts val="0"/>
              </a:spcAft>
              <a:defRPr/>
            </a:pPr>
            <a:r>
              <a:rPr lang="en-US" sz="2000"/>
              <a:t>Each step appears as just an interaction, but it is really a transaction between the actor and the system. That means that in each step</a:t>
            </a:r>
            <a:r>
              <a:rPr lang="en-US"/>
              <a:t>:</a:t>
            </a:r>
          </a:p>
          <a:p>
            <a:pPr marL="960120" lvl="2">
              <a:lnSpc>
                <a:spcPct val="80000"/>
              </a:lnSpc>
              <a:spcAft>
                <a:spcPts val="0"/>
              </a:spcAft>
              <a:defRPr/>
            </a:pPr>
            <a:r>
              <a:rPr lang="en-US" sz="1800"/>
              <a:t>the actor sends a request to the system,</a:t>
            </a:r>
          </a:p>
          <a:p>
            <a:pPr marL="960120" lvl="2">
              <a:lnSpc>
                <a:spcPct val="80000"/>
              </a:lnSpc>
              <a:spcAft>
                <a:spcPts val="0"/>
              </a:spcAft>
              <a:defRPr/>
            </a:pPr>
            <a:r>
              <a:rPr lang="en-US" sz="1800"/>
              <a:t>the system validates the request,</a:t>
            </a:r>
          </a:p>
          <a:p>
            <a:pPr marL="960120" lvl="2">
              <a:lnSpc>
                <a:spcPct val="80000"/>
              </a:lnSpc>
              <a:spcAft>
                <a:spcPts val="0"/>
              </a:spcAft>
              <a:defRPr/>
            </a:pPr>
            <a:r>
              <a:rPr lang="en-US" sz="1800"/>
              <a:t>the system changes its state as a result of validation, and then</a:t>
            </a:r>
          </a:p>
          <a:p>
            <a:pPr marL="960120" lvl="2">
              <a:lnSpc>
                <a:spcPct val="80000"/>
              </a:lnSpc>
              <a:spcAft>
                <a:spcPts val="0"/>
              </a:spcAft>
              <a:defRPr/>
            </a:pPr>
            <a:r>
              <a:rPr lang="en-US" sz="1800"/>
              <a:t>the system responds.</a:t>
            </a:r>
          </a:p>
        </p:txBody>
      </p:sp>
      <p:sp>
        <p:nvSpPr>
          <p:cNvPr id="37892"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E818B94B-5721-7A4B-AC5C-D4E02661CABA}" type="slidenum">
              <a:rPr lang="en-US" altLang="en-US" sz="1400"/>
              <a:pPr/>
              <a:t>19</a:t>
            </a:fld>
            <a:endParaRPr lang="en-US" altLang="en-US" sz="1400"/>
          </a:p>
        </p:txBody>
      </p:sp>
    </p:spTree>
    <p:extLst>
      <p:ext uri="{BB962C8B-B14F-4D97-AF65-F5344CB8AC3E}">
        <p14:creationId xmlns:p14="http://schemas.microsoft.com/office/powerpoint/2010/main" val="868963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dirty="0"/>
              <a:t>Chapter Topics</a:t>
            </a:r>
          </a:p>
        </p:txBody>
      </p:sp>
      <p:sp>
        <p:nvSpPr>
          <p:cNvPr id="101379" name="Rectangle 3"/>
          <p:cNvSpPr>
            <a:spLocks noGrp="1" noChangeArrowheads="1"/>
          </p:cNvSpPr>
          <p:nvPr>
            <p:ph idx="1"/>
          </p:nvPr>
        </p:nvSpPr>
        <p:spPr/>
        <p:txBody>
          <a:bodyPr rtlCol="0">
            <a:normAutofit/>
          </a:bodyPr>
          <a:lstStyle/>
          <a:p>
            <a:pPr>
              <a:spcAft>
                <a:spcPts val="0"/>
              </a:spcAft>
              <a:buFont typeface="Wingdings" charset="2"/>
              <a:buChar char="Ø"/>
              <a:defRPr/>
            </a:pPr>
            <a:r>
              <a:rPr lang="en-US" dirty="0" smtClean="0">
                <a:solidFill>
                  <a:schemeClr val="tx1">
                    <a:lumMod val="75000"/>
                    <a:lumOff val="25000"/>
                  </a:schemeClr>
                </a:solidFill>
                <a:effectLst>
                  <a:outerShdw blurRad="38100" dist="38100" dir="2700000" algn="tl">
                    <a:srgbClr val="FFFFFF"/>
                  </a:outerShdw>
                </a:effectLst>
              </a:rPr>
              <a:t>What use case modeling is and is not.</a:t>
            </a:r>
          </a:p>
          <a:p>
            <a:pPr>
              <a:spcAft>
                <a:spcPts val="0"/>
              </a:spcAft>
              <a:buFont typeface="Wingdings" charset="2"/>
              <a:buChar char="Ø"/>
              <a:defRPr/>
            </a:pPr>
            <a:r>
              <a:rPr lang="en-US" dirty="0" smtClean="0">
                <a:solidFill>
                  <a:schemeClr val="tx1">
                    <a:lumMod val="75000"/>
                    <a:lumOff val="25000"/>
                  </a:schemeClr>
                </a:solidFill>
                <a:effectLst>
                  <a:outerShdw blurRad="38100" dist="38100" dir="2700000" algn="tl">
                    <a:srgbClr val="FFFFFF"/>
                  </a:outerShdw>
                </a:effectLst>
              </a:rPr>
              <a:t>The four components of a use case.</a:t>
            </a:r>
          </a:p>
          <a:p>
            <a:pPr>
              <a:spcAft>
                <a:spcPts val="0"/>
              </a:spcAft>
              <a:buFont typeface="Wingdings" charset="2"/>
              <a:buChar char="Ø"/>
              <a:defRPr/>
            </a:pPr>
            <a:r>
              <a:rPr lang="en-US" dirty="0" smtClean="0">
                <a:solidFill>
                  <a:schemeClr val="tx1">
                    <a:lumMod val="75000"/>
                    <a:lumOff val="25000"/>
                  </a:schemeClr>
                </a:solidFill>
                <a:effectLst>
                  <a:outerShdw blurRad="38100" dist="38100" dir="2700000" algn="tl">
                    <a:srgbClr val="FFFFFF"/>
                  </a:outerShdw>
                </a:effectLst>
              </a:rPr>
              <a:t>The basic elements of use case diagram.</a:t>
            </a:r>
          </a:p>
          <a:p>
            <a:pPr>
              <a:spcAft>
                <a:spcPts val="0"/>
              </a:spcAft>
              <a:buFont typeface="Wingdings" charset="2"/>
              <a:buChar char="Ø"/>
              <a:defRPr/>
            </a:pPr>
            <a:r>
              <a:rPr lang="en-US" dirty="0" smtClean="0">
                <a:solidFill>
                  <a:schemeClr val="tx1">
                    <a:lumMod val="75000"/>
                    <a:lumOff val="25000"/>
                  </a:schemeClr>
                </a:solidFill>
                <a:effectLst>
                  <a:outerShdw blurRad="38100" dist="38100" dir="2700000" algn="tl">
                    <a:srgbClr val="FFFFFF"/>
                  </a:outerShdw>
                </a:effectLst>
              </a:rPr>
              <a:t>How to transform concepts from domain analysis into use cases.</a:t>
            </a:r>
          </a:p>
          <a:p>
            <a:pPr>
              <a:spcAft>
                <a:spcPts val="0"/>
              </a:spcAft>
              <a:buFont typeface="Wingdings" charset="2"/>
              <a:buChar char="Ø"/>
              <a:defRPr/>
            </a:pPr>
            <a:r>
              <a:rPr lang="en-US" dirty="0" smtClean="0">
                <a:solidFill>
                  <a:schemeClr val="tx1">
                    <a:lumMod val="75000"/>
                    <a:lumOff val="25000"/>
                  </a:schemeClr>
                </a:solidFill>
                <a:effectLst>
                  <a:outerShdw blurRad="38100" dist="38100" dir="2700000" algn="tl">
                    <a:srgbClr val="FFFFFF"/>
                  </a:outerShdw>
                </a:effectLst>
              </a:rPr>
              <a:t>Identifying prominent actors.</a:t>
            </a:r>
          </a:p>
          <a:p>
            <a:pPr>
              <a:spcAft>
                <a:spcPts val="0"/>
              </a:spcAft>
              <a:buFont typeface="Wingdings" charset="2"/>
              <a:buChar char="Ø"/>
              <a:defRPr/>
            </a:pPr>
            <a:r>
              <a:rPr lang="en-US" dirty="0" smtClean="0">
                <a:solidFill>
                  <a:schemeClr val="tx1">
                    <a:lumMod val="75000"/>
                    <a:lumOff val="25000"/>
                  </a:schemeClr>
                </a:solidFill>
                <a:effectLst>
                  <a:outerShdw blurRad="38100" dist="38100" dir="2700000" algn="tl">
                    <a:srgbClr val="FFFFFF"/>
                  </a:outerShdw>
                </a:effectLst>
              </a:rPr>
              <a:t>Identifying major use cases.</a:t>
            </a:r>
          </a:p>
          <a:p>
            <a:pPr>
              <a:spcAft>
                <a:spcPts val="0"/>
              </a:spcAft>
              <a:buFont typeface="Wingdings" charset="2"/>
              <a:buChar char="Ø"/>
              <a:defRPr/>
            </a:pPr>
            <a:r>
              <a:rPr lang="en-US" dirty="0" smtClean="0">
                <a:solidFill>
                  <a:schemeClr val="tx1">
                    <a:lumMod val="75000"/>
                    <a:lumOff val="25000"/>
                  </a:schemeClr>
                </a:solidFill>
                <a:effectLst>
                  <a:outerShdw blurRad="38100" dist="38100" dir="2700000" algn="tl">
                    <a:srgbClr val="FFFFFF"/>
                  </a:outerShdw>
                </a:effectLst>
              </a:rPr>
              <a:t>The context diagram.</a:t>
            </a:r>
          </a:p>
        </p:txBody>
      </p:sp>
      <p:sp>
        <p:nvSpPr>
          <p:cNvPr id="18436"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B9D49EA0-8727-CE4E-9F00-DDDAA5DBEB1E}" type="slidenum">
              <a:rPr lang="en-US" altLang="en-US" sz="1400"/>
              <a:pPr/>
              <a:t>2</a:t>
            </a:fld>
            <a:endParaRPr lang="en-US" altLang="en-US" sz="1400"/>
          </a:p>
        </p:txBody>
      </p:sp>
    </p:spTree>
    <p:extLst>
      <p:ext uri="{BB962C8B-B14F-4D97-AF65-F5344CB8AC3E}">
        <p14:creationId xmlns:p14="http://schemas.microsoft.com/office/powerpoint/2010/main" val="798472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Use Cases in the Modeling Spectrum </a:t>
            </a:r>
          </a:p>
        </p:txBody>
      </p:sp>
      <p:sp>
        <p:nvSpPr>
          <p:cNvPr id="38915" name="Rectangle 3"/>
          <p:cNvSpPr>
            <a:spLocks noGrp="1" noChangeArrowheads="1"/>
          </p:cNvSpPr>
          <p:nvPr>
            <p:ph idx="1"/>
          </p:nvPr>
        </p:nvSpPr>
        <p:spPr/>
        <p:txBody>
          <a:bodyPr/>
          <a:lstStyle/>
          <a:p>
            <a:pPr eaLnBrk="1" hangingPunct="1"/>
            <a:r>
              <a:rPr lang="en-US" altLang="en-US"/>
              <a:t>Use cases reside near the dynamic edge of the modeling spectrum. </a:t>
            </a:r>
          </a:p>
        </p:txBody>
      </p:sp>
      <p:sp>
        <p:nvSpPr>
          <p:cNvPr id="38916"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B053ECA7-0F81-8544-839E-8653939D0DF5}" type="slidenum">
              <a:rPr lang="en-US" altLang="en-US" sz="1400"/>
              <a:pPr/>
              <a:t>20</a:t>
            </a:fld>
            <a:endParaRPr lang="en-US" altLang="en-US" sz="1400"/>
          </a:p>
        </p:txBody>
      </p:sp>
    </p:spTree>
    <p:extLst>
      <p:ext uri="{BB962C8B-B14F-4D97-AF65-F5344CB8AC3E}">
        <p14:creationId xmlns:p14="http://schemas.microsoft.com/office/powerpoint/2010/main" val="1774812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Develop Initial Use Cases </a:t>
            </a:r>
          </a:p>
        </p:txBody>
      </p:sp>
      <p:sp>
        <p:nvSpPr>
          <p:cNvPr id="39939" name="Rectangle 3"/>
          <p:cNvSpPr>
            <a:spLocks noGrp="1" noChangeArrowheads="1"/>
          </p:cNvSpPr>
          <p:nvPr>
            <p:ph idx="1"/>
          </p:nvPr>
        </p:nvSpPr>
        <p:spPr/>
        <p:txBody>
          <a:bodyPr/>
          <a:lstStyle/>
          <a:p>
            <a:pPr eaLnBrk="1" hangingPunct="1"/>
            <a:r>
              <a:rPr lang="en-US" altLang="en-US"/>
              <a:t>Components of use case modeling are provided by analyzing and expanding concepts that result from domain analysis. </a:t>
            </a:r>
          </a:p>
          <a:p>
            <a:pPr eaLnBrk="1" hangingPunct="1"/>
            <a:r>
              <a:rPr lang="en-US" altLang="en-US"/>
              <a:t>Use cases straddle two worlds: the language-driven world of requirements and the structured world of models. </a:t>
            </a:r>
          </a:p>
        </p:txBody>
      </p:sp>
      <p:sp>
        <p:nvSpPr>
          <p:cNvPr id="39940"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860A5B30-3633-7F4D-B59E-26047DCAB76D}" type="slidenum">
              <a:rPr lang="en-US" altLang="en-US" sz="1400"/>
              <a:pPr/>
              <a:t>21</a:t>
            </a:fld>
            <a:endParaRPr lang="en-US" altLang="en-US" sz="1400"/>
          </a:p>
        </p:txBody>
      </p:sp>
    </p:spTree>
    <p:extLst>
      <p:ext uri="{BB962C8B-B14F-4D97-AF65-F5344CB8AC3E}">
        <p14:creationId xmlns:p14="http://schemas.microsoft.com/office/powerpoint/2010/main" val="717914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Patient Management in Hospital: Milestones</a:t>
            </a:r>
          </a:p>
        </p:txBody>
      </p:sp>
      <p:sp>
        <p:nvSpPr>
          <p:cNvPr id="126979" name="Rectangle 3"/>
          <p:cNvSpPr>
            <a:spLocks noGrp="1" noChangeArrowheads="1"/>
          </p:cNvSpPr>
          <p:nvPr>
            <p:ph idx="1"/>
          </p:nvPr>
        </p:nvSpPr>
        <p:spPr>
          <a:xfrm>
            <a:off x="2286001" y="2057400"/>
            <a:ext cx="8709101" cy="4031166"/>
          </a:xfrm>
        </p:spPr>
        <p:txBody>
          <a:bodyPr rtlCol="0">
            <a:noAutofit/>
          </a:bodyPr>
          <a:lstStyle/>
          <a:p>
            <a:pPr>
              <a:lnSpc>
                <a:spcPct val="80000"/>
              </a:lnSpc>
              <a:spcAft>
                <a:spcPts val="0"/>
              </a:spcAft>
              <a:defRPr/>
            </a:pPr>
            <a:r>
              <a:rPr lang="en-US" altLang="en-US" sz="1400" dirty="0">
                <a:solidFill>
                  <a:srgbClr val="000099"/>
                </a:solidFill>
                <a:effectLst>
                  <a:outerShdw blurRad="38100" dist="38100" dir="2700000" algn="tl">
                    <a:srgbClr val="000000"/>
                  </a:outerShdw>
                </a:effectLst>
              </a:rPr>
              <a:t>Business Analysis</a:t>
            </a:r>
            <a:r>
              <a:rPr lang="en-US" altLang="en-US" sz="1400" b="1" dirty="0"/>
              <a:t>.</a:t>
            </a:r>
          </a:p>
          <a:p>
            <a:pPr lvl="1" indent="-283464">
              <a:lnSpc>
                <a:spcPct val="80000"/>
              </a:lnSpc>
              <a:spcAft>
                <a:spcPts val="0"/>
              </a:spcAft>
              <a:defRPr/>
            </a:pPr>
            <a:r>
              <a:rPr lang="en-US" altLang="en-US" sz="1400" dirty="0"/>
              <a:t>The business analyst must conducted a broad-based study of Medical Center’s business.</a:t>
            </a:r>
          </a:p>
          <a:p>
            <a:pPr>
              <a:lnSpc>
                <a:spcPct val="80000"/>
              </a:lnSpc>
              <a:spcAft>
                <a:spcPts val="0"/>
              </a:spcAft>
              <a:defRPr/>
            </a:pPr>
            <a:r>
              <a:rPr lang="en-US" altLang="en-US" sz="1400" dirty="0">
                <a:solidFill>
                  <a:srgbClr val="000099"/>
                </a:solidFill>
                <a:effectLst>
                  <a:outerShdw blurRad="38100" dist="38100" dir="2700000" algn="tl">
                    <a:srgbClr val="000000"/>
                  </a:outerShdw>
                </a:effectLst>
              </a:rPr>
              <a:t>Problem Definition</a:t>
            </a:r>
            <a:r>
              <a:rPr lang="en-US" altLang="en-US" sz="1400" b="1" dirty="0"/>
              <a:t>. </a:t>
            </a:r>
          </a:p>
          <a:p>
            <a:pPr lvl="1" indent="-283464">
              <a:lnSpc>
                <a:spcPct val="80000"/>
              </a:lnSpc>
              <a:spcAft>
                <a:spcPts val="0"/>
              </a:spcAft>
              <a:defRPr/>
            </a:pPr>
            <a:r>
              <a:rPr lang="en-US" altLang="en-US" sz="1400" dirty="0"/>
              <a:t>the business analyst identified and scoped the problems that the hospital must solve to save its sagging business.</a:t>
            </a:r>
          </a:p>
          <a:p>
            <a:pPr>
              <a:lnSpc>
                <a:spcPct val="80000"/>
              </a:lnSpc>
              <a:spcAft>
                <a:spcPts val="0"/>
              </a:spcAft>
              <a:defRPr/>
            </a:pPr>
            <a:r>
              <a:rPr lang="en-US" altLang="en-US" sz="1400" dirty="0">
                <a:solidFill>
                  <a:srgbClr val="000099"/>
                </a:solidFill>
                <a:effectLst>
                  <a:outerShdw blurRad="38100" dist="38100" dir="2700000" algn="tl">
                    <a:srgbClr val="000000"/>
                  </a:outerShdw>
                </a:effectLst>
              </a:rPr>
              <a:t>Propose Solutions</a:t>
            </a:r>
            <a:r>
              <a:rPr lang="en-US" altLang="en-US" sz="1400" b="1" dirty="0"/>
              <a:t>. </a:t>
            </a:r>
          </a:p>
          <a:p>
            <a:pPr lvl="1" indent="-283464">
              <a:lnSpc>
                <a:spcPct val="80000"/>
              </a:lnSpc>
              <a:spcAft>
                <a:spcPts val="0"/>
              </a:spcAft>
              <a:defRPr/>
            </a:pPr>
            <a:r>
              <a:rPr lang="en-US" altLang="en-US" sz="1400" dirty="0"/>
              <a:t>The analyst proposed a capital project for improving all aspects of hospital’s operations and infrastructure. </a:t>
            </a:r>
          </a:p>
          <a:p>
            <a:pPr>
              <a:lnSpc>
                <a:spcPct val="80000"/>
              </a:lnSpc>
              <a:spcAft>
                <a:spcPts val="0"/>
              </a:spcAft>
              <a:defRPr/>
            </a:pPr>
            <a:r>
              <a:rPr lang="en-US" altLang="en-US" sz="1400" dirty="0">
                <a:solidFill>
                  <a:srgbClr val="000099"/>
                </a:solidFill>
                <a:effectLst>
                  <a:outerShdw blurRad="38100" dist="38100" dir="2700000" algn="tl">
                    <a:srgbClr val="000000"/>
                  </a:outerShdw>
                </a:effectLst>
              </a:rPr>
              <a:t>Project Initiation</a:t>
            </a:r>
            <a:r>
              <a:rPr lang="en-US" altLang="en-US" sz="1400" b="1" dirty="0"/>
              <a:t>. </a:t>
            </a:r>
          </a:p>
          <a:p>
            <a:pPr lvl="1" indent="-283464">
              <a:lnSpc>
                <a:spcPct val="80000"/>
              </a:lnSpc>
              <a:spcAft>
                <a:spcPts val="0"/>
              </a:spcAft>
              <a:defRPr/>
            </a:pPr>
            <a:r>
              <a:rPr lang="en-US" altLang="en-US" sz="1400" dirty="0"/>
              <a:t>The hospital charged its newly hired CIO with the task of planning an IS strategy for the medical center. </a:t>
            </a:r>
          </a:p>
          <a:p>
            <a:pPr>
              <a:lnSpc>
                <a:spcPct val="80000"/>
              </a:lnSpc>
              <a:spcAft>
                <a:spcPts val="0"/>
              </a:spcAft>
              <a:defRPr/>
            </a:pPr>
            <a:r>
              <a:rPr lang="en-US" altLang="en-US" sz="1400" dirty="0">
                <a:solidFill>
                  <a:srgbClr val="000099"/>
                </a:solidFill>
                <a:effectLst>
                  <a:outerShdw blurRad="38100" dist="38100" dir="2700000" algn="tl">
                    <a:srgbClr val="000000"/>
                  </a:outerShdw>
                </a:effectLst>
              </a:rPr>
              <a:t>Domain Definition</a:t>
            </a:r>
            <a:r>
              <a:rPr lang="en-US" altLang="en-US" sz="1400" b="1" dirty="0"/>
              <a:t>. </a:t>
            </a:r>
          </a:p>
          <a:p>
            <a:pPr lvl="1" indent="-283464">
              <a:lnSpc>
                <a:spcPct val="80000"/>
              </a:lnSpc>
              <a:spcAft>
                <a:spcPts val="0"/>
              </a:spcAft>
              <a:defRPr/>
            </a:pPr>
            <a:r>
              <a:rPr lang="en-US" altLang="en-US" sz="1400" dirty="0"/>
              <a:t>Business domains that need the services of an information system are: Patient Management, Medical Records Management, Legal, Drug Inventory &amp; Purchasing, Transportation, Accounting, and many more.</a:t>
            </a:r>
          </a:p>
          <a:p>
            <a:pPr>
              <a:lnSpc>
                <a:spcPct val="80000"/>
              </a:lnSpc>
              <a:spcAft>
                <a:spcPts val="0"/>
              </a:spcAft>
              <a:defRPr/>
            </a:pPr>
            <a:r>
              <a:rPr lang="en-US" altLang="en-US" sz="1400" dirty="0">
                <a:solidFill>
                  <a:srgbClr val="000099"/>
                </a:solidFill>
                <a:effectLst>
                  <a:outerShdw blurRad="38100" dist="38100" dir="2700000" algn="tl">
                    <a:srgbClr val="000000"/>
                  </a:outerShdw>
                </a:effectLst>
              </a:rPr>
              <a:t>Domain Scoping</a:t>
            </a:r>
            <a:r>
              <a:rPr lang="en-US" altLang="en-US" sz="1400" b="1" dirty="0"/>
              <a:t>. </a:t>
            </a:r>
          </a:p>
          <a:p>
            <a:pPr lvl="1" indent="-283464">
              <a:lnSpc>
                <a:spcPct val="80000"/>
              </a:lnSpc>
              <a:spcAft>
                <a:spcPts val="0"/>
              </a:spcAft>
              <a:defRPr/>
            </a:pPr>
            <a:r>
              <a:rPr lang="en-US" altLang="en-US" sz="1400" dirty="0"/>
              <a:t>The hospital decided that the Patient Management domain must have the highest priority. </a:t>
            </a:r>
          </a:p>
          <a:p>
            <a:pPr>
              <a:lnSpc>
                <a:spcPct val="80000"/>
              </a:lnSpc>
              <a:spcAft>
                <a:spcPts val="0"/>
              </a:spcAft>
              <a:defRPr/>
            </a:pPr>
            <a:r>
              <a:rPr lang="en-US" altLang="en-US" sz="1400" dirty="0">
                <a:solidFill>
                  <a:srgbClr val="000099"/>
                </a:solidFill>
                <a:effectLst>
                  <a:outerShdw blurRad="38100" dist="38100" dir="2700000" algn="tl">
                    <a:srgbClr val="000000"/>
                  </a:outerShdw>
                </a:effectLst>
              </a:rPr>
              <a:t>Domain Analysis &amp; Domain Dictionary</a:t>
            </a:r>
            <a:r>
              <a:rPr lang="en-US" altLang="en-US" sz="1400" b="1" dirty="0"/>
              <a:t>. </a:t>
            </a:r>
          </a:p>
          <a:p>
            <a:pPr lvl="1" indent="-283464">
              <a:lnSpc>
                <a:spcPct val="80000"/>
              </a:lnSpc>
              <a:spcAft>
                <a:spcPts val="0"/>
              </a:spcAft>
              <a:defRPr/>
            </a:pPr>
            <a:r>
              <a:rPr lang="en-US" altLang="en-US" sz="1400" dirty="0"/>
              <a:t>Within the scope of Patient Management, business concepts were explored, defined, and organized into a preliminary domain dictionary. </a:t>
            </a:r>
          </a:p>
        </p:txBody>
      </p:sp>
      <p:sp>
        <p:nvSpPr>
          <p:cNvPr id="40964"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24E578E3-1C79-9445-8350-B7A1587BE6A4}" type="slidenum">
              <a:rPr lang="en-US" altLang="en-US" sz="1400"/>
              <a:pPr/>
              <a:t>22</a:t>
            </a:fld>
            <a:endParaRPr lang="en-US" altLang="en-US" sz="1400"/>
          </a:p>
        </p:txBody>
      </p:sp>
    </p:spTree>
    <p:extLst>
      <p:ext uri="{BB962C8B-B14F-4D97-AF65-F5344CB8AC3E}">
        <p14:creationId xmlns:p14="http://schemas.microsoft.com/office/powerpoint/2010/main" val="1427099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Identify Prominent Actors </a:t>
            </a:r>
          </a:p>
        </p:txBody>
      </p:sp>
      <p:sp>
        <p:nvSpPr>
          <p:cNvPr id="41987" name="Rectangle 3"/>
          <p:cNvSpPr>
            <a:spLocks noGrp="1" noChangeArrowheads="1"/>
          </p:cNvSpPr>
          <p:nvPr>
            <p:ph idx="1"/>
          </p:nvPr>
        </p:nvSpPr>
        <p:spPr/>
        <p:txBody>
          <a:bodyPr/>
          <a:lstStyle/>
          <a:p>
            <a:pPr eaLnBrk="1" hangingPunct="1"/>
            <a:r>
              <a:rPr lang="en-US" altLang="en-US"/>
              <a:t>The primary candidates for becoming actors are domain concepts classified as “role.”</a:t>
            </a:r>
          </a:p>
          <a:p>
            <a:pPr eaLnBrk="1" hangingPunct="1"/>
            <a:r>
              <a:rPr lang="en-US" altLang="en-US"/>
              <a:t>Discovering actors is a process of consecutive abstraction.  </a:t>
            </a:r>
          </a:p>
        </p:txBody>
      </p:sp>
      <p:sp>
        <p:nvSpPr>
          <p:cNvPr id="41988"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00BEBBE8-EF4A-B44C-81CC-65E9AE475107}" type="slidenum">
              <a:rPr lang="en-US" altLang="en-US" sz="1400"/>
              <a:pPr/>
              <a:t>23</a:t>
            </a:fld>
            <a:endParaRPr lang="en-US" altLang="en-US" sz="1400"/>
          </a:p>
        </p:txBody>
      </p:sp>
    </p:spTree>
    <p:extLst>
      <p:ext uri="{BB962C8B-B14F-4D97-AF65-F5344CB8AC3E}">
        <p14:creationId xmlns:p14="http://schemas.microsoft.com/office/powerpoint/2010/main" val="175356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0D3FEEB1-7310-5648-9A99-C1D61E41A477}" type="slidenum">
              <a:rPr lang="en-US" altLang="en-US" sz="1400"/>
              <a:pPr/>
              <a:t>24</a:t>
            </a:fld>
            <a:endParaRPr lang="en-US" altLang="en-US" sz="1400"/>
          </a:p>
        </p:txBody>
      </p:sp>
      <p:pic>
        <p:nvPicPr>
          <p:cNvPr id="43011" name="Picture 4" descr="Who_Is_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8600"/>
            <a:ext cx="85344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5771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51"/>
          <p:cNvSpPr>
            <a:spLocks noGrp="1" noChangeArrowheads="1"/>
          </p:cNvSpPr>
          <p:nvPr>
            <p:ph type="title"/>
          </p:nvPr>
        </p:nvSpPr>
        <p:spPr>
          <a:xfrm>
            <a:off x="1524000" y="76200"/>
            <a:ext cx="9144000" cy="1066800"/>
          </a:xfrm>
        </p:spPr>
        <p:txBody>
          <a:bodyPr>
            <a:normAutofit fontScale="90000"/>
          </a:bodyPr>
          <a:lstStyle/>
          <a:p>
            <a:pPr eaLnBrk="1" hangingPunct="1"/>
            <a:r>
              <a:rPr lang="en-US" altLang="en-US" i="1"/>
              <a:t>Patient Management: Domain Dictionary</a:t>
            </a:r>
          </a:p>
        </p:txBody>
      </p:sp>
      <p:graphicFrame>
        <p:nvGraphicFramePr>
          <p:cNvPr id="131250" name="Group 178"/>
          <p:cNvGraphicFramePr>
            <a:graphicFrameLocks noGrp="1"/>
          </p:cNvGraphicFramePr>
          <p:nvPr>
            <p:ph type="tbl" idx="1"/>
          </p:nvPr>
        </p:nvGraphicFramePr>
        <p:xfrm>
          <a:off x="2895600" y="1295401"/>
          <a:ext cx="7772400" cy="5181603"/>
        </p:xfrm>
        <a:graphic>
          <a:graphicData uri="http://schemas.openxmlformats.org/drawingml/2006/table">
            <a:tbl>
              <a:tblPr/>
              <a:tblGrid>
                <a:gridCol w="2251075"/>
                <a:gridCol w="5521325"/>
              </a:tblGrid>
              <a:tr h="396875">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NewBaskerville SC" charset="0"/>
                          <a:ea typeface="Times New Roman" charset="0"/>
                          <a:cs typeface="Arial" charset="0"/>
                        </a:rPr>
                        <a:t>Name</a:t>
                      </a:r>
                      <a:endParaRPr kumimoji="0" lang="en-US" altLang="en-US" sz="1800" b="0" i="0" u="none" strike="noStrike" cap="none" normalizeH="0" baseline="0">
                        <a:ln>
                          <a:noFill/>
                        </a:ln>
                        <a:solidFill>
                          <a:schemeClr val="tx1"/>
                        </a:solidFill>
                        <a:effectLst/>
                        <a:latin typeface="Arial" charset="0"/>
                        <a:ea typeface="Times New Roman"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NewBaskerville SC" charset="0"/>
                          <a:ea typeface="Times New Roman" charset="0"/>
                          <a:cs typeface="Arial" charset="0"/>
                        </a:rPr>
                        <a:t>Description</a:t>
                      </a:r>
                      <a:endParaRPr kumimoji="0" lang="en-US" altLang="en-US" sz="1800" b="0" i="0" u="none" strike="noStrike" cap="none" normalizeH="0" baseline="0">
                        <a:ln>
                          <a:noFill/>
                        </a:ln>
                        <a:solidFill>
                          <a:schemeClr val="tx1"/>
                        </a:solidFill>
                        <a:effectLst/>
                        <a:latin typeface="Arial" charset="0"/>
                        <a:ea typeface="Times New Roman" charset="0"/>
                        <a:cs typeface="Arial" charset="0"/>
                      </a:endParaRPr>
                    </a:p>
                  </a:txBody>
                  <a:tcPr horzOverflow="overflow">
                    <a:lnL w="12700" cap="flat" cmpd="sng" algn="ctr">
                      <a:solidFill>
                        <a:srgbClr val="000000"/>
                      </a:solidFill>
                      <a:prstDash val="solid"/>
                      <a:round/>
                      <a:headEnd type="none" w="med" len="med"/>
                      <a:tailEnd type="none" w="med" len="med"/>
                    </a:lnL>
                    <a:lnR w="762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r h="328613">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charset="0"/>
                          <a:ea typeface="Times New Roman" charset="0"/>
                          <a:cs typeface="Arial" charset="0"/>
                        </a:rPr>
                        <a:t>Appointment Clerk</a:t>
                      </a:r>
                      <a:endParaRPr kumimoji="0" lang="en-US" altLang="en-US" sz="1400" b="0" i="0" u="none" strike="noStrike" cap="none" normalizeH="0" baseline="0">
                        <a:ln>
                          <a:noFill/>
                        </a:ln>
                        <a:solidFill>
                          <a:schemeClr val="tx1"/>
                        </a:solidFill>
                        <a:effectLst/>
                        <a:latin typeface="Arial" charset="0"/>
                        <a:ea typeface="Times New Roman"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ea typeface="Times New Roman" charset="0"/>
                          <a:cs typeface="Times New Roman" charset="0"/>
                        </a:rPr>
                        <a:t>Makes appointments for the patient.</a:t>
                      </a:r>
                      <a:endParaRPr kumimoji="0" lang="en-US" alt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762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charset="0"/>
                          <a:ea typeface="Times New Roman" charset="0"/>
                          <a:cs typeface="Arial" charset="0"/>
                        </a:rPr>
                        <a:t>Billing Clerk</a:t>
                      </a:r>
                      <a:endParaRPr kumimoji="0" lang="en-US" altLang="en-US" sz="1400" b="0" i="0" u="none" strike="noStrike" cap="none" normalizeH="0" baseline="0">
                        <a:ln>
                          <a:noFill/>
                        </a:ln>
                        <a:solidFill>
                          <a:schemeClr val="tx1"/>
                        </a:solidFill>
                        <a:effectLst/>
                        <a:latin typeface="Arial" charset="0"/>
                        <a:ea typeface="Times New Roman"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ea typeface="Times New Roman" charset="0"/>
                          <a:cs typeface="Times New Roman" charset="0"/>
                        </a:rPr>
                        <a:t>Produces individual patient bills on request; records payments; resolves billing issues.</a:t>
                      </a:r>
                      <a:endParaRPr kumimoji="0" lang="en-US" alt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762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charset="0"/>
                          <a:ea typeface="Times New Roman" charset="0"/>
                          <a:cs typeface="Arial" charset="0"/>
                        </a:rPr>
                        <a:t>Doctor</a:t>
                      </a:r>
                      <a:endParaRPr kumimoji="0" lang="en-US" altLang="en-US" sz="1400" b="0" i="0" u="none" strike="noStrike" cap="none" normalizeH="0" baseline="0">
                        <a:ln>
                          <a:noFill/>
                        </a:ln>
                        <a:solidFill>
                          <a:schemeClr val="tx1"/>
                        </a:solidFill>
                        <a:effectLst/>
                        <a:latin typeface="Arial" charset="0"/>
                        <a:ea typeface="Times New Roman"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ea typeface="Times New Roman" charset="0"/>
                          <a:cs typeface="Times New Roman" charset="0"/>
                        </a:rPr>
                        <a:t>Provides a specialized level of medical services to the patient: diagnosis, procedures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ea typeface="Times New Roman" charset="0"/>
                          <a:cs typeface="Times New Roman" charset="0"/>
                        </a:rPr>
                        <a:t> and operations, prescriptions and monitoring of medical conditions.</a:t>
                      </a:r>
                      <a:endParaRPr kumimoji="0" lang="en-US" alt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762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charset="0"/>
                          <a:ea typeface="Times New Roman" charset="0"/>
                          <a:cs typeface="Arial" charset="0"/>
                        </a:rPr>
                        <a:t>Emergency Medical Worker</a:t>
                      </a:r>
                      <a:endParaRPr kumimoji="0" lang="en-US" altLang="en-US" sz="1400" b="0" i="0" u="none" strike="noStrike" cap="none" normalizeH="0" baseline="0">
                        <a:ln>
                          <a:noFill/>
                        </a:ln>
                        <a:solidFill>
                          <a:schemeClr val="tx1"/>
                        </a:solidFill>
                        <a:effectLst/>
                        <a:latin typeface="Arial" charset="0"/>
                        <a:ea typeface="Times New Roman"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ea typeface="Times New Roman" charset="0"/>
                          <a:cs typeface="Times New Roman" charset="0"/>
                        </a:rPr>
                        <a:t>Refers the patient to the emergency room. Performs emergency medical services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ea typeface="Times New Roman" charset="0"/>
                          <a:cs typeface="Times New Roman" charset="0"/>
                        </a:rPr>
                        <a:t> before emergency room.</a:t>
                      </a:r>
                      <a:endParaRPr kumimoji="0" lang="en-US" alt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762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0200">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charset="0"/>
                          <a:ea typeface="Times New Roman" charset="0"/>
                          <a:cs typeface="Arial" charset="0"/>
                        </a:rPr>
                        <a:t>Lab Technician</a:t>
                      </a:r>
                      <a:endParaRPr kumimoji="0" lang="en-US" altLang="en-US" sz="1400" b="0" i="0" u="none" strike="noStrike" cap="none" normalizeH="0" baseline="0">
                        <a:ln>
                          <a:noFill/>
                        </a:ln>
                        <a:solidFill>
                          <a:schemeClr val="tx1"/>
                        </a:solidFill>
                        <a:effectLst/>
                        <a:latin typeface="Arial" charset="0"/>
                        <a:ea typeface="Times New Roman"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ea typeface="Times New Roman" charset="0"/>
                          <a:cs typeface="Times New Roman" charset="0"/>
                        </a:rPr>
                        <a:t>Performs a test medical service: X-ray, blood test, MRI, etc.</a:t>
                      </a:r>
                      <a:endParaRPr kumimoji="0" lang="en-US" alt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762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charset="0"/>
                          <a:ea typeface="Times New Roman" charset="0"/>
                          <a:cs typeface="Arial" charset="0"/>
                        </a:rPr>
                        <a:t>Medical Staff</a:t>
                      </a:r>
                      <a:endParaRPr kumimoji="0" lang="en-US" altLang="en-US" sz="1400" b="0" i="0" u="none" strike="noStrike" cap="none" normalizeH="0" baseline="0">
                        <a:ln>
                          <a:noFill/>
                        </a:ln>
                        <a:solidFill>
                          <a:schemeClr val="tx1"/>
                        </a:solidFill>
                        <a:effectLst/>
                        <a:latin typeface="Arial" charset="0"/>
                        <a:ea typeface="Times New Roman"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ea typeface="Times New Roman" charset="0"/>
                          <a:cs typeface="Times New Roman" charset="0"/>
                        </a:rPr>
                        <a:t>Any person who provides a medical service to a patient: a doctor, a nurse, a lab</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ea typeface="Times New Roman" charset="0"/>
                          <a:cs typeface="Times New Roman" charset="0"/>
                        </a:rPr>
                        <a:t> technician, or an emergency medical worker.</a:t>
                      </a:r>
                      <a:endParaRPr kumimoji="0" lang="en-US" alt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762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3713">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charset="0"/>
                          <a:ea typeface="Times New Roman" charset="0"/>
                          <a:cs typeface="Arial" charset="0"/>
                        </a:rPr>
                        <a:t>Nurse</a:t>
                      </a:r>
                      <a:endParaRPr kumimoji="0" lang="en-US" altLang="en-US" sz="1400" b="0" i="0" u="none" strike="noStrike" cap="none" normalizeH="0" baseline="0">
                        <a:ln>
                          <a:noFill/>
                        </a:ln>
                        <a:solidFill>
                          <a:schemeClr val="tx1"/>
                        </a:solidFill>
                        <a:effectLst/>
                        <a:latin typeface="Arial" charset="0"/>
                        <a:ea typeface="Times New Roman"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ea typeface="Times New Roman" charset="0"/>
                          <a:cs typeface="Times New Roman" charset="0"/>
                        </a:rPr>
                        <a:t>Helps the doctor in providing medical services. Administers drugs and monitors the</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ea typeface="Times New Roman" charset="0"/>
                          <a:cs typeface="Times New Roman" charset="0"/>
                        </a:rPr>
                        <a:t> patient.</a:t>
                      </a:r>
                      <a:endParaRPr kumimoji="0" lang="en-US" alt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762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8613">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charset="0"/>
                          <a:ea typeface="Times New Roman" charset="0"/>
                          <a:cs typeface="Arial" charset="0"/>
                        </a:rPr>
                        <a:t>Outside Hospital</a:t>
                      </a:r>
                      <a:endParaRPr kumimoji="0" lang="en-US" altLang="en-US" sz="1400" b="0" i="0" u="none" strike="noStrike" cap="none" normalizeH="0" baseline="0">
                        <a:ln>
                          <a:noFill/>
                        </a:ln>
                        <a:solidFill>
                          <a:schemeClr val="tx1"/>
                        </a:solidFill>
                        <a:effectLst/>
                        <a:latin typeface="Arial" charset="0"/>
                        <a:ea typeface="Times New Roman"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ea typeface="Times New Roman" charset="0"/>
                          <a:cs typeface="Times New Roman" charset="0"/>
                        </a:rPr>
                        <a:t>Refers patient for an appointment and medical service.</a:t>
                      </a:r>
                      <a:endParaRPr kumimoji="0" lang="en-US" alt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762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0200">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charset="0"/>
                          <a:ea typeface="Times New Roman" charset="0"/>
                          <a:cs typeface="Arial" charset="0"/>
                        </a:rPr>
                        <a:t>Primary Care Physician</a:t>
                      </a:r>
                      <a:endParaRPr kumimoji="0" lang="en-US" altLang="en-US" sz="1400" b="0" i="0" u="none" strike="noStrike" cap="none" normalizeH="0" baseline="0">
                        <a:ln>
                          <a:noFill/>
                        </a:ln>
                        <a:solidFill>
                          <a:schemeClr val="tx1"/>
                        </a:solidFill>
                        <a:effectLst/>
                        <a:latin typeface="Arial" charset="0"/>
                        <a:ea typeface="Times New Roman"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ea typeface="Times New Roman" charset="0"/>
                          <a:cs typeface="Times New Roman" charset="0"/>
                        </a:rPr>
                        <a:t>Refers the patient to the hospital to receive medical services</a:t>
                      </a:r>
                      <a:r>
                        <a:rPr kumimoji="0" lang="en-US" altLang="en-US" sz="1400" b="0" i="0" u="none" strike="noStrike" cap="none" normalizeH="0" baseline="0">
                          <a:ln>
                            <a:noFill/>
                          </a:ln>
                          <a:solidFill>
                            <a:schemeClr val="tx1"/>
                          </a:solidFill>
                          <a:effectLst/>
                          <a:latin typeface="Times New Roman" charset="0"/>
                          <a:ea typeface="Times New Roman" charset="0"/>
                          <a:cs typeface="Times New Roman" charset="0"/>
                        </a:rPr>
                        <a:t>.</a:t>
                      </a:r>
                      <a:endParaRPr kumimoji="0" lang="en-US" alt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762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9300">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charset="0"/>
                          <a:ea typeface="Times New Roman" charset="0"/>
                          <a:cs typeface="Arial" charset="0"/>
                        </a:rPr>
                        <a:t>Referral Source</a:t>
                      </a:r>
                      <a:endParaRPr kumimoji="0" lang="en-US" altLang="en-US" sz="1400" b="0" i="0" u="none" strike="noStrike" cap="none" normalizeH="0" baseline="0">
                        <a:ln>
                          <a:noFill/>
                        </a:ln>
                        <a:solidFill>
                          <a:schemeClr val="tx1"/>
                        </a:solidFill>
                        <a:effectLst/>
                        <a:latin typeface="Arial" charset="0"/>
                        <a:ea typeface="Times New Roman"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ea typeface="Times New Roman" charset="0"/>
                          <a:cs typeface="Times New Roman" charset="0"/>
                        </a:rPr>
                        <a:t>A primary care physician, an emergency medical worker or an outside hospital that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ea typeface="Times New Roman" charset="0"/>
                          <a:cs typeface="Times New Roman" charset="0"/>
                        </a:rPr>
                        <a:t> refers a patient for an appointment to receive a medical service. Patient himself or</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ea typeface="Times New Roman" charset="0"/>
                          <a:cs typeface="Times New Roman" charset="0"/>
                        </a:rPr>
                        <a:t> herself can be a referral source.</a:t>
                      </a:r>
                      <a:endParaRPr kumimoji="0" lang="en-US" alt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762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8613">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charset="0"/>
                          <a:ea typeface="Times New Roman" charset="0"/>
                          <a:cs typeface="Arial" charset="0"/>
                        </a:rPr>
                        <a:t>Registration Clerk</a:t>
                      </a:r>
                      <a:endParaRPr kumimoji="0" lang="en-US" altLang="en-US" sz="1400" b="0" i="0" u="none" strike="noStrike" cap="none" normalizeH="0" baseline="0">
                        <a:ln>
                          <a:noFill/>
                        </a:ln>
                        <a:solidFill>
                          <a:schemeClr val="tx1"/>
                        </a:solidFill>
                        <a:effectLst/>
                        <a:latin typeface="Arial" charset="0"/>
                        <a:ea typeface="Times New Roman"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a:spcBef>
                          <a:spcPts val="1000"/>
                        </a:spcBef>
                        <a:buClr>
                          <a:schemeClr val="accent1"/>
                        </a:buClr>
                        <a:buSzPct val="80000"/>
                        <a:buFont typeface="Wingdings 3" charset="2"/>
                        <a:defRPr sz="1600">
                          <a:solidFill>
                            <a:srgbClr val="404040"/>
                          </a:solidFill>
                          <a:latin typeface="Century Gothic" charset="0"/>
                        </a:defRPr>
                      </a:lvl1pPr>
                      <a:lvl2pPr marL="742950" indent="-285750">
                        <a:spcBef>
                          <a:spcPts val="1000"/>
                        </a:spcBef>
                        <a:buClr>
                          <a:schemeClr val="accent1"/>
                        </a:buClr>
                        <a:buSzPct val="80000"/>
                        <a:buFont typeface="Wingdings 3" charset="2"/>
                        <a:defRPr sz="1400">
                          <a:solidFill>
                            <a:srgbClr val="404040"/>
                          </a:solidFill>
                          <a:latin typeface="Century Gothic" charset="0"/>
                        </a:defRPr>
                      </a:lvl2pPr>
                      <a:lvl3pPr marL="1143000" indent="-228600">
                        <a:spcBef>
                          <a:spcPts val="1000"/>
                        </a:spcBef>
                        <a:buClr>
                          <a:schemeClr val="accent1"/>
                        </a:buClr>
                        <a:buSzPct val="80000"/>
                        <a:buFont typeface="Wingdings 3" charset="2"/>
                        <a:defRPr sz="1200">
                          <a:solidFill>
                            <a:srgbClr val="404040"/>
                          </a:solidFill>
                          <a:latin typeface="Century Gothic" charset="0"/>
                        </a:defRPr>
                      </a:lvl3pPr>
                      <a:lvl4pPr marL="1600200" indent="-228600">
                        <a:spcBef>
                          <a:spcPts val="1000"/>
                        </a:spcBef>
                        <a:buClr>
                          <a:schemeClr val="accent1"/>
                        </a:buClr>
                        <a:buSzPct val="80000"/>
                        <a:buFont typeface="Wingdings 3" charset="2"/>
                        <a:defRPr sz="1000">
                          <a:solidFill>
                            <a:srgbClr val="404040"/>
                          </a:solidFill>
                          <a:latin typeface="Century Gothic" charset="0"/>
                        </a:defRPr>
                      </a:lvl4pPr>
                      <a:lvl5pPr marL="2057400" indent="-228600">
                        <a:spcBef>
                          <a:spcPts val="1000"/>
                        </a:spcBef>
                        <a:buClr>
                          <a:schemeClr val="accent1"/>
                        </a:buClr>
                        <a:buSzPct val="80000"/>
                        <a:buFont typeface="Wingdings 3" charset="2"/>
                        <a:defRPr sz="1000">
                          <a:solidFill>
                            <a:srgbClr val="404040"/>
                          </a:solidFill>
                          <a:latin typeface="Century Gothic" charset="0"/>
                        </a:defRPr>
                      </a:lvl5pPr>
                      <a:lvl6pPr marL="25146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6pPr>
                      <a:lvl7pPr marL="29718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7pPr>
                      <a:lvl8pPr marL="34290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8pPr>
                      <a:lvl9pPr marL="3886200" indent="-228600" eaLnBrk="0" fontAlgn="base" hangingPunct="0">
                        <a:spcBef>
                          <a:spcPts val="1000"/>
                        </a:spcBef>
                        <a:spcAft>
                          <a:spcPct val="0"/>
                        </a:spcAft>
                        <a:buClr>
                          <a:schemeClr val="accent1"/>
                        </a:buClr>
                        <a:buSzPct val="80000"/>
                        <a:buFont typeface="Wingdings 3" charset="2"/>
                        <a:defRPr sz="1000">
                          <a:solidFill>
                            <a:srgbClr val="404040"/>
                          </a:solidFill>
                          <a:latin typeface="Century Gothic"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charset="0"/>
                          <a:ea typeface="Times New Roman" charset="0"/>
                          <a:cs typeface="Times New Roman" charset="0"/>
                        </a:rPr>
                        <a:t>Performs registration.</a:t>
                      </a:r>
                      <a:endParaRPr kumimoji="0" lang="en-US" alt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762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407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48FB523B-DFA0-A84D-AB01-C97066FE1E98}" type="slidenum">
              <a:rPr lang="en-US" altLang="en-US" sz="1400"/>
              <a:pPr/>
              <a:t>25</a:t>
            </a:fld>
            <a:endParaRPr lang="en-US" altLang="en-US" sz="1400"/>
          </a:p>
        </p:txBody>
      </p:sp>
    </p:spTree>
    <p:extLst>
      <p:ext uri="{BB962C8B-B14F-4D97-AF65-F5344CB8AC3E}">
        <p14:creationId xmlns:p14="http://schemas.microsoft.com/office/powerpoint/2010/main" val="16216660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Identify Major Use Cases </a:t>
            </a:r>
          </a:p>
        </p:txBody>
      </p:sp>
      <p:sp>
        <p:nvSpPr>
          <p:cNvPr id="45059" name="Rectangle 3"/>
          <p:cNvSpPr>
            <a:spLocks noGrp="1" noChangeArrowheads="1"/>
          </p:cNvSpPr>
          <p:nvPr>
            <p:ph idx="1"/>
          </p:nvPr>
        </p:nvSpPr>
        <p:spPr/>
        <p:txBody>
          <a:bodyPr/>
          <a:lstStyle/>
          <a:p>
            <a:pPr eaLnBrk="1" hangingPunct="1"/>
            <a:r>
              <a:rPr lang="en-US" altLang="en-US"/>
              <a:t>Major use cases are identified by analyzing business processes and functions </a:t>
            </a:r>
          </a:p>
          <a:p>
            <a:pPr lvl="1" eaLnBrk="1" hangingPunct="1">
              <a:buFont typeface="Wingdings" charset="2"/>
              <a:buNone/>
            </a:pPr>
            <a:r>
              <a:rPr lang="en-US" altLang="en-US" b="1">
                <a:sym typeface="Wingdings" charset="2"/>
              </a:rPr>
              <a:t></a:t>
            </a:r>
            <a:r>
              <a:rPr lang="en-US" altLang="en-US" b="1"/>
              <a:t> </a:t>
            </a:r>
            <a:r>
              <a:rPr lang="en-US" altLang="en-US"/>
              <a:t>Take Apart </a:t>
            </a:r>
          </a:p>
          <a:p>
            <a:pPr lvl="1" eaLnBrk="1" hangingPunct="1">
              <a:buFont typeface="Wingdings" charset="2"/>
              <a:buNone/>
            </a:pPr>
            <a:r>
              <a:rPr lang="en-US" altLang="en-US" b="1">
                <a:sym typeface="Wingdings" charset="2"/>
              </a:rPr>
              <a:t></a:t>
            </a:r>
            <a:r>
              <a:rPr lang="en-US" altLang="en-US"/>
              <a:t> Join </a:t>
            </a:r>
          </a:p>
        </p:txBody>
      </p:sp>
      <p:sp>
        <p:nvSpPr>
          <p:cNvPr id="45060"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CE9D00F2-874D-6E4C-A266-71A498C84C34}" type="slidenum">
              <a:rPr lang="en-US" altLang="en-US" sz="1400"/>
              <a:pPr/>
              <a:t>26</a:t>
            </a:fld>
            <a:endParaRPr lang="en-US" altLang="en-US" sz="1400"/>
          </a:p>
        </p:txBody>
      </p:sp>
    </p:spTree>
    <p:extLst>
      <p:ext uri="{BB962C8B-B14F-4D97-AF65-F5344CB8AC3E}">
        <p14:creationId xmlns:p14="http://schemas.microsoft.com/office/powerpoint/2010/main" val="1625985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Next: Developing Use Cases </a:t>
            </a:r>
          </a:p>
        </p:txBody>
      </p:sp>
      <p:pic>
        <p:nvPicPr>
          <p:cNvPr id="49155" name="Picture 4" descr="UC_I_Nex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908176"/>
            <a:ext cx="8077200" cy="4645025"/>
          </a:xfrm>
          <a:noFill/>
        </p:spPr>
      </p:pic>
      <p:sp>
        <p:nvSpPr>
          <p:cNvPr id="49156"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B3B750CB-BC10-E041-8EE7-D1E1AF65728B}" type="slidenum">
              <a:rPr lang="en-US" altLang="en-US" sz="1400"/>
              <a:pPr/>
              <a:t>27</a:t>
            </a:fld>
            <a:endParaRPr lang="en-US" altLang="en-US" sz="1400"/>
          </a:p>
        </p:txBody>
      </p:sp>
    </p:spTree>
    <p:extLst>
      <p:ext uri="{BB962C8B-B14F-4D97-AF65-F5344CB8AC3E}">
        <p14:creationId xmlns:p14="http://schemas.microsoft.com/office/powerpoint/2010/main" val="591616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67AAAC79-4FA1-7C42-9B00-45DFA971541D}" type="slidenum">
              <a:rPr lang="en-US" altLang="en-US" sz="1400"/>
              <a:pPr/>
              <a:t>28</a:t>
            </a:fld>
            <a:endParaRPr lang="en-US" altLang="en-US" sz="1400"/>
          </a:p>
        </p:txBody>
      </p:sp>
      <p:pic>
        <p:nvPicPr>
          <p:cNvPr id="19459" name="Picture 4" descr="Outline_UC_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5750"/>
            <a:ext cx="8305800" cy="622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1834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E3C7E224-360B-BC4F-BCAC-2B9472532FDC}" type="slidenum">
              <a:rPr lang="en-US" altLang="en-US" sz="1400"/>
              <a:pPr/>
              <a:t>29</a:t>
            </a:fld>
            <a:endParaRPr lang="en-US" altLang="en-US" sz="1400"/>
          </a:p>
        </p:txBody>
      </p:sp>
      <p:pic>
        <p:nvPicPr>
          <p:cNvPr id="20483" name="Picture 4" descr="010_UC_1_Int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2400"/>
            <a:ext cx="8458200" cy="63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6683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Use Case Modeling </a:t>
            </a:r>
          </a:p>
        </p:txBody>
      </p:sp>
      <p:sp>
        <p:nvSpPr>
          <p:cNvPr id="21507" name="Rectangle 3"/>
          <p:cNvSpPr>
            <a:spLocks noGrp="1" noChangeArrowheads="1"/>
          </p:cNvSpPr>
          <p:nvPr>
            <p:ph idx="1"/>
          </p:nvPr>
        </p:nvSpPr>
        <p:spPr/>
        <p:txBody>
          <a:bodyPr/>
          <a:lstStyle/>
          <a:p>
            <a:pPr eaLnBrk="1" hangingPunct="1"/>
            <a:r>
              <a:rPr lang="en-US" altLang="en-US"/>
              <a:t>Use cases model the behavior of a system</a:t>
            </a:r>
          </a:p>
          <a:p>
            <a:pPr lvl="1" eaLnBrk="1" hangingPunct="1"/>
            <a:r>
              <a:rPr lang="en-US" altLang="en-US"/>
              <a:t>A use case is a unit of system behavior </a:t>
            </a:r>
          </a:p>
          <a:p>
            <a:pPr lvl="1" eaLnBrk="1" hangingPunct="1"/>
            <a:r>
              <a:rPr lang="en-US" altLang="en-US"/>
              <a:t>A use case is a contract that formalizes the interaction between stakeholders and the system</a:t>
            </a:r>
          </a:p>
          <a:p>
            <a:pPr lvl="1" eaLnBrk="1" hangingPunct="1"/>
            <a:r>
              <a:rPr lang="en-US" altLang="en-US"/>
              <a:t>A use case details the interaction of an actor with a system to accomplish a goal of value to the actor </a:t>
            </a:r>
          </a:p>
          <a:p>
            <a:pPr lvl="1" eaLnBrk="1" hangingPunct="1"/>
            <a:r>
              <a:rPr lang="en-US" altLang="en-US"/>
              <a:t>Use cases are technology-independent</a:t>
            </a:r>
          </a:p>
          <a:p>
            <a:pPr lvl="1" eaLnBrk="1" hangingPunct="1"/>
            <a:endParaRPr lang="en-US" altLang="en-US"/>
          </a:p>
        </p:txBody>
      </p:sp>
      <p:sp>
        <p:nvSpPr>
          <p:cNvPr id="21508"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86E69C65-24FA-D645-980E-326B6B9A1DB6}" type="slidenum">
              <a:rPr lang="en-US" altLang="en-US" sz="1400"/>
              <a:pPr/>
              <a:t>3</a:t>
            </a:fld>
            <a:endParaRPr lang="en-US" altLang="en-US" sz="1400"/>
          </a:p>
        </p:txBody>
      </p:sp>
    </p:spTree>
    <p:extLst>
      <p:ext uri="{BB962C8B-B14F-4D97-AF65-F5344CB8AC3E}">
        <p14:creationId xmlns:p14="http://schemas.microsoft.com/office/powerpoint/2010/main" val="153375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What Use Case Modeling Is Not </a:t>
            </a:r>
          </a:p>
        </p:txBody>
      </p:sp>
      <p:sp>
        <p:nvSpPr>
          <p:cNvPr id="107523" name="Rectangle 3"/>
          <p:cNvSpPr>
            <a:spLocks noGrp="1" noChangeArrowheads="1"/>
          </p:cNvSpPr>
          <p:nvPr>
            <p:ph idx="1"/>
          </p:nvPr>
        </p:nvSpPr>
        <p:spPr/>
        <p:txBody>
          <a:bodyPr rtlCol="0">
            <a:normAutofit/>
          </a:bodyPr>
          <a:lstStyle/>
          <a:p>
            <a:pPr>
              <a:spcAft>
                <a:spcPts val="0"/>
              </a:spcAft>
              <a:defRPr/>
            </a:pPr>
            <a:r>
              <a:rPr lang="en-US" altLang="en-US" smtClean="0">
                <a:solidFill>
                  <a:schemeClr val="tx1">
                    <a:lumMod val="75000"/>
                    <a:lumOff val="25000"/>
                  </a:schemeClr>
                </a:solidFill>
              </a:rPr>
              <a:t>Use Case modeling is limited to a system’s external behavior</a:t>
            </a:r>
            <a:endParaRPr lang="en-US" altLang="en-US" b="1" smtClean="0">
              <a:solidFill>
                <a:schemeClr val="tx1">
                  <a:lumMod val="75000"/>
                  <a:lumOff val="25000"/>
                </a:schemeClr>
              </a:solidFill>
            </a:endParaRPr>
          </a:p>
          <a:p>
            <a:pPr lvl="1" indent="-283464">
              <a:spcAft>
                <a:spcPts val="0"/>
              </a:spcAft>
              <a:defRPr/>
            </a:pPr>
            <a:r>
              <a:rPr lang="en-US" altLang="en-US" smtClean="0">
                <a:solidFill>
                  <a:schemeClr val="tx1">
                    <a:lumMod val="75000"/>
                    <a:lumOff val="25000"/>
                  </a:schemeClr>
                </a:solidFill>
              </a:rPr>
              <a:t>Use cases do not model the system from </a:t>
            </a:r>
            <a:r>
              <a:rPr lang="en-US" altLang="en-US" i="1" smtClean="0">
                <a:solidFill>
                  <a:schemeClr val="tx1">
                    <a:lumMod val="75000"/>
                    <a:lumOff val="25000"/>
                  </a:schemeClr>
                </a:solidFill>
              </a:rPr>
              <a:t>inside</a:t>
            </a:r>
            <a:r>
              <a:rPr lang="en-US" altLang="en-US" smtClean="0">
                <a:solidFill>
                  <a:schemeClr val="tx1">
                    <a:lumMod val="75000"/>
                    <a:lumOff val="25000"/>
                  </a:schemeClr>
                </a:solidFill>
              </a:rPr>
              <a:t>. </a:t>
            </a:r>
          </a:p>
          <a:p>
            <a:pPr lvl="1" indent="-283464">
              <a:spcAft>
                <a:spcPts val="0"/>
              </a:spcAft>
              <a:defRPr/>
            </a:pPr>
            <a:r>
              <a:rPr lang="en-US" altLang="en-US" smtClean="0">
                <a:solidFill>
                  <a:schemeClr val="tx1">
                    <a:lumMod val="75000"/>
                    <a:lumOff val="25000"/>
                  </a:schemeClr>
                </a:solidFill>
              </a:rPr>
              <a:t>Use cases are not effective in capturing the non-functional requirements. </a:t>
            </a:r>
          </a:p>
          <a:p>
            <a:pPr lvl="1" indent="-283464">
              <a:spcAft>
                <a:spcPts val="0"/>
              </a:spcAft>
              <a:defRPr/>
            </a:pPr>
            <a:r>
              <a:rPr lang="en-US" altLang="en-US" smtClean="0">
                <a:solidFill>
                  <a:schemeClr val="tx1">
                    <a:lumMod val="75000"/>
                    <a:lumOff val="25000"/>
                  </a:schemeClr>
                </a:solidFill>
              </a:rPr>
              <a:t>Use case modeling is </a:t>
            </a:r>
            <a:r>
              <a:rPr lang="en-US" altLang="en-US" i="1" smtClean="0">
                <a:solidFill>
                  <a:schemeClr val="tx1">
                    <a:lumMod val="75000"/>
                    <a:lumOff val="25000"/>
                  </a:schemeClr>
                </a:solidFill>
              </a:rPr>
              <a:t>not</a:t>
            </a:r>
            <a:r>
              <a:rPr lang="en-US" altLang="en-US" smtClean="0">
                <a:solidFill>
                  <a:schemeClr val="tx1">
                    <a:lumMod val="75000"/>
                    <a:lumOff val="25000"/>
                  </a:schemeClr>
                </a:solidFill>
              </a:rPr>
              <a:t> the same as functional decomposition. </a:t>
            </a:r>
          </a:p>
          <a:p>
            <a:pPr lvl="1" indent="-283464">
              <a:spcAft>
                <a:spcPts val="0"/>
              </a:spcAft>
              <a:defRPr/>
            </a:pPr>
            <a:r>
              <a:rPr lang="en-US" altLang="en-US" smtClean="0">
                <a:solidFill>
                  <a:schemeClr val="tx1">
                    <a:lumMod val="75000"/>
                    <a:lumOff val="25000"/>
                  </a:schemeClr>
                </a:solidFill>
              </a:rPr>
              <a:t>Use cases are not inherently object-oriented.</a:t>
            </a:r>
          </a:p>
          <a:p>
            <a:pPr lvl="1" indent="-283464">
              <a:spcAft>
                <a:spcPts val="0"/>
              </a:spcAft>
              <a:defRPr/>
            </a:pPr>
            <a:r>
              <a:rPr lang="en-US" altLang="en-US" smtClean="0">
                <a:solidFill>
                  <a:schemeClr val="tx1">
                    <a:lumMod val="75000"/>
                    <a:lumOff val="25000"/>
                  </a:schemeClr>
                </a:solidFill>
              </a:rPr>
              <a:t>Use cases describe </a:t>
            </a:r>
            <a:r>
              <a:rPr lang="en-US" altLang="en-US" smtClean="0">
                <a:solidFill>
                  <a:srgbClr val="CC3300"/>
                </a:solidFill>
                <a:effectLst>
                  <a:outerShdw blurRad="38100" dist="38100" dir="2700000" algn="tl">
                    <a:srgbClr val="000000"/>
                  </a:outerShdw>
                </a:effectLst>
              </a:rPr>
              <a:t>what</a:t>
            </a:r>
            <a:r>
              <a:rPr lang="en-US" altLang="en-US" smtClean="0">
                <a:solidFill>
                  <a:schemeClr val="tx1">
                    <a:lumMod val="75000"/>
                    <a:lumOff val="25000"/>
                  </a:schemeClr>
                </a:solidFill>
              </a:rPr>
              <a:t> a system accomplishes, not </a:t>
            </a:r>
            <a:r>
              <a:rPr lang="en-US" altLang="en-US" smtClean="0">
                <a:solidFill>
                  <a:srgbClr val="CC3300"/>
                </a:solidFill>
                <a:effectLst>
                  <a:outerShdw blurRad="38100" dist="38100" dir="2700000" algn="tl">
                    <a:srgbClr val="000000"/>
                  </a:outerShdw>
                </a:effectLst>
              </a:rPr>
              <a:t>how</a:t>
            </a:r>
            <a:r>
              <a:rPr lang="en-US" altLang="en-US" smtClean="0">
                <a:solidFill>
                  <a:schemeClr val="tx1">
                    <a:lumMod val="75000"/>
                    <a:lumOff val="25000"/>
                  </a:schemeClr>
                </a:solidFill>
              </a:rPr>
              <a:t>. </a:t>
            </a:r>
          </a:p>
        </p:txBody>
      </p:sp>
      <p:sp>
        <p:nvSpPr>
          <p:cNvPr id="22532"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7F768F60-D221-D842-AFF8-E3A878A8E54E}" type="slidenum">
              <a:rPr lang="en-US" altLang="en-US" sz="1400"/>
              <a:pPr/>
              <a:t>4</a:t>
            </a:fld>
            <a:endParaRPr lang="en-US" altLang="en-US" sz="1400"/>
          </a:p>
        </p:txBody>
      </p:sp>
    </p:spTree>
    <p:extLst>
      <p:ext uri="{BB962C8B-B14F-4D97-AF65-F5344CB8AC3E}">
        <p14:creationId xmlns:p14="http://schemas.microsoft.com/office/powerpoint/2010/main" val="160625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Components of  Use Cases </a:t>
            </a:r>
          </a:p>
        </p:txBody>
      </p:sp>
      <p:sp>
        <p:nvSpPr>
          <p:cNvPr id="23555" name="Rectangle 3"/>
          <p:cNvSpPr>
            <a:spLocks noGrp="1" noChangeArrowheads="1"/>
          </p:cNvSpPr>
          <p:nvPr>
            <p:ph idx="1"/>
          </p:nvPr>
        </p:nvSpPr>
        <p:spPr>
          <a:xfrm>
            <a:off x="2387601" y="2438400"/>
            <a:ext cx="6346825" cy="3530600"/>
          </a:xfrm>
        </p:spPr>
        <p:txBody>
          <a:bodyPr/>
          <a:lstStyle/>
          <a:p>
            <a:pPr eaLnBrk="1" hangingPunct="1"/>
            <a:r>
              <a:rPr lang="en-US" altLang="en-US"/>
              <a:t>A use case has four components: </a:t>
            </a:r>
          </a:p>
          <a:p>
            <a:pPr lvl="1" eaLnBrk="1" hangingPunct="1"/>
            <a:r>
              <a:rPr lang="en-US" altLang="en-US"/>
              <a:t>A goal, </a:t>
            </a:r>
          </a:p>
          <a:p>
            <a:pPr lvl="1" eaLnBrk="1" hangingPunct="1"/>
            <a:r>
              <a:rPr lang="en-US" altLang="en-US"/>
              <a:t>Stakeholders, </a:t>
            </a:r>
          </a:p>
          <a:p>
            <a:pPr lvl="1" eaLnBrk="1" hangingPunct="1"/>
            <a:r>
              <a:rPr lang="en-US" altLang="en-US"/>
              <a:t>A system, and</a:t>
            </a:r>
          </a:p>
          <a:p>
            <a:pPr lvl="1" eaLnBrk="1" hangingPunct="1"/>
            <a:r>
              <a:rPr lang="en-US" altLang="en-US"/>
              <a:t>A scenario.</a:t>
            </a:r>
          </a:p>
        </p:txBody>
      </p:sp>
      <p:sp>
        <p:nvSpPr>
          <p:cNvPr id="23556"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59A69B23-E2F3-6848-B045-53ED934F81BF}" type="slidenum">
              <a:rPr lang="en-US" altLang="en-US" sz="1400"/>
              <a:pPr/>
              <a:t>5</a:t>
            </a:fld>
            <a:endParaRPr lang="en-US" altLang="en-US" sz="1400"/>
          </a:p>
        </p:txBody>
      </p:sp>
    </p:spTree>
    <p:extLst>
      <p:ext uri="{BB962C8B-B14F-4D97-AF65-F5344CB8AC3E}">
        <p14:creationId xmlns:p14="http://schemas.microsoft.com/office/powerpoint/2010/main" val="318657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6015A221-D348-1A45-B2DF-F873CFCBCF84}" type="slidenum">
              <a:rPr lang="en-US" altLang="en-US" sz="1400"/>
              <a:pPr/>
              <a:t>6</a:t>
            </a:fld>
            <a:endParaRPr lang="en-US" altLang="en-US" sz="1400"/>
          </a:p>
        </p:txBody>
      </p:sp>
      <p:pic>
        <p:nvPicPr>
          <p:cNvPr id="24579" name="Picture 4" descr="UC_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
            <a:ext cx="8458200" cy="63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165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Goal </a:t>
            </a:r>
          </a:p>
        </p:txBody>
      </p:sp>
      <p:sp>
        <p:nvSpPr>
          <p:cNvPr id="25603" name="Rectangle 3"/>
          <p:cNvSpPr>
            <a:spLocks noGrp="1" noChangeArrowheads="1"/>
          </p:cNvSpPr>
          <p:nvPr>
            <p:ph idx="1"/>
          </p:nvPr>
        </p:nvSpPr>
        <p:spPr/>
        <p:txBody>
          <a:bodyPr/>
          <a:lstStyle/>
          <a:p>
            <a:pPr eaLnBrk="1" hangingPunct="1"/>
            <a:r>
              <a:rPr lang="en-US" altLang="en-US"/>
              <a:t>A use case is successful only if its stated goal is completely achieved</a:t>
            </a:r>
          </a:p>
          <a:p>
            <a:pPr eaLnBrk="1" hangingPunct="1">
              <a:buFont typeface="Wingdings" charset="2"/>
              <a:buNone/>
            </a:pPr>
            <a:r>
              <a:rPr lang="en-US" altLang="en-US"/>
              <a:t> </a:t>
            </a:r>
          </a:p>
          <a:p>
            <a:pPr eaLnBrk="1" hangingPunct="1"/>
            <a:r>
              <a:rPr lang="en-US" altLang="en-US"/>
              <a:t>A use case’s name is its goal. The name must be active, concise and decisive. </a:t>
            </a:r>
          </a:p>
          <a:p>
            <a:pPr eaLnBrk="1" hangingPunct="1">
              <a:buFont typeface="Wingdings" charset="2"/>
              <a:buNone/>
            </a:pPr>
            <a:endParaRPr lang="en-US" altLang="en-US"/>
          </a:p>
          <a:p>
            <a:pPr eaLnBrk="1" hangingPunct="1"/>
            <a:r>
              <a:rPr lang="en-US" altLang="en-US"/>
              <a:t>It is the goal that decides the relevance of activities in a use case. </a:t>
            </a:r>
          </a:p>
        </p:txBody>
      </p:sp>
      <p:sp>
        <p:nvSpPr>
          <p:cNvPr id="25604"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C300313F-BF86-CA47-B4D0-E618FC21A12A}" type="slidenum">
              <a:rPr lang="en-US" altLang="en-US" sz="1400"/>
              <a:pPr/>
              <a:t>7</a:t>
            </a:fld>
            <a:endParaRPr lang="en-US" altLang="en-US" sz="1400"/>
          </a:p>
        </p:txBody>
      </p:sp>
    </p:spTree>
    <p:extLst>
      <p:ext uri="{BB962C8B-B14F-4D97-AF65-F5344CB8AC3E}">
        <p14:creationId xmlns:p14="http://schemas.microsoft.com/office/powerpoint/2010/main" val="86597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Stakeholders and Actors </a:t>
            </a:r>
          </a:p>
        </p:txBody>
      </p:sp>
      <p:sp>
        <p:nvSpPr>
          <p:cNvPr id="26627" name="Rectangle 3"/>
          <p:cNvSpPr>
            <a:spLocks noGrp="1" noChangeArrowheads="1"/>
          </p:cNvSpPr>
          <p:nvPr>
            <p:ph idx="1"/>
          </p:nvPr>
        </p:nvSpPr>
        <p:spPr/>
        <p:txBody>
          <a:bodyPr/>
          <a:lstStyle/>
          <a:p>
            <a:pPr eaLnBrk="1" hangingPunct="1">
              <a:lnSpc>
                <a:spcPct val="90000"/>
              </a:lnSpc>
            </a:pPr>
            <a:r>
              <a:rPr lang="en-US" altLang="en-US"/>
              <a:t>Stakeholders are those entities whose interests are affected by the success or the failure of the use case.</a:t>
            </a:r>
          </a:p>
          <a:p>
            <a:pPr eaLnBrk="1" hangingPunct="1">
              <a:lnSpc>
                <a:spcPct val="90000"/>
              </a:lnSpc>
            </a:pPr>
            <a:endParaRPr lang="en-US" altLang="en-US"/>
          </a:p>
          <a:p>
            <a:pPr eaLnBrk="1" hangingPunct="1">
              <a:lnSpc>
                <a:spcPct val="90000"/>
              </a:lnSpc>
            </a:pPr>
            <a:r>
              <a:rPr lang="en-US" altLang="en-US"/>
              <a:t>An actor is an entity outside the system that interacts with the system to achieve a specific goal.</a:t>
            </a:r>
          </a:p>
          <a:p>
            <a:pPr eaLnBrk="1" hangingPunct="1">
              <a:lnSpc>
                <a:spcPct val="90000"/>
              </a:lnSpc>
              <a:buFont typeface="Wingdings" charset="2"/>
              <a:buNone/>
            </a:pPr>
            <a:endParaRPr lang="en-US" altLang="en-US"/>
          </a:p>
          <a:p>
            <a:pPr eaLnBrk="1" hangingPunct="1">
              <a:lnSpc>
                <a:spcPct val="90000"/>
              </a:lnSpc>
            </a:pPr>
            <a:r>
              <a:rPr lang="en-US" altLang="en-US"/>
              <a:t>A use case must enforce the interests of all stakeholder. </a:t>
            </a:r>
          </a:p>
          <a:p>
            <a:pPr eaLnBrk="1" hangingPunct="1">
              <a:lnSpc>
                <a:spcPct val="90000"/>
              </a:lnSpc>
            </a:pPr>
            <a:endParaRPr lang="en-US" altLang="en-US"/>
          </a:p>
          <a:p>
            <a:pPr eaLnBrk="1" hangingPunct="1">
              <a:lnSpc>
                <a:spcPct val="90000"/>
              </a:lnSpc>
            </a:pPr>
            <a:endParaRPr lang="en-US" altLang="en-US"/>
          </a:p>
        </p:txBody>
      </p:sp>
      <p:sp>
        <p:nvSpPr>
          <p:cNvPr id="26628"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914E1D44-40F5-1A47-82D8-8AEC42817963}" type="slidenum">
              <a:rPr lang="en-US" altLang="en-US" sz="1400"/>
              <a:pPr/>
              <a:t>8</a:t>
            </a:fld>
            <a:endParaRPr lang="en-US" altLang="en-US" sz="1400"/>
          </a:p>
        </p:txBody>
      </p:sp>
    </p:spTree>
    <p:extLst>
      <p:ext uri="{BB962C8B-B14F-4D97-AF65-F5344CB8AC3E}">
        <p14:creationId xmlns:p14="http://schemas.microsoft.com/office/powerpoint/2010/main" val="100150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n-US" altLang="en-US" sz="1400"/>
              <a:t>6-</a:t>
            </a:r>
            <a:fld id="{62720313-2C21-214D-BFA1-FB479EA117EA}" type="slidenum">
              <a:rPr lang="en-US" altLang="en-US" sz="1400"/>
              <a:pPr/>
              <a:t>9</a:t>
            </a:fld>
            <a:endParaRPr lang="en-US" altLang="en-US" sz="1400"/>
          </a:p>
        </p:txBody>
      </p:sp>
      <p:pic>
        <p:nvPicPr>
          <p:cNvPr id="27651" name="Picture 4" descr="Stakeholder_Cir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151" y="809858"/>
            <a:ext cx="7008541" cy="52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6504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TotalTime>
  <Words>1407</Words>
  <Application>Microsoft Macintosh PowerPoint</Application>
  <PresentationFormat>Widescreen</PresentationFormat>
  <Paragraphs>169</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Calibri</vt:lpstr>
      <vt:lpstr>Calibri Light</vt:lpstr>
      <vt:lpstr>Arial</vt:lpstr>
      <vt:lpstr>NewBaskerville SC</vt:lpstr>
      <vt:lpstr>Tahoma</vt:lpstr>
      <vt:lpstr>Times New Roman</vt:lpstr>
      <vt:lpstr>Wingdings</vt:lpstr>
      <vt:lpstr>Retrospect</vt:lpstr>
      <vt:lpstr>COMP 2920 : Software Architecture &amp; Design</vt:lpstr>
      <vt:lpstr>Chapter Topics</vt:lpstr>
      <vt:lpstr>Use Case Modeling </vt:lpstr>
      <vt:lpstr>What Use Case Modeling Is Not </vt:lpstr>
      <vt:lpstr>Components of  Use Cases </vt:lpstr>
      <vt:lpstr>PowerPoint Presentation</vt:lpstr>
      <vt:lpstr>Goal </vt:lpstr>
      <vt:lpstr>Stakeholders and Actors </vt:lpstr>
      <vt:lpstr>PowerPoint Presentation</vt:lpstr>
      <vt:lpstr>Actor</vt:lpstr>
      <vt:lpstr>A System </vt:lpstr>
      <vt:lpstr>PowerPoint Presentation</vt:lpstr>
      <vt:lpstr>Purchase Groceries —  The Real System Scenario</vt:lpstr>
      <vt:lpstr>Purchase Groceries — The Point-of-Sale System </vt:lpstr>
      <vt:lpstr>PowerPoint Presentation</vt:lpstr>
      <vt:lpstr>PowerPoint Presentation</vt:lpstr>
      <vt:lpstr>A Scenario </vt:lpstr>
      <vt:lpstr>PowerPoint Presentation</vt:lpstr>
      <vt:lpstr>Steps in a Use Case Scenario</vt:lpstr>
      <vt:lpstr>Use Cases in the Modeling Spectrum </vt:lpstr>
      <vt:lpstr>Develop Initial Use Cases </vt:lpstr>
      <vt:lpstr>Patient Management in Hospital: Milestones</vt:lpstr>
      <vt:lpstr>Identify Prominent Actors </vt:lpstr>
      <vt:lpstr>PowerPoint Presentation</vt:lpstr>
      <vt:lpstr>Patient Management: Domain Dictionary</vt:lpstr>
      <vt:lpstr>Identify Major Use Cases </vt:lpstr>
      <vt:lpstr>Next: Developing Use Cases </vt:lpstr>
      <vt:lpstr>PowerPoint Presentation</vt:lpstr>
      <vt:lpstr>PowerPoint Presentation</vt:lpstr>
    </vt:vector>
  </TitlesOfParts>
  <Company>Thompson Rivers University</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2920 : Software Architecture &amp; Design</dc:title>
  <dc:creator>Msharma</dc:creator>
  <cp:lastModifiedBy>Mrudula Sharma</cp:lastModifiedBy>
  <cp:revision>12</cp:revision>
  <dcterms:created xsi:type="dcterms:W3CDTF">2017-08-30T22:47:42Z</dcterms:created>
  <dcterms:modified xsi:type="dcterms:W3CDTF">2017-09-25T06:16:50Z</dcterms:modified>
</cp:coreProperties>
</file>