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" initials="GW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050D-2212-498D-833B-18BD47270B0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1FB4-6E4C-43A4-887A-23FD6B28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9300" y="784225"/>
            <a:ext cx="5372100" cy="30226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65625"/>
            <a:ext cx="5076825" cy="406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55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9300" y="784225"/>
            <a:ext cx="5372100" cy="30226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65625"/>
            <a:ext cx="5076825" cy="406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panose="020B0600070205080204" pitchFamily="34" charset="-128"/>
              </a:rPr>
              <a:t>Diagram from Netbeans UML (UMLProject1)</a:t>
            </a:r>
          </a:p>
        </p:txBody>
      </p:sp>
    </p:spTree>
    <p:extLst>
      <p:ext uri="{BB962C8B-B14F-4D97-AF65-F5344CB8AC3E}">
        <p14:creationId xmlns:p14="http://schemas.microsoft.com/office/powerpoint/2010/main" val="30017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2920 : Software Architecture &amp;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31115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Swimlane Diagrams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1386697" y="2470265"/>
            <a:ext cx="4066452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Allows the modeler to represent the flow of activities described by the use-case and at the same time indicate which actor (if there are multiple actors involved in a specific use-case) or analysis class has responsibility for the action described by an activity rectangle</a:t>
            </a:r>
          </a:p>
        </p:txBody>
      </p:sp>
      <p:pic>
        <p:nvPicPr>
          <p:cNvPr id="31749" name="Picture 7" descr="SurveillanceCameraSwimlane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97" y="1753985"/>
            <a:ext cx="4868255" cy="482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719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90800" y="304801"/>
            <a:ext cx="4895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Example: Business Level Activity Diagram </a:t>
            </a:r>
          </a:p>
          <a:p>
            <a:r>
              <a:rPr lang="en-US" altLang="en-US" sz="1800" b="1"/>
              <a:t>	 of the Library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6019800" y="11430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048001" y="1066800"/>
            <a:ext cx="9380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member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781801" y="1066800"/>
            <a:ext cx="9813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Librarian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667000" y="914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2514600" y="1600200"/>
            <a:ext cx="609600" cy="3048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2819400" y="1143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048000" y="1752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819400" y="1905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048001" y="1371600"/>
            <a:ext cx="11095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[borrower]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971801" y="2438400"/>
            <a:ext cx="10198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[returner]</a:t>
            </a: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4114800" y="14478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114801" y="1600201"/>
            <a:ext cx="16466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/>
              <a:t>Find book on shelf</a:t>
            </a: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114800" y="25908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267201" y="2743201"/>
            <a:ext cx="12728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/>
              <a:t>Wait in queue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819400" y="2895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876800" y="1981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7391400" y="51816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543800" y="5181600"/>
            <a:ext cx="1516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/>
              <a:t>Prepare for next </a:t>
            </a:r>
          </a:p>
          <a:p>
            <a:r>
              <a:rPr lang="en-US" altLang="en-US" sz="1400"/>
              <a:t>member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8153400" y="571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7543800" y="5943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77724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85344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8" name="Line 28"/>
          <p:cNvSpPr>
            <a:spLocks noChangeShapeType="1"/>
          </p:cNvSpPr>
          <p:nvPr/>
        </p:nvSpPr>
        <p:spPr bwMode="auto">
          <a:xfrm flipV="1">
            <a:off x="99060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9" name="Line 29"/>
          <p:cNvSpPr>
            <a:spLocks noChangeShapeType="1"/>
          </p:cNvSpPr>
          <p:nvPr/>
        </p:nvSpPr>
        <p:spPr bwMode="auto">
          <a:xfrm flipH="1">
            <a:off x="6934200" y="18288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0" name="Line 30"/>
          <p:cNvSpPr>
            <a:spLocks noChangeShapeType="1"/>
          </p:cNvSpPr>
          <p:nvPr/>
        </p:nvSpPr>
        <p:spPr bwMode="auto">
          <a:xfrm>
            <a:off x="6172200" y="2133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1" name="Line 31"/>
          <p:cNvSpPr>
            <a:spLocks noChangeShapeType="1"/>
          </p:cNvSpPr>
          <p:nvPr/>
        </p:nvSpPr>
        <p:spPr bwMode="auto">
          <a:xfrm>
            <a:off x="5638800" y="2819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2" name="Line 32"/>
          <p:cNvSpPr>
            <a:spLocks noChangeShapeType="1"/>
          </p:cNvSpPr>
          <p:nvPr/>
        </p:nvSpPr>
        <p:spPr bwMode="auto">
          <a:xfrm flipV="1">
            <a:off x="5791200" y="1828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3" name="Line 33"/>
          <p:cNvSpPr>
            <a:spLocks noChangeShapeType="1"/>
          </p:cNvSpPr>
          <p:nvPr/>
        </p:nvSpPr>
        <p:spPr bwMode="auto">
          <a:xfrm>
            <a:off x="5791200" y="1828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4" name="Line 34"/>
          <p:cNvSpPr>
            <a:spLocks noChangeShapeType="1"/>
          </p:cNvSpPr>
          <p:nvPr/>
        </p:nvSpPr>
        <p:spPr bwMode="auto">
          <a:xfrm>
            <a:off x="6248400" y="182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5" name="Line 35"/>
          <p:cNvSpPr>
            <a:spLocks noChangeShapeType="1"/>
          </p:cNvSpPr>
          <p:nvPr/>
        </p:nvSpPr>
        <p:spPr bwMode="auto">
          <a:xfrm>
            <a:off x="6934200" y="182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6" name="AutoShape 36"/>
          <p:cNvSpPr>
            <a:spLocks noChangeArrowheads="1"/>
          </p:cNvSpPr>
          <p:nvPr/>
        </p:nvSpPr>
        <p:spPr bwMode="auto">
          <a:xfrm>
            <a:off x="6172200" y="44196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3827" name="Text Box 37"/>
          <p:cNvSpPr txBox="1">
            <a:spLocks noChangeArrowheads="1"/>
          </p:cNvSpPr>
          <p:nvPr/>
        </p:nvSpPr>
        <p:spPr bwMode="auto">
          <a:xfrm>
            <a:off x="6172200" y="4572001"/>
            <a:ext cx="15969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/>
              <a:t>Record borrowing</a:t>
            </a:r>
          </a:p>
        </p:txBody>
      </p:sp>
      <p:sp>
        <p:nvSpPr>
          <p:cNvPr id="33828" name="AutoShape 38"/>
          <p:cNvSpPr>
            <a:spLocks noChangeArrowheads="1"/>
          </p:cNvSpPr>
          <p:nvPr/>
        </p:nvSpPr>
        <p:spPr bwMode="auto">
          <a:xfrm>
            <a:off x="6705600" y="3276600"/>
            <a:ext cx="13716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3829" name="Text Box 39"/>
          <p:cNvSpPr txBox="1">
            <a:spLocks noChangeArrowheads="1"/>
          </p:cNvSpPr>
          <p:nvPr/>
        </p:nvSpPr>
        <p:spPr bwMode="auto">
          <a:xfrm>
            <a:off x="6858000" y="3352801"/>
            <a:ext cx="12779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400"/>
              <a:t>Record return</a:t>
            </a:r>
          </a:p>
        </p:txBody>
      </p:sp>
      <p:sp>
        <p:nvSpPr>
          <p:cNvPr id="33830" name="AutoShape 40"/>
          <p:cNvSpPr>
            <a:spLocks noChangeArrowheads="1"/>
          </p:cNvSpPr>
          <p:nvPr/>
        </p:nvSpPr>
        <p:spPr bwMode="auto">
          <a:xfrm>
            <a:off x="8229600" y="32766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3831" name="Text Box 41"/>
          <p:cNvSpPr txBox="1">
            <a:spLocks noChangeArrowheads="1"/>
          </p:cNvSpPr>
          <p:nvPr/>
        </p:nvSpPr>
        <p:spPr bwMode="auto">
          <a:xfrm>
            <a:off x="8229600" y="3429001"/>
            <a:ext cx="16962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200"/>
              <a:t>Put book back of shelf</a:t>
            </a:r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6248400" y="2362200"/>
            <a:ext cx="609600" cy="3048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33833" name="Line 43"/>
          <p:cNvSpPr>
            <a:spLocks noChangeShapeType="1"/>
          </p:cNvSpPr>
          <p:nvPr/>
        </p:nvSpPr>
        <p:spPr bwMode="auto">
          <a:xfrm>
            <a:off x="7315200" y="2895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4" name="Line 44"/>
          <p:cNvSpPr>
            <a:spLocks noChangeShapeType="1"/>
          </p:cNvSpPr>
          <p:nvPr/>
        </p:nvSpPr>
        <p:spPr bwMode="auto">
          <a:xfrm>
            <a:off x="73152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5" name="Line 45"/>
          <p:cNvSpPr>
            <a:spLocks noChangeShapeType="1"/>
          </p:cNvSpPr>
          <p:nvPr/>
        </p:nvSpPr>
        <p:spPr bwMode="auto">
          <a:xfrm>
            <a:off x="6553200" y="213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6" name="Line 46"/>
          <p:cNvSpPr>
            <a:spLocks noChangeShapeType="1"/>
          </p:cNvSpPr>
          <p:nvPr/>
        </p:nvSpPr>
        <p:spPr bwMode="auto">
          <a:xfrm>
            <a:off x="6858000" y="2514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7" name="Line 47"/>
          <p:cNvSpPr>
            <a:spLocks noChangeShapeType="1"/>
          </p:cNvSpPr>
          <p:nvPr/>
        </p:nvSpPr>
        <p:spPr bwMode="auto">
          <a:xfrm>
            <a:off x="8077200" y="2514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8" name="Line 48"/>
          <p:cNvSpPr>
            <a:spLocks noChangeShapeType="1"/>
          </p:cNvSpPr>
          <p:nvPr/>
        </p:nvSpPr>
        <p:spPr bwMode="auto">
          <a:xfrm>
            <a:off x="6553200" y="26670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9" name="Line 49"/>
          <p:cNvSpPr>
            <a:spLocks noChangeShapeType="1"/>
          </p:cNvSpPr>
          <p:nvPr/>
        </p:nvSpPr>
        <p:spPr bwMode="auto">
          <a:xfrm>
            <a:off x="8077200" y="4114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0" name="Line 50"/>
          <p:cNvSpPr>
            <a:spLocks noChangeShapeType="1"/>
          </p:cNvSpPr>
          <p:nvPr/>
        </p:nvSpPr>
        <p:spPr bwMode="auto">
          <a:xfrm>
            <a:off x="86868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1" name="Line 51"/>
          <p:cNvSpPr>
            <a:spLocks noChangeShapeType="1"/>
          </p:cNvSpPr>
          <p:nvPr/>
        </p:nvSpPr>
        <p:spPr bwMode="auto">
          <a:xfrm>
            <a:off x="76200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2" name="Line 52"/>
          <p:cNvSpPr>
            <a:spLocks noChangeShapeType="1"/>
          </p:cNvSpPr>
          <p:nvPr/>
        </p:nvSpPr>
        <p:spPr bwMode="auto">
          <a:xfrm>
            <a:off x="75438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3" name="Line 53"/>
          <p:cNvSpPr>
            <a:spLocks noChangeShapeType="1"/>
          </p:cNvSpPr>
          <p:nvPr/>
        </p:nvSpPr>
        <p:spPr bwMode="auto">
          <a:xfrm>
            <a:off x="87630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7239001" y="2133600"/>
            <a:ext cx="11095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[returning]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6172201" y="2819400"/>
            <a:ext cx="11993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[borrowing]</a:t>
            </a:r>
          </a:p>
        </p:txBody>
      </p:sp>
      <p:sp>
        <p:nvSpPr>
          <p:cNvPr id="33846" name="Oval 56"/>
          <p:cNvSpPr>
            <a:spLocks noChangeArrowheads="1"/>
          </p:cNvSpPr>
          <p:nvPr/>
        </p:nvSpPr>
        <p:spPr bwMode="auto">
          <a:xfrm>
            <a:off x="3505200" y="5867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33847" name="Oval 57"/>
          <p:cNvSpPr>
            <a:spLocks noChangeArrowheads="1"/>
          </p:cNvSpPr>
          <p:nvPr/>
        </p:nvSpPr>
        <p:spPr bwMode="auto">
          <a:xfrm>
            <a:off x="3581400" y="5943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99766"/>
      </p:ext>
    </p:extLst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Diagrams (1)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To model the dynamic aspects of a system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It is essentially a flowchart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Showing flow of control from </a:t>
            </a:r>
            <a:r>
              <a:rPr lang="en-US" altLang="en-US" sz="2000" b="1" i="1"/>
              <a:t>activity to activity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Purpose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Model business workflows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Model operations</a:t>
            </a:r>
          </a:p>
        </p:txBody>
      </p:sp>
    </p:spTree>
    <p:extLst>
      <p:ext uri="{BB962C8B-B14F-4D97-AF65-F5344CB8AC3E}">
        <p14:creationId xmlns:p14="http://schemas.microsoft.com/office/powerpoint/2010/main" val="30470441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Diagrams (2)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40000"/>
              </a:lnSpc>
            </a:pPr>
            <a:r>
              <a:rPr lang="en-US" altLang="en-US" sz="2800"/>
              <a:t>Activity diagrams commonly contain</a:t>
            </a:r>
          </a:p>
          <a:p>
            <a:pPr lvl="1" indent="-228600">
              <a:lnSpc>
                <a:spcPct val="140000"/>
              </a:lnSpc>
            </a:pPr>
            <a:r>
              <a:rPr lang="en-US" altLang="en-US" sz="2400"/>
              <a:t>Activity states and action states</a:t>
            </a:r>
          </a:p>
          <a:p>
            <a:pPr lvl="1" indent="-228600">
              <a:lnSpc>
                <a:spcPct val="140000"/>
              </a:lnSpc>
            </a:pPr>
            <a:r>
              <a:rPr lang="en-US" altLang="en-US" sz="2400"/>
              <a:t>Transitions</a:t>
            </a:r>
          </a:p>
          <a:p>
            <a:pPr lvl="1" indent="-228600">
              <a:lnSpc>
                <a:spcPct val="140000"/>
              </a:lnSpc>
            </a:pPr>
            <a:r>
              <a:rPr lang="en-US" altLang="en-US" sz="240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1385298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7561146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Action States and Activity States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Action states are atomic and cannot be decomposed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Work of the action state is not interrupted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Activity states can be further decomposed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Their activity being represented by other activity diagrams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They may be interrupted</a:t>
            </a:r>
          </a:p>
        </p:txBody>
      </p:sp>
    </p:spTree>
    <p:extLst>
      <p:ext uri="{BB962C8B-B14F-4D97-AF65-F5344CB8AC3E}">
        <p14:creationId xmlns:p14="http://schemas.microsoft.com/office/powerpoint/2010/main" val="325100245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Transitions (1)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altLang="en-US" sz="2400"/>
              <a:t>When the action or activity of a state completes, flow of control passes immediately to the next action or activity state</a:t>
            </a:r>
          </a:p>
          <a:p>
            <a:pPr marL="285750" indent="-285750">
              <a:lnSpc>
                <a:spcPct val="110000"/>
              </a:lnSpc>
            </a:pPr>
            <a:r>
              <a:rPr lang="en-US" altLang="en-US" sz="2400"/>
              <a:t>A flow of control has to start and end someplace</a:t>
            </a:r>
          </a:p>
          <a:p>
            <a:pPr lvl="1" indent="-228600">
              <a:lnSpc>
                <a:spcPct val="110000"/>
              </a:lnSpc>
            </a:pPr>
            <a:r>
              <a:rPr lang="en-US" altLang="en-US" sz="2000"/>
              <a:t>initial state -- a solid ball</a:t>
            </a:r>
          </a:p>
          <a:p>
            <a:pPr lvl="1" indent="-228600">
              <a:lnSpc>
                <a:spcPct val="110000"/>
              </a:lnSpc>
            </a:pPr>
            <a:r>
              <a:rPr lang="en-US" altLang="en-US" sz="2000"/>
              <a:t>stop state -- a solid ball inside a circle</a:t>
            </a:r>
          </a:p>
        </p:txBody>
      </p:sp>
    </p:spTree>
    <p:extLst>
      <p:ext uri="{BB962C8B-B14F-4D97-AF65-F5344CB8AC3E}">
        <p14:creationId xmlns:p14="http://schemas.microsoft.com/office/powerpoint/2010/main" val="198699178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Transitions (2)</a:t>
            </a:r>
          </a:p>
        </p:txBody>
      </p:sp>
      <p:pic>
        <p:nvPicPr>
          <p:cNvPr id="38916" name="Picture 6" descr="D:\MNGT456\5Days\Uml-diagrams\activity-transition-1.jpg"/>
          <p:cNvPicPr>
            <a:picLocks noChangeAspect="1" noChangeArrowheads="1"/>
          </p:cNvPicPr>
          <p:nvPr/>
        </p:nvPicPr>
        <p:blipFill>
          <a:blip r:embed="rId2">
            <a:lum bright="-8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1"/>
            <a:ext cx="55626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23133"/>
      </p:ext>
    </p:extLst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Activity Diagram: Example </a:t>
            </a:r>
          </a:p>
        </p:txBody>
      </p:sp>
      <p:pic>
        <p:nvPicPr>
          <p:cNvPr id="39940" name="Picture 6" descr="C:\My Documents\Teaching\MNGT456\JPG\12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63246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406383"/>
      </p:ext>
    </p:extLst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Branching (1)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idx="1"/>
          </p:nvPr>
        </p:nvSpPr>
        <p:spPr>
          <a:xfrm>
            <a:off x="2971799" y="2133600"/>
            <a:ext cx="7784869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 branch specifies alternate paths taken based on some Boolean expression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 branch may have one incoming transition and two or more outgoing ones</a:t>
            </a:r>
          </a:p>
        </p:txBody>
      </p:sp>
    </p:spTree>
    <p:extLst>
      <p:ext uri="{BB962C8B-B14F-4D97-AF65-F5344CB8AC3E}">
        <p14:creationId xmlns:p14="http://schemas.microsoft.com/office/powerpoint/2010/main" val="376170151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Branching (2)</a:t>
            </a:r>
          </a:p>
        </p:txBody>
      </p:sp>
      <p:pic>
        <p:nvPicPr>
          <p:cNvPr id="41988" name="Picture 6" descr="D:\MNGT456\5Days\Uml-diagrams\activity-branching-2.jpg"/>
          <p:cNvPicPr>
            <a:picLocks noChangeAspect="1" noChangeArrowheads="1"/>
          </p:cNvPicPr>
          <p:nvPr/>
        </p:nvPicPr>
        <p:blipFill>
          <a:blip r:embed="rId2">
            <a:lum bright="-8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1"/>
            <a:ext cx="7315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18996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ChangeArrowheads="1"/>
          </p:cNvSpPr>
          <p:nvPr/>
        </p:nvSpPr>
        <p:spPr bwMode="auto">
          <a:xfrm>
            <a:off x="1878676" y="1102822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Lesson Objectives</a:t>
            </a:r>
          </a:p>
        </p:txBody>
      </p:sp>
      <p:pic>
        <p:nvPicPr>
          <p:cNvPr id="22531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12954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20"/>
          <p:cNvSpPr>
            <a:spLocks noChangeArrowheads="1"/>
          </p:cNvSpPr>
          <p:nvPr/>
        </p:nvSpPr>
        <p:spPr bwMode="auto">
          <a:xfrm>
            <a:off x="4191001" y="2667001"/>
            <a:ext cx="599715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000" u="sng">
                <a:solidFill>
                  <a:schemeClr val="tx1"/>
                </a:solidFill>
                <a:latin typeface="ZapfHumnst BT"/>
              </a:defRPr>
            </a:lvl1pPr>
            <a:lvl2pPr>
              <a:defRPr sz="1000" u="sng">
                <a:solidFill>
                  <a:schemeClr val="tx1"/>
                </a:solidFill>
                <a:latin typeface="ZapfHumnst BT"/>
              </a:defRPr>
            </a:lvl2pPr>
            <a:lvl3pPr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Discuss and understand activity diagrams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Understand the elements of activity diagrams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Activity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Transition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Synch. Bar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Decision Diamond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 Start &amp; Stop Markers</a:t>
            </a:r>
          </a:p>
        </p:txBody>
      </p:sp>
    </p:spTree>
    <p:extLst>
      <p:ext uri="{BB962C8B-B14F-4D97-AF65-F5344CB8AC3E}">
        <p14:creationId xmlns:p14="http://schemas.microsoft.com/office/powerpoint/2010/main" val="3931778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Diagram: Example (2)</a:t>
            </a:r>
          </a:p>
        </p:txBody>
      </p:sp>
      <p:pic>
        <p:nvPicPr>
          <p:cNvPr id="43012" name="Picture 6" descr="C:\My Documents\Teaching\MNGT456\JPG\6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1905001"/>
            <a:ext cx="4672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706872"/>
      </p:ext>
    </p:extLst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Forking and Joining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idx="1"/>
          </p:nvPr>
        </p:nvSpPr>
        <p:spPr>
          <a:xfrm>
            <a:off x="2044931" y="2133600"/>
            <a:ext cx="7556269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Use a synchronization bar to specify the forking and joining of parallel flows of control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 synchronization bar is rendered as a thick horizontal or vertical line</a:t>
            </a:r>
          </a:p>
        </p:txBody>
      </p:sp>
    </p:spTree>
    <p:extLst>
      <p:ext uri="{BB962C8B-B14F-4D97-AF65-F5344CB8AC3E}">
        <p14:creationId xmlns:p14="http://schemas.microsoft.com/office/powerpoint/2010/main" val="259962811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Fork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en-US" altLang="en-US" sz="2400" dirty="0"/>
              <a:t>A fork may have one incoming transitions and two or more outgoing transitions</a:t>
            </a:r>
          </a:p>
          <a:p>
            <a:pPr lvl="1" indent="-228600">
              <a:lnSpc>
                <a:spcPct val="120000"/>
              </a:lnSpc>
            </a:pPr>
            <a:r>
              <a:rPr lang="en-US" altLang="en-US" sz="2000" dirty="0"/>
              <a:t>each transition represents an independent flow of control</a:t>
            </a:r>
          </a:p>
          <a:p>
            <a:pPr lvl="1" indent="-228600">
              <a:lnSpc>
                <a:spcPct val="120000"/>
              </a:lnSpc>
            </a:pPr>
            <a:r>
              <a:rPr lang="en-US" altLang="en-US" sz="2000" dirty="0"/>
              <a:t>conceptually, the activities of each of outgoing transitions are concurrent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/>
              <a:t>either truly concurrent (multiple nodes)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/>
              <a:t>or sequential yet interleaved (one node)</a:t>
            </a:r>
          </a:p>
        </p:txBody>
      </p:sp>
    </p:spTree>
    <p:extLst>
      <p:ext uri="{BB962C8B-B14F-4D97-AF65-F5344CB8AC3E}">
        <p14:creationId xmlns:p14="http://schemas.microsoft.com/office/powerpoint/2010/main" val="393666697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Join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A join may have two or more incoming transitions and one outgoing transition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above the join, the activities associated with each of these paths continues in parallel</a:t>
            </a:r>
          </a:p>
          <a:p>
            <a:pPr lvl="1" indent="-228600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at the join, the concurrent flows synchronize</a:t>
            </a:r>
          </a:p>
          <a:p>
            <a:pPr marL="960120" lvl="2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/>
              <a:t>each waits until all incoming flows have reached the join, at which point one flow of control continues on below the join</a:t>
            </a:r>
          </a:p>
        </p:txBody>
      </p:sp>
    </p:spTree>
    <p:extLst>
      <p:ext uri="{BB962C8B-B14F-4D97-AF65-F5344CB8AC3E}">
        <p14:creationId xmlns:p14="http://schemas.microsoft.com/office/powerpoint/2010/main" val="51254823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Fork</a:t>
            </a:r>
          </a:p>
        </p:txBody>
      </p:sp>
      <p:pic>
        <p:nvPicPr>
          <p:cNvPr id="47108" name="Picture 6" descr="D:\MNGT456\5Days\Uml-diagrams\acticity-forking&amp;joining-3.jpg"/>
          <p:cNvPicPr>
            <a:picLocks noChangeAspect="1" noChangeArrowheads="1"/>
          </p:cNvPicPr>
          <p:nvPr/>
        </p:nvPicPr>
        <p:blipFill>
          <a:blip r:embed="rId2">
            <a:lum bright="-12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7315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1599"/>
      </p:ext>
    </p:extLst>
  </p:cSld>
  <p:clrMapOvr>
    <a:masterClrMapping/>
  </p:clrMapOvr>
  <p:transition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Diagram: Example (3)</a:t>
            </a:r>
          </a:p>
        </p:txBody>
      </p:sp>
      <p:pic>
        <p:nvPicPr>
          <p:cNvPr id="48132" name="Picture 6" descr="C:\My Documents\Teaching\MNGT456\JPG\5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708183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059254"/>
      </p:ext>
    </p:extLst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48006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Activity Diagram: Example (4)</a:t>
            </a:r>
          </a:p>
        </p:txBody>
      </p:sp>
      <p:pic>
        <p:nvPicPr>
          <p:cNvPr id="245766" name="Picture 6" descr="D:\Rational\Presentations\UML_UT art\FIGURE_19-1.ILLU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52578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29084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48768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Activity Diagram: Example (5)</a:t>
            </a:r>
          </a:p>
        </p:txBody>
      </p:sp>
      <p:graphicFrame>
        <p:nvGraphicFramePr>
          <p:cNvPr id="50180" name="Object 6"/>
          <p:cNvGraphicFramePr>
            <a:graphicFrameLocks noChangeAspect="1"/>
          </p:cNvGraphicFramePr>
          <p:nvPr/>
        </p:nvGraphicFramePr>
        <p:xfrm>
          <a:off x="2438400" y="1371601"/>
          <a:ext cx="7467600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5668166" imgH="4742857" progId="Paint.Picture">
                  <p:embed/>
                </p:oleObj>
              </mc:Choice>
              <mc:Fallback>
                <p:oleObj name="Bitmap Image" r:id="rId3" imgW="5668166" imgH="4742857" progId="Paint.Picture">
                  <p:embed/>
                  <p:pic>
                    <p:nvPicPr>
                      <p:cNvPr id="501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1"/>
                        <a:ext cx="7467600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257822"/>
      </p:ext>
    </p:extLst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1066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Diagram: Example (6)</a:t>
            </a:r>
          </a:p>
        </p:txBody>
      </p:sp>
      <p:graphicFrame>
        <p:nvGraphicFramePr>
          <p:cNvPr id="51204" name="Object 6"/>
          <p:cNvGraphicFramePr>
            <a:graphicFrameLocks noChangeAspect="1"/>
          </p:cNvGraphicFramePr>
          <p:nvPr/>
        </p:nvGraphicFramePr>
        <p:xfrm>
          <a:off x="2362200" y="1828800"/>
          <a:ext cx="7239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6590476" imgH="4525007" progId="Paint.Picture">
                  <p:embed/>
                </p:oleObj>
              </mc:Choice>
              <mc:Fallback>
                <p:oleObj name="Bitmap Image" r:id="rId3" imgW="6590476" imgH="4525007" progId="Paint.Picture">
                  <p:embed/>
                  <p:pic>
                    <p:nvPicPr>
                      <p:cNvPr id="512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72390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664216"/>
      </p:ext>
    </p:extLst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Diagram: Example (7)</a:t>
            </a:r>
          </a:p>
        </p:txBody>
      </p:sp>
      <p:graphicFrame>
        <p:nvGraphicFramePr>
          <p:cNvPr id="522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27324"/>
              </p:ext>
            </p:extLst>
          </p:nvPr>
        </p:nvGraphicFramePr>
        <p:xfrm>
          <a:off x="2667001" y="1981199"/>
          <a:ext cx="7408024" cy="433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6800000" imgH="3982006" progId="Paint.Picture">
                  <p:embed/>
                </p:oleObj>
              </mc:Choice>
              <mc:Fallback>
                <p:oleObj name="Bitmap Image" r:id="rId3" imgW="6800000" imgH="3982006" progId="Paint.Picture">
                  <p:embed/>
                  <p:pic>
                    <p:nvPicPr>
                      <p:cNvPr id="522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981199"/>
                        <a:ext cx="7408024" cy="4337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837603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idx="1"/>
          </p:nvPr>
        </p:nvSpPr>
        <p:spPr>
          <a:xfrm>
            <a:off x="3124200" y="2057400"/>
            <a:ext cx="7010400" cy="3352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spcBef>
                <a:spcPct val="75000"/>
              </a:spcBef>
            </a:pPr>
            <a:r>
              <a:rPr lang="en-US" altLang="en-US" b="1"/>
              <a:t>Describes how activities are coordinated.</a:t>
            </a:r>
          </a:p>
          <a:p>
            <a:pPr marL="285750" indent="-285750">
              <a:spcBef>
                <a:spcPct val="75000"/>
              </a:spcBef>
            </a:pPr>
            <a:r>
              <a:rPr lang="en-US" altLang="en-US" b="1"/>
              <a:t>Is particularly useful when you know that an operation has to achieve a number of different things, and you want to model what the essential dependencies between them are, before you decide in what order to do them.</a:t>
            </a:r>
          </a:p>
          <a:p>
            <a:pPr marL="285750" indent="-285750">
              <a:spcBef>
                <a:spcPct val="75000"/>
              </a:spcBef>
            </a:pPr>
            <a:r>
              <a:rPr lang="en-US" altLang="en-US" b="1"/>
              <a:t>Records the dependencies between activities, such as which things can happen in parallel and what must be finished before something else can start.</a:t>
            </a:r>
          </a:p>
          <a:p>
            <a:pPr marL="285750" indent="-285750">
              <a:spcBef>
                <a:spcPct val="75000"/>
              </a:spcBef>
            </a:pPr>
            <a:r>
              <a:rPr lang="en-US" altLang="en-US" b="1"/>
              <a:t>Represents the workflow 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99559431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Swimlanes (1)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6294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10000"/>
              </a:lnSpc>
            </a:pPr>
            <a:r>
              <a:rPr lang="en-US" altLang="en-US" sz="2400"/>
              <a:t>A swimlane specifies a locus of activities</a:t>
            </a:r>
          </a:p>
          <a:p>
            <a:pPr marL="285750" indent="-285750">
              <a:lnSpc>
                <a:spcPct val="110000"/>
              </a:lnSpc>
            </a:pPr>
            <a:r>
              <a:rPr lang="en-US" altLang="en-US" sz="2400"/>
              <a:t>To partition the activity states on an activity diagram into groups</a:t>
            </a:r>
          </a:p>
          <a:p>
            <a:pPr lvl="1" indent="-228600">
              <a:lnSpc>
                <a:spcPct val="110000"/>
              </a:lnSpc>
            </a:pPr>
            <a:r>
              <a:rPr lang="en-US" altLang="en-US" sz="2000"/>
              <a:t>each group representing the business organization responsible for those activities</a:t>
            </a:r>
          </a:p>
          <a:p>
            <a:pPr lvl="1" indent="-228600">
              <a:lnSpc>
                <a:spcPct val="110000"/>
              </a:lnSpc>
            </a:pPr>
            <a:r>
              <a:rPr lang="en-US" altLang="en-US" sz="2000"/>
              <a:t>each group is called a swimlane</a:t>
            </a:r>
          </a:p>
          <a:p>
            <a:pPr marL="285750" indent="-285750">
              <a:lnSpc>
                <a:spcPct val="110000"/>
              </a:lnSpc>
            </a:pPr>
            <a:r>
              <a:rPr lang="en-US" altLang="en-US" sz="2400"/>
              <a:t>Each swimlane is divided from its neighbor by a vertical solid line</a:t>
            </a:r>
          </a:p>
        </p:txBody>
      </p:sp>
    </p:spTree>
    <p:extLst>
      <p:ext uri="{BB962C8B-B14F-4D97-AF65-F5344CB8AC3E}">
        <p14:creationId xmlns:p14="http://schemas.microsoft.com/office/powerpoint/2010/main" val="208911612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7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Swimlanes (2)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2133600"/>
            <a:ext cx="6934200" cy="3657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marL="285750" indent="-285750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Each swimlane has a name unique within its diagram</a:t>
            </a:r>
          </a:p>
          <a:p>
            <a:pPr marL="285750" indent="-285750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Each swimlane may represent some real-world entity</a:t>
            </a:r>
          </a:p>
          <a:p>
            <a:pPr marL="285750" indent="-285750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Each swimlane may be implemented by one or more classes</a:t>
            </a:r>
          </a:p>
          <a:p>
            <a:pPr marL="285750" indent="-285750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Every activity belongs to exactly one swimlane, but transitions may cross lanes</a:t>
            </a:r>
          </a:p>
        </p:txBody>
      </p:sp>
    </p:spTree>
    <p:extLst>
      <p:ext uri="{BB962C8B-B14F-4D97-AF65-F5344CB8AC3E}">
        <p14:creationId xmlns:p14="http://schemas.microsoft.com/office/powerpoint/2010/main" val="333377977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Diagram: Example (8)</a:t>
            </a:r>
          </a:p>
        </p:txBody>
      </p:sp>
      <p:pic>
        <p:nvPicPr>
          <p:cNvPr id="55300" name="Picture 6" descr="C:\fpuser\startup\wei yee\activity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51039"/>
            <a:ext cx="63246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7420"/>
      </p:ext>
    </p:extLst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Diagram: Example (9)</a:t>
            </a:r>
          </a:p>
        </p:txBody>
      </p:sp>
      <p:graphicFrame>
        <p:nvGraphicFramePr>
          <p:cNvPr id="56324" name="Object 6"/>
          <p:cNvGraphicFramePr>
            <a:graphicFrameLocks noChangeAspect="1"/>
          </p:cNvGraphicFramePr>
          <p:nvPr/>
        </p:nvGraphicFramePr>
        <p:xfrm>
          <a:off x="1981200" y="1905000"/>
          <a:ext cx="7772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6961905" imgH="3438095" progId="Paint.Picture">
                  <p:embed/>
                </p:oleObj>
              </mc:Choice>
              <mc:Fallback>
                <p:oleObj name="Bitmap Image" r:id="rId3" imgW="6961905" imgH="3438095" progId="Paint.Picture">
                  <p:embed/>
                  <p:pic>
                    <p:nvPicPr>
                      <p:cNvPr id="563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7772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044305"/>
      </p:ext>
    </p:extLst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ATM machine example</a:t>
            </a:r>
          </a:p>
        </p:txBody>
      </p:sp>
      <p:pic>
        <p:nvPicPr>
          <p:cNvPr id="5734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541" y="521497"/>
            <a:ext cx="4155509" cy="5879603"/>
          </a:xfrm>
        </p:spPr>
      </p:pic>
    </p:spTree>
    <p:extLst>
      <p:ext uri="{BB962C8B-B14F-4D97-AF65-F5344CB8AC3E}">
        <p14:creationId xmlns:p14="http://schemas.microsoft.com/office/powerpoint/2010/main" val="362542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481" y="399011"/>
            <a:ext cx="5503025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9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6" y="1846263"/>
            <a:ext cx="6156273" cy="4022725"/>
          </a:xfrm>
        </p:spPr>
      </p:pic>
    </p:spTree>
    <p:extLst>
      <p:ext uri="{BB962C8B-B14F-4D97-AF65-F5344CB8AC3E}">
        <p14:creationId xmlns:p14="http://schemas.microsoft.com/office/powerpoint/2010/main" val="3716661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     Discussion Questions</a:t>
            </a:r>
          </a:p>
        </p:txBody>
      </p:sp>
      <p:sp>
        <p:nvSpPr>
          <p:cNvPr id="135175" name="Rectangle 7"/>
          <p:cNvSpPr>
            <a:spLocks noGrp="1" noChangeArrowheads="1"/>
          </p:cNvSpPr>
          <p:nvPr>
            <p:ph idx="1"/>
          </p:nvPr>
        </p:nvSpPr>
        <p:spPr>
          <a:xfrm>
            <a:off x="3886200" y="2971800"/>
            <a:ext cx="6096000" cy="2971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1600" b="1" dirty="0"/>
              <a:t>What are the element of activity diagrams?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1600" b="1" dirty="0"/>
              <a:t>T/F</a:t>
            </a:r>
          </a:p>
          <a:p>
            <a:pPr marL="441198" lvl="1" indent="-285750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1400" b="1" dirty="0"/>
              <a:t>Activity diagram is a behavior model.</a:t>
            </a:r>
          </a:p>
          <a:p>
            <a:pPr marL="441198" lvl="1" indent="-285750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1400" b="1" dirty="0"/>
              <a:t>Activity diagram is a control model.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1600" b="1" dirty="0"/>
              <a:t>Define: </a:t>
            </a:r>
          </a:p>
          <a:p>
            <a:pPr marL="441198" lvl="1" indent="-285750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1400" b="1" dirty="0"/>
              <a:t>Activity diagram</a:t>
            </a:r>
          </a:p>
          <a:p>
            <a:pPr marL="285750" indent="-285750">
              <a:spcBef>
                <a:spcPct val="75000"/>
              </a:spcBef>
            </a:pPr>
            <a:endParaRPr lang="en-US" altLang="en-US" sz="1600" b="1" dirty="0"/>
          </a:p>
        </p:txBody>
      </p:sp>
      <p:pic>
        <p:nvPicPr>
          <p:cNvPr id="5837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1714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30989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Notation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733800" y="34290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r>
              <a:rPr lang="en-US" altLang="en-US" dirty="0"/>
              <a:t>Activity1()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848600" y="34290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r>
              <a:rPr lang="en-US" altLang="en-US"/>
              <a:t>Activity2()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334000" y="38862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842616" y="5084229"/>
            <a:ext cx="830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/>
              <a:t>1. Activities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19801" y="2209801"/>
            <a:ext cx="8867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/>
              <a:t>2. Transition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44196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4572000" y="4343400"/>
            <a:ext cx="3352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6294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5502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Notation - 2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048000" y="34290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pPr algn="ctr"/>
            <a:r>
              <a:rPr lang="en-US" altLang="en-US" dirty="0"/>
              <a:t>Activity1()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810000" y="4267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3810000" y="2743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8100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648200" y="3886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870326" y="2705100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[x&gt;0]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800601" y="4038600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[x=0]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886201" y="4419600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[x&lt;0]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7543800" y="3733800"/>
            <a:ext cx="7620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7924800" y="3048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7924800" y="30480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985126" y="30099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 dirty="0"/>
              <a:t>[x&gt;=0]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7924800" y="4191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848601" y="4495800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[x&lt;0]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6858000" y="3962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5622925" y="5219700"/>
            <a:ext cx="2454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3. Decision Diamond</a:t>
            </a:r>
          </a:p>
        </p:txBody>
      </p:sp>
    </p:spTree>
    <p:extLst>
      <p:ext uri="{BB962C8B-B14F-4D97-AF65-F5344CB8AC3E}">
        <p14:creationId xmlns:p14="http://schemas.microsoft.com/office/powerpoint/2010/main" val="2346888713"/>
      </p:ext>
    </p:extLst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219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Notation - 3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429000" y="3505200"/>
            <a:ext cx="2467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4.1 Synch. Bar (Join)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343400" y="2362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505200" y="2514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05200" y="3048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343400" y="2743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467600" y="3581400"/>
            <a:ext cx="2659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4.2 Splitting Bar (Fork)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848600" y="2286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743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848600" y="2971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848600" y="2514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86201" y="5181601"/>
            <a:ext cx="860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{AND}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267200" y="419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3429000" y="4343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429000" y="4876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267200" y="4572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172201" y="5334001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{OR}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6553200" y="4343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5715000" y="4495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5715000" y="5029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553200" y="4724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8458201" y="5486401"/>
            <a:ext cx="873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{XOR}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8839200" y="44958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8001000" y="4648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8001000" y="5181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8839200" y="4876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23883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Notation - 3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22926" y="5219700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5. Start &amp; Stop Markers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038600" y="2819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848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endParaRPr lang="en-US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581400" y="3810000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Start Marker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467600" y="3733800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Stop Marker</a:t>
            </a:r>
          </a:p>
        </p:txBody>
      </p:sp>
    </p:spTree>
    <p:extLst>
      <p:ext uri="{BB962C8B-B14F-4D97-AF65-F5344CB8AC3E}">
        <p14:creationId xmlns:p14="http://schemas.microsoft.com/office/powerpoint/2010/main" val="3471083405"/>
      </p:ext>
    </p:extLst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Notation - 4</a:t>
            </a:r>
          </a:p>
        </p:txBody>
      </p:sp>
      <p:sp>
        <p:nvSpPr>
          <p:cNvPr id="28676" name="Text Box 1028"/>
          <p:cNvSpPr txBox="1">
            <a:spLocks noChangeArrowheads="1"/>
          </p:cNvSpPr>
          <p:nvPr/>
        </p:nvSpPr>
        <p:spPr bwMode="auto">
          <a:xfrm>
            <a:off x="4267200" y="5791200"/>
            <a:ext cx="54425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800" b="1"/>
              <a:t>Application/Department/Group/Role Boundaries</a:t>
            </a:r>
          </a:p>
        </p:txBody>
      </p:sp>
      <p:sp>
        <p:nvSpPr>
          <p:cNvPr id="28677" name="Line 1029"/>
          <p:cNvSpPr>
            <a:spLocks noChangeShapeType="1"/>
          </p:cNvSpPr>
          <p:nvPr/>
        </p:nvSpPr>
        <p:spPr bwMode="auto">
          <a:xfrm>
            <a:off x="47244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1030"/>
          <p:cNvSpPr>
            <a:spLocks noChangeShapeType="1"/>
          </p:cNvSpPr>
          <p:nvPr/>
        </p:nvSpPr>
        <p:spPr bwMode="auto">
          <a:xfrm>
            <a:off x="7010400" y="2133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1031"/>
          <p:cNvSpPr>
            <a:spLocks noChangeShapeType="1"/>
          </p:cNvSpPr>
          <p:nvPr/>
        </p:nvSpPr>
        <p:spPr bwMode="auto">
          <a:xfrm>
            <a:off x="9372600" y="2133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Text Box 1032"/>
          <p:cNvSpPr txBox="1">
            <a:spLocks noChangeArrowheads="1"/>
          </p:cNvSpPr>
          <p:nvPr/>
        </p:nvSpPr>
        <p:spPr bwMode="auto">
          <a:xfrm>
            <a:off x="2971800" y="1905000"/>
            <a:ext cx="1220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Developers</a:t>
            </a:r>
          </a:p>
        </p:txBody>
      </p:sp>
      <p:sp>
        <p:nvSpPr>
          <p:cNvPr id="28681" name="Text Box 1033"/>
          <p:cNvSpPr txBox="1">
            <a:spLocks noChangeArrowheads="1"/>
          </p:cNvSpPr>
          <p:nvPr/>
        </p:nvSpPr>
        <p:spPr bwMode="auto">
          <a:xfrm>
            <a:off x="5029200" y="1905000"/>
            <a:ext cx="8463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Testers</a:t>
            </a:r>
          </a:p>
        </p:txBody>
      </p:sp>
      <p:sp>
        <p:nvSpPr>
          <p:cNvPr id="28682" name="Text Box 1034"/>
          <p:cNvSpPr txBox="1">
            <a:spLocks noChangeArrowheads="1"/>
          </p:cNvSpPr>
          <p:nvPr/>
        </p:nvSpPr>
        <p:spPr bwMode="auto">
          <a:xfrm>
            <a:off x="7315201" y="1905000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 sz="1600"/>
              <a:t>Markers</a:t>
            </a:r>
          </a:p>
        </p:txBody>
      </p:sp>
      <p:sp>
        <p:nvSpPr>
          <p:cNvPr id="28683" name="Text Box 1036"/>
          <p:cNvSpPr txBox="1">
            <a:spLocks noChangeArrowheads="1"/>
          </p:cNvSpPr>
          <p:nvPr/>
        </p:nvSpPr>
        <p:spPr bwMode="auto">
          <a:xfrm>
            <a:off x="5181601" y="4648201"/>
            <a:ext cx="7393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/>
              <a:t>Swimlane</a:t>
            </a:r>
          </a:p>
        </p:txBody>
      </p:sp>
      <p:sp>
        <p:nvSpPr>
          <p:cNvPr id="28684" name="Text Box 1037"/>
          <p:cNvSpPr txBox="1">
            <a:spLocks noChangeArrowheads="1"/>
          </p:cNvSpPr>
          <p:nvPr/>
        </p:nvSpPr>
        <p:spPr bwMode="auto">
          <a:xfrm>
            <a:off x="7543801" y="4648201"/>
            <a:ext cx="7393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/>
              <a:t>Swimlane</a:t>
            </a:r>
          </a:p>
        </p:txBody>
      </p:sp>
      <p:sp>
        <p:nvSpPr>
          <p:cNvPr id="28685" name="Text Box 1038"/>
          <p:cNvSpPr txBox="1">
            <a:spLocks noChangeArrowheads="1"/>
          </p:cNvSpPr>
          <p:nvPr/>
        </p:nvSpPr>
        <p:spPr bwMode="auto">
          <a:xfrm>
            <a:off x="3048001" y="4648201"/>
            <a:ext cx="7393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/>
              </a:defRPr>
            </a:lvl9pPr>
          </a:lstStyle>
          <a:p>
            <a:r>
              <a:rPr lang="en-US" altLang="en-US"/>
              <a:t>Swimlane</a:t>
            </a:r>
          </a:p>
        </p:txBody>
      </p:sp>
    </p:spTree>
    <p:extLst>
      <p:ext uri="{BB962C8B-B14F-4D97-AF65-F5344CB8AC3E}">
        <p14:creationId xmlns:p14="http://schemas.microsoft.com/office/powerpoint/2010/main" val="3092285332"/>
      </p:ext>
    </p:extLst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3616326" y="0"/>
            <a:ext cx="5021263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Activity Diagram</a:t>
            </a:r>
          </a:p>
        </p:txBody>
      </p:sp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1347038" y="1255222"/>
            <a:ext cx="4388743" cy="4401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Supplements the use-case by providing a diagrammatic representation of procedural flow</a:t>
            </a:r>
          </a:p>
          <a:p>
            <a:pPr>
              <a:spcBef>
                <a:spcPct val="50000"/>
              </a:spcBef>
              <a:defRPr/>
            </a:pPr>
            <a:endParaRPr lang="en-US" sz="1600" dirty="0">
              <a:effectLst>
                <a:outerShdw blurRad="38100" dist="38100" dir="2700000" algn="tl">
                  <a:srgbClr val="DDDDDD"/>
                </a:outerShdw>
              </a:effectLst>
              <a:latin typeface="Arial" pitchFamily="30" charset="0"/>
              <a:ea typeface="ＭＳ Ｐゴシック" pitchFamily="30" charset="-128"/>
              <a:cs typeface="ＭＳ Ｐゴシック" pitchFamily="3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AF0C0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Details: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Start is a single circle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End is a bulls-eye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Decisions are diamonds (guards must be on both branches of the diamond!)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AF0C0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Questions: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Do we always have a start?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Do we always have an end?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30" charset="0"/>
                <a:ea typeface="ＭＳ Ｐゴシック" pitchFamily="30" charset="-128"/>
                <a:cs typeface="ＭＳ Ｐゴシック" pitchFamily="30" charset="-128"/>
              </a:rPr>
              <a:t>How might we make this better?</a:t>
            </a:r>
          </a:p>
        </p:txBody>
      </p:sp>
      <p:pic>
        <p:nvPicPr>
          <p:cNvPr id="7" name="Picture 6" descr="SurveillanceCameraActivity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64" y="1255222"/>
            <a:ext cx="4172849" cy="5069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59625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878</Words>
  <Application>Microsoft Office PowerPoint</Application>
  <PresentationFormat>Widescreen</PresentationFormat>
  <Paragraphs>147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MS PGothic</vt:lpstr>
      <vt:lpstr>MS PGothic</vt:lpstr>
      <vt:lpstr>Arial</vt:lpstr>
      <vt:lpstr>Calibri</vt:lpstr>
      <vt:lpstr>Calibri Light</vt:lpstr>
      <vt:lpstr>Times New Roman</vt:lpstr>
      <vt:lpstr>Wingdings</vt:lpstr>
      <vt:lpstr>Wingdings 3</vt:lpstr>
      <vt:lpstr>ZapfHumnst BT</vt:lpstr>
      <vt:lpstr>Retrospect</vt:lpstr>
      <vt:lpstr>Bitmap Image</vt:lpstr>
      <vt:lpstr>COMP 2920 : Software Architecture &amp; Design</vt:lpstr>
      <vt:lpstr>PowerPoint Presentation</vt:lpstr>
      <vt:lpstr>Activity Diagram</vt:lpstr>
      <vt:lpstr>Notation</vt:lpstr>
      <vt:lpstr>Notation - 2</vt:lpstr>
      <vt:lpstr>Notation - 3</vt:lpstr>
      <vt:lpstr>Notation - 3</vt:lpstr>
      <vt:lpstr>Notation - 4</vt:lpstr>
      <vt:lpstr>Activity Diagram</vt:lpstr>
      <vt:lpstr>Swimlane Diagrams</vt:lpstr>
      <vt:lpstr>PowerPoint Presentation</vt:lpstr>
      <vt:lpstr>Activity Diagrams (1)</vt:lpstr>
      <vt:lpstr>Activity Diagrams (2)</vt:lpstr>
      <vt:lpstr>Action States and Activity States</vt:lpstr>
      <vt:lpstr>Transitions (1)</vt:lpstr>
      <vt:lpstr>Transitions (2)</vt:lpstr>
      <vt:lpstr>Activity Diagram: Example </vt:lpstr>
      <vt:lpstr>Branching (1)</vt:lpstr>
      <vt:lpstr>Branching (2)</vt:lpstr>
      <vt:lpstr>Activity Diagram: Example (2)</vt:lpstr>
      <vt:lpstr>Forking and Joining</vt:lpstr>
      <vt:lpstr>Fork</vt:lpstr>
      <vt:lpstr>Join</vt:lpstr>
      <vt:lpstr>Fork</vt:lpstr>
      <vt:lpstr>Activity Diagram: Example (3)</vt:lpstr>
      <vt:lpstr>Activity Diagram: Example (4)</vt:lpstr>
      <vt:lpstr>Activity Diagram: Example (5)</vt:lpstr>
      <vt:lpstr>Activity Diagram: Example (6)</vt:lpstr>
      <vt:lpstr>Activity Diagram: Example (7)</vt:lpstr>
      <vt:lpstr>Swimlanes (1)</vt:lpstr>
      <vt:lpstr>Swimlanes (2)</vt:lpstr>
      <vt:lpstr>Activity Diagram: Example (8)</vt:lpstr>
      <vt:lpstr>Activity Diagram: Example (9)</vt:lpstr>
      <vt:lpstr>ATM machine example</vt:lpstr>
      <vt:lpstr>Example </vt:lpstr>
      <vt:lpstr>Example</vt:lpstr>
      <vt:lpstr>      Discussion Questions</vt:lpstr>
    </vt:vector>
  </TitlesOfParts>
  <Company>Thompson Rivers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2920 : Software Architecture &amp; Design</dc:title>
  <dc:creator>Msharma</dc:creator>
  <cp:lastModifiedBy>Jagjit Bilkhu</cp:lastModifiedBy>
  <cp:revision>21</cp:revision>
  <dcterms:created xsi:type="dcterms:W3CDTF">2017-08-30T22:47:42Z</dcterms:created>
  <dcterms:modified xsi:type="dcterms:W3CDTF">2017-10-13T15:33:54Z</dcterms:modified>
</cp:coreProperties>
</file>