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6" r:id="rId1"/>
  </p:sldMasterIdLst>
  <p:notesMasterIdLst>
    <p:notesMasterId r:id="rId28"/>
  </p:notesMasterIdLst>
  <p:sldIdLst>
    <p:sldId id="259" r:id="rId2"/>
    <p:sldId id="26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3" r:id="rId22"/>
    <p:sldId id="294" r:id="rId23"/>
    <p:sldId id="295" r:id="rId24"/>
    <p:sldId id="296" r:id="rId25"/>
    <p:sldId id="298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6B83BF-7D7E-4C9A-BFCB-1A1A2C4660EE}" type="datetimeFigureOut">
              <a:rPr lang="en-US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2FCC540-8D5C-4309-B56B-697C3EC0F1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61EC39-5BEF-4C69-A4B7-55923466BF0B}" type="datetime1">
              <a:rPr lang="en-US" smtClean="0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34B3-51D4-4409-9B65-83821B21CB4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9058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B1DD15-0F6E-44A9-A4B1-4CFAC6001903}" type="datetime1">
              <a:rPr lang="en-US" smtClean="0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A8A-99BC-44B2-BAAF-D0FCAB659A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90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BE997-8BDC-4C4E-A51D-77FA22C490E0}" type="datetime1">
              <a:rPr lang="en-US" smtClean="0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EA8E-913B-49BD-813E-4A93566DBF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1676400"/>
          </a:xfrm>
        </p:spPr>
        <p:txBody>
          <a:bodyPr lIns="92075" tIns="46038" rIns="92075" bIns="46038" anchor="b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 dirty="0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quarter" idx="10"/>
          </p:nvPr>
        </p:nvSpPr>
        <p:spPr>
          <a:xfrm>
            <a:off x="1600200" y="6324600"/>
            <a:ext cx="990600" cy="457200"/>
          </a:xfrm>
        </p:spPr>
        <p:txBody>
          <a:bodyPr lIns="92075" tIns="46038" rIns="92075" bIns="46038"/>
          <a:lstStyle>
            <a:lvl1pPr>
              <a:defRPr sz="10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822AD48-00CE-49B7-8898-A901DA09A71E}" type="datetime1">
              <a:rPr lang="en-US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lIns="92075" tIns="46038" rIns="92075" bIns="46038"/>
          <a:lstStyle>
            <a:lvl1pPr>
              <a:defRPr sz="10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A07A8BB4-20AA-4AC5-A593-AAAA130DA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82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B37BE7-CB17-4DD4-AB52-1B0434F38D6C}" type="datetime1">
              <a:rPr lang="en-US" smtClean="0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D9D6-22BD-4969-9A71-464ED56145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60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5C3829-B1ED-4FF5-A31B-FC7B3FD943B5}" type="datetime1">
              <a:rPr lang="en-US" smtClean="0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7080-9A07-4A05-8AEC-8AFCCA020DA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7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D7AAC7-D349-4BCB-A8B6-453846A319D3}" type="datetime1">
              <a:rPr lang="en-US" smtClean="0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B544-07E3-4E42-9499-B9E806B77B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7C35C-05A7-4082-B8DB-6A110B8DFECD}" type="datetime1">
              <a:rPr lang="en-US" smtClean="0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19B4-8774-4601-A872-C592F72E0A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38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AF78CF-646E-4D74-8B66-BBDA44804117}" type="datetime1">
              <a:rPr lang="en-US" smtClean="0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448-26D5-45CC-9DBE-FD2BABA1B3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A23A4A-B09F-48D6-8E28-61FF6090ED52}" type="datetime1">
              <a:rPr lang="en-US" smtClean="0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1AFF-0629-4108-8EE0-13B7BC5BDB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42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8BB236-CA95-4164-9E3D-3DAADC49DFA2}" type="datetime1">
              <a:rPr lang="en-US" smtClean="0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98931-6584-4570-8C53-DC2B959580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82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8A5FD-56E0-43CE-AE92-A42A05230A66}" type="datetime1">
              <a:rPr lang="en-US" smtClean="0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5F5-572F-4D4B-8503-F298A073DA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7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B95EF-2CCC-4B8F-B922-5079D8984179}" type="datetime1">
              <a:rPr lang="en-US" smtClean="0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87AD600-B450-4EBD-B9BD-3D8E96F8BB5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17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28600" y="2209800"/>
            <a:ext cx="8839200" cy="1676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Unified </a:t>
            </a:r>
            <a:r>
              <a:rPr lang="en-US" sz="3600" b="1" dirty="0" smtClean="0"/>
              <a:t>Modelling Language (UML)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(Class </a:t>
            </a:r>
            <a:r>
              <a:rPr lang="en-US" sz="2400" b="1" dirty="0" smtClean="0"/>
              <a:t>diagram, Associations)</a:t>
            </a:r>
            <a:endParaRPr lang="en-US" sz="2400" dirty="0"/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1BEBCDE8-919F-48EC-B549-B0AB10847742}" type="slidenum"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Noun Extraction: </a:t>
            </a:r>
            <a:r>
              <a:rPr lang="en-US" dirty="0" smtClean="0"/>
              <a:t>Painting System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Noun </a:t>
            </a:r>
            <a:r>
              <a:rPr lang="en-US" altLang="en-US" u="sng" smtClean="0"/>
              <a:t>report</a:t>
            </a:r>
            <a:r>
              <a:rPr lang="en-US" altLang="en-US" smtClean="0"/>
              <a:t> is unlikely to be an entity class, because a report is not long lived</a:t>
            </a:r>
          </a:p>
          <a:p>
            <a:pPr lvl="1" eaLnBrk="1" hangingPunct="1"/>
            <a:r>
              <a:rPr lang="en-US" altLang="en-US" smtClean="0"/>
              <a:t>A report is much more likely to be a boundary class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Noun </a:t>
            </a:r>
            <a:r>
              <a:rPr lang="en-US" altLang="en-US" u="sng" smtClean="0"/>
              <a:t>work of art</a:t>
            </a:r>
            <a:r>
              <a:rPr lang="en-US" altLang="en-US" smtClean="0"/>
              <a:t> is just a synonym for </a:t>
            </a:r>
            <a:r>
              <a:rPr lang="en-US" altLang="en-US" u="sng" smtClean="0"/>
              <a:t>painting</a:t>
            </a:r>
            <a:endParaRPr lang="en-US" altLang="en-US" smtClean="0"/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2B46FB79-3352-4D1C-8FC7-D36DC9C6EFAF}" type="slidenum">
              <a:rPr lang="en-US" altLang="en-US">
                <a:solidFill>
                  <a:srgbClr val="FFFFFF"/>
                </a:solidFill>
              </a:rPr>
              <a:pPr eaLnBrk="1" hangingPunct="1"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First Iteration of the Initial Class Diagram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leaves four candidate entity classes: </a:t>
            </a:r>
          </a:p>
          <a:p>
            <a:pPr lvl="1" eaLnBrk="1" hangingPunct="1"/>
            <a:r>
              <a:rPr lang="en-US" altLang="en-US" b="1" smtClean="0"/>
              <a:t>Painting Class</a:t>
            </a:r>
            <a:r>
              <a:rPr lang="en-US" altLang="en-US" smtClean="0"/>
              <a:t>, </a:t>
            </a:r>
            <a:r>
              <a:rPr lang="en-US" altLang="en-US" b="1" smtClean="0"/>
              <a:t>Masterpiece Class</a:t>
            </a:r>
            <a:r>
              <a:rPr lang="en-US" altLang="en-US" smtClean="0"/>
              <a:t>, </a:t>
            </a:r>
            <a:r>
              <a:rPr lang="en-US" altLang="en-US" b="1" smtClean="0"/>
              <a:t>Masterwork Class, </a:t>
            </a:r>
            <a:r>
              <a:rPr lang="en-US" altLang="en-US" smtClean="0"/>
              <a:t>and</a:t>
            </a:r>
            <a:r>
              <a:rPr lang="en-US" altLang="en-US" b="1" smtClean="0"/>
              <a:t> Other Painting Class</a:t>
            </a:r>
            <a:endParaRPr lang="en-US" altLang="en-US" smtClean="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C9699642-D96F-4954-AAFA-8805C07177DB}" type="slidenum">
              <a:rPr lang="en-US" altLang="en-US">
                <a:solidFill>
                  <a:srgbClr val="FFFFFF"/>
                </a:solidFill>
              </a:rPr>
              <a:pPr eaLnBrk="1" hangingPunct="1"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1295400" y="2636838"/>
          <a:ext cx="6553200" cy="363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Photo Editor Photo" r:id="rId3" imgW="9266667" imgH="5144218" progId="MSPhotoEd.3">
                  <p:embed/>
                </p:oleObj>
              </mc:Choice>
              <mc:Fallback>
                <p:oleObj name="Photo Editor Photo" r:id="rId3" imgW="9266667" imgH="5144218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36838"/>
                        <a:ext cx="6553200" cy="363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Second Iteration of the Initial Class Diagram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interrelationships between the entity classes</a:t>
            </a:r>
          </a:p>
          <a:p>
            <a:pPr eaLnBrk="1" hangingPunct="1"/>
            <a:r>
              <a:rPr lang="en-US" altLang="en-US" smtClean="0"/>
              <a:t>A masterpiece is a specific type of painting, and so is a masterwork and an “other painting” </a:t>
            </a:r>
          </a:p>
          <a:p>
            <a:pPr lvl="1" eaLnBrk="1" hangingPunct="1"/>
            <a:r>
              <a:rPr lang="en-US" altLang="en-US" b="1" smtClean="0"/>
              <a:t>Painting</a:t>
            </a:r>
            <a:r>
              <a:rPr lang="en-US" altLang="en-US" smtClean="0"/>
              <a:t> </a:t>
            </a:r>
            <a:r>
              <a:rPr lang="en-US" altLang="en-US" b="1" smtClean="0"/>
              <a:t>Class</a:t>
            </a:r>
            <a:r>
              <a:rPr lang="en-US" altLang="en-US" smtClean="0"/>
              <a:t> is therefore the base class</a:t>
            </a:r>
          </a:p>
          <a:p>
            <a:pPr lvl="1" eaLnBrk="1" hangingPunct="1"/>
            <a:r>
              <a:rPr lang="en-US" altLang="en-US" b="1" smtClean="0"/>
              <a:t>Masterpiece Class</a:t>
            </a:r>
            <a:r>
              <a:rPr lang="en-US" altLang="en-US" smtClean="0"/>
              <a:t>, </a:t>
            </a:r>
            <a:r>
              <a:rPr lang="en-US" altLang="en-US" b="1" smtClean="0"/>
              <a:t>Masterwork Class, </a:t>
            </a:r>
            <a:r>
              <a:rPr lang="en-US" altLang="en-US" smtClean="0"/>
              <a:t>and</a:t>
            </a:r>
            <a:r>
              <a:rPr lang="en-US" altLang="en-US" b="1" smtClean="0"/>
              <a:t> Other Painting Class</a:t>
            </a:r>
            <a:r>
              <a:rPr lang="en-US" altLang="en-US" smtClean="0"/>
              <a:t> are subclasses of that base class 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01B90E14-D23E-46B1-ABB7-ECF5294B1053}" type="slidenum">
              <a:rPr lang="en-US" altLang="en-US">
                <a:solidFill>
                  <a:srgbClr val="FFFFFF"/>
                </a:solidFill>
              </a:rPr>
              <a:pPr eaLnBrk="1" hangingPunct="1"/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Second Iteration of Initial Class Diagram (contd)</a:t>
            </a:r>
          </a:p>
        </p:txBody>
      </p:sp>
      <p:sp>
        <p:nvSpPr>
          <p:cNvPr id="3379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17848098-6103-413C-8116-1E458D602F57}" type="slidenum">
              <a:rPr lang="en-US" altLang="en-US">
                <a:solidFill>
                  <a:srgbClr val="FFFFFF"/>
                </a:solidFill>
              </a:rPr>
              <a:pPr eaLnBrk="1" hangingPunct="1"/>
              <a:t>13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381000" y="1600200"/>
          <a:ext cx="8382000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Photo Editor Photo" r:id="rId3" imgW="13780952" imgH="5544324" progId="MSPhotoEd.3">
                  <p:embed/>
                </p:oleObj>
              </mc:Choice>
              <mc:Fallback>
                <p:oleObj name="Photo Editor Photo" r:id="rId3" imgW="13780952" imgH="5544324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8382000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Third Iteration of the Initial Class Diagram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class diagram does not reflect aspects of the pricing algorithm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When dealing with a masterwork</a:t>
            </a:r>
          </a:p>
          <a:p>
            <a:pPr lvl="1" eaLnBrk="1" hangingPunct="1"/>
            <a:r>
              <a:rPr lang="en-US" altLang="en-US" smtClean="0"/>
              <a:t>“The information system first computes the maximum purchase price as if it were a masterpiece by the same artist”</a:t>
            </a: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3FC446C1-3EAC-4A4B-AD48-BA66C2E21C83}" type="slidenum">
              <a:rPr lang="en-US" altLang="en-US">
                <a:solidFill>
                  <a:srgbClr val="FFFFFF"/>
                </a:solidFill>
              </a:rPr>
              <a:pPr eaLnBrk="1" hangingPunct="1"/>
              <a:t>14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Third Iteration of the Initial Class Diagram (contd)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mtClean="0"/>
              <a:t>That is, a masterwork has to have all the attributes of a masterpiece (so that its maximum purchase price can be computed as if it were a masterpiece) and, in addition, it may have attributes of its own</a:t>
            </a:r>
          </a:p>
          <a:p>
            <a:pPr lvl="1" eaLnBrk="1" hangingPunct="1"/>
            <a:r>
              <a:rPr lang="en-US" altLang="en-US" smtClean="0"/>
              <a:t>This is modeled in the next slide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C9011C12-F7AE-4D89-95A2-2279685A029B}" type="slidenum">
              <a:rPr lang="en-US" altLang="en-US">
                <a:solidFill>
                  <a:srgbClr val="FFFFFF"/>
                </a:solidFill>
              </a:rPr>
              <a:pPr eaLnBrk="1" hangingPunct="1"/>
              <a:t>15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Third Iteration of the Initial Class Diagram (contd)</a:t>
            </a:r>
          </a:p>
        </p:txBody>
      </p:sp>
      <p:sp>
        <p:nvSpPr>
          <p:cNvPr id="3686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E9179B7D-D774-4E00-AEEE-3E4FC604675B}" type="slidenum">
              <a:rPr lang="en-US" altLang="en-US">
                <a:solidFill>
                  <a:srgbClr val="FFFFFF"/>
                </a:solidFill>
              </a:rPr>
              <a:pPr eaLnBrk="1" hangingPunct="1"/>
              <a:t>16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1447800" y="1524000"/>
          <a:ext cx="6577013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Photo Editor Photo" r:id="rId3" imgW="10685714" imgH="8306960" progId="MSPhotoEd.3">
                  <p:embed/>
                </p:oleObj>
              </mc:Choice>
              <mc:Fallback>
                <p:oleObj name="Photo Editor Photo" r:id="rId3" imgW="10685714" imgH="830696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4000"/>
                        <a:ext cx="6577013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Fourth Iteration of the Initial Class Diagram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aspect of the pricing algorithm that is not reflected in the current class diagram is</a:t>
            </a:r>
          </a:p>
          <a:p>
            <a:pPr lvl="1" eaLnBrk="1" hangingPunct="1"/>
            <a:r>
              <a:rPr lang="en-US" altLang="en-US" smtClean="0"/>
              <a:t>“The information system computes the coefficient of similarity between each painting for which there is an auction record and the painting under consideration for purchase”</a:t>
            </a: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11B25AAD-B7BA-456E-A4BD-B07E3094D8C5}" type="slidenum">
              <a:rPr lang="en-US" altLang="en-US">
                <a:solidFill>
                  <a:srgbClr val="FFFFFF"/>
                </a:solidFill>
              </a:rPr>
              <a:pPr eaLnBrk="1" hangingPunct="1"/>
              <a:t>17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Fourth Iteration of the Initial Class Diagram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Auctioned Painting Class</a:t>
            </a:r>
            <a:r>
              <a:rPr lang="en-US" altLang="en-US" smtClean="0"/>
              <a:t> is needed to make these comparisons</a:t>
            </a:r>
          </a:p>
          <a:p>
            <a:pPr lvl="1" eaLnBrk="1" hangingPunct="1"/>
            <a:r>
              <a:rPr lang="en-US" altLang="en-US" smtClean="0"/>
              <a:t>An auctioned painting must be a subclass of </a:t>
            </a:r>
            <a:r>
              <a:rPr lang="en-US" altLang="en-US" b="1" smtClean="0"/>
              <a:t>Painting</a:t>
            </a:r>
            <a:r>
              <a:rPr lang="en-US" altLang="en-US" smtClean="0"/>
              <a:t> </a:t>
            </a:r>
            <a:r>
              <a:rPr lang="en-US" altLang="en-US" b="1" smtClean="0"/>
              <a:t>Class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But a painting previously been sold at an auction somewhere in the world has nothing to do with paintings currently on display for sale in Osbert’s gallery</a:t>
            </a:r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B4923B82-CBDC-4D74-BD2E-93B0CC587FA3}" type="slidenum">
              <a:rPr lang="en-US" altLang="en-US">
                <a:solidFill>
                  <a:srgbClr val="FFFFFF"/>
                </a:solidFill>
              </a:rPr>
              <a:pPr eaLnBrk="1" hangingPunct="1"/>
              <a:t>18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Fourth Iteration of the Initial Class Diagram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993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777162D7-8A3D-4D22-A181-69491E7893EC}" type="slidenum">
              <a:rPr lang="en-US" altLang="en-US">
                <a:solidFill>
                  <a:srgbClr val="FFFFFF"/>
                </a:solidFill>
              </a:rPr>
              <a:pPr eaLnBrk="1" hangingPunct="1"/>
              <a:t>19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1600200" y="1679575"/>
          <a:ext cx="6172200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Photo Editor Photo" r:id="rId3" imgW="13761905" imgH="11545912" progId="MSPhotoEd.3">
                  <p:embed/>
                </p:oleObj>
              </mc:Choice>
              <mc:Fallback>
                <p:oleObj name="Photo Editor Photo" r:id="rId3" imgW="13761905" imgH="11545912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9575"/>
                        <a:ext cx="6172200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UML Class Notation</a:t>
            </a:r>
            <a:endParaRPr lang="en-US" dirty="0"/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A8C09BC7-D6AC-483D-86EE-93BF66F06004}" type="slidenum">
              <a:rPr lang="en-US" altLang="en-US">
                <a:solidFill>
                  <a:srgbClr val="FFFFFF"/>
                </a:solidFill>
              </a:rPr>
              <a:pPr eaLnBrk="1" hangingPunct="1"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9627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Fourth Iteration of the Initial Class Diagram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instance of </a:t>
            </a:r>
            <a:r>
              <a:rPr lang="en-US" altLang="en-US" b="1" smtClean="0"/>
              <a:t>Painting</a:t>
            </a:r>
            <a:r>
              <a:rPr lang="en-US" altLang="en-US" smtClean="0"/>
              <a:t> </a:t>
            </a:r>
            <a:r>
              <a:rPr lang="en-US" altLang="en-US" b="1" smtClean="0"/>
              <a:t>Class</a:t>
            </a:r>
            <a:r>
              <a:rPr lang="en-US" altLang="en-US" smtClean="0"/>
              <a:t> is either </a:t>
            </a:r>
          </a:p>
          <a:p>
            <a:pPr lvl="1" eaLnBrk="1" hangingPunct="1"/>
            <a:r>
              <a:rPr lang="en-US" altLang="en-US" smtClean="0"/>
              <a:t>A painting that Osbert has bought (an instance of </a:t>
            </a:r>
            <a:r>
              <a:rPr lang="en-US" altLang="en-US" b="1" smtClean="0"/>
              <a:t>Gallery Painting Class</a:t>
            </a:r>
            <a:r>
              <a:rPr lang="en-US" altLang="en-US" smtClean="0"/>
              <a:t>), or </a:t>
            </a:r>
          </a:p>
          <a:p>
            <a:pPr lvl="1" eaLnBrk="1" hangingPunct="1"/>
            <a:r>
              <a:rPr lang="en-US" altLang="en-US" smtClean="0"/>
              <a:t>A painting sold at some auction (an instance of </a:t>
            </a:r>
            <a:r>
              <a:rPr lang="en-US" altLang="en-US" b="1" smtClean="0"/>
              <a:t>Auctioned Painting Class</a:t>
            </a:r>
            <a:r>
              <a:rPr lang="en-US" altLang="en-US" smtClean="0"/>
              <a:t>)</a:t>
            </a:r>
          </a:p>
        </p:txBody>
      </p:sp>
      <p:sp>
        <p:nvSpPr>
          <p:cNvPr id="4096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CBB75AC9-179A-4A7C-8303-E96BD09A1373}" type="slidenum">
              <a:rPr lang="en-US" altLang="en-US">
                <a:solidFill>
                  <a:srgbClr val="FFFFFF"/>
                </a:solidFill>
              </a:rPr>
              <a:pPr eaLnBrk="1" hangingPunct="1"/>
              <a:t>20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Initial Class Diagram: </a:t>
            </a:r>
            <a:r>
              <a:rPr lang="en-US" dirty="0" smtClean="0"/>
              <a:t>Painting System </a:t>
            </a:r>
            <a:r>
              <a:rPr lang="en-US" dirty="0"/>
              <a:t>Case Study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76400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en-US" smtClean="0"/>
              <a:t>Why was the first iteration of the class diagram so inadequate? </a:t>
            </a:r>
          </a:p>
          <a:p>
            <a:pPr lvl="1" eaLnBrk="1" hangingPunct="1"/>
            <a:r>
              <a:rPr lang="en-US" altLang="en-US" smtClean="0"/>
              <a:t>The Painting System case study appears to be a straightforward data-processing application</a:t>
            </a:r>
          </a:p>
          <a:p>
            <a:pPr lvl="1" eaLnBrk="1" hangingPunct="1"/>
            <a:r>
              <a:rPr lang="en-US" altLang="en-US" smtClean="0"/>
              <a:t>The one-paragraph description correctly did not incorporate the pricing algorithm</a:t>
            </a:r>
          </a:p>
          <a:p>
            <a:pPr eaLnBrk="1" hangingPunct="1"/>
            <a:r>
              <a:rPr lang="en-US" altLang="en-US" smtClean="0"/>
              <a:t>Unfortunately, the algorithmic details turned out to be critical to the class diagram</a:t>
            </a:r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EDE88056-263F-47B0-90FB-E0CEA5F86B1D}" type="slidenum">
              <a:rPr lang="en-US" altLang="en-US">
                <a:solidFill>
                  <a:srgbClr val="FFFFFF"/>
                </a:solidFill>
              </a:rPr>
              <a:pPr eaLnBrk="1" hangingPunct="1"/>
              <a:t>21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Initial Class Diagram: </a:t>
            </a:r>
            <a:r>
              <a:rPr lang="en-US" dirty="0" smtClean="0"/>
              <a:t>Painting System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first iteration of the class diagram was no good</a:t>
            </a:r>
          </a:p>
          <a:p>
            <a:pPr lvl="1" eaLnBrk="1" hangingPunct="1"/>
            <a:r>
              <a:rPr lang="en-US" altLang="en-US" smtClean="0"/>
              <a:t>However, repeated iteration and incrementation led to a reasonable class diagram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This demonstrates the power of the iterative and incremental approach</a:t>
            </a:r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AD3366D5-DEAC-4D9C-91D8-C750EB3EA3D6}" type="slidenum">
              <a:rPr lang="en-US" altLang="en-US">
                <a:solidFill>
                  <a:srgbClr val="FFFFFF"/>
                </a:solidFill>
              </a:rPr>
              <a:pPr eaLnBrk="1" hangingPunct="1"/>
              <a:t>22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Initial Class Diagram (contd)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Finally, we add the attributes of each class to the class diagram</a:t>
            </a:r>
          </a:p>
          <a:p>
            <a:pPr lvl="1" eaLnBrk="1" hangingPunct="1"/>
            <a:r>
              <a:rPr lang="en-US" altLang="en-US" smtClean="0"/>
              <a:t>the result is shown on the next slide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empty rectangle at the bottom of each box will later be filled with the operations of that class</a:t>
            </a:r>
          </a:p>
        </p:txBody>
      </p:sp>
      <p:sp>
        <p:nvSpPr>
          <p:cNvPr id="4403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2E18BF23-27D2-4395-9206-74B2570BB258}" type="slidenum">
              <a:rPr lang="en-US" altLang="en-US">
                <a:solidFill>
                  <a:srgbClr val="FFFFFF"/>
                </a:solidFill>
              </a:rPr>
              <a:pPr eaLnBrk="1" hangingPunct="1"/>
              <a:t>23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Fifth Iteration of the Initial Class Diagram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4505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2E548C6D-E150-48D9-9322-2FE5C0B5CF6C}" type="slidenum">
              <a:rPr lang="en-US" altLang="en-US">
                <a:solidFill>
                  <a:srgbClr val="FFFFFF"/>
                </a:solidFill>
              </a:rPr>
              <a:pPr eaLnBrk="1" hangingPunct="1"/>
              <a:t>24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1981200" y="1143000"/>
          <a:ext cx="5334000" cy="529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Photo Editor Photo" r:id="rId3" imgW="16295238" imgH="16180952" progId="MSPhotoEd.3">
                  <p:embed/>
                </p:oleObj>
              </mc:Choice>
              <mc:Fallback>
                <p:oleObj name="Photo Editor Photo" r:id="rId3" imgW="16295238" imgH="16180952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5334000" cy="529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Fifth Iteration of the Initial Class Diagram (contd)</a:t>
            </a:r>
          </a:p>
        </p:txBody>
      </p:sp>
      <p:sp>
        <p:nvSpPr>
          <p:cNvPr id="4608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0D5630E3-C8FF-405F-A4ED-71401FA92726}" type="slidenum">
              <a:rPr lang="en-US" altLang="en-US">
                <a:solidFill>
                  <a:srgbClr val="FFFFFF"/>
                </a:solidFill>
              </a:rPr>
              <a:pPr eaLnBrk="1" hangingPunct="1"/>
              <a:t>25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3657600" y="1625600"/>
          <a:ext cx="38481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Photo Editor Photo" r:id="rId3" imgW="8659434" imgH="11774544" progId="MSPhotoEd.3">
                  <p:embed/>
                </p:oleObj>
              </mc:Choice>
              <mc:Fallback>
                <p:oleObj name="Photo Editor Photo" r:id="rId3" imgW="8659434" imgH="11774544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625600"/>
                        <a:ext cx="3848100" cy="523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Done with the Painting System case study </a:t>
            </a:r>
          </a:p>
          <a:p>
            <a:pPr lvl="1" eaLnBrk="1" hangingPunct="1"/>
            <a:r>
              <a:rPr lang="en-US" altLang="en-US" smtClean="0"/>
              <a:t>Still the dynamic modeling – later </a:t>
            </a:r>
          </a:p>
        </p:txBody>
      </p:sp>
      <p:sp>
        <p:nvSpPr>
          <p:cNvPr id="4710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3DA37F47-C9C2-4675-82A8-0820DAAD8D99}" type="slidenum">
              <a:rPr lang="en-US" altLang="en-US">
                <a:solidFill>
                  <a:srgbClr val="FFFFFF"/>
                </a:solidFill>
              </a:rPr>
              <a:pPr eaLnBrk="1" hangingPunct="1"/>
              <a:t>26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extraction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The Unified Process does not describe how classes are extracted</a:t>
            </a:r>
          </a:p>
          <a:p>
            <a:pPr lvl="1" eaLnBrk="1" hangingPunct="1"/>
            <a:r>
              <a:rPr lang="en-US" altLang="en-US" sz="2400" dirty="0" smtClean="0"/>
              <a:t>Users of the Unified Process are expected to have a background in object-oriented analysis and design</a:t>
            </a:r>
          </a:p>
          <a:p>
            <a:pPr eaLnBrk="1" hangingPunct="1"/>
            <a:r>
              <a:rPr lang="en-US" altLang="en-US" sz="2800" dirty="0" smtClean="0"/>
              <a:t>Let us now explain </a:t>
            </a:r>
            <a:r>
              <a:rPr lang="en-US" altLang="en-US" sz="2800" dirty="0" smtClean="0"/>
              <a:t>how classes are extracted, and then return to the </a:t>
            </a:r>
            <a:r>
              <a:rPr lang="en-US" altLang="en-US" sz="2800" dirty="0" smtClean="0"/>
              <a:t>structural modelling</a:t>
            </a:r>
            <a:endParaRPr lang="en-US" altLang="en-US" sz="2800" dirty="0" smtClean="0"/>
          </a:p>
          <a:p>
            <a:pPr eaLnBrk="1" hangingPunct="1">
              <a:buFont typeface="Monotype Sorts" pitchFamily="2" charset="2"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982CF921-C342-4B60-BD50-8B7353EDD30B}" type="slidenum">
              <a:rPr lang="en-US" altLang="en-US">
                <a:solidFill>
                  <a:srgbClr val="FFFFFF"/>
                </a:solidFill>
              </a:rPr>
              <a:pPr eaLnBrk="1" hangingPunct="1"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Extracting Entity Classes</a:t>
            </a:r>
            <a:endParaRPr 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686800" cy="47545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Entity class extraction consists of three steps that are carried out iteratively and incrementally:</a:t>
            </a:r>
          </a:p>
          <a:p>
            <a:pPr lvl="1" eaLnBrk="1" hangingPunct="1"/>
            <a:r>
              <a:rPr lang="en-US" altLang="en-US" dirty="0" smtClean="0"/>
              <a:t>Behavioral/Functional </a:t>
            </a:r>
            <a:r>
              <a:rPr lang="en-US" altLang="en-US" dirty="0" smtClean="0"/>
              <a:t>modeling</a:t>
            </a:r>
            <a:endParaRPr lang="en-US" altLang="en-US" i="1" dirty="0" smtClean="0"/>
          </a:p>
          <a:p>
            <a:pPr lvl="2" eaLnBrk="1" hangingPunct="1"/>
            <a:r>
              <a:rPr lang="en-US" altLang="en-US" sz="2000" dirty="0" smtClean="0"/>
              <a:t>Present scenarios of all the use cases (a </a:t>
            </a:r>
            <a:r>
              <a:rPr lang="en-US" altLang="en-US" sz="2000" i="1" dirty="0" smtClean="0"/>
              <a:t>scenario</a:t>
            </a:r>
            <a:r>
              <a:rPr lang="en-US" altLang="en-US" sz="2000" dirty="0" smtClean="0"/>
              <a:t> is an instance of a use case)</a:t>
            </a:r>
          </a:p>
          <a:p>
            <a:pPr lvl="1" eaLnBrk="1" hangingPunct="1"/>
            <a:r>
              <a:rPr lang="en-US" altLang="en-US" dirty="0" smtClean="0"/>
              <a:t>Class modeling</a:t>
            </a:r>
          </a:p>
          <a:p>
            <a:pPr lvl="2" eaLnBrk="1" hangingPunct="1"/>
            <a:r>
              <a:rPr lang="en-US" altLang="en-US" sz="2000" dirty="0" smtClean="0"/>
              <a:t>Determine the entity classes and their attributes</a:t>
            </a:r>
          </a:p>
          <a:p>
            <a:pPr lvl="2" eaLnBrk="1" hangingPunct="1"/>
            <a:r>
              <a:rPr lang="en-US" altLang="en-US" sz="2000" dirty="0" smtClean="0"/>
              <a:t>Determine the interrelationships and interactions between the entity classes</a:t>
            </a:r>
          </a:p>
          <a:p>
            <a:pPr lvl="2" eaLnBrk="1" hangingPunct="1"/>
            <a:r>
              <a:rPr lang="en-US" altLang="en-US" sz="2000" dirty="0" smtClean="0"/>
              <a:t>Present this information in the form </a:t>
            </a:r>
            <a:r>
              <a:rPr lang="en-US" altLang="en-US" sz="2000" dirty="0"/>
              <a:t>of a class diagram</a:t>
            </a:r>
          </a:p>
          <a:p>
            <a:pPr lvl="1" eaLnBrk="1" hangingPunct="1"/>
            <a:r>
              <a:rPr lang="en-US" altLang="en-US" dirty="0" smtClean="0"/>
              <a:t>Dynamic modeling</a:t>
            </a:r>
            <a:endParaRPr lang="en-US" altLang="en-US" i="1" dirty="0" smtClean="0"/>
          </a:p>
          <a:p>
            <a:pPr lvl="2" eaLnBrk="1" hangingPunct="1"/>
            <a:r>
              <a:rPr lang="en-US" altLang="en-US" sz="2000" dirty="0" smtClean="0"/>
              <a:t>Determine the operations performed by or to each entity class</a:t>
            </a:r>
          </a:p>
          <a:p>
            <a:pPr lvl="2" eaLnBrk="1" hangingPunct="1"/>
            <a:r>
              <a:rPr lang="en-US" altLang="en-US" sz="2000" dirty="0" smtClean="0"/>
              <a:t>Present this information in the form of a </a:t>
            </a:r>
            <a:r>
              <a:rPr lang="en-US" altLang="en-US" sz="2000" i="1" dirty="0" err="1" smtClean="0"/>
              <a:t>statechart</a:t>
            </a:r>
            <a:endParaRPr lang="en-US" altLang="en-US" sz="2000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DE399B4A-CD73-47D9-92A1-5C4FDCD241D4}" type="slidenum">
              <a:rPr lang="en-US" altLang="en-US">
                <a:solidFill>
                  <a:srgbClr val="FFFFFF"/>
                </a:solidFill>
              </a:rPr>
              <a:pPr eaLnBrk="1" hangingPunct="1"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Flowchart for Extracting Entity Classes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60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E159CBA4-8704-4EB8-A6C6-126A890F1840}" type="slidenum">
              <a:rPr lang="en-US" altLang="en-US">
                <a:solidFill>
                  <a:srgbClr val="FFFFFF"/>
                </a:solidFill>
              </a:rPr>
              <a:pPr eaLnBrk="1" hangingPunct="1"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47142"/>
              </p:ext>
            </p:extLst>
          </p:nvPr>
        </p:nvGraphicFramePr>
        <p:xfrm>
          <a:off x="3200400" y="1828800"/>
          <a:ext cx="2521900" cy="434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Photo Editor Photo" r:id="rId3" imgW="6563641" imgH="11304762" progId="MSPhotoEd.3">
                  <p:embed/>
                </p:oleObj>
              </mc:Choice>
              <mc:Fallback>
                <p:oleObj name="Photo Editor Photo" r:id="rId3" imgW="6563641" imgH="11304762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28800"/>
                        <a:ext cx="2521900" cy="434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382000" cy="10207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Initial Class Diagram: </a:t>
            </a:r>
            <a:r>
              <a:rPr lang="en-US" dirty="0" smtClean="0"/>
              <a:t>Painting System </a:t>
            </a:r>
            <a:r>
              <a:rPr lang="en-US" dirty="0"/>
              <a:t>Case Study</a:t>
            </a:r>
            <a:endParaRPr lang="en-US" b="1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The second step in extracting the entity classes is </a:t>
            </a:r>
            <a:r>
              <a:rPr lang="en-US" altLang="en-US" sz="2800" i="1" smtClean="0"/>
              <a:t>class modeling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The aim of this step is to extract the entity classes, determine their interrelationships, and find their attributes </a:t>
            </a:r>
          </a:p>
          <a:p>
            <a:pPr eaLnBrk="1" hangingPunct="1"/>
            <a:r>
              <a:rPr lang="en-US" altLang="en-US" smtClean="0"/>
              <a:t>Usually, the best way to begin this step is to use the two-stage </a:t>
            </a:r>
            <a:r>
              <a:rPr lang="en-US" altLang="en-US" i="1" smtClean="0"/>
              <a:t>noun extraction method</a:t>
            </a:r>
          </a:p>
          <a:p>
            <a:pPr lvl="1" eaLnBrk="1" hangingPunct="1"/>
            <a:r>
              <a:rPr lang="en-US" altLang="en-US" smtClean="0"/>
              <a:t>Stage 1: Describe the information system in a single paragraph</a:t>
            </a:r>
          </a:p>
          <a:p>
            <a:pPr lvl="1" eaLnBrk="1" hangingPunct="1"/>
            <a:r>
              <a:rPr lang="en-US" altLang="en-US" smtClean="0"/>
              <a:t>Stage 2: Identify the nouns in this paragraph, then select the entity classes from those nouns</a:t>
            </a:r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5F4D2AAE-1626-4B70-9271-2DE05C87EC60}" type="slidenum">
              <a:rPr lang="en-US" altLang="en-US">
                <a:solidFill>
                  <a:srgbClr val="FFFFFF"/>
                </a:solidFill>
              </a:rPr>
              <a:pPr eaLnBrk="1" hangingPunct="1"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Noun Extraction: </a:t>
            </a:r>
            <a:r>
              <a:rPr lang="en-US" dirty="0" smtClean="0"/>
              <a:t>Painting System </a:t>
            </a:r>
            <a:r>
              <a:rPr lang="en-US" dirty="0"/>
              <a:t>Case Study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305800" cy="3611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Stage 1: Describe the information system in one paragraph:</a:t>
            </a:r>
          </a:p>
          <a:p>
            <a:pPr lvl="1" eaLnBrk="1" hangingPunct="1"/>
            <a:r>
              <a:rPr lang="en-US" altLang="en-US" dirty="0" smtClean="0"/>
              <a:t>Reports are to be generated in order to improve the effectiveness of the decision-making process for buying works of art.  The reports contain buying and selling information about paintings, which are classified as masterpieces, masterworks, and other paintings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EF9095F3-3F0C-4D64-B7B8-97BD39B248E0}" type="slidenum">
              <a:rPr lang="en-US" altLang="en-US">
                <a:solidFill>
                  <a:srgbClr val="FFFFFF"/>
                </a:solidFill>
              </a:rPr>
              <a:pPr eaLnBrk="1" hangingPunct="1"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Noun Extraction: </a:t>
            </a:r>
            <a:r>
              <a:rPr lang="en-US" dirty="0" smtClean="0"/>
              <a:t>Painting System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Stage 2: Identify the nouns in this paragraph</a:t>
            </a:r>
          </a:p>
          <a:p>
            <a:pPr lvl="1" eaLnBrk="1" hangingPunct="1"/>
            <a:r>
              <a:rPr lang="en-US" altLang="en-US" sz="2400" u="sng" smtClean="0"/>
              <a:t>Reports</a:t>
            </a:r>
            <a:r>
              <a:rPr lang="en-US" altLang="en-US" sz="2400" smtClean="0"/>
              <a:t> are to be generated in order to improve the </a:t>
            </a:r>
            <a:r>
              <a:rPr lang="en-US" altLang="en-US" sz="2400" u="sng" smtClean="0"/>
              <a:t>effectiveness</a:t>
            </a:r>
            <a:r>
              <a:rPr lang="en-US" altLang="en-US" sz="2400" smtClean="0"/>
              <a:t> of the decision-making </a:t>
            </a:r>
            <a:r>
              <a:rPr lang="en-US" altLang="en-US" sz="2400" u="sng" smtClean="0"/>
              <a:t>process</a:t>
            </a:r>
            <a:r>
              <a:rPr lang="en-US" altLang="en-US" sz="2400" smtClean="0"/>
              <a:t> for </a:t>
            </a:r>
            <a:r>
              <a:rPr lang="en-US" altLang="en-US" sz="2400" u="sng" smtClean="0"/>
              <a:t>buying</a:t>
            </a:r>
            <a:r>
              <a:rPr lang="en-US" altLang="en-US" sz="2400" smtClean="0"/>
              <a:t> </a:t>
            </a:r>
            <a:r>
              <a:rPr lang="en-US" altLang="en-US" sz="2400" u="sng" smtClean="0"/>
              <a:t>works of art</a:t>
            </a:r>
            <a:r>
              <a:rPr lang="en-US" altLang="en-US" sz="2400" smtClean="0"/>
              <a:t>.  The </a:t>
            </a:r>
            <a:r>
              <a:rPr lang="en-US" altLang="en-US" sz="2400" u="sng" smtClean="0"/>
              <a:t>reports</a:t>
            </a:r>
            <a:r>
              <a:rPr lang="en-US" altLang="en-US" sz="2400" smtClean="0"/>
              <a:t> contain </a:t>
            </a:r>
            <a:r>
              <a:rPr lang="en-US" altLang="en-US" sz="2400" u="sng" smtClean="0"/>
              <a:t>buying</a:t>
            </a:r>
            <a:r>
              <a:rPr lang="en-US" altLang="en-US" sz="2400" smtClean="0"/>
              <a:t> and </a:t>
            </a:r>
            <a:r>
              <a:rPr lang="en-US" altLang="en-US" sz="2400" u="sng" smtClean="0"/>
              <a:t>selling</a:t>
            </a:r>
            <a:r>
              <a:rPr lang="en-US" altLang="en-US" sz="2400" smtClean="0"/>
              <a:t> </a:t>
            </a:r>
            <a:r>
              <a:rPr lang="en-US" altLang="en-US" sz="2400" u="sng" smtClean="0"/>
              <a:t>information</a:t>
            </a:r>
            <a:r>
              <a:rPr lang="en-US" altLang="en-US" sz="2400" smtClean="0"/>
              <a:t> about </a:t>
            </a:r>
            <a:r>
              <a:rPr lang="en-US" altLang="en-US" sz="2400" u="sng" smtClean="0"/>
              <a:t>paintings</a:t>
            </a:r>
            <a:r>
              <a:rPr lang="en-US" altLang="en-US" sz="2400" smtClean="0"/>
              <a:t>, which are classified as </a:t>
            </a:r>
            <a:r>
              <a:rPr lang="en-US" altLang="en-US" sz="2400" u="sng" smtClean="0"/>
              <a:t>masterpieces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masterworks</a:t>
            </a:r>
            <a:r>
              <a:rPr lang="en-US" altLang="en-US" sz="2400" smtClean="0"/>
              <a:t>, and other </a:t>
            </a:r>
            <a:r>
              <a:rPr lang="en-US" altLang="en-US" sz="2400" u="sng" smtClean="0"/>
              <a:t>paintings</a:t>
            </a:r>
            <a:endParaRPr lang="en-US" altLang="en-US" sz="2400" smtClean="0"/>
          </a:p>
          <a:p>
            <a:pPr eaLnBrk="1" hangingPunct="1"/>
            <a:r>
              <a:rPr lang="en-US" altLang="en-US" sz="2000" smtClean="0"/>
              <a:t>The nouns are </a:t>
            </a:r>
            <a:r>
              <a:rPr lang="en-US" altLang="en-US" sz="2000" u="sng" smtClean="0"/>
              <a:t>report</a:t>
            </a:r>
            <a:r>
              <a:rPr lang="en-US" altLang="en-US" sz="2000" smtClean="0"/>
              <a:t>, </a:t>
            </a:r>
            <a:r>
              <a:rPr lang="en-US" altLang="en-US" sz="2000" u="sng" smtClean="0"/>
              <a:t>effectiveness</a:t>
            </a:r>
            <a:r>
              <a:rPr lang="en-US" altLang="en-US" sz="2000" smtClean="0"/>
              <a:t>, </a:t>
            </a:r>
            <a:r>
              <a:rPr lang="en-US" altLang="en-US" sz="2000" u="sng" smtClean="0"/>
              <a:t>process</a:t>
            </a:r>
            <a:r>
              <a:rPr lang="en-US" altLang="en-US" sz="2000" smtClean="0"/>
              <a:t>, </a:t>
            </a:r>
            <a:r>
              <a:rPr lang="en-US" altLang="en-US" sz="2000" u="sng" smtClean="0"/>
              <a:t>buying</a:t>
            </a:r>
            <a:r>
              <a:rPr lang="en-US" altLang="en-US" sz="2000" smtClean="0"/>
              <a:t>, </a:t>
            </a:r>
            <a:r>
              <a:rPr lang="en-US" altLang="en-US" sz="2000" u="sng" smtClean="0"/>
              <a:t>work of art</a:t>
            </a:r>
            <a:r>
              <a:rPr lang="en-US" altLang="en-US" sz="2000" smtClean="0"/>
              <a:t>, </a:t>
            </a:r>
            <a:r>
              <a:rPr lang="en-US" altLang="en-US" sz="2000" u="sng" smtClean="0"/>
              <a:t>selling</a:t>
            </a:r>
            <a:r>
              <a:rPr lang="en-US" altLang="en-US" sz="2000" smtClean="0"/>
              <a:t>, </a:t>
            </a:r>
            <a:r>
              <a:rPr lang="en-US" altLang="en-US" sz="2000" u="sng" smtClean="0"/>
              <a:t>information</a:t>
            </a:r>
            <a:r>
              <a:rPr lang="en-US" altLang="en-US" sz="2000" smtClean="0"/>
              <a:t>, </a:t>
            </a:r>
            <a:r>
              <a:rPr lang="en-US" altLang="en-US" sz="2000" u="sng" smtClean="0"/>
              <a:t>painting</a:t>
            </a:r>
            <a:r>
              <a:rPr lang="en-US" altLang="en-US" sz="2000" smtClean="0"/>
              <a:t>, </a:t>
            </a:r>
            <a:r>
              <a:rPr lang="en-US" altLang="en-US" sz="2000" u="sng" smtClean="0"/>
              <a:t>masterpiece</a:t>
            </a:r>
            <a:r>
              <a:rPr lang="en-US" altLang="en-US" sz="2000" smtClean="0"/>
              <a:t>, and </a:t>
            </a:r>
            <a:r>
              <a:rPr lang="en-US" altLang="en-US" sz="2000" u="sng" smtClean="0"/>
              <a:t>masterwork</a:t>
            </a:r>
            <a:endParaRPr lang="en-US" altLang="en-US" sz="2000" smtClean="0"/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4BB31289-A0B8-4BD4-869A-6735C1D160C3}" type="slidenum">
              <a:rPr lang="en-US" altLang="en-US">
                <a:solidFill>
                  <a:srgbClr val="FFFFFF"/>
                </a:solidFill>
              </a:rPr>
              <a:pPr eaLnBrk="1" hangingPunct="1"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Noun Extraction: </a:t>
            </a:r>
            <a:r>
              <a:rPr lang="en-US" dirty="0" smtClean="0"/>
              <a:t>Painting System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u="sng" smtClean="0"/>
              <a:t>effectiveness</a:t>
            </a:r>
            <a:r>
              <a:rPr lang="en-US" altLang="en-US" sz="2000" smtClean="0"/>
              <a:t>, </a:t>
            </a:r>
            <a:r>
              <a:rPr lang="en-US" altLang="en-US" sz="2000" u="sng" smtClean="0"/>
              <a:t>process</a:t>
            </a:r>
            <a:r>
              <a:rPr lang="en-US" altLang="en-US" sz="2000" smtClean="0"/>
              <a:t> and </a:t>
            </a:r>
            <a:r>
              <a:rPr lang="en-US" altLang="en-US" sz="2000" u="sng" smtClean="0"/>
              <a:t>information</a:t>
            </a:r>
            <a:r>
              <a:rPr lang="en-US" altLang="en-US" sz="2000" smtClean="0"/>
              <a:t> are abstract nouns and are therefore unlikely to be entity classes</a:t>
            </a:r>
          </a:p>
          <a:p>
            <a:pPr lvl="1" eaLnBrk="1" hangingPunct="1"/>
            <a:r>
              <a:rPr lang="en-US" altLang="en-US" smtClean="0"/>
              <a:t>Abstract nouns identify things that have no physical existence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Nouns </a:t>
            </a:r>
            <a:r>
              <a:rPr lang="en-US" altLang="en-US" u="sng" smtClean="0"/>
              <a:t>buying</a:t>
            </a:r>
            <a:r>
              <a:rPr lang="en-US" altLang="en-US" smtClean="0"/>
              <a:t> and </a:t>
            </a:r>
            <a:r>
              <a:rPr lang="en-US" altLang="en-US" u="sng" smtClean="0"/>
              <a:t>selling</a:t>
            </a:r>
            <a:r>
              <a:rPr lang="en-US" altLang="en-US" smtClean="0"/>
              <a:t> are derived from the verbs “buy” and “sell”</a:t>
            </a:r>
          </a:p>
          <a:p>
            <a:pPr lvl="1" eaLnBrk="1" hangingPunct="1"/>
            <a:r>
              <a:rPr lang="en-US" altLang="en-US" smtClean="0"/>
              <a:t>They will probably be </a:t>
            </a:r>
            <a:r>
              <a:rPr lang="en-US" altLang="en-US" i="1" smtClean="0"/>
              <a:t>operations</a:t>
            </a:r>
            <a:r>
              <a:rPr lang="en-US" altLang="en-US" smtClean="0"/>
              <a:t> of some class 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42ACBEF8-9E7B-45CC-88A5-18919DAEC160}" type="slidenum">
              <a:rPr lang="en-US" altLang="en-US">
                <a:solidFill>
                  <a:srgbClr val="FFFFFF"/>
                </a:solidFill>
              </a:rPr>
              <a:pPr eaLnBrk="1" hangingPunct="1"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Them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Theme" id="{EF458AC8-0E8D-4F73-AA2A-FD0D20A0997F}" vid="{9C7C82C3-FE35-4830-B072-BA18A5061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slidesTheme</Template>
  <TotalTime>260</TotalTime>
  <Words>1048</Words>
  <Application>Microsoft Office PowerPoint</Application>
  <PresentationFormat>On-screen Show (4:3)</PresentationFormat>
  <Paragraphs>119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SimSun</vt:lpstr>
      <vt:lpstr>Calibri</vt:lpstr>
      <vt:lpstr>Times New Roman</vt:lpstr>
      <vt:lpstr>Wingdings 2</vt:lpstr>
      <vt:lpstr>Monotype Sorts</vt:lpstr>
      <vt:lpstr>slidesTheme</vt:lpstr>
      <vt:lpstr>Microsoft Photo Editor 3.0 Photo</vt:lpstr>
      <vt:lpstr>Unified Modelling Language (UML) (Class diagram, Associations)</vt:lpstr>
      <vt:lpstr>UML Class Notation</vt:lpstr>
      <vt:lpstr>Class extraction</vt:lpstr>
      <vt:lpstr>Extracting Entity Classes</vt:lpstr>
      <vt:lpstr>Flowchart for Extracting Entity Classes</vt:lpstr>
      <vt:lpstr>Initial Class Diagram: Painting System Case Study</vt:lpstr>
      <vt:lpstr>Noun Extraction: Painting System Case Study</vt:lpstr>
      <vt:lpstr>Noun Extraction: Painting System (contd)</vt:lpstr>
      <vt:lpstr>Noun Extraction: Painting System (contd)</vt:lpstr>
      <vt:lpstr>Noun Extraction: Painting System (contd)</vt:lpstr>
      <vt:lpstr>First Iteration of the Initial Class Diagram</vt:lpstr>
      <vt:lpstr>Second Iteration of the Initial Class Diagram</vt:lpstr>
      <vt:lpstr>Second Iteration of Initial Class Diagram (contd)</vt:lpstr>
      <vt:lpstr>Third Iteration of the Initial Class Diagram</vt:lpstr>
      <vt:lpstr>Third Iteration of the Initial Class Diagram (contd)</vt:lpstr>
      <vt:lpstr>Third Iteration of the Initial Class Diagram (contd)</vt:lpstr>
      <vt:lpstr>Fourth Iteration of the Initial Class Diagram</vt:lpstr>
      <vt:lpstr>Fourth Iteration of the Initial Class Diagram (contd)</vt:lpstr>
      <vt:lpstr>Fourth Iteration of the Initial Class Diagram (contd)</vt:lpstr>
      <vt:lpstr>Fourth Iteration of the Initial Class Diagram (contd)</vt:lpstr>
      <vt:lpstr>Initial Class Diagram: Painting System Case Study</vt:lpstr>
      <vt:lpstr>Initial Class Diagram: Painting System (contd)</vt:lpstr>
      <vt:lpstr>Initial Class Diagram (contd)</vt:lpstr>
      <vt:lpstr>Fifth Iteration of the Initial Class Diagram (contd)</vt:lpstr>
      <vt:lpstr>Fifth Iteration of the Initial Class Diagram (contd)</vt:lpstr>
      <vt:lpstr>PowerPoint Presentation</vt:lpstr>
    </vt:vector>
  </TitlesOfParts>
  <Company>Prince Sultan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Unified Modelling Language (UML) (part 2Class diagram, Associations)</dc:title>
  <dc:creator>azarrad</dc:creator>
  <cp:lastModifiedBy>Msharma</cp:lastModifiedBy>
  <cp:revision>26</cp:revision>
  <dcterms:created xsi:type="dcterms:W3CDTF">2013-02-20T11:29:18Z</dcterms:created>
  <dcterms:modified xsi:type="dcterms:W3CDTF">2017-10-03T16:46:11Z</dcterms:modified>
</cp:coreProperties>
</file>