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" initials="G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050D-2212-498D-833B-18BD47270B0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1FB4-6E4C-43A4-887A-23FD6B28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11874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0" y="1295400"/>
            <a:ext cx="9855200" cy="5257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B336-8E5F-4EE1-B2E2-AC5244573A2A}" type="datetimeFigureOut">
              <a:rPr lang="en-US" altLang="en-US"/>
              <a:pPr>
                <a:defRPr/>
              </a:pPr>
              <a:t>9/29/2017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8 - </a:t>
            </a:r>
            <a:fld id="{E236BD33-26E7-4765-9EFF-003B949AC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8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050B2-E433-4CDD-B53B-762767AC2FA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2920 : Software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Classes As Building Blocks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Classes are the building blocks of structural modeling (modeling is an abstraction of reality).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Objects are the structural units of the actual information system (information system emulates reality).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8ADD0347-E7FB-4F75-A3E4-0935CCE8102B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Objects As Black Boxes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information system object is a 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dynamic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box; it interacts with outside entities to provide services but conceals its inner workings. 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internal structure of an object is known only to the object itself.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E8F358C2-9D3A-4F26-AECC-25A58D9E8E15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Encapsulation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is enclosing data and processes within one single unit.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enables the object to enforce </a:t>
            </a:r>
            <a:r>
              <a:rPr lang="en-US" altLang="en-US" smtClean="0">
                <a:solidFill>
                  <a:srgbClr val="800000"/>
                </a:solidFill>
              </a:rPr>
              <a:t>business rules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authority.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results in two spaces:</a:t>
            </a:r>
            <a:endParaRPr lang="en-US" altLang="en-US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Private</a:t>
            </a:r>
            <a:r>
              <a:rPr lang="en-US" altLang="en-US" smtClean="0">
                <a:solidFill>
                  <a:srgbClr val="800000"/>
                </a:solidFill>
              </a:rPr>
              <a:t>.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and processes that are inside the object are labeled as  “private.”</a:t>
            </a:r>
            <a:endParaRPr lang="en-US" altLang="en-US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Whatever the object exposes — that is, makes visible to the outside world — is “public.” 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2FE4FD16-B051-4286-94CA-FCBB02699EA8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0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AB8A2E31-BF4E-4DD6-AB1A-2D3F979FE599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3" name="Picture 4" descr="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43" y="697229"/>
            <a:ext cx="7079673" cy="530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5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Information Hiding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Information hiding conceals the inner entities and the workings of the object from outside entities. </a:t>
            </a:r>
          </a:p>
          <a:p>
            <a:r>
              <a:rPr lang="en-US" altLang="en-US" smtClean="0"/>
              <a:t>The box metaphor for classes and objects emphasizes: encapsulation and information hiding.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E49D442E-4244-41EF-8803-5513A2B0864A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1749" name="Picture 4" descr="Class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59294"/>
            <a:ext cx="320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04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Interface As A Contract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object’s interface is a contract between the object and the entities that use it.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 promises to perform services for an outside entity that behaves according to rules that the object expects.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interface of an object, once formalized and made available for use, cannot be changed unless 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parties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the contract agree to the change.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CAB00E76-2CF2-4482-95EC-DDC368C946B6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Interface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interface of an object is both the services that it offers to the outside world and how these services are structured and arranged (</a:t>
            </a:r>
            <a:r>
              <a:rPr lang="en-US" altLang="en-US" smtClean="0">
                <a:solidFill>
                  <a:srgbClr val="800000"/>
                </a:solidFill>
              </a:rPr>
              <a:t>what you see is what you get</a:t>
            </a:r>
            <a:r>
              <a:rPr lang="en-US" altLang="en-US" smtClean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  <a:p>
            <a:r>
              <a:rPr lang="en-US" altLang="en-US" smtClean="0"/>
              <a:t>The outside view of a class, object, or module, which emphasizes its abstraction while hiding its structure and the secrets of its behavior.” [Booch 1994, 515.] 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3209BF3D-28FB-4ED3-BB2D-9EAD489FC43A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0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Structuring the Interface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interface of an object — its services — must itself be structured in a predictable manner. It has: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	</a:t>
            </a:r>
            <a:r>
              <a:rPr lang="en-US" altLang="en-US" b="1" smtClean="0"/>
              <a:t> </a:t>
            </a:r>
            <a:r>
              <a:rPr lang="en-US" altLang="en-US" smtClean="0"/>
              <a:t>Name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	</a:t>
            </a:r>
            <a:r>
              <a:rPr lang="en-US" altLang="en-US" smtClean="0"/>
              <a:t> Attributes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ym typeface="Wingdings" panose="05000000000000000000" pitchFamily="2" charset="2"/>
              </a:rPr>
              <a:t></a:t>
            </a:r>
            <a:r>
              <a:rPr lang="en-US" altLang="en-US" smtClean="0"/>
              <a:t> Operations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11C1015B-437E-424C-A799-41CAD765198A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5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Name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Rules and conventions that apply to naming classes:</a:t>
            </a:r>
          </a:p>
          <a:p>
            <a:pPr lvl="1"/>
            <a:r>
              <a:rPr lang="en-US" altLang="en-US" smtClean="0"/>
              <a:t>Class name must be a noun or a noun phrase. </a:t>
            </a:r>
          </a:p>
          <a:p>
            <a:pPr lvl="1"/>
            <a:r>
              <a:rPr lang="en-US" altLang="en-US" smtClean="0"/>
              <a:t>Class name is usually singular (except for collection class).</a:t>
            </a:r>
          </a:p>
          <a:p>
            <a:pPr lvl="1"/>
            <a:r>
              <a:rPr lang="en-US" altLang="en-US" smtClean="0"/>
              <a:t>Class name is always capitalized.</a:t>
            </a:r>
          </a:p>
          <a:p>
            <a:pPr lvl="2"/>
            <a:r>
              <a:rPr lang="en-US" altLang="en-US" smtClean="0"/>
              <a:t>Student, ApprovalNotice</a:t>
            </a:r>
          </a:p>
          <a:p>
            <a:pPr lvl="1"/>
            <a:r>
              <a:rPr lang="en-US" altLang="en-US" smtClean="0"/>
              <a:t>Definite or indefinite articles must be avoided — never APatient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F0B8087C-05B8-40D7-8FD1-CAC6B150CDAE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5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Attribute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Attribute is what an object knows.</a:t>
            </a:r>
          </a:p>
          <a:p>
            <a:r>
              <a:rPr lang="en-US" altLang="en-US" smtClean="0"/>
              <a:t>Class attributes are placeholders: it is the objects that fill the placeholders — or </a:t>
            </a:r>
            <a:r>
              <a:rPr lang="en-US" altLang="en-US" smtClean="0">
                <a:solidFill>
                  <a:srgbClr val="800000"/>
                </a:solidFill>
              </a:rPr>
              <a:t>variables </a:t>
            </a:r>
            <a:r>
              <a:rPr lang="en-US" altLang="en-US" smtClean="0"/>
              <a:t>— with </a:t>
            </a:r>
            <a:r>
              <a:rPr lang="en-US" altLang="en-US" smtClean="0">
                <a:solidFill>
                  <a:srgbClr val="800000"/>
                </a:solidFill>
              </a:rPr>
              <a:t>values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Attribute names begin with a </a:t>
            </a:r>
            <a:r>
              <a:rPr lang="en-US" altLang="en-US" i="1" smtClean="0"/>
              <a:t>lower-case</a:t>
            </a:r>
            <a:r>
              <a:rPr lang="en-US" altLang="en-US" smtClean="0"/>
              <a:t> letter; firstName. </a:t>
            </a:r>
          </a:p>
          <a:p>
            <a:pPr lvl="1"/>
            <a:r>
              <a:rPr lang="en-US" altLang="en-US" smtClean="0"/>
              <a:t>The lower-case start is a convention to distinguish attributes and operations from classes.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BC495E9C-7FDD-4F22-85ED-4A0EDD4B8414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Chapter Topics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essentials of structural modeling.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Building blocks of structural modeling.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Basic object-oriented concepts in the context of structural modeling.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Discovering class candidates.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Elaborating and defining classes.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among classes.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Class diagrams.</a:t>
            </a:r>
          </a:p>
        </p:txBody>
      </p:sp>
    </p:spTree>
    <p:extLst>
      <p:ext uri="{BB962C8B-B14F-4D97-AF65-F5344CB8AC3E}">
        <p14:creationId xmlns:p14="http://schemas.microsoft.com/office/powerpoint/2010/main" val="318716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Operation defines what an object </a:t>
            </a:r>
            <a:r>
              <a:rPr lang="en-US" altLang="en-US" b="1" smtClean="0">
                <a:solidFill>
                  <a:srgbClr val="800000"/>
                </a:solidFill>
              </a:rPr>
              <a:t>does</a:t>
            </a:r>
            <a:r>
              <a:rPr lang="en-US" altLang="en-US" smtClean="0"/>
              <a:t> or what can be </a:t>
            </a:r>
            <a:r>
              <a:rPr lang="en-US" altLang="en-US" b="1" smtClean="0">
                <a:solidFill>
                  <a:srgbClr val="800000"/>
                </a:solidFill>
              </a:rPr>
              <a:t>done</a:t>
            </a:r>
            <a:r>
              <a:rPr lang="en-US" altLang="en-US" smtClean="0">
                <a:solidFill>
                  <a:srgbClr val="800000"/>
                </a:solidFill>
              </a:rPr>
              <a:t> </a:t>
            </a:r>
            <a:r>
              <a:rPr lang="en-US" altLang="en-US" b="1" smtClean="0">
                <a:solidFill>
                  <a:srgbClr val="800000"/>
                </a:solidFill>
              </a:rPr>
              <a:t>to</a:t>
            </a:r>
            <a:r>
              <a:rPr lang="en-US" altLang="en-US" smtClean="0"/>
              <a:t> it </a:t>
            </a:r>
          </a:p>
          <a:p>
            <a:pPr lvl="1"/>
            <a:r>
              <a:rPr lang="en-US" altLang="en-US" smtClean="0"/>
              <a:t>A class merely </a:t>
            </a:r>
            <a:r>
              <a:rPr lang="en-US" altLang="en-US" i="1" smtClean="0"/>
              <a:t>defines</a:t>
            </a:r>
            <a:r>
              <a:rPr lang="en-US" altLang="en-US" smtClean="0"/>
              <a:t> what an object is expected to do. </a:t>
            </a:r>
          </a:p>
          <a:p>
            <a:pPr lvl="1"/>
            <a:r>
              <a:rPr lang="en-US" altLang="en-US" smtClean="0"/>
              <a:t>It is the object that carries out the actual operation: a Plane class does not fly; a plane object does</a:t>
            </a:r>
          </a:p>
          <a:p>
            <a:r>
              <a:rPr lang="en-US" altLang="en-US" smtClean="0"/>
              <a:t>Rules for naming operations are the same as for naming attributes.</a:t>
            </a:r>
          </a:p>
          <a:p>
            <a:pPr lvl="1"/>
            <a:r>
              <a:rPr lang="en-US" altLang="en-US" smtClean="0"/>
              <a:t>move (verb) </a:t>
            </a:r>
          </a:p>
          <a:p>
            <a:pPr lvl="1"/>
            <a:r>
              <a:rPr lang="en-US" altLang="en-US" smtClean="0"/>
              <a:t>getStarted (verb)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7CCF041B-0A55-4CBC-937F-36232F6E1F7D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9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Visibility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visibility of an object’s attributes or operations defines their availability to other objects. 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522FAA1C-41F2-4A98-9867-2510EB2478CE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1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80EA3DE-A9EF-491F-9BC5-806AF927E9F5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10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05875" cy="1066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Symbols for Visibility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graphicFrame>
        <p:nvGraphicFramePr>
          <p:cNvPr id="212072" name="Group 10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456752143"/>
              </p:ext>
            </p:extLst>
          </p:nvPr>
        </p:nvGraphicFramePr>
        <p:xfrm>
          <a:off x="1346662" y="1066800"/>
          <a:ext cx="7783483" cy="4605252"/>
        </p:xfrm>
        <a:graphic>
          <a:graphicData uri="http://schemas.openxmlformats.org/drawingml/2006/table">
            <a:tbl>
              <a:tblPr/>
              <a:tblGrid>
                <a:gridCol w="124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15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Symbol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Visibility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Public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attribute or operation is visible to all entities.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Private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attribute or operation is private and cannot be (directly) accessed by outside entities.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3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Protected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attribute or operation is available only to the object or its descendants.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See chapter 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Components &amp; Reuse.)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71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~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Package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(Friend)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other objects in the package (or component) can use the attribute.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3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Composite and Collection Objects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composite object is one that is composed of other objects. </a:t>
            </a:r>
          </a:p>
          <a:p>
            <a:endParaRPr lang="en-US" altLang="en-US" smtClean="0"/>
          </a:p>
          <a:p>
            <a:r>
              <a:rPr lang="en-US" altLang="en-US" smtClean="0"/>
              <a:t>A collection object is a composite object that manages a set of objects instantiated from the </a:t>
            </a:r>
            <a:r>
              <a:rPr lang="en-US" altLang="en-US" i="1" smtClean="0"/>
              <a:t>same</a:t>
            </a:r>
            <a:r>
              <a:rPr lang="en-US" altLang="en-US" smtClean="0"/>
              <a:t> class.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28EBEE0C-8B3D-4A86-A300-1E57C1722CA0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2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 descr="Composite_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1014153"/>
            <a:ext cx="6242858" cy="468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59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Finding Classes 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discover business objects, we must start by mining the flow of use cases.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messages exchanged between the actors and the system refer to objects that are affected by the interaction between the two: 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parsing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messages that the steps in a use case scenario specify, we can start the discovery of classes.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7BA5F58-813F-4D8F-B3B2-7B614717F4E8}" type="slidenum">
              <a:rPr lang="en-US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Responsibilities 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object’s </a:t>
            </a:r>
            <a:r>
              <a:rPr lang="en-US" dirty="0" smtClean="0">
                <a:solidFill>
                  <a:srgbClr val="800000"/>
                </a:solidFill>
              </a:rPr>
              <a:t>responsibilities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consist of what it 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what it 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in other words, its operations and its attributes.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 we can define classes in detail, we must discover class candidates and outline their tentative responsibilities. 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C892287-3163-4803-98B7-0AFCCD7023E0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39A7B5EC-2254-4616-840D-D3F54AE2C3EA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5059" name="Picture 4" descr="UC_To_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8" y="420484"/>
            <a:ext cx="8862753" cy="579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78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FDA0C80-D784-4B4A-A740-4E1608F33A33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19173" name="Group 37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531993470"/>
              </p:ext>
            </p:extLst>
          </p:nvPr>
        </p:nvGraphicFramePr>
        <p:xfrm>
          <a:off x="1611283" y="1188865"/>
          <a:ext cx="8592589" cy="4813069"/>
        </p:xfrm>
        <a:graphic>
          <a:graphicData uri="http://schemas.openxmlformats.org/drawingml/2006/table">
            <a:tbl>
              <a:tblPr/>
              <a:tblGrid>
                <a:gridCol w="214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306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Make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Appointment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Normal Flow: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</a:rPr>
                        <a:t>1.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	Appointment clerk verifies that the needed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medical service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is provided by the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hospital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</a:rPr>
                        <a:t>2.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Appointment clerk records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patient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’s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personal and contact data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</a:rPr>
                        <a:t>3.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Appointment clerk records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information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about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the referral source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</a:rPr>
                        <a:t>4.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Appointment clerk consults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hospital’s schedule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to find a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free slot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for the required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medical service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</a:rPr>
                        <a:t>5.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Appointment clerk verifies that the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patient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is available for the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appointment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Loop 1: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Repeat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 steps 4-5 until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hospital’s schedule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 matches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patient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’s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availability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cs typeface="Times New Roman" pitchFamily="18" charset="0"/>
                          <a:sym typeface="Wingdings" pitchFamily="2" charset="2"/>
                        </a:rPr>
                        <a:t>6.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	Appointment clerk makes the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appointment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Loop 2: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Repeat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steps 4-6 for each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appointment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82" name="Rectangle 24"/>
          <p:cNvSpPr>
            <a:spLocks noGrp="1" noChangeArrowheads="1"/>
          </p:cNvSpPr>
          <p:nvPr>
            <p:ph type="ctrTitle" idx="4294967295"/>
          </p:nvPr>
        </p:nvSpPr>
        <p:spPr>
          <a:xfrm>
            <a:off x="878378" y="334877"/>
            <a:ext cx="10058400" cy="62108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Finding Class Candidates</a:t>
            </a:r>
          </a:p>
        </p:txBody>
      </p:sp>
    </p:spTree>
    <p:extLst>
      <p:ext uri="{BB962C8B-B14F-4D97-AF65-F5344CB8AC3E}">
        <p14:creationId xmlns:p14="http://schemas.microsoft.com/office/powerpoint/2010/main" val="30960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2FA8E8BB-D623-4559-AD07-63B6967284F5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7107" name="Picture 4" descr="Actor_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8" y="773084"/>
            <a:ext cx="6858652" cy="527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1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CAA98E3D-0617-435F-A531-4DE0DE6E7F0F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9459" name="Picture 4" descr="Outline_Class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7647709" cy="57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29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14"/>
          <p:cNvSpPr>
            <a:spLocks noGrp="1" noChangeArrowheads="1"/>
          </p:cNvSpPr>
          <p:nvPr>
            <p:ph type="title"/>
          </p:nvPr>
        </p:nvSpPr>
        <p:spPr>
          <a:xfrm>
            <a:off x="1" y="-14056"/>
            <a:ext cx="12191999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Patient </a:t>
            </a:r>
            <a:r>
              <a:rPr lang="en-US" altLang="en-US" dirty="0" smtClean="0"/>
              <a:t>Management: Preliminary </a:t>
            </a:r>
            <a:r>
              <a:rPr lang="en-US" altLang="en-US" dirty="0" smtClean="0"/>
              <a:t>Class Candidates</a:t>
            </a:r>
          </a:p>
        </p:txBody>
      </p:sp>
      <p:graphicFrame>
        <p:nvGraphicFramePr>
          <p:cNvPr id="33848" name="Group 5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88339675"/>
              </p:ext>
            </p:extLst>
          </p:nvPr>
        </p:nvGraphicFramePr>
        <p:xfrm>
          <a:off x="2208415" y="950220"/>
          <a:ext cx="7620000" cy="5448723"/>
        </p:xfrm>
        <a:graphic>
          <a:graphicData uri="http://schemas.openxmlformats.org/drawingml/2006/table">
            <a:tbl>
              <a:tblPr/>
              <a:tblGrid>
                <a:gridCol w="1997075">
                  <a:extLst>
                    <a:ext uri="{9D8B030D-6E8A-4147-A177-3AD203B41FA5}">
                      <a16:colId xmlns:a16="http://schemas.microsoft.com/office/drawing/2014/main" val="4226356507"/>
                    </a:ext>
                  </a:extLst>
                </a:gridCol>
                <a:gridCol w="2903538">
                  <a:extLst>
                    <a:ext uri="{9D8B030D-6E8A-4147-A177-3AD203B41FA5}">
                      <a16:colId xmlns:a16="http://schemas.microsoft.com/office/drawing/2014/main" val="1686359870"/>
                    </a:ext>
                  </a:extLst>
                </a:gridCol>
                <a:gridCol w="2719387">
                  <a:extLst>
                    <a:ext uri="{9D8B030D-6E8A-4147-A177-3AD203B41FA5}">
                      <a16:colId xmlns:a16="http://schemas.microsoft.com/office/drawing/2014/main" val="508861311"/>
                    </a:ext>
                  </a:extLst>
                </a:gridCol>
              </a:tblGrid>
              <a:tr h="2438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Responsibilities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Cases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39607"/>
                  </a:ext>
                </a:extLst>
              </a:tr>
              <a:tr h="7771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Appointment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Make appointment for patient.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 appointment.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Cancel appointment.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 referral source.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Track appointment.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100: Refer Patient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120: Make Appointment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130: Receive Patient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84503"/>
                  </a:ext>
                </a:extLst>
              </a:tr>
              <a:tr h="3657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Credit Card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 credit card.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Verifies patient credit card.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142: Verify Credit Card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190: Resolve Patient Billing Issue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633455"/>
                  </a:ext>
                </a:extLst>
              </a:tr>
              <a:tr h="5142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Health Insurance Plan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health insurance plan.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Verifies patient’s health insurance plan.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140: Register Patient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145: Verify Insurance Plan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71222"/>
                  </a:ext>
                </a:extLst>
              </a:tr>
              <a:tr h="5028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Hospital ID Card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Issues hospital card.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130: Receive Patient 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140: Register Patient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144: Issue Hospital Card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30147"/>
                  </a:ext>
                </a:extLst>
              </a:tr>
              <a:tr h="3657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Service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medical service.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100: Refer Patient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86531"/>
                  </a:ext>
                </a:extLst>
              </a:tr>
              <a:tr h="11885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Patient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personal data.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contact data.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appointments.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insurance data.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financial data.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patient’s referral source.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 next of kin.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Issues hospital card.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100: Refer Patient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120: Make Appointment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330291"/>
                  </a:ext>
                </a:extLst>
              </a:tr>
              <a:tr h="530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Patient Statement (Bill)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patient open (unpaid) billing items.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paid items from the last statement.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Prints billing statement.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160: Print Patient Statement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190: Resolve Patient Billing Issue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888973"/>
                  </a:ext>
                </a:extLst>
              </a:tr>
              <a:tr h="3657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the payment credited to patient’s account.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190: Resolve Patient Billing Issue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387939"/>
                  </a:ext>
                </a:extLst>
              </a:tr>
              <a:tr h="22857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Referral Source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the referral source.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120: Make Appointment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277"/>
                  </a:ext>
                </a:extLst>
              </a:tr>
              <a:tr h="3657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Hospital Schedule</a:t>
                      </a: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appointments.</a:t>
                      </a:r>
                      <a:endParaRPr kumimoji="0" lang="en-US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Knows openings for medical services.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  <a:tab pos="228600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120: Make Appointment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971297"/>
                  </a:ext>
                </a:extLst>
              </a:tr>
            </a:tbl>
          </a:graphicData>
        </a:graphic>
      </p:graphicFrame>
      <p:sp>
        <p:nvSpPr>
          <p:cNvPr id="48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ACBDE51E-05C5-4760-BD62-96593032C822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Elaborating Classes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33400" indent="-533400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To fully define a class or an object is to define responsibilities in detail. </a:t>
            </a:r>
          </a:p>
          <a:p>
            <a:pPr marL="533400" indent="-533400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Patient class has a number of obligations: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personal data.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contact data.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appointments.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insurance data.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financial data.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referral source.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medical history.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Knows patient’s next of kin.</a:t>
            </a:r>
          </a:p>
          <a:p>
            <a:pPr marL="1295400" lvl="2" indent="-3810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1800"/>
              <a:t>Issues hospital card.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3151684C-2307-4CCC-A37C-0AA7D883710E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Delegating Responsibilities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 can </a:t>
            </a:r>
            <a:r>
              <a:rPr lang="en-US" altLang="en-US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delegate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responsibilities to objects that </a:t>
            </a:r>
            <a:r>
              <a:rPr lang="en-US" altLang="en-US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collaborate</a:t>
            </a:r>
            <a:r>
              <a:rPr lang="en-US" altLang="en-US" smtClean="0">
                <a:solidFill>
                  <a:srgbClr val="800000"/>
                </a:solidFill>
              </a:rPr>
              <a:t> 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it. </a:t>
            </a:r>
          </a:p>
          <a:p>
            <a:pPr>
              <a:spcAft>
                <a:spcPts val="0"/>
              </a:spcAft>
              <a:buNone/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“If the type [of an attribute] has a complex data structure, we often have to make a new class of the attribute type … ”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7A2F4B53-4C5D-4215-9E7B-03DB7ABC3A67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53DA0FA1-BD06-4C57-AC9E-1C6B7C05CAE1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1203" name="Picture 4" descr="Dele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23" y="382384"/>
            <a:ext cx="7293033" cy="546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5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79F01992-D7E6-47E5-B291-0023C591D499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77275" cy="1066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Collaboration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i="1" smtClean="0"/>
          </a:p>
        </p:txBody>
      </p:sp>
      <p:graphicFrame>
        <p:nvGraphicFramePr>
          <p:cNvPr id="37952" name="Group 6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30599962"/>
              </p:ext>
            </p:extLst>
          </p:nvPr>
        </p:nvGraphicFramePr>
        <p:xfrm>
          <a:off x="2319251" y="324196"/>
          <a:ext cx="7162800" cy="5597731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139654879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88494905"/>
                    </a:ext>
                  </a:extLst>
                </a:gridCol>
              </a:tblGrid>
              <a:tr h="385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Collaborators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146549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patientID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824240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lastName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130015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firstName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40223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midInit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88253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sex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80865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birthDate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08498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age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014305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placeOfBirth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05056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nationality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00811"/>
                  </a:ext>
                </a:extLst>
              </a:tr>
              <a:tr h="5181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addresses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27732"/>
                  </a:ext>
                </a:extLst>
              </a:tr>
              <a:tr h="5181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phones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Phone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Phones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47189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insurancePolicy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InsurancePolicy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4953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creditCard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CreditCard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895857"/>
                  </a:ext>
                </a:extLst>
              </a:tr>
              <a:tr h="304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validCardID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HospitalCard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052676"/>
                  </a:ext>
                </a:extLst>
              </a:tr>
              <a:tr h="5181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medicalHistory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Treatment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MedicalHistory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73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</a:t>
            </a:r>
          </a:p>
        </p:txBody>
      </p:sp>
      <p:graphicFrame>
        <p:nvGraphicFramePr>
          <p:cNvPr id="229429" name="Group 53"/>
          <p:cNvGraphicFramePr>
            <a:graphicFrameLocks noGrp="1"/>
          </p:cNvGraphicFramePr>
          <p:nvPr>
            <p:ph type="tbl" idx="1"/>
          </p:nvPr>
        </p:nvGraphicFramePr>
        <p:xfrm>
          <a:off x="3048000" y="1295400"/>
          <a:ext cx="7391400" cy="5257800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Operation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Collaborators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getAppointments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"/>
                        <a:tabLst>
                          <a:tab pos="160338" algn="l"/>
                          <a:tab pos="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Appointment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getPatientBilling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PatientBilling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getNextOfKin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NextOfKin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7F0E5E99-C0BE-4D52-B6A9-9382A3E3F651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BD0C91D2-6A29-41CD-99E7-797749667381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4275" name="Picture 4" descr="Conceptual_Pat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38" y="216129"/>
            <a:ext cx="7390015" cy="55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2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Relationships 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Association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Aggregation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Composition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10DA7543-056B-45AE-A58B-D350D67CFB0C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Association is a structural relationship that defines the link between objects of one class with the objects of another class 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438F4CF9-D089-4C25-9F0D-6B526523356A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90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Diagram </a:t>
            </a:r>
          </a:p>
        </p:txBody>
      </p:sp>
      <p:pic>
        <p:nvPicPr>
          <p:cNvPr id="57347" name="Picture 6" descr="Class_Diagram_Samp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4242" y="756458"/>
            <a:ext cx="7111394" cy="5181600"/>
          </a:xfrm>
          <a:noFill/>
        </p:spPr>
      </p:pic>
      <p:sp>
        <p:nvSpPr>
          <p:cNvPr id="57348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1097279" y="2497513"/>
            <a:ext cx="3636962" cy="3530600"/>
          </a:xfrm>
        </p:spPr>
        <p:txBody>
          <a:bodyPr/>
          <a:lstStyle/>
          <a:p>
            <a:r>
              <a:rPr lang="en-US" altLang="en-US" dirty="0" smtClean="0"/>
              <a:t>Class diagram shows a set of classes and their interrelationships. </a:t>
            </a:r>
          </a:p>
        </p:txBody>
      </p:sp>
      <p:sp>
        <p:nvSpPr>
          <p:cNvPr id="573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177B9A27-00E1-4447-AC74-9AF175585F0E}" type="slidenum">
              <a:rPr lang="en-US" altLang="en-US" sz="1400"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0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Building Blocks of Information Systems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information system must have a structure that supports the system’s behavior. 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structure of an information system cannot be monolithic.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flexible and reliable structure, therefore, needs </a:t>
            </a:r>
            <a:r>
              <a:rPr lang="en-US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building blocks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satisfy the specific requirements of the structure.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3C4B56F1-11C8-4F5E-AB2B-6D7236884042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9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2CD8E148-1BD0-4453-825B-14DD368EB666}" type="slidenum">
              <a:rPr lang="en-US" altLang="en-US" sz="1400"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8371" name="Picture 4" descr="130_Patient_Associ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69" y="252152"/>
            <a:ext cx="7890164" cy="591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283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4" descr="Patient_Collection_Se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14" y="814647"/>
            <a:ext cx="6802582" cy="51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747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Multiplicity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Multiplicity specifies how many instances of one class can associate with instances of another class.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1CBD3F10-A66D-4711-A232-D08D4AC6456A}" type="slidenum">
              <a:rPr lang="en-US" altLang="en-US" sz="1400">
                <a:latin typeface="Times New Roman" panose="02020603050405020304" pitchFamily="18" charset="0"/>
              </a:rPr>
              <a:pPr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9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Times New Roman" panose="02020603050405020304" pitchFamily="18" charset="0"/>
                <a:cs typeface="Arial" panose="020B0604020202020204" pitchFamily="34" charset="0"/>
              </a:rPr>
              <a:t>Multiplicity</a:t>
            </a:r>
          </a:p>
        </p:txBody>
      </p:sp>
      <p:graphicFrame>
        <p:nvGraphicFramePr>
          <p:cNvPr id="241804" name="Group 1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40954893"/>
              </p:ext>
            </p:extLst>
          </p:nvPr>
        </p:nvGraphicFramePr>
        <p:xfrm>
          <a:off x="3048000" y="1944449"/>
          <a:ext cx="6004560" cy="4608752"/>
        </p:xfrm>
        <a:graphic>
          <a:graphicData uri="http://schemas.openxmlformats.org/drawingml/2006/table">
            <a:tbl>
              <a:tblPr/>
              <a:tblGrid>
                <a:gridCol w="132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9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Multiplicity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Meaning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pitchFamily="18" charset="0"/>
                          <a:cs typeface="Arial" pitchFamily="34" charset="0"/>
                        </a:rPr>
                        <a:t>Example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2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one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 patient must have one, and only one, nationality.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one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 patient can have no insurance plan or can have one.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1..*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or more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 patient must have at least one appointment to receive medical service, but can have as many as necessary.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0..*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more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 patient can have no billing activity or many.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20..40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defined range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 part-time worker must work at least twenty hours a week, but no more than forty.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2,4, 6, 8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non-continuant range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Tables are set for 2, 4, 6, or 8 people.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4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5F688C96-5706-4BC7-BE79-3767234A37A7}" type="slidenum">
              <a:rPr lang="en-US" altLang="en-US" sz="1400">
                <a:latin typeface="Times New Roman" panose="02020603050405020304" pitchFamily="18" charset="0"/>
              </a:rPr>
              <a:pPr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90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Aggregation and Composition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Aggregation represents the relationship of a whole to a part. Composition is a form of aggregation in which the part is exclusively owned by the whole and its lifecycle is dependent on the lifecycle of the whole.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CFE3C6C9-33BB-4A86-9337-574582F078B0}" type="slidenum">
              <a:rPr lang="en-US" altLang="en-US" sz="1400">
                <a:latin typeface="Times New Roman" panose="02020603050405020304" pitchFamily="18" charset="0"/>
              </a:rPr>
              <a:pPr/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DEF338F6-D16C-4F9A-BCE8-353415B5656D}" type="slidenum">
              <a:rPr lang="en-US" altLang="en-US" sz="1400">
                <a:latin typeface="Times New Roman" panose="02020603050405020304" pitchFamily="18" charset="0"/>
              </a:rPr>
              <a:pPr/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3491" name="Picture 4" descr="Aggregate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4" y="573578"/>
            <a:ext cx="7456516" cy="5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913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5699D0E-D0A0-4B50-A9C4-38ACFE5403E9}" type="slidenum">
              <a:rPr lang="en-US" altLang="en-US" sz="1400">
                <a:latin typeface="Times New Roman" panose="02020603050405020304" pitchFamily="18" charset="0"/>
              </a:rPr>
              <a:pPr/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4515" name="Picture 4" descr="Patient_Aggre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2" y="489065"/>
            <a:ext cx="7441276" cy="558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16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Constraints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82494" y="2327563"/>
            <a:ext cx="3352800" cy="2881572"/>
          </a:xfrm>
        </p:spPr>
        <p:txBody>
          <a:bodyPr/>
          <a:lstStyle/>
          <a:p>
            <a:r>
              <a:rPr lang="en-US" altLang="en-US" sz="2400" dirty="0"/>
              <a:t>In structural modeling, constraints are rules that apply to associations. </a:t>
            </a:r>
          </a:p>
        </p:txBody>
      </p:sp>
      <p:sp>
        <p:nvSpPr>
          <p:cNvPr id="6554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A9C0B4D1-F0F6-40F8-A66B-19A5A45692EE}" type="slidenum">
              <a:rPr lang="en-US" altLang="en-US" sz="1400">
                <a:latin typeface="Times New Roman" panose="02020603050405020304" pitchFamily="18" charset="0"/>
              </a:rPr>
              <a:pPr/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5541" name="Picture 4" descr="Constra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613756"/>
            <a:ext cx="55306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7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B81A9863-1576-45AB-A1F6-CD68ACDCCC30}" type="slidenum">
              <a:rPr lang="en-US" altLang="en-US" sz="1400">
                <a:latin typeface="Times New Roman" panose="02020603050405020304" pitchFamily="18" charset="0"/>
              </a:rPr>
              <a:pPr/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6563" name="Picture 4" descr="Gener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91" y="568037"/>
            <a:ext cx="7114309" cy="53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23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3531A662-F83B-49B6-A72F-9840B742588D}" type="slidenum">
              <a:rPr lang="en-US" altLang="en-US" sz="1400">
                <a:latin typeface="Times New Roman" panose="02020603050405020304" pitchFamily="18" charset="0"/>
              </a:rPr>
              <a:pPr/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7587" name="Picture 4" descr="UC_Record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5" y="482137"/>
            <a:ext cx="7148945" cy="536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99C24945-2EF6-4CF7-9271-38459519E9D7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1507" name="Picture 4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13" y="813435"/>
            <a:ext cx="7232072" cy="54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90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5F818B6B-D2A2-4CAB-8A16-7A0077CFE36E}" type="slidenum">
              <a:rPr lang="en-US" altLang="en-US" sz="1400">
                <a:latin typeface="Times New Roman" panose="02020603050405020304" pitchFamily="18" charset="0"/>
              </a:rPr>
              <a:pPr/>
              <a:t>50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8611" name="Picture 4" descr="Generalize_Treat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79961"/>
            <a:ext cx="7830589" cy="58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950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Next: Dynamic Modeling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Dynamic modeling represents how the identifiable units of the structure interact with each other and with the outside world and the changes that result from the interactions.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1C5FCC71-69CC-4320-865C-4E951712E2BC}" type="slidenum">
              <a:rPr lang="en-US" altLang="en-US" sz="1400">
                <a:latin typeface="Times New Roman" panose="02020603050405020304" pitchFamily="18" charset="0"/>
              </a:rPr>
              <a:pPr/>
              <a:t>51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Structural Modeling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Structural modeling represents a view of the </a:t>
            </a:r>
            <a:r>
              <a:rPr lang="en-US" altLang="en-US" dirty="0">
                <a:solidFill>
                  <a:srgbClr val="800000"/>
                </a:solidFill>
              </a:rPr>
              <a:t>building blocks</a:t>
            </a:r>
            <a:r>
              <a:rPr lang="en-US" altLang="en-US" dirty="0"/>
              <a:t> of a system or an entity and their</a:t>
            </a:r>
            <a:r>
              <a:rPr lang="en-US" altLang="en-US" dirty="0">
                <a:solidFill>
                  <a:srgbClr val="800000"/>
                </a:solidFill>
              </a:rPr>
              <a:t> interrelationships</a:t>
            </a:r>
            <a:r>
              <a:rPr lang="en-US" altLang="en-US" dirty="0"/>
              <a:t> within a given </a:t>
            </a:r>
            <a:r>
              <a:rPr lang="en-US" altLang="en-US" dirty="0">
                <a:solidFill>
                  <a:srgbClr val="800000"/>
                </a:solidFill>
              </a:rPr>
              <a:t>scope</a:t>
            </a:r>
            <a:r>
              <a:rPr lang="en-US" altLang="en-US" dirty="0"/>
              <a:t>. </a:t>
            </a:r>
          </a:p>
          <a:p>
            <a:r>
              <a:rPr lang="en-US" altLang="en-US" dirty="0" smtClean="0"/>
              <a:t>Common </a:t>
            </a:r>
            <a:r>
              <a:rPr lang="en-US" altLang="en-US" dirty="0" smtClean="0"/>
              <a:t>Traits of Structural Modeling </a:t>
            </a:r>
          </a:p>
          <a:p>
            <a:pPr lvl="1"/>
            <a:r>
              <a:rPr lang="en-US" altLang="en-US" b="1" dirty="0" smtClean="0">
                <a:solidFill>
                  <a:srgbClr val="800000"/>
                </a:solidFill>
              </a:rPr>
              <a:t>View</a:t>
            </a:r>
            <a:r>
              <a:rPr lang="en-US" altLang="en-US" dirty="0" smtClean="0"/>
              <a:t> may be conceptual, logical or physical. </a:t>
            </a:r>
          </a:p>
          <a:p>
            <a:pPr lvl="1"/>
            <a:r>
              <a:rPr lang="en-US" altLang="en-US" b="1" dirty="0" smtClean="0">
                <a:solidFill>
                  <a:srgbClr val="800000"/>
                </a:solidFill>
              </a:rPr>
              <a:t>Scope</a:t>
            </a:r>
            <a:r>
              <a:rPr lang="en-US" altLang="en-US" dirty="0" smtClean="0"/>
              <a:t> can be any relevant or selected range.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800000"/>
                </a:solidFill>
              </a:rPr>
              <a:t>building block</a:t>
            </a:r>
            <a:r>
              <a:rPr lang="en-US" altLang="en-US" dirty="0" smtClean="0"/>
              <a:t> may be fine or coarse. 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54BB82F0-A6E9-4C69-A992-A40A4964FF45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F2F62748-F73E-400A-BA66-B13199375955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4579" name="Picture 4" descr="Unit_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04" y="495645"/>
            <a:ext cx="7383087" cy="553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19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Classes As Object Templates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the virtual world of software, a class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 </a:t>
            </a:r>
            <a:r>
              <a:rPr lang="en-US" altLang="en-US" sz="2400">
                <a:sym typeface="Wingdings" panose="05000000000000000000" pitchFamily="2" charset="2"/>
              </a:rPr>
              <a:t></a:t>
            </a:r>
            <a:r>
              <a:rPr lang="en-US" altLang="en-US" sz="2400"/>
              <a:t> An </a:t>
            </a:r>
            <a:r>
              <a:rPr lang="en-US" altLang="en-US" sz="2400" b="1">
                <a:solidFill>
                  <a:srgbClr val="800000"/>
                </a:solidFill>
              </a:rPr>
              <a:t>abstraction</a:t>
            </a:r>
            <a:r>
              <a:rPr lang="en-US" altLang="en-US" sz="2400"/>
              <a:t> of objects</a:t>
            </a:r>
            <a:r>
              <a:rPr lang="en-US" altLang="en-US" smtClean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ym typeface="Wingdings" panose="05000000000000000000" pitchFamily="2" charset="2"/>
              </a:rPr>
              <a:t></a:t>
            </a:r>
            <a:r>
              <a:rPr lang="en-US" altLang="en-US" smtClean="0"/>
              <a:t> A </a:t>
            </a:r>
            <a:r>
              <a:rPr lang="en-US" altLang="en-US" b="1" smtClean="0">
                <a:solidFill>
                  <a:srgbClr val="800000"/>
                </a:solidFill>
              </a:rPr>
              <a:t>template</a:t>
            </a:r>
            <a:r>
              <a:rPr lang="en-US" altLang="en-US" smtClean="0"/>
              <a:t> for creating objects.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E3BC990C-797D-4CD2-8796-D861EF1B6692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6198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8 - </a:t>
            </a:r>
            <a:fld id="{6F60705E-BB9B-4ECE-8CB0-76DE7743626E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6627" name="Picture 4" descr="Cookie_cu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93" y="307570"/>
            <a:ext cx="7621385" cy="57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13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1722</Words>
  <Application>Microsoft Office PowerPoint</Application>
  <PresentationFormat>Widescreen</PresentationFormat>
  <Paragraphs>314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NewBaskerville SC</vt:lpstr>
      <vt:lpstr>Tahoma</vt:lpstr>
      <vt:lpstr>Times New Roman</vt:lpstr>
      <vt:lpstr>Wingdings</vt:lpstr>
      <vt:lpstr>Wingdings 3</vt:lpstr>
      <vt:lpstr>Retrospect</vt:lpstr>
      <vt:lpstr>COMP 2920 : Software Architecture &amp; Design</vt:lpstr>
      <vt:lpstr>Chapter Topics</vt:lpstr>
      <vt:lpstr>PowerPoint Presentation</vt:lpstr>
      <vt:lpstr>Building Blocks of Information Systems</vt:lpstr>
      <vt:lpstr>PowerPoint Presentation</vt:lpstr>
      <vt:lpstr>Structural Modeling </vt:lpstr>
      <vt:lpstr>PowerPoint Presentation</vt:lpstr>
      <vt:lpstr>Classes As Object Templates </vt:lpstr>
      <vt:lpstr>PowerPoint Presentation</vt:lpstr>
      <vt:lpstr>Classes As Building Blocks </vt:lpstr>
      <vt:lpstr>Objects As Black Boxes </vt:lpstr>
      <vt:lpstr>Encapsulation </vt:lpstr>
      <vt:lpstr>PowerPoint Presentation</vt:lpstr>
      <vt:lpstr>Information Hiding </vt:lpstr>
      <vt:lpstr>Interface As A Contract</vt:lpstr>
      <vt:lpstr>Interface </vt:lpstr>
      <vt:lpstr>Structuring the Interface </vt:lpstr>
      <vt:lpstr>Name</vt:lpstr>
      <vt:lpstr>Attribute</vt:lpstr>
      <vt:lpstr>Operation</vt:lpstr>
      <vt:lpstr>Visibility </vt:lpstr>
      <vt:lpstr>  Symbols for Visibility   </vt:lpstr>
      <vt:lpstr>Composite and Collection Objects </vt:lpstr>
      <vt:lpstr>PowerPoint Presentation</vt:lpstr>
      <vt:lpstr>Finding Classes </vt:lpstr>
      <vt:lpstr>Responsibilities </vt:lpstr>
      <vt:lpstr>PowerPoint Presentation</vt:lpstr>
      <vt:lpstr>Finding Class Candidates</vt:lpstr>
      <vt:lpstr>PowerPoint Presentation</vt:lpstr>
      <vt:lpstr>Patient Management: Preliminary Class Candidates</vt:lpstr>
      <vt:lpstr>Elaborating Classes </vt:lpstr>
      <vt:lpstr>Delegating Responsibilities </vt:lpstr>
      <vt:lpstr>PowerPoint Presentation</vt:lpstr>
      <vt:lpstr>  Collaboration  </vt:lpstr>
      <vt:lpstr>Operations</vt:lpstr>
      <vt:lpstr>PowerPoint Presentation</vt:lpstr>
      <vt:lpstr>Relationships </vt:lpstr>
      <vt:lpstr>Association</vt:lpstr>
      <vt:lpstr>Class Diagram </vt:lpstr>
      <vt:lpstr>PowerPoint Presentation</vt:lpstr>
      <vt:lpstr>PowerPoint Presentation</vt:lpstr>
      <vt:lpstr>Multiplicity </vt:lpstr>
      <vt:lpstr>Multiplicity</vt:lpstr>
      <vt:lpstr>Aggregation and Composition </vt:lpstr>
      <vt:lpstr>PowerPoint Presentation</vt:lpstr>
      <vt:lpstr>PowerPoint Presentation</vt:lpstr>
      <vt:lpstr>Constraints </vt:lpstr>
      <vt:lpstr>PowerPoint Presentation</vt:lpstr>
      <vt:lpstr>PowerPoint Presentation</vt:lpstr>
      <vt:lpstr>PowerPoint Presentation</vt:lpstr>
      <vt:lpstr>Next: Dynamic Modeling </vt:lpstr>
    </vt:vector>
  </TitlesOfParts>
  <Company>Thompson Rivers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2920 : Software Architecture &amp; Design</dc:title>
  <dc:creator>Msharma</dc:creator>
  <cp:lastModifiedBy>Msharma</cp:lastModifiedBy>
  <cp:revision>24</cp:revision>
  <dcterms:created xsi:type="dcterms:W3CDTF">2017-08-30T22:47:42Z</dcterms:created>
  <dcterms:modified xsi:type="dcterms:W3CDTF">2017-09-29T22:08:22Z</dcterms:modified>
</cp:coreProperties>
</file>