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9.xml" ContentType="application/vnd.openxmlformats-officedocument.themeOverride+xml"/>
  <Override PartName="/ppt/theme/themeOverride17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8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  <p:sldMasterId id="2147483686" r:id="rId2"/>
  </p:sldMasterIdLst>
  <p:notesMasterIdLst>
    <p:notesMasterId r:id="rId25"/>
  </p:notesMasterIdLst>
  <p:handoutMasterIdLst>
    <p:handoutMasterId r:id="rId26"/>
  </p:handoutMasterIdLst>
  <p:sldIdLst>
    <p:sldId id="354" r:id="rId3"/>
    <p:sldId id="360" r:id="rId4"/>
    <p:sldId id="258" r:id="rId5"/>
    <p:sldId id="364" r:id="rId6"/>
    <p:sldId id="367" r:id="rId7"/>
    <p:sldId id="365" r:id="rId8"/>
    <p:sldId id="366" r:id="rId9"/>
    <p:sldId id="370" r:id="rId10"/>
    <p:sldId id="372" r:id="rId11"/>
    <p:sldId id="374" r:id="rId12"/>
    <p:sldId id="260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5" r:id="rId21"/>
    <p:sldId id="389" r:id="rId22"/>
    <p:sldId id="390" r:id="rId23"/>
    <p:sldId id="392" r:id="rId24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>
        <p:scale>
          <a:sx n="50" d="100"/>
          <a:sy n="50" d="100"/>
        </p:scale>
        <p:origin x="-1650" y="-1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372C9D-CB31-4DD4-9192-6BC8411333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7EF39-9C55-409E-A58C-2DD7484E1A1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AE1548-0D5D-4836-B266-105BFA64FA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4C6F08E-45FB-46F7-B9DA-9E25FE8BF7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FDC919-100C-4045-AD53-4167495521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219E8-5857-4362-AB8C-4F0D1DF12BD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2626D-FD63-45FD-8151-895354AE703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14ABC3-F52A-432D-B65D-9BE4791658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727D44-F37C-4A46-87D8-9103CA259A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4704E-59D3-4409-AD87-50E30FB384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25C37-886F-40E1-98BA-0CE0F71797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7C4FA5-6B51-4E1A-9EA2-1C92C3670E0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EB3728-2BE1-47D0-B221-B7DA974B6D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E07E9D-2E16-4336-9BEC-F0FFC3A72B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6B1ED-0F87-4C1A-9793-127951DEF3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B0717-38EA-41EB-B962-B51640E235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B58F8-28B9-4B5A-801B-EE60A7CBA5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AA5575-C696-4548-B225-835BD2EBFC3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D45B33-74CB-49B6-B45F-48E02A8FBD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2B44EA-B629-4448-83A5-F8FC32D109A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743397-786C-464A-971D-29F635370E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7DAC1C-3D45-480E-B5F0-E9D49F15D7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8F9D43-FBE4-4AAB-9743-0BC5B07555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C84A8F-35AC-4160-9569-3DBC09EB461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9/20/2009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B48A62-8805-4BC1-9DFA-DB900EF7E2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.ca/library/about_us/mission_statemen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hyperlink" Target="http://www.purdue.edu/eas/chronos/mission_statement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Based on Chapter 11 </a:t>
            </a:r>
            <a:endParaRPr lang="en-GB" b="1" i="1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A88A0B2-EBA5-4DCE-B961-348FB83E7958}" type="slidenum">
              <a:rPr lang="en-GB"/>
              <a:pPr/>
              <a:t>1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Database Analysis </a:t>
            </a:r>
            <a:br>
              <a:rPr lang="en-CA" dirty="0" smtClean="0"/>
            </a:br>
            <a:r>
              <a:rPr lang="en-CA" dirty="0" smtClean="0"/>
              <a:t>Fact-finding techniques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4344-245D-492B-81F0-84A084CBD56A}" type="slidenum">
              <a:rPr lang="en-GB"/>
              <a:pPr/>
              <a:t>10</a:t>
            </a:fld>
            <a:endParaRPr lang="en-GB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AU" b="1">
                <a:cs typeface="Times New Roman" pitchFamily="18" charset="0"/>
              </a:rPr>
              <a:t>Research</a:t>
            </a:r>
            <a:r>
              <a:rPr lang="en-GB" b="1">
                <a:cs typeface="Times New Roman" pitchFamily="18" charset="0"/>
              </a:rPr>
              <a:t> 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Useful to research the application and problem. </a:t>
            </a:r>
          </a:p>
          <a:p>
            <a:pPr>
              <a:lnSpc>
                <a:spcPct val="90000"/>
              </a:lnSpc>
            </a:pPr>
            <a:endParaRPr lang="en-AU" b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Use computer trade journals, reference books, and the Internet (including user groups and bulletin boards).</a:t>
            </a:r>
          </a:p>
          <a:p>
            <a:pPr>
              <a:lnSpc>
                <a:spcPct val="90000"/>
              </a:lnSpc>
            </a:pPr>
            <a:endParaRPr lang="en-AU" b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Provide information on how others have solved similar problems, plus whether or not software packages exist to solve or even partially solve the problem. </a:t>
            </a:r>
            <a:endParaRPr lang="en-GB" b="1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b="1"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2884-EB08-4319-8CDF-71DF8F14CA3B}" type="slidenum">
              <a:rPr lang="en-GB"/>
              <a:pPr/>
              <a:t>11</a:t>
            </a:fld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AU" b="1">
                <a:cs typeface="Times New Roman" pitchFamily="18" charset="0"/>
              </a:rPr>
              <a:t>Questionnaires</a:t>
            </a:r>
            <a:r>
              <a:rPr lang="en-GB" b="1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AU" b="1">
                <a:cs typeface="Times New Roman" pitchFamily="18" charset="0"/>
              </a:rPr>
              <a:t>Conduct surveys through questionnaires, which are special-purpose documents that allow facts to be gathered from a large number of people while maintaining some control over their responses. </a:t>
            </a:r>
          </a:p>
          <a:p>
            <a:endParaRPr lang="en-AU" b="1">
              <a:cs typeface="Times New Roman" pitchFamily="18" charset="0"/>
            </a:endParaRPr>
          </a:p>
          <a:p>
            <a:r>
              <a:rPr lang="en-AU" b="1">
                <a:cs typeface="Times New Roman" pitchFamily="18" charset="0"/>
              </a:rPr>
              <a:t>There are two types of questions, namely free-format and fixed-format. </a:t>
            </a:r>
            <a:endParaRPr lang="en-GB" b="1"/>
          </a:p>
          <a:p>
            <a:pPr lvl="1">
              <a:buFontTx/>
              <a:buNone/>
            </a:pPr>
            <a:endParaRPr lang="en-GB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FAA8B-7764-4D00-AFA2-7A9633EFED12}" type="slidenum">
              <a:rPr lang="en-GB"/>
              <a:pPr/>
              <a:t>12</a:t>
            </a:fld>
            <a:endParaRPr lang="en-GB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28604"/>
            <a:ext cx="7772400" cy="571504"/>
          </a:xfrm>
        </p:spPr>
        <p:txBody>
          <a:bodyPr/>
          <a:lstStyle/>
          <a:p>
            <a:r>
              <a:rPr lang="en-GB" sz="2800" b="1" dirty="0" smtClean="0">
                <a:cs typeface="Times New Roman" pitchFamily="18" charset="0"/>
              </a:rPr>
              <a:t/>
            </a:r>
            <a:br>
              <a:rPr lang="en-GB" sz="2800" b="1" dirty="0" smtClean="0">
                <a:cs typeface="Times New Roman" pitchFamily="18" charset="0"/>
              </a:rPr>
            </a:br>
            <a:r>
              <a:rPr lang="en-GB" sz="2800" b="1" dirty="0">
                <a:cs typeface="Times New Roman" pitchFamily="18" charset="0"/>
              </a:rPr>
              <a:t/>
            </a:r>
            <a:br>
              <a:rPr lang="en-GB" sz="2800" b="1" dirty="0">
                <a:cs typeface="Times New Roman" pitchFamily="18" charset="0"/>
              </a:rPr>
            </a:br>
            <a:r>
              <a:rPr lang="en-GB" sz="2800" b="1" dirty="0">
                <a:cs typeface="Times New Roman" pitchFamily="18" charset="0"/>
              </a:rPr>
              <a:t/>
            </a:r>
            <a:br>
              <a:rPr lang="en-GB" sz="2800" b="1" dirty="0">
                <a:cs typeface="Times New Roman" pitchFamily="18" charset="0"/>
              </a:rPr>
            </a:br>
            <a:r>
              <a:rPr lang="en-GB" sz="2800" b="1" dirty="0" smtClean="0">
                <a:cs typeface="Times New Roman" pitchFamily="18" charset="0"/>
              </a:rPr>
              <a:t>Study Documentation</a:t>
            </a:r>
            <a:endParaRPr lang="en-GB" sz="2800" b="1" dirty="0">
              <a:cs typeface="Times New Roman" pitchFamily="18" charset="0"/>
            </a:endParaRPr>
          </a:p>
        </p:txBody>
      </p:sp>
      <p:pic>
        <p:nvPicPr>
          <p:cNvPr id="171012" name="Picture 4" descr="C10NF01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l="26730" t="578"/>
          <a:stretch>
            <a:fillRect/>
          </a:stretch>
        </p:blipFill>
        <p:spPr>
          <a:xfrm>
            <a:off x="900113" y="1700213"/>
            <a:ext cx="6480175" cy="4767262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6969-FB22-44ED-A2C7-83896EC46E8B}" type="slidenum">
              <a:rPr lang="en-GB"/>
              <a:pPr/>
              <a:t>13</a:t>
            </a:fld>
            <a:endParaRPr lang="en-GB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cs typeface="Times New Roman" pitchFamily="18" charset="0"/>
              </a:rPr>
              <a:t>Documentation</a:t>
            </a:r>
            <a:endParaRPr lang="en-GB" sz="2800" b="1" dirty="0">
              <a:cs typeface="Times New Roman" pitchFamily="18" charset="0"/>
            </a:endParaRPr>
          </a:p>
        </p:txBody>
      </p:sp>
      <p:pic>
        <p:nvPicPr>
          <p:cNvPr id="172036" name="Picture 4" descr="C10NF02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l="26898" t="-1158"/>
          <a:stretch>
            <a:fillRect/>
          </a:stretch>
        </p:blipFill>
        <p:spPr>
          <a:xfrm>
            <a:off x="900113" y="1628775"/>
            <a:ext cx="6119812" cy="4749800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C47C0-F922-4349-A7E1-54C524D1F70D}" type="slidenum">
              <a:rPr lang="en-GB"/>
              <a:pPr/>
              <a:t>14</a:t>
            </a:fld>
            <a:endParaRPr lang="en-GB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>
                <a:cs typeface="Times New Roman" pitchFamily="18" charset="0"/>
              </a:rPr>
              <a:t>Using Fact-Finding Techniques – </a:t>
            </a:r>
            <a:br>
              <a:rPr lang="en-GB" sz="2800" b="1">
                <a:cs typeface="Times New Roman" pitchFamily="18" charset="0"/>
              </a:rPr>
            </a:br>
            <a:r>
              <a:rPr lang="en-GB" sz="2800" b="1">
                <a:cs typeface="Times New Roman" pitchFamily="18" charset="0"/>
              </a:rPr>
              <a:t>A Worked Example</a:t>
            </a:r>
          </a:p>
        </p:txBody>
      </p:sp>
      <p:pic>
        <p:nvPicPr>
          <p:cNvPr id="173060" name="Picture 4" descr="C10NF03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t="578" r="25574"/>
          <a:stretch>
            <a:fillRect/>
          </a:stretch>
        </p:blipFill>
        <p:spPr>
          <a:xfrm>
            <a:off x="1258888" y="1557338"/>
            <a:ext cx="5257800" cy="5033962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FC88-B111-4C73-89ED-B3CB335BC53D}" type="slidenum">
              <a:rPr lang="en-GB"/>
              <a:pPr/>
              <a:t>15</a:t>
            </a:fld>
            <a:endParaRPr lang="en-GB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>
                <a:cs typeface="Times New Roman" pitchFamily="18" charset="0"/>
              </a:rPr>
              <a:t>Using Fact-Finding Techniques – </a:t>
            </a:r>
            <a:br>
              <a:rPr lang="en-GB" sz="2800" b="1">
                <a:cs typeface="Times New Roman" pitchFamily="18" charset="0"/>
              </a:rPr>
            </a:br>
            <a:r>
              <a:rPr lang="en-GB" sz="2800" b="1">
                <a:cs typeface="Times New Roman" pitchFamily="18" charset="0"/>
              </a:rPr>
              <a:t>A Worked Example</a:t>
            </a:r>
          </a:p>
        </p:txBody>
      </p:sp>
      <p:pic>
        <p:nvPicPr>
          <p:cNvPr id="174084" name="Picture 4" descr="C10NF0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l="27136" t="-2608"/>
          <a:stretch>
            <a:fillRect/>
          </a:stretch>
        </p:blipFill>
        <p:spPr>
          <a:xfrm>
            <a:off x="971550" y="1773238"/>
            <a:ext cx="6769100" cy="4429125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5EACC-48CB-4A1B-B112-CC9FD492C55B}" type="slidenum">
              <a:rPr lang="en-GB"/>
              <a:pPr/>
              <a:t>16</a:t>
            </a:fld>
            <a:endParaRPr lang="en-GB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>
                <a:cs typeface="Times New Roman" pitchFamily="18" charset="0"/>
              </a:rPr>
              <a:t>Using Fact-Finding Techniques – </a:t>
            </a:r>
            <a:br>
              <a:rPr lang="en-GB" sz="2800" b="1">
                <a:cs typeface="Times New Roman" pitchFamily="18" charset="0"/>
              </a:rPr>
            </a:br>
            <a:r>
              <a:rPr lang="en-GB" sz="2800" b="1">
                <a:cs typeface="Times New Roman" pitchFamily="18" charset="0"/>
              </a:rPr>
              <a:t>A Worked Example</a:t>
            </a:r>
          </a:p>
        </p:txBody>
      </p:sp>
      <p:pic>
        <p:nvPicPr>
          <p:cNvPr id="175108" name="Picture 4" descr="C10NF05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l="31400" t="578"/>
          <a:stretch>
            <a:fillRect/>
          </a:stretch>
        </p:blipFill>
        <p:spPr>
          <a:xfrm>
            <a:off x="1331913" y="1628775"/>
            <a:ext cx="5256212" cy="4897438"/>
          </a:xfrm>
          <a:noFill/>
          <a:ln/>
        </p:spPr>
      </p:pic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B10C1-5FEC-4339-BA9E-EA31AE37CF77}" type="slidenum">
              <a:rPr lang="en-GB"/>
              <a:pPr/>
              <a:t>17</a:t>
            </a:fld>
            <a:endParaRPr lang="en-GB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>
                <a:cs typeface="Times New Roman" pitchFamily="18" charset="0"/>
              </a:rPr>
              <a:t>Using Fact-Finding Techniques – </a:t>
            </a:r>
            <a:br>
              <a:rPr lang="en-GB" sz="2800" b="1">
                <a:cs typeface="Times New Roman" pitchFamily="18" charset="0"/>
              </a:rPr>
            </a:br>
            <a:r>
              <a:rPr lang="en-GB" sz="2800" b="1">
                <a:cs typeface="Times New Roman" pitchFamily="18" charset="0"/>
              </a:rPr>
              <a:t>A Worked Example</a:t>
            </a:r>
          </a:p>
        </p:txBody>
      </p:sp>
      <p:pic>
        <p:nvPicPr>
          <p:cNvPr id="176132" name="Picture 4" descr="C10NF06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t="-1158" r="25797"/>
          <a:stretch>
            <a:fillRect/>
          </a:stretch>
        </p:blipFill>
        <p:spPr>
          <a:xfrm>
            <a:off x="827088" y="1628775"/>
            <a:ext cx="6121400" cy="4919663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7958D-FE1B-4015-91C7-CD9086146591}" type="slidenum">
              <a:rPr lang="en-GB"/>
              <a:pPr/>
              <a:t>18</a:t>
            </a:fld>
            <a:endParaRPr lang="en-GB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>
                <a:cs typeface="Times New Roman" pitchFamily="18" charset="0"/>
              </a:rPr>
              <a:t>Using Fact-Finding Techniques – </a:t>
            </a:r>
            <a:br>
              <a:rPr lang="en-GB" sz="2800" b="1">
                <a:cs typeface="Times New Roman" pitchFamily="18" charset="0"/>
              </a:rPr>
            </a:br>
            <a:r>
              <a:rPr lang="en-GB" sz="2800" b="1">
                <a:cs typeface="Times New Roman" pitchFamily="18" charset="0"/>
              </a:rPr>
              <a:t>A Worked Example</a:t>
            </a:r>
          </a:p>
        </p:txBody>
      </p:sp>
      <p:pic>
        <p:nvPicPr>
          <p:cNvPr id="183300" name="Picture 4" descr="C10NF07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t="578" r="24828"/>
          <a:stretch>
            <a:fillRect/>
          </a:stretch>
        </p:blipFill>
        <p:spPr>
          <a:xfrm>
            <a:off x="755650" y="1628775"/>
            <a:ext cx="6911975" cy="4968875"/>
          </a:xfrm>
          <a:noFill/>
          <a:ln/>
        </p:spPr>
      </p:pic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30099-425D-4A7B-BA46-E66F29A28BC8}" type="slidenum">
              <a:rPr lang="en-GB"/>
              <a:pPr/>
              <a:t>19</a:t>
            </a:fld>
            <a:endParaRPr lang="en-GB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cs typeface="Times New Roman" pitchFamily="18" charset="0"/>
              </a:rPr>
              <a:t>Mission </a:t>
            </a:r>
            <a:r>
              <a:rPr lang="en-GB" sz="2800" b="1" dirty="0" smtClean="0">
                <a:cs typeface="Times New Roman" pitchFamily="18" charset="0"/>
              </a:rPr>
              <a:t>Statement</a:t>
            </a:r>
            <a:endParaRPr lang="en-GB" sz="2800" b="1" dirty="0"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the purpose of the database system?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>
                <a:hlinkClick r:id="rId3"/>
              </a:rPr>
              <a:t>TRU Library Mission Statement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Database mission statement and objectives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30BEF-4DBA-4CBE-B452-CDFE7B180DD3}" type="slidenum">
              <a:rPr lang="en-GB"/>
              <a:pPr/>
              <a:t>2</a:t>
            </a:fld>
            <a:endParaRPr lang="en-GB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b="1" dirty="0" smtClean="0"/>
              <a:t>Objectives</a:t>
            </a:r>
            <a:endParaRPr lang="en-GB" sz="3600" b="1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AU" b="1" dirty="0">
                <a:cs typeface="Times New Roman" pitchFamily="18" charset="0"/>
              </a:rPr>
              <a:t>The most commonly used fact-finding techniques.</a:t>
            </a:r>
            <a:r>
              <a:rPr lang="en-GB" b="1" dirty="0"/>
              <a:t> 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AU" b="1" dirty="0">
                <a:cs typeface="Times New Roman" pitchFamily="18" charset="0"/>
              </a:rPr>
              <a:t>How to use each fact-finding technique and the advantages and disadvantages of each.</a:t>
            </a:r>
            <a:r>
              <a:rPr lang="en-GB" b="1" dirty="0">
                <a:cs typeface="Times New Roman" pitchFamily="18" charset="0"/>
              </a:rPr>
              <a:t> </a:t>
            </a:r>
            <a:endParaRPr lang="en-GB" b="1" dirty="0"/>
          </a:p>
          <a:p>
            <a:endParaRPr lang="en-GB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725-1CD5-4818-BB67-EFAC14567DDD}" type="slidenum">
              <a:rPr lang="en-GB"/>
              <a:pPr/>
              <a:t>20</a:t>
            </a:fld>
            <a:endParaRPr lang="en-GB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cs typeface="Times New Roman" pitchFamily="18" charset="0"/>
              </a:rPr>
              <a:t>Objectives </a:t>
            </a:r>
            <a:r>
              <a:rPr lang="en-GB" sz="2800" b="1" dirty="0">
                <a:cs typeface="Times New Roman" pitchFamily="18" charset="0"/>
              </a:rPr>
              <a:t>for </a:t>
            </a:r>
            <a:r>
              <a:rPr lang="en-GB" sz="2800" b="1" dirty="0" smtClean="0">
                <a:cs typeface="Times New Roman" pitchFamily="18" charset="0"/>
              </a:rPr>
              <a:t>Database </a:t>
            </a:r>
            <a:r>
              <a:rPr lang="en-GB" sz="2800" b="1" dirty="0">
                <a:cs typeface="Times New Roman" pitchFamily="18" charset="0"/>
              </a:rPr>
              <a:t>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maintain (enter, update, and delete) data on…</a:t>
            </a:r>
          </a:p>
          <a:p>
            <a:r>
              <a:rPr lang="en-CA" dirty="0" smtClean="0"/>
              <a:t>To perform searches</a:t>
            </a:r>
          </a:p>
          <a:p>
            <a:r>
              <a:rPr lang="en-CA" dirty="0" smtClean="0"/>
              <a:t>To report ……</a:t>
            </a:r>
          </a:p>
          <a:p>
            <a:r>
              <a:rPr lang="en-CA" dirty="0" smtClean="0"/>
              <a:t>To support  ….. Transactions</a:t>
            </a:r>
          </a:p>
          <a:p>
            <a:r>
              <a:rPr lang="en-CA" dirty="0" smtClean="0"/>
              <a:t>To track the status of ……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2EC32-E360-4342-BE24-456E22B4D556}" type="slidenum">
              <a:rPr lang="en-GB"/>
              <a:pPr/>
              <a:t>21</a:t>
            </a:fld>
            <a:endParaRPr lang="en-GB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>
                <a:cs typeface="Times New Roman" pitchFamily="18" charset="0"/>
              </a:rPr>
              <a:t>System Boundary for </a:t>
            </a:r>
            <a:r>
              <a:rPr lang="en-GB" sz="2800" b="1" i="1">
                <a:cs typeface="Times New Roman" pitchFamily="18" charset="0"/>
              </a:rPr>
              <a:t>DreamHome </a:t>
            </a:r>
            <a:r>
              <a:rPr lang="en-GB" sz="2800" b="1">
                <a:cs typeface="Times New Roman" pitchFamily="18" charset="0"/>
              </a:rPr>
              <a:t>Database System</a:t>
            </a:r>
          </a:p>
        </p:txBody>
      </p:sp>
      <p:pic>
        <p:nvPicPr>
          <p:cNvPr id="193541" name="Picture 5" descr="C10NF10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l="19679" t="-1820"/>
          <a:stretch>
            <a:fillRect/>
          </a:stretch>
        </p:blipFill>
        <p:spPr>
          <a:xfrm>
            <a:off x="827088" y="1773238"/>
            <a:ext cx="7561262" cy="4003675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C43A-3358-4555-BBF7-E3EEEC4B98D3}" type="slidenum">
              <a:rPr lang="en-GB"/>
              <a:pPr/>
              <a:t>22</a:t>
            </a:fld>
            <a:endParaRPr lang="en-GB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>
                <a:cs typeface="Times New Roman" pitchFamily="18" charset="0"/>
              </a:rPr>
              <a:t>Cross-reference of user views with main types of data used by each</a:t>
            </a:r>
          </a:p>
        </p:txBody>
      </p:sp>
      <p:pic>
        <p:nvPicPr>
          <p:cNvPr id="195589" name="Picture 5" descr="C10NT07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l="102" t="10690"/>
          <a:stretch>
            <a:fillRect/>
          </a:stretch>
        </p:blipFill>
        <p:spPr>
          <a:xfrm>
            <a:off x="827088" y="1844675"/>
            <a:ext cx="7720012" cy="3143250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C71EF-2758-4C1B-A83D-AA4327D33DD0}" type="slidenum">
              <a:rPr lang="en-GB"/>
              <a:pPr/>
              <a:t>3</a:t>
            </a:fld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AU" b="1">
                <a:cs typeface="Times New Roman" pitchFamily="18" charset="0"/>
              </a:rPr>
              <a:t>Fact-finding techniques</a:t>
            </a:r>
            <a:endParaRPr lang="en-GB" b="1"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It is critical to capture the necessary facts to build the required database application. </a:t>
            </a:r>
          </a:p>
          <a:p>
            <a:pPr>
              <a:lnSpc>
                <a:spcPct val="90000"/>
              </a:lnSpc>
            </a:pPr>
            <a:endParaRPr lang="en-AU" b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These facts are captured using fact-finding techniques. </a:t>
            </a:r>
          </a:p>
          <a:p>
            <a:pPr>
              <a:lnSpc>
                <a:spcPct val="90000"/>
              </a:lnSpc>
            </a:pPr>
            <a:endParaRPr lang="en-AU" b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The formal process of using techniques such as interviews and questionnaires to collect facts about systems, requirements, and preferences</a:t>
            </a:r>
            <a:r>
              <a:rPr lang="en-GB" b="1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F522-9A83-434D-B11A-6EE3A1036416}" type="slidenum">
              <a:rPr lang="en-GB"/>
              <a:pPr/>
              <a:t>4</a:t>
            </a:fld>
            <a:endParaRPr lang="en-GB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AU" b="1">
                <a:cs typeface="Times New Roman" pitchFamily="18" charset="0"/>
              </a:rPr>
              <a:t>Fact-Finding Techniques</a:t>
            </a:r>
            <a:r>
              <a:rPr lang="en-GB" b="1"/>
              <a:t>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b="1" dirty="0">
                <a:cs typeface="Times New Roman" pitchFamily="18" charset="0"/>
              </a:rPr>
              <a:t>A database developer normally uses several fact-finding techniques during a single database project including: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cs typeface="Times New Roman" pitchFamily="18" charset="0"/>
              </a:rPr>
              <a:t>examining 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cs typeface="Times New Roman" pitchFamily="18" charset="0"/>
              </a:rPr>
              <a:t>interviewing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cs typeface="Times New Roman" pitchFamily="18" charset="0"/>
              </a:rPr>
              <a:t>observing the organization in operation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cs typeface="Times New Roman" pitchFamily="18" charset="0"/>
              </a:rPr>
              <a:t>research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>
                <a:cs typeface="Times New Roman" pitchFamily="18" charset="0"/>
              </a:rPr>
              <a:t>questionnaires</a:t>
            </a:r>
            <a:endParaRPr lang="en-GB" b="1" dirty="0"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96B7-2FF2-4FB1-A98B-07CBC966B0CE}" type="slidenum">
              <a:rPr lang="en-GB"/>
              <a:pPr/>
              <a:t>5</a:t>
            </a:fld>
            <a:endParaRPr lang="en-GB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b="1">
                <a:cs typeface="Times New Roman" pitchFamily="18" charset="0"/>
              </a:rPr>
              <a:t>Examining documentation</a:t>
            </a:r>
            <a:endParaRPr lang="en-GB" b="1">
              <a:cs typeface="Times New Roman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AU" b="1">
                <a:cs typeface="Times New Roman" pitchFamily="18" charset="0"/>
              </a:rPr>
              <a:t>Can be useful </a:t>
            </a:r>
          </a:p>
          <a:p>
            <a:pPr lvl="1"/>
            <a:r>
              <a:rPr lang="en-AU" b="1">
                <a:cs typeface="Times New Roman" pitchFamily="18" charset="0"/>
              </a:rPr>
              <a:t>to gain some insight as to how the need for a database arose. </a:t>
            </a:r>
          </a:p>
          <a:p>
            <a:pPr lvl="1"/>
            <a:r>
              <a:rPr lang="en-AU" b="1">
                <a:cs typeface="Times New Roman" pitchFamily="18" charset="0"/>
              </a:rPr>
              <a:t>to identify the part of the organization associated with the problem. </a:t>
            </a:r>
          </a:p>
          <a:p>
            <a:pPr lvl="1"/>
            <a:r>
              <a:rPr lang="en-AU" b="1">
                <a:cs typeface="Times New Roman" pitchFamily="18" charset="0"/>
              </a:rPr>
              <a:t>To understand the current system.</a:t>
            </a:r>
          </a:p>
          <a:p>
            <a:pPr lvl="1"/>
            <a:endParaRPr lang="en-US" b="1"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4D8-031C-4224-B17F-74049DE0E11C}" type="slidenum">
              <a:rPr lang="en-GB"/>
              <a:pPr/>
              <a:t>6</a:t>
            </a:fld>
            <a:endParaRPr lang="en-GB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AU" b="1">
                <a:cs typeface="Times New Roman" pitchFamily="18" charset="0"/>
              </a:rPr>
              <a:t>Examples of types of documentation that should be examined</a:t>
            </a:r>
            <a:r>
              <a:rPr lang="en-GB" b="1"/>
              <a:t> </a:t>
            </a:r>
          </a:p>
        </p:txBody>
      </p:sp>
      <p:pic>
        <p:nvPicPr>
          <p:cNvPr id="142342" name="Picture 6" descr="C10NT02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l="-70" t="9337"/>
          <a:stretch>
            <a:fillRect/>
          </a:stretch>
        </p:blipFill>
        <p:spPr>
          <a:xfrm>
            <a:off x="285720" y="1643050"/>
            <a:ext cx="8537219" cy="4657745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C86CB-BE9D-44F7-9A93-42972DF2B49A}" type="slidenum">
              <a:rPr lang="en-GB"/>
              <a:pPr/>
              <a:t>7</a:t>
            </a:fld>
            <a:endParaRPr lang="en-GB"/>
          </a:p>
        </p:txBody>
      </p:sp>
      <p:sp>
        <p:nvSpPr>
          <p:cNvPr id="1433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AU" b="1">
                <a:cs typeface="Times New Roman" pitchFamily="18" charset="0"/>
              </a:rPr>
              <a:t>Interviewing</a:t>
            </a:r>
            <a:r>
              <a:rPr lang="en-GB" b="1"/>
              <a:t> </a:t>
            </a:r>
          </a:p>
        </p:txBody>
      </p:sp>
      <p:sp>
        <p:nvSpPr>
          <p:cNvPr id="143363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Most commonly used, and normally most useful, fact-finding technique. Enables collection of information from individuals face-to-face.</a:t>
            </a:r>
          </a:p>
          <a:p>
            <a:pPr>
              <a:lnSpc>
                <a:spcPct val="90000"/>
              </a:lnSpc>
            </a:pPr>
            <a:endParaRPr lang="en-AU" b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Objectives include finding out facts, verifying facts, clarifying facts, generating enthusiasm, getting the end-user involved, identifying requirements, and gathering ideas and opinions.</a:t>
            </a:r>
            <a:r>
              <a:rPr lang="en-GB" b="1">
                <a:cs typeface="Times New Roman" pitchFamily="18" charset="0"/>
              </a:rPr>
              <a:t> </a:t>
            </a:r>
            <a:endParaRPr lang="en-US" b="1"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C4B4B-C4ED-455A-AAE7-C9B304D486B3}" type="slidenum">
              <a:rPr lang="en-GB"/>
              <a:pPr/>
              <a:t>8</a:t>
            </a:fld>
            <a:endParaRPr lang="en-GB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b="1">
                <a:cs typeface="Times New Roman" pitchFamily="18" charset="0"/>
              </a:rPr>
              <a:t>Interviewing </a:t>
            </a:r>
            <a:endParaRPr lang="en-GB" b="1">
              <a:cs typeface="Times New Roman" pitchFamily="18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</a:pPr>
            <a:r>
              <a:rPr lang="en-US" b="1">
                <a:cs typeface="Times New Roman" pitchFamily="18" charset="0"/>
              </a:rPr>
              <a:t>There are two types of interviews unstructured and structured.</a:t>
            </a:r>
          </a:p>
          <a:p>
            <a:pPr>
              <a:lnSpc>
                <a:spcPct val="90000"/>
              </a:lnSpc>
            </a:pPr>
            <a:endParaRPr lang="en-US" b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Open-ended questions allow the interviewee to respond in any way that seems appropriate</a:t>
            </a:r>
            <a:r>
              <a:rPr lang="en-GB" b="1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GB" b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Closed-ended questions restrict answers to either specific choices or short, direct responses. </a:t>
            </a:r>
            <a:endParaRPr lang="en-US" b="1">
              <a:cs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C1CE-4B9B-48C0-B320-BDAB199D0E9B}" type="slidenum">
              <a:rPr lang="en-GB"/>
              <a:pPr/>
              <a:t>9</a:t>
            </a:fld>
            <a:endParaRPr lang="en-GB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AU" b="1">
                <a:cs typeface="Times New Roman" pitchFamily="18" charset="0"/>
              </a:rPr>
              <a:t>Observing the Organization in Operation </a:t>
            </a:r>
            <a:r>
              <a:rPr lang="en-US" b="1">
                <a:cs typeface="Times New Roman" pitchFamily="18" charset="0"/>
              </a:rPr>
              <a:t/>
            </a:r>
            <a:br>
              <a:rPr lang="en-US" b="1">
                <a:cs typeface="Times New Roman" pitchFamily="18" charset="0"/>
              </a:rPr>
            </a:br>
            <a:endParaRPr lang="en-GB" b="1">
              <a:cs typeface="Times New Roman" pitchFamily="18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An effective technique for</a:t>
            </a:r>
            <a:r>
              <a:rPr lang="en-AU" b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AU" b="1">
                <a:cs typeface="Times New Roman" pitchFamily="18" charset="0"/>
              </a:rPr>
              <a:t>understanding a system. </a:t>
            </a:r>
          </a:p>
          <a:p>
            <a:pPr>
              <a:lnSpc>
                <a:spcPct val="90000"/>
              </a:lnSpc>
            </a:pPr>
            <a:endParaRPr lang="en-AU" b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Possible to either participate in, or watch, a person perform activities to learn about the system. </a:t>
            </a:r>
          </a:p>
          <a:p>
            <a:pPr>
              <a:lnSpc>
                <a:spcPct val="90000"/>
              </a:lnSpc>
            </a:pPr>
            <a:endParaRPr lang="en-AU" b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cs typeface="Times New Roman" pitchFamily="18" charset="0"/>
              </a:rPr>
              <a:t>Useful when validity of data collected is in question or when the complexity of certain aspects of the system prevents a clear explanation by the end-users.</a:t>
            </a:r>
            <a:r>
              <a:rPr lang="en-AU" sz="2400" b="1">
                <a:cs typeface="Times New Roman" pitchFamily="18" charset="0"/>
              </a:rPr>
              <a:t> </a:t>
            </a:r>
            <a:endParaRPr lang="en-GB" sz="2400" b="1"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1564</TotalTime>
  <Pages>80</Pages>
  <Words>518</Words>
  <Application>Microsoft Office PowerPoint</Application>
  <PresentationFormat>On-screen Show (4:3)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Times New Roman</vt:lpstr>
      <vt:lpstr>Monotype Sorts</vt:lpstr>
      <vt:lpstr>1_introdbs</vt:lpstr>
      <vt:lpstr>Concourse</vt:lpstr>
      <vt:lpstr>Database Analysis  Fact-finding techniques</vt:lpstr>
      <vt:lpstr>Objectives</vt:lpstr>
      <vt:lpstr>Fact-finding techniques</vt:lpstr>
      <vt:lpstr>Fact-Finding Techniques </vt:lpstr>
      <vt:lpstr>Examining documentation</vt:lpstr>
      <vt:lpstr>Examples of types of documentation that should be examined </vt:lpstr>
      <vt:lpstr>Interviewing </vt:lpstr>
      <vt:lpstr>Interviewing </vt:lpstr>
      <vt:lpstr>Observing the Organization in Operation  </vt:lpstr>
      <vt:lpstr>Research </vt:lpstr>
      <vt:lpstr>Questionnaires </vt:lpstr>
      <vt:lpstr>   Study Documentation</vt:lpstr>
      <vt:lpstr>Documentation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  <vt:lpstr>Mission Statement</vt:lpstr>
      <vt:lpstr>Objectives for Database System</vt:lpstr>
      <vt:lpstr>System Boundary for DreamHome Database System</vt:lpstr>
      <vt:lpstr>Cross-reference of user views with main types of data used by each</vt:lpstr>
    </vt:vector>
  </TitlesOfParts>
  <Company>University of Paisley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26</dc:title>
  <dc:subject>Database Systems</dc:subject>
  <dc:creator>Thomas Connolly and Carolyn Begg</dc:creator>
  <cp:keywords/>
  <dc:description>Transparencies for Chapter 26 of textbook_x000d_
Database Systems: A Practical Approach to Design, Implementation and Management</dc:description>
  <cp:lastModifiedBy>TRU-XP-PC</cp:lastModifiedBy>
  <cp:revision>64</cp:revision>
  <cp:lastPrinted>1998-06-17T14:53:36Z</cp:lastPrinted>
  <dcterms:created xsi:type="dcterms:W3CDTF">1998-05-25T22:58:04Z</dcterms:created>
  <dcterms:modified xsi:type="dcterms:W3CDTF">2009-09-21T17:05:36Z</dcterms:modified>
</cp:coreProperties>
</file>