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  <p:sldMasterId id="2147483700" r:id="rId2"/>
    <p:sldMasterId id="2147483702" r:id="rId3"/>
    <p:sldMasterId id="2147483715" r:id="rId4"/>
    <p:sldMasterId id="2147483717" r:id="rId5"/>
    <p:sldMasterId id="2147483730" r:id="rId6"/>
    <p:sldMasterId id="2147483732" r:id="rId7"/>
    <p:sldMasterId id="2147483745" r:id="rId8"/>
    <p:sldMasterId id="2147483747" r:id="rId9"/>
    <p:sldMasterId id="2147483760" r:id="rId10"/>
    <p:sldMasterId id="2147483762" r:id="rId11"/>
    <p:sldMasterId id="2147484155" r:id="rId12"/>
    <p:sldMasterId id="2147484168" r:id="rId13"/>
  </p:sldMasterIdLst>
  <p:notesMasterIdLst>
    <p:notesMasterId r:id="rId69"/>
  </p:notesMasterIdLst>
  <p:handoutMasterIdLst>
    <p:handoutMasterId r:id="rId70"/>
  </p:handoutMasterIdLst>
  <p:sldIdLst>
    <p:sldId id="386" r:id="rId14"/>
    <p:sldId id="258" r:id="rId15"/>
    <p:sldId id="387" r:id="rId16"/>
    <p:sldId id="388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6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7" r:id="rId35"/>
    <p:sldId id="262" r:id="rId36"/>
    <p:sldId id="263" r:id="rId37"/>
    <p:sldId id="264" r:id="rId38"/>
    <p:sldId id="266" r:id="rId39"/>
    <p:sldId id="267" r:id="rId40"/>
    <p:sldId id="268" r:id="rId41"/>
    <p:sldId id="277" r:id="rId42"/>
    <p:sldId id="281" r:id="rId43"/>
    <p:sldId id="282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315" r:id="rId57"/>
    <p:sldId id="316" r:id="rId58"/>
    <p:sldId id="317" r:id="rId59"/>
    <p:sldId id="318" r:id="rId60"/>
    <p:sldId id="322" r:id="rId61"/>
    <p:sldId id="323" r:id="rId62"/>
    <p:sldId id="356" r:id="rId63"/>
    <p:sldId id="357" r:id="rId64"/>
    <p:sldId id="358" r:id="rId65"/>
    <p:sldId id="359" r:id="rId66"/>
    <p:sldId id="360" r:id="rId67"/>
    <p:sldId id="363" r:id="rId68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74" d="100"/>
          <a:sy n="74" d="100"/>
        </p:scale>
        <p:origin x="10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61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4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69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0765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5200" y="758825"/>
            <a:ext cx="4860925" cy="3644900"/>
          </a:xfrm>
          <a:noFill/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630738"/>
            <a:ext cx="4975225" cy="44037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30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966788" y="758825"/>
            <a:ext cx="4859337" cy="3644900"/>
          </a:xfrm>
          <a:solidFill>
            <a:srgbClr val="FFFFFF"/>
          </a:solidFill>
          <a:ln/>
        </p:spPr>
      </p:sp>
      <p:sp>
        <p:nvSpPr>
          <p:cNvPr id="33795" name="Rectangle 1027"/>
          <p:cNvSpPr>
            <a:spLocks noChangeArrowheads="1"/>
          </p:cNvSpPr>
          <p:nvPr>
            <p:ph type="body" idx="1"/>
          </p:nvPr>
        </p:nvSpPr>
        <p:spPr>
          <a:xfrm>
            <a:off x="947738" y="4630738"/>
            <a:ext cx="4975225" cy="440372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86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1" y="1905004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1" y="434499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63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2858"/>
      </p:ext>
    </p:extLst>
  </p:cSld>
  <p:clrMapOvr>
    <a:masterClrMapping/>
  </p:clrMapOvr>
  <p:transition>
    <p:fade/>
  </p:transition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41AAD-7FF6-4BC0-84E2-882AC0A2643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05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2C741-EAD3-4C96-B158-33CE2EB3BBC9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138345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50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988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1" y="1905004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1" y="434499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154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6799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10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448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73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757805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757805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128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94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7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2391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5722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18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52388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8178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24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66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7701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489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50583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39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338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8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080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561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7302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941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67272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171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982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853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035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1204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922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2262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900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592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59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2120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5341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0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20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60277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33367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9375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2267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442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5202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2854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2921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803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189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757805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757805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027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8978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67355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3360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90474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699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5605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410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525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6540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10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582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0464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6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715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51184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45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044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73999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76231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 rtlCol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0000" b="0" i="1" kern="1200" baseline="0" dirty="0" smtClean="0">
                <a:ln>
                  <a:solidFill>
                    <a:schemeClr val="tx1">
                      <a:alpha val="21000"/>
                    </a:schemeClr>
                  </a:solidFill>
                </a:ln>
                <a:gradFill>
                  <a:gsLst>
                    <a:gs pos="6000">
                      <a:schemeClr val="accent4">
                        <a:lumMod val="75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100000">
                      <a:schemeClr val="bg2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139700" dir="16200000" rotWithShape="0">
                    <a:schemeClr val="tx1">
                      <a:alpha val="34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593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CB8B68-AD0D-4813-9136-951357FE4765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752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C621-85A4-42A9-887A-7528C6DBEA4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64925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48A36-696D-4BE4-BD47-5ABC4B27CCA8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201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60F47-1BD1-4D82-A9A7-5578638FEF2B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68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1FE44-7B57-45BB-A8F2-ECEE0EE9B12F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414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811D7-9CF6-4692-B5E5-19B89B36A04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724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4F575-572A-41D7-8227-63D825BF80D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886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B08D-4CF5-45B2-B113-F0E98FDF991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947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C0CBD-1CB0-45B2-9643-86AFD8C0520D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80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DF21F-EF5B-4BA2-9480-E0CC7A6889BD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730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41AAD-7FF6-4BC0-84E2-882AC0A2643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130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2C741-EAD3-4C96-B158-33CE2EB3BBC9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706219"/>
      </p:ext>
    </p:extLst>
  </p:cSld>
  <p:clrMapOvr>
    <a:masterClrMapping/>
  </p:clrMapOvr>
  <p:transition>
    <p:fade/>
  </p:transition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CB8B68-AD0D-4813-9136-951357FE4765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172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C621-85A4-42A9-887A-7528C6DBEA4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746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48A36-696D-4BE4-BD47-5ABC4B27CCA8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25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60F47-1BD1-4D82-A9A7-5578638FEF2B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591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1FE44-7B57-45BB-A8F2-ECEE0EE9B12F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639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811D7-9CF6-4692-B5E5-19B89B36A04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214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4F575-572A-41D7-8227-63D825BF80D3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76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B08D-4CF5-45B2-B113-F0E98FDF991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24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C0CBD-1CB0-45B2-9643-86AFD8C0520D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989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DF21F-EF5B-4BA2-9480-E0CC7A6889BD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0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2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3" descr="bottomba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9200"/>
            <a:ext cx="9144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138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139" r:id="rId10"/>
    <p:sldLayoutId id="2147484140" r:id="rId11"/>
    <p:sldLayoutId id="2147484141" r:id="rId12"/>
  </p:sldLayoutIdLst>
  <p:transition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indent="4032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1268" name="Picture 3" descr="bottomba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9200"/>
            <a:ext cx="9144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51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52" r:id="rId10"/>
    <p:sldLayoutId id="2147484153" r:id="rId11"/>
    <p:sldLayoutId id="2147484154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81C9D4-D211-4EC7-837E-A1CD9C83E90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81C9D4-D211-4EC7-837E-A1CD9C83E90E}" type="slidenum">
              <a:rPr lang="en-GB" altLang="en-US">
                <a:solidFill>
                  <a:srgbClr val="000066"/>
                </a:solidFill>
              </a:rPr>
              <a:pPr/>
              <a:t>‹#›</a:t>
            </a:fld>
            <a:endParaRPr lang="en-GB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indent="4032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143" r:id="rId10"/>
    <p:sldLayoutId id="2147484144" r:id="rId11"/>
    <p:sldLayoutId id="2147484095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indent="4032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45" r:id="rId10"/>
    <p:sldLayoutId id="2147484146" r:id="rId11"/>
    <p:sldLayoutId id="2147484106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indent="4032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indent="4032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9220" name="Picture 3" descr="bottomba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9200"/>
            <a:ext cx="9144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47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48" r:id="rId10"/>
    <p:sldLayoutId id="2147484149" r:id="rId11"/>
    <p:sldLayoutId id="2147484150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spc="-150" dirty="0">
          <a:ln w="3175">
            <a:noFill/>
          </a:ln>
          <a:solidFill>
            <a:srgbClr val="005825"/>
          </a:solidFill>
          <a:latin typeface="+mj-lt"/>
          <a:ea typeface="+mn-ea"/>
          <a:cs typeface="Arial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itchFamily="34" charset="0"/>
          <a:cs typeface="Arial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themeOverride" Target="../theme/themeOverr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905000"/>
            <a:ext cx="7681913" cy="1524000"/>
          </a:xfrm>
        </p:spPr>
        <p:txBody>
          <a:bodyPr/>
          <a:lstStyle/>
          <a:p>
            <a:pPr defTabSz="914363" eaLnBrk="1" fontAlgn="auto" hangingPunct="1">
              <a:spcAft>
                <a:spcPts val="0"/>
              </a:spcAft>
              <a:defRPr/>
            </a:pPr>
            <a:r>
              <a:rPr lang="en-GB" dirty="0" smtClean="0">
                <a:latin typeface="Times" pitchFamily="18" charset="0"/>
              </a:rPr>
              <a:t>Chapter 9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0250" y="4344988"/>
            <a:ext cx="7681913" cy="4619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b="1" smtClean="0">
                <a:solidFill>
                  <a:srgbClr val="000000"/>
                </a:solidFill>
                <a:latin typeface="Times" panose="02020603050405020304" pitchFamily="18" charset="0"/>
              </a:rPr>
              <a:t>Object-Relational DBMSs</a:t>
            </a:r>
          </a:p>
        </p:txBody>
      </p:sp>
      <p:sp>
        <p:nvSpPr>
          <p:cNvPr id="30725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Interactive and Dynamic Web Sites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08963" cy="4816475"/>
          </a:xfrm>
        </p:spPr>
        <p:txBody>
          <a:bodyPr/>
          <a:lstStyle/>
          <a:p>
            <a:pPr algn="just" eaLnBrk="1" hangingPunct="1"/>
            <a:r>
              <a:rPr lang="en-US" altLang="en-US" sz="2600" b="1" smtClean="0">
                <a:latin typeface="Times" panose="02020603050405020304" pitchFamily="18" charset="0"/>
                <a:cs typeface="Times New Roman" panose="02020603050405020304" pitchFamily="18" charset="0"/>
              </a:rPr>
              <a:t>Online catalog for selling clothes maintains preferences for previous visitors and allows visitor to:</a:t>
            </a:r>
          </a:p>
          <a:p>
            <a:pPr lvl="1" algn="just" eaLnBrk="1" hangingPunct="1"/>
            <a:r>
              <a:rPr lang="en-US" altLang="en-US" sz="2400" b="1" smtClean="0">
                <a:latin typeface="Times" panose="02020603050405020304" pitchFamily="18" charset="0"/>
                <a:cs typeface="Times New Roman" panose="02020603050405020304" pitchFamily="18" charset="0"/>
              </a:rPr>
              <a:t>obtain 3D rendering of any item based on  color, size, fabric, etc.;</a:t>
            </a:r>
          </a:p>
          <a:p>
            <a:pPr lvl="1" algn="just" eaLnBrk="1" hangingPunct="1"/>
            <a:r>
              <a:rPr lang="en-US" altLang="en-US" sz="2400" b="1" smtClean="0">
                <a:latin typeface="Times" panose="02020603050405020304" pitchFamily="18" charset="0"/>
                <a:cs typeface="Times New Roman" panose="02020603050405020304" pitchFamily="18" charset="0"/>
              </a:rPr>
              <a:t>modify rendering to account for movement, illumination, backdrop, occasion, etc.;</a:t>
            </a:r>
          </a:p>
          <a:p>
            <a:pPr lvl="1" algn="just" eaLnBrk="1" hangingPunct="1"/>
            <a:r>
              <a:rPr lang="en-US" altLang="en-US" sz="2400" b="1" smtClean="0">
                <a:latin typeface="Times" panose="02020603050405020304" pitchFamily="18" charset="0"/>
                <a:cs typeface="Times New Roman" panose="02020603050405020304" pitchFamily="18" charset="0"/>
              </a:rPr>
              <a:t>select accessories to go with the outfit, from items presented in a sidebar;</a:t>
            </a:r>
          </a:p>
          <a:p>
            <a:pPr algn="just" eaLnBrk="1" hangingPunct="1"/>
            <a:r>
              <a:rPr lang="en-US" altLang="en-US" sz="2600" b="1" smtClean="0">
                <a:latin typeface="Times" panose="02020603050405020304" pitchFamily="18" charset="0"/>
                <a:cs typeface="Times New Roman" panose="02020603050405020304" pitchFamily="18" charset="0"/>
              </a:rPr>
              <a:t>Need to handle multimedia content and to interactively modify display based on user preferences and user selections. Added complexity of providing 3D rendering. </a:t>
            </a:r>
            <a:endParaRPr lang="en-US" altLang="en-US" sz="2600" b="1" smtClean="0"/>
          </a:p>
        </p:txBody>
      </p:sp>
      <p:sp>
        <p:nvSpPr>
          <p:cNvPr id="4198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FEC564-180C-41F6-99A4-49D0757497CB}" type="slidenum">
              <a:rPr lang="en-GB" altLang="en-US" sz="1800"/>
              <a:pPr/>
              <a:t>10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125538"/>
            <a:ext cx="8001000" cy="4518160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Poor Representation of “Real World” Entities</a:t>
            </a:r>
          </a:p>
          <a:p>
            <a:pPr lvl="1" algn="just" eaLnBrk="1" hangingPunct="1"/>
            <a:r>
              <a:rPr lang="en-US" altLang="en-US" b="1" dirty="0" smtClean="0"/>
              <a:t>Normalization leads to relations that do not correspond to entities in “</a:t>
            </a:r>
            <a:r>
              <a:rPr lang="en-US" altLang="en-US" b="1" dirty="0" smtClean="0">
                <a:solidFill>
                  <a:srgbClr val="FF0000"/>
                </a:solidFill>
              </a:rPr>
              <a:t>real world</a:t>
            </a:r>
            <a:r>
              <a:rPr lang="en-US" altLang="en-US" b="1" dirty="0" smtClean="0"/>
              <a:t>”.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Semantic Overloading</a:t>
            </a:r>
          </a:p>
          <a:p>
            <a:pPr lvl="1" algn="just" eaLnBrk="1" hangingPunct="1"/>
            <a:r>
              <a:rPr lang="en-US" altLang="en-US" b="1" dirty="0" smtClean="0"/>
              <a:t>Relational model has only </a:t>
            </a:r>
            <a:r>
              <a:rPr lang="en-US" altLang="en-US" b="1" dirty="0" smtClean="0">
                <a:solidFill>
                  <a:srgbClr val="FF0000"/>
                </a:solidFill>
              </a:rPr>
              <a:t>one construct </a:t>
            </a:r>
            <a:r>
              <a:rPr lang="en-US" altLang="en-US" b="1" dirty="0" smtClean="0"/>
              <a:t>for representing data and data relationships: the relation. </a:t>
            </a:r>
            <a:r>
              <a:rPr lang="en-US" altLang="en-US" b="1" dirty="0" smtClean="0"/>
              <a:t>The relationships between entities are represented by the </a:t>
            </a:r>
            <a:r>
              <a:rPr lang="en-US" altLang="en-US" b="1" dirty="0" smtClean="0">
                <a:solidFill>
                  <a:srgbClr val="FF0000"/>
                </a:solidFill>
              </a:rPr>
              <a:t>foreign keys </a:t>
            </a:r>
            <a:r>
              <a:rPr lang="en-US" altLang="en-US" b="1" dirty="0" smtClean="0"/>
              <a:t>(within the relations). </a:t>
            </a:r>
            <a:endParaRPr lang="en-US" altLang="en-US" b="1" dirty="0" smtClean="0"/>
          </a:p>
          <a:p>
            <a:pPr lvl="1" algn="just" eaLnBrk="1" hangingPunct="1"/>
            <a:r>
              <a:rPr lang="en-US" altLang="en-US" b="1" dirty="0" smtClean="0"/>
              <a:t>Relational model is </a:t>
            </a:r>
            <a:r>
              <a:rPr lang="en-US" altLang="en-US" b="1" i="1" dirty="0" smtClean="0"/>
              <a:t>semantically overloaded</a:t>
            </a:r>
            <a:r>
              <a:rPr lang="en-US" altLang="en-US" b="1" dirty="0" smtClean="0"/>
              <a:t>.</a:t>
            </a:r>
          </a:p>
        </p:txBody>
      </p:sp>
      <p:sp>
        <p:nvSpPr>
          <p:cNvPr id="4301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34BDFF-0B9C-4940-82B5-8A6C60F7805C}" type="slidenum">
              <a:rPr lang="en-GB" altLang="en-US" sz="1800"/>
              <a:pPr/>
              <a:t>11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985980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Poor Support for Integrity  and General Constraints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Homogeneous Data Structure</a:t>
            </a:r>
          </a:p>
          <a:p>
            <a:pPr lvl="1" algn="just" eaLnBrk="1" hangingPunct="1"/>
            <a:r>
              <a:rPr lang="en-US" altLang="en-US" b="1" dirty="0" smtClean="0"/>
              <a:t>Relational model assumes both </a:t>
            </a:r>
            <a:r>
              <a:rPr lang="en-US" altLang="en-US" b="1" dirty="0" smtClean="0">
                <a:solidFill>
                  <a:srgbClr val="FF0000"/>
                </a:solidFill>
              </a:rPr>
              <a:t>horizontal</a:t>
            </a:r>
            <a:r>
              <a:rPr lang="en-US" altLang="en-US" b="1" dirty="0" smtClean="0"/>
              <a:t> and </a:t>
            </a:r>
            <a:r>
              <a:rPr lang="en-US" altLang="en-US" b="1" dirty="0" smtClean="0">
                <a:solidFill>
                  <a:srgbClr val="FF0000"/>
                </a:solidFill>
              </a:rPr>
              <a:t>vertical </a:t>
            </a:r>
            <a:r>
              <a:rPr lang="en-US" altLang="en-US" b="1" dirty="0" smtClean="0"/>
              <a:t>homogeneity. </a:t>
            </a:r>
            <a:endParaRPr lang="en-US" altLang="en-US" b="1" dirty="0" smtClean="0"/>
          </a:p>
          <a:p>
            <a:pPr lvl="1" algn="just" eaLnBrk="1" hangingPunct="1"/>
            <a:r>
              <a:rPr lang="en-US" altLang="en-US" b="1" dirty="0" smtClean="0">
                <a:solidFill>
                  <a:srgbClr val="FF0000"/>
                </a:solidFill>
              </a:rPr>
              <a:t>Horizontal </a:t>
            </a:r>
            <a:r>
              <a:rPr lang="en-US" altLang="en-US" b="1" dirty="0" smtClean="0"/>
              <a:t>homogeneity means that each tuple of a relation must be composed of the same attributes</a:t>
            </a:r>
          </a:p>
          <a:p>
            <a:pPr lvl="1" algn="just" eaLnBrk="1" hangingPunct="1"/>
            <a:r>
              <a:rPr lang="en-US" altLang="en-US" b="1" dirty="0" smtClean="0">
                <a:solidFill>
                  <a:srgbClr val="FF0000"/>
                </a:solidFill>
              </a:rPr>
              <a:t>Vertical </a:t>
            </a:r>
            <a:r>
              <a:rPr lang="en-US" altLang="en-US" b="1" dirty="0" smtClean="0"/>
              <a:t>homogeneity means that each value in the particular column must be from the same domain.</a:t>
            </a:r>
            <a:endParaRPr lang="en-US" altLang="en-US" b="1" dirty="0" smtClean="0"/>
          </a:p>
        </p:txBody>
      </p:sp>
      <p:sp>
        <p:nvSpPr>
          <p:cNvPr id="4403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3C15D-BE05-4634-BA0E-A7952FB34CAC}" type="slidenum">
              <a:rPr lang="en-GB" altLang="en-US" sz="1800"/>
              <a:pPr/>
              <a:t>12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248683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Poor Support for </a:t>
            </a:r>
            <a:r>
              <a:rPr lang="en-US" altLang="en-US" b="1" dirty="0" smtClean="0"/>
              <a:t>Multimedia data (images/videos/sounds)</a:t>
            </a:r>
            <a:endParaRPr lang="en-US" altLang="en-US" b="1" dirty="0" smtClean="0"/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>
                <a:solidFill>
                  <a:srgbClr val="FF0000"/>
                </a:solidFill>
              </a:rPr>
              <a:t>Binary Large Objects 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algn="just" eaLnBrk="1" hangingPunct="1"/>
            <a:r>
              <a:rPr lang="en-US" altLang="en-US" b="1" dirty="0" smtClean="0"/>
              <a:t>Many </a:t>
            </a:r>
            <a:r>
              <a:rPr lang="en-US" altLang="en-US" b="1" dirty="0" smtClean="0"/>
              <a:t>RDBMSs now allow </a:t>
            </a:r>
            <a:r>
              <a:rPr lang="en-US" altLang="en-US" b="1" i="1" dirty="0" smtClean="0"/>
              <a:t>Binary Large Objects</a:t>
            </a:r>
            <a:r>
              <a:rPr lang="en-US" altLang="en-US" b="1" dirty="0" smtClean="0"/>
              <a:t> (</a:t>
            </a:r>
            <a:r>
              <a:rPr lang="en-US" altLang="en-US" b="1" i="1" dirty="0" err="1" smtClean="0"/>
              <a:t>BLOBs</a:t>
            </a:r>
            <a:r>
              <a:rPr lang="en-US" altLang="en-US" b="1" dirty="0" smtClean="0"/>
              <a:t>). </a:t>
            </a:r>
          </a:p>
        </p:txBody>
      </p:sp>
      <p:sp>
        <p:nvSpPr>
          <p:cNvPr id="4403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3C15D-BE05-4634-BA0E-A7952FB34CAC}" type="slidenum">
              <a:rPr lang="en-GB" altLang="en-US" sz="1800"/>
              <a:pPr/>
              <a:t>13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868858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196975"/>
            <a:ext cx="8001000" cy="50352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Limited Operations</a:t>
            </a:r>
          </a:p>
          <a:p>
            <a:pPr lvl="1" algn="just" eaLnBrk="1" hangingPunct="1"/>
            <a:r>
              <a:rPr lang="en-US" altLang="en-US" b="1" dirty="0" smtClean="0"/>
              <a:t>RDBMSs only have a fixed set of operations which cannot be </a:t>
            </a:r>
            <a:r>
              <a:rPr lang="en-US" altLang="en-US" b="1" dirty="0" smtClean="0"/>
              <a:t>extended (set and tuple-oriented operations).</a:t>
            </a:r>
            <a:endParaRPr lang="en-US" altLang="en-US" b="1" dirty="0" smtClean="0"/>
          </a:p>
          <a:p>
            <a:pPr lvl="1" algn="just" eaLnBrk="1" hangingPunct="1">
              <a:lnSpc>
                <a:spcPct val="30000"/>
              </a:lnSpc>
            </a:pPr>
            <a:endParaRPr lang="en-US" altLang="en-US" b="1" dirty="0" smtClean="0"/>
          </a:p>
          <a:p>
            <a:pPr algn="just" eaLnBrk="1" hangingPunct="1"/>
            <a:r>
              <a:rPr lang="en-US" altLang="en-US" b="1" dirty="0" smtClean="0"/>
              <a:t>Difficulty Handling Recursive Queries</a:t>
            </a:r>
          </a:p>
          <a:p>
            <a:pPr lvl="1" algn="just" eaLnBrk="1" hangingPunct="1"/>
            <a:r>
              <a:rPr lang="en-US" altLang="en-US" b="1" dirty="0" smtClean="0"/>
              <a:t>Extremely difficult to produce recursive queries.</a:t>
            </a:r>
          </a:p>
          <a:p>
            <a:pPr lvl="1" algn="just" eaLnBrk="1" hangingPunct="1"/>
            <a:r>
              <a:rPr lang="en-US" altLang="en-US" b="1" dirty="0" smtClean="0"/>
              <a:t>Extension proposed to relational algebra to handle this type of query is unary transitive (recursive) closure operation</a:t>
            </a:r>
            <a:r>
              <a:rPr lang="en-US" altLang="en-US" b="1" dirty="0" smtClean="0"/>
              <a:t>.</a:t>
            </a:r>
          </a:p>
          <a:p>
            <a:pPr lvl="1" algn="just" eaLnBrk="1" hangingPunct="1"/>
            <a:r>
              <a:rPr lang="en-US" altLang="en-US" b="1" dirty="0" smtClean="0"/>
              <a:t>Example: “supervisor of my supervisor is my supervisor” </a:t>
            </a:r>
            <a:endParaRPr lang="en-US" altLang="en-US" b="1" dirty="0" smtClean="0"/>
          </a:p>
        </p:txBody>
      </p:sp>
      <p:sp>
        <p:nvSpPr>
          <p:cNvPr id="4506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FE63A6-385B-43BF-A653-A1D8FFB7538B}" type="slidenum">
              <a:rPr lang="en-GB" altLang="en-US" sz="1800"/>
              <a:pPr/>
              <a:t>14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Example - Recursive Query</a:t>
            </a:r>
            <a:endParaRPr sz="4000"/>
          </a:p>
        </p:txBody>
      </p:sp>
      <p:pic>
        <p:nvPicPr>
          <p:cNvPr id="46083" name="Picture 3" descr="DS3-Figure 24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62484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CB083-8B23-41D7-8CBE-0D7AC346B183}" type="slidenum">
              <a:rPr lang="en-GB" altLang="en-US" sz="1800"/>
              <a:pPr/>
              <a:t>15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848600" cy="411480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Impedance Mismatch</a:t>
            </a:r>
          </a:p>
          <a:p>
            <a:pPr lvl="1" algn="just" eaLnBrk="1" hangingPunct="1"/>
            <a:r>
              <a:rPr lang="en-US" altLang="en-US" b="1" smtClean="0"/>
              <a:t>Most DMLs lack </a:t>
            </a:r>
            <a:r>
              <a:rPr lang="en-US" altLang="en-US" b="1" i="1" smtClean="0"/>
              <a:t>computational completeness</a:t>
            </a:r>
            <a:r>
              <a:rPr lang="en-US" altLang="en-US" b="1" smtClean="0"/>
              <a:t>. </a:t>
            </a:r>
          </a:p>
          <a:p>
            <a:pPr lvl="1" algn="just" eaLnBrk="1" hangingPunct="1"/>
            <a:r>
              <a:rPr lang="en-US" altLang="en-US" b="1" smtClean="0"/>
              <a:t>To overcome this, SQL can be embedded in a high-level 3GL.</a:t>
            </a:r>
          </a:p>
          <a:p>
            <a:pPr lvl="1" algn="just" eaLnBrk="1" hangingPunct="1"/>
            <a:r>
              <a:rPr lang="en-US" altLang="en-US" b="1" smtClean="0"/>
              <a:t>This produces an impedance mismatch - mixing different programming paradigms.</a:t>
            </a:r>
          </a:p>
          <a:p>
            <a:pPr lvl="1" algn="just" eaLnBrk="1" hangingPunct="1"/>
            <a:r>
              <a:rPr lang="en-US" altLang="en-US" b="1" smtClean="0"/>
              <a:t>Estimated that as much as 30% of programming effort and code space is expended on this type of conversion.</a:t>
            </a:r>
          </a:p>
        </p:txBody>
      </p:sp>
      <p:sp>
        <p:nvSpPr>
          <p:cNvPr id="4710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34A3D2-3416-41EB-A159-1A646C57187F}" type="slidenum">
              <a:rPr lang="en-GB" altLang="en-US" sz="1800"/>
              <a:pPr/>
              <a:t>16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Weaknesses of RDBMSs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848600" cy="3028521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Other Problems with RDBMSs</a:t>
            </a:r>
          </a:p>
          <a:p>
            <a:pPr lvl="1" algn="just" eaLnBrk="1" hangingPunct="1"/>
            <a:r>
              <a:rPr lang="en-US" altLang="en-US" b="1" dirty="0" smtClean="0"/>
              <a:t>Transactions are generally short-lived and concurrency control protocols not suited for long-lived transactions.</a:t>
            </a:r>
          </a:p>
          <a:p>
            <a:pPr lvl="1" algn="just" eaLnBrk="1" hangingPunct="1"/>
            <a:r>
              <a:rPr lang="en-US" altLang="en-US" b="1" dirty="0" smtClean="0"/>
              <a:t>Schema changes are difficult. </a:t>
            </a:r>
          </a:p>
          <a:p>
            <a:pPr lvl="1" algn="just" eaLnBrk="1" hangingPunct="1"/>
            <a:r>
              <a:rPr lang="en-US" altLang="en-US" b="1" dirty="0" smtClean="0"/>
              <a:t>RDBMSs are poor at navigational </a:t>
            </a:r>
            <a:r>
              <a:rPr lang="en-US" altLang="en-US" b="1" dirty="0" smtClean="0"/>
              <a:t>access (very large join operations).</a:t>
            </a:r>
            <a:endParaRPr lang="en-US" altLang="en-US" dirty="0" smtClean="0"/>
          </a:p>
        </p:txBody>
      </p:sp>
      <p:sp>
        <p:nvSpPr>
          <p:cNvPr id="4813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DFD764-9655-4112-BD34-60E6EF961E92}" type="slidenum">
              <a:rPr lang="en-GB" altLang="en-US" sz="1800"/>
              <a:pPr/>
              <a:t>17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Storing Objects in Relational Databases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7924800" cy="4689475"/>
          </a:xfrm>
        </p:spPr>
        <p:txBody>
          <a:bodyPr/>
          <a:lstStyle/>
          <a:p>
            <a:pPr algn="just" eaLnBrk="1" hangingPunct="1"/>
            <a:r>
              <a:rPr lang="en-GB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One approach</a:t>
            </a:r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to achieving persistence with an OOPL is to use an RDBMS as the underlying storage engine. </a:t>
            </a:r>
          </a:p>
          <a:p>
            <a:pPr algn="just" eaLnBrk="1" hangingPunct="1"/>
            <a:r>
              <a:rPr lang="en-GB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Requires mapping class instances (i.e. objects) to one or more tuples distributed over one or more relations. </a:t>
            </a:r>
          </a:p>
          <a:p>
            <a:pPr algn="just" eaLnBrk="1" hangingPunct="1"/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To handle class hierarchy, have two basics tasks to perform:</a:t>
            </a:r>
          </a:p>
          <a:p>
            <a:pPr marL="517525" lvl="1" indent="0" algn="just" eaLnBrk="1" hangingPunct="1">
              <a:buFontTx/>
              <a:buNone/>
            </a:pPr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(1) design relations to represent class hierarchy;</a:t>
            </a:r>
          </a:p>
          <a:p>
            <a:pPr marL="517525" lvl="1" indent="0" algn="just" eaLnBrk="1" hangingPunct="1">
              <a:buFontTx/>
              <a:buNone/>
            </a:pPr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(2) design how objects will be accessed.</a:t>
            </a:r>
          </a:p>
        </p:txBody>
      </p:sp>
      <p:sp>
        <p:nvSpPr>
          <p:cNvPr id="4915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1395C3-A550-4CD6-8D42-5AE8431BF322}" type="slidenum">
              <a:rPr lang="en-GB" altLang="en-US" sz="1800"/>
              <a:pPr/>
              <a:t>18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Storing Objects in Relational Databases</a:t>
            </a:r>
          </a:p>
        </p:txBody>
      </p:sp>
      <p:pic>
        <p:nvPicPr>
          <p:cNvPr id="50179" name="Picture 3" descr="DS3-Figure 2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52513"/>
            <a:ext cx="7704138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D4EF52-FEDB-483D-8DDD-F4AB23578126}" type="slidenum">
              <a:rPr lang="en-GB" altLang="en-US" sz="1800"/>
              <a:pPr/>
              <a:t>19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Chapter </a:t>
            </a:r>
            <a:r>
              <a:rPr sz="4000" b="1" smtClean="0"/>
              <a:t>9 </a:t>
            </a:r>
            <a:r>
              <a:rPr sz="4000" b="1"/>
              <a:t>- Objectives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765175"/>
            <a:ext cx="8077200" cy="5865813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Requirements for advanced database applications.</a:t>
            </a:r>
          </a:p>
          <a:p>
            <a:pPr eaLnBrk="1" hangingPunct="1"/>
            <a:r>
              <a:rPr lang="en-US" altLang="en-US" sz="2400" b="1" smtClean="0"/>
              <a:t>Why RDBMSs currently are not well suited to supporting such applications.</a:t>
            </a:r>
          </a:p>
          <a:p>
            <a:pPr eaLnBrk="1" hangingPunct="1"/>
            <a:r>
              <a:rPr lang="en-US" altLang="en-US" sz="2400" b="1" smtClean="0"/>
              <a:t>Problems associated with storing objects in a RDB.</a:t>
            </a:r>
          </a:p>
          <a:p>
            <a:pPr eaLnBrk="1" hangingPunct="1"/>
            <a:r>
              <a:rPr lang="en-US" altLang="en-US" sz="2400" b="1" smtClean="0"/>
              <a:t>Object-oriented features in SQL:2011:</a:t>
            </a:r>
          </a:p>
          <a:p>
            <a:pPr lvl="1" eaLnBrk="1" hangingPunct="1"/>
            <a:r>
              <a:rPr lang="en-GB" altLang="en-US" sz="2000" smtClean="0"/>
              <a:t>row types;</a:t>
            </a:r>
          </a:p>
          <a:p>
            <a:pPr lvl="1" eaLnBrk="1" hangingPunct="1"/>
            <a:r>
              <a:rPr lang="en-GB" altLang="en-US" sz="2000" smtClean="0"/>
              <a:t>user-defined types and user-defined routines;</a:t>
            </a:r>
          </a:p>
          <a:p>
            <a:pPr lvl="1" eaLnBrk="1" hangingPunct="1"/>
            <a:r>
              <a:rPr lang="en-GB" altLang="en-US" sz="2000" smtClean="0"/>
              <a:t>polymorphism;</a:t>
            </a:r>
          </a:p>
          <a:p>
            <a:pPr lvl="1" eaLnBrk="1" hangingPunct="1"/>
            <a:r>
              <a:rPr lang="en-GB" altLang="en-US" sz="2000" smtClean="0"/>
              <a:t>inheritance;</a:t>
            </a:r>
          </a:p>
          <a:p>
            <a:pPr lvl="1" eaLnBrk="1" hangingPunct="1"/>
            <a:r>
              <a:rPr lang="en-GB" altLang="en-US" sz="2000" smtClean="0"/>
              <a:t>reference types and object identity;</a:t>
            </a:r>
          </a:p>
          <a:p>
            <a:pPr lvl="1" eaLnBrk="1" hangingPunct="1"/>
            <a:r>
              <a:rPr lang="en-GB" altLang="en-US" sz="2000" smtClean="0"/>
              <a:t>collection types (ARRAYs, MULTISETs, SETs, and LISTs);</a:t>
            </a:r>
          </a:p>
          <a:p>
            <a:pPr lvl="1" eaLnBrk="1" hangingPunct="1"/>
            <a:r>
              <a:rPr lang="en-GB" altLang="en-US" sz="2000" smtClean="0"/>
              <a:t>extensions to the SQL language to make it computationally complete;</a:t>
            </a:r>
          </a:p>
          <a:p>
            <a:pPr lvl="1" eaLnBrk="1" hangingPunct="1"/>
            <a:r>
              <a:rPr lang="en-GB" altLang="en-US" sz="2000" smtClean="0"/>
              <a:t>triggers;</a:t>
            </a:r>
          </a:p>
          <a:p>
            <a:pPr lvl="1" eaLnBrk="1" hangingPunct="1"/>
            <a:r>
              <a:rPr lang="en-GB" altLang="en-US" sz="2000" smtClean="0"/>
              <a:t>BLOBs and CLOBs;</a:t>
            </a:r>
          </a:p>
          <a:p>
            <a:pPr lvl="1" eaLnBrk="1" hangingPunct="1"/>
            <a:r>
              <a:rPr lang="en-GB" altLang="en-US" sz="2000" smtClean="0"/>
              <a:t>recursion.</a:t>
            </a:r>
            <a:endParaRPr lang="en-US" altLang="en-US" sz="2000" b="1" smtClean="0"/>
          </a:p>
          <a:p>
            <a:pPr eaLnBrk="1" hangingPunct="1"/>
            <a:r>
              <a:rPr lang="en-US" altLang="en-US" sz="2400" b="1" smtClean="0"/>
              <a:t>Object-oriented extensions to Oracle.</a:t>
            </a:r>
          </a:p>
        </p:txBody>
      </p:sp>
      <p:sp>
        <p:nvSpPr>
          <p:cNvPr id="3277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0BBB6-ECC5-4BB5-AF41-C0586CB588B4}" type="slidenum">
              <a:rPr lang="en-GB" altLang="en-US" sz="1800"/>
              <a:pPr/>
              <a:t>2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Mapping Classes to Relations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96975"/>
            <a:ext cx="8077200" cy="4973669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>
                <a:cs typeface="Times New Roman" panose="02020603050405020304" pitchFamily="18" charset="0"/>
              </a:rPr>
              <a:t>	Number of strategies for mapping classes to relations, although each results in a loss of semantic information.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>
                <a:cs typeface="Times New Roman" panose="02020603050405020304" pitchFamily="18" charset="0"/>
              </a:rPr>
              <a:t>(1) Map each class or subclass to a relation: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b="1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Staff (</a:t>
            </a:r>
            <a:r>
              <a:rPr lang="en-US" altLang="en-US" sz="2400" b="1" u="sng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fName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lName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position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sex, DOB, salary)</a:t>
            </a:r>
            <a:endParaRPr lang="en-US" altLang="en-US" sz="24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Manager (</a:t>
            </a:r>
            <a:r>
              <a:rPr lang="en-US" altLang="en-US" sz="2400" b="1" u="sng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bonus,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mgrStartDate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en-US" sz="24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SalesPersonnel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sz="2400" b="1" u="sng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salesArea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carAllowance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)</a:t>
            </a:r>
            <a:endParaRPr lang="en-US" altLang="en-US" sz="24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Secretary (</a:t>
            </a:r>
            <a:r>
              <a:rPr lang="en-US" altLang="en-US" sz="2400" b="1" u="sng" dirty="0" err="1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 smtClean="0">
                <a:latin typeface="Times" panose="02020603050405020304" pitchFamily="18" charset="0"/>
                <a:cs typeface="Arial" panose="020B0604020202020204" pitchFamily="34" charset="0"/>
              </a:rPr>
              <a:t>typingSpeed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lvl="1" algn="just" eaLnBrk="1" hangingPunct="1">
              <a:buFontTx/>
              <a:buNone/>
            </a:pPr>
            <a:endParaRPr lang="en-US" altLang="en-US" sz="2400" b="1" dirty="0">
              <a:latin typeface="Times" panose="02020603050405020304" pitchFamily="18" charset="0"/>
              <a:cs typeface="Arial" panose="020B0604020202020204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Position’s</a:t>
            </a:r>
            <a:r>
              <a:rPr lang="en-US" altLang="en-US" sz="2400" b="1" dirty="0" smtClean="0">
                <a:latin typeface="Times" panose="02020603050405020304" pitchFamily="18" charset="0"/>
                <a:cs typeface="Arial" panose="020B0604020202020204" pitchFamily="34" charset="0"/>
              </a:rPr>
              <a:t> domain {‘Manager’, ‘Sales’, ’Secretary’}</a:t>
            </a:r>
            <a:endParaRPr lang="en-US" altLang="en-US" sz="24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endParaRPr lang="en-US" altLang="en-US" sz="2400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91B8A3-E939-48D9-BE1D-89E92966FF8F}" type="slidenum">
              <a:rPr lang="en-GB" altLang="en-US" sz="1800"/>
              <a:pPr/>
              <a:t>20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Mapping Classes to Relations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077200" cy="4751387"/>
          </a:xfrm>
        </p:spPr>
        <p:txBody>
          <a:bodyPr/>
          <a:lstStyle/>
          <a:p>
            <a:pPr marL="0" indent="0" algn="just" eaLnBrk="1" hangingPunct="1">
              <a:buFont typeface="Monotype Sorts" pitchFamily="2" charset="2"/>
              <a:buNone/>
            </a:pPr>
            <a:r>
              <a:rPr lang="en-US" altLang="en-US" b="1" smtClean="0">
                <a:cs typeface="Times New Roman" panose="02020603050405020304" pitchFamily="18" charset="0"/>
              </a:rPr>
              <a:t>(2) Map each subclass to a relation</a:t>
            </a:r>
          </a:p>
          <a:p>
            <a:pPr marL="190500" lvl="1" indent="0" algn="just" eaLnBrk="1" hangingPunct="1">
              <a:buFontTx/>
              <a:buNone/>
            </a:pP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Manager (</a:t>
            </a:r>
            <a:r>
              <a:rPr lang="en-US" altLang="en-US" sz="2400" b="1" u="sng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, fName, lName, position, sex, DOB, salary, bonus, mgrStartDate)</a:t>
            </a:r>
            <a:endParaRPr lang="en-US" altLang="en-US" sz="2400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190500" lvl="1" indent="0" algn="just" eaLnBrk="1" hangingPunct="1">
              <a:buFontTx/>
              <a:buNone/>
            </a:pP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SalesPersonnel (</a:t>
            </a:r>
            <a:r>
              <a:rPr lang="en-US" altLang="en-US" sz="2400" b="1" u="sng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, fName, lName, position, sex, DOB, salary, salesArea, carAllowance)</a:t>
            </a:r>
            <a:endParaRPr lang="en-US" altLang="en-US" sz="2400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190500" lvl="1" indent="0" algn="just" eaLnBrk="1" hangingPunct="1">
              <a:buFontTx/>
              <a:buNone/>
            </a:pP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Secretary (</a:t>
            </a:r>
            <a:r>
              <a:rPr lang="en-US" altLang="en-US" sz="2400" b="1" u="sng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, fName, lName, position, sex, DOB, salary, typingSpeed)</a:t>
            </a:r>
          </a:p>
          <a:p>
            <a:pPr marL="190500" lvl="1" indent="0" algn="just" eaLnBrk="1" hangingPunct="1">
              <a:lnSpc>
                <a:spcPct val="30000"/>
              </a:lnSpc>
              <a:buFontTx/>
              <a:buNone/>
            </a:pPr>
            <a:endParaRPr lang="en-US" altLang="en-US" sz="2400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Monotype Sorts" pitchFamily="2" charset="2"/>
              <a:buNone/>
            </a:pPr>
            <a:r>
              <a:rPr lang="en-US" altLang="en-US" b="1" smtClean="0">
                <a:cs typeface="Times New Roman" panose="02020603050405020304" pitchFamily="18" charset="0"/>
              </a:rPr>
              <a:t>(3) Map the hierarchy to a single relation</a:t>
            </a:r>
          </a:p>
          <a:p>
            <a:pPr marL="190500" lvl="1" indent="0" algn="just" eaLnBrk="1" hangingPunct="1">
              <a:buFontTx/>
              <a:buNone/>
            </a:pP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Staff (</a:t>
            </a:r>
            <a:r>
              <a:rPr lang="en-US" altLang="en-US" sz="2400" b="1" u="sng" smtClean="0">
                <a:latin typeface="Times" panose="02020603050405020304" pitchFamily="18" charset="0"/>
                <a:cs typeface="Arial" panose="020B0604020202020204" pitchFamily="34" charset="0"/>
              </a:rPr>
              <a:t>staffNo</a:t>
            </a:r>
            <a:r>
              <a:rPr lang="en-US" altLang="en-US" sz="2400" b="1" smtClean="0">
                <a:latin typeface="Times" panose="02020603050405020304" pitchFamily="18" charset="0"/>
                <a:cs typeface="Arial" panose="020B0604020202020204" pitchFamily="34" charset="0"/>
              </a:rPr>
              <a:t>, fName, lName, position, sex, DOB, salary, bonus, mgrStartDate, salesArea, carAllowance, typingSpeed, typeFlag)</a:t>
            </a:r>
            <a:endParaRPr lang="en-US" altLang="en-US" sz="2400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190500" lvl="1" indent="0" algn="just" eaLnBrk="1" hangingPunct="1">
              <a:buFontTx/>
              <a:buNone/>
            </a:pPr>
            <a:endParaRPr lang="en-US" altLang="en-US" sz="2400" b="1" smtClean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ED6068-06E0-44B3-A513-9679D9E8C5FA}" type="slidenum">
              <a:rPr lang="en-GB" altLang="en-US" sz="1800"/>
              <a:pPr/>
              <a:t>21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EERD</a:t>
            </a:r>
            <a:r>
              <a:rPr lang="en-CA" altLang="en-US" dirty="0" smtClean="0"/>
              <a:t> –Conceptual </a:t>
            </a:r>
            <a:r>
              <a:rPr lang="en-CA" altLang="en-US" dirty="0" smtClean="0"/>
              <a:t>Modeling</a:t>
            </a:r>
            <a:br>
              <a:rPr lang="en-CA" altLang="en-US" dirty="0" smtClean="0"/>
            </a:br>
            <a:r>
              <a:rPr lang="en-CA" altLang="en-US" dirty="0" smtClean="0"/>
              <a:t> (using </a:t>
            </a:r>
            <a:r>
              <a:rPr lang="en-CA" altLang="en-US" dirty="0" err="1" smtClean="0"/>
              <a:t>PowerDesigner</a:t>
            </a:r>
            <a:r>
              <a:rPr lang="en-CA" altLang="en-US" dirty="0" smtClean="0"/>
              <a:t>) </a:t>
            </a:r>
            <a:endParaRPr lang="en-US" altLang="en-US" dirty="0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8A3BB3-507F-4296-9A42-B6A2F8C57274}" type="slidenum">
              <a:rPr lang="en-GB" altLang="en-US" sz="1400">
                <a:solidFill>
                  <a:srgbClr val="000066"/>
                </a:solidFill>
              </a:rPr>
              <a:pPr/>
              <a:t>22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14563"/>
            <a:ext cx="42148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71500" y="5715000"/>
            <a:ext cx="757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>
                <a:solidFill>
                  <a:srgbClr val="000066"/>
                </a:solidFill>
              </a:rPr>
              <a:t>Assuming that you have to map Person  inheritance hierarchy into a relational model, how many relations would you require for the new model?</a:t>
            </a:r>
            <a:endParaRPr lang="en-US" altLang="en-US" sz="20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ORDBMSs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908050"/>
            <a:ext cx="8153400" cy="5386388"/>
          </a:xfrm>
        </p:spPr>
        <p:txBody>
          <a:bodyPr/>
          <a:lstStyle/>
          <a:p>
            <a:pPr algn="just" eaLnBrk="1" hangingPunct="1"/>
            <a:r>
              <a:rPr lang="en-US" altLang="en-US" sz="2800" b="1" smtClean="0"/>
              <a:t>RDBMSs currently dominant database technology with estimated sales of US$24billion in 2011, expected to grow to US$37billion by 2016 .</a:t>
            </a:r>
          </a:p>
          <a:p>
            <a:pPr algn="just" eaLnBrk="1" hangingPunct="1"/>
            <a:r>
              <a:rPr lang="en-US" altLang="en-US" sz="2800" b="1" smtClean="0"/>
              <a:t>Vendors of RDBMSs conscious of threat and promise of OODBMS. </a:t>
            </a:r>
          </a:p>
          <a:p>
            <a:pPr algn="just" eaLnBrk="1" hangingPunct="1"/>
            <a:r>
              <a:rPr lang="en-US" altLang="en-US" sz="2800" b="1" smtClean="0"/>
              <a:t>Agree that RDBMSs not currently suited to advanced database applications, and added functionality is required. </a:t>
            </a:r>
          </a:p>
          <a:p>
            <a:pPr algn="just" eaLnBrk="1" hangingPunct="1"/>
            <a:r>
              <a:rPr lang="en-US" altLang="en-US" sz="2800" b="1" smtClean="0"/>
              <a:t>Reject claim that extended RDBMSs will not provide sufficient functionality or will be too slow to cope adequately with new complexity. </a:t>
            </a:r>
          </a:p>
          <a:p>
            <a:pPr eaLnBrk="1" hangingPunct="1"/>
            <a:r>
              <a:rPr lang="en-US" altLang="en-US" sz="2800" b="1" smtClean="0"/>
              <a:t>Can remedy shortcomings of relational model by extending model with OO features. </a:t>
            </a:r>
          </a:p>
        </p:txBody>
      </p:sp>
      <p:sp>
        <p:nvSpPr>
          <p:cNvPr id="5325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C6468E-5EE8-4427-9921-E1B948FB11A9}" type="slidenum">
              <a:rPr lang="en-GB" altLang="en-US" sz="1800"/>
              <a:pPr/>
              <a:t>23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ORDBMSs - Features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153400" cy="3761030"/>
          </a:xfrm>
        </p:spPr>
        <p:txBody>
          <a:bodyPr/>
          <a:lstStyle/>
          <a:p>
            <a:pPr algn="just" eaLnBrk="1" hangingPunct="1"/>
            <a:r>
              <a:rPr lang="en-US" altLang="en-US" b="1" dirty="0" err="1" smtClean="0"/>
              <a:t>OO</a:t>
            </a:r>
            <a:r>
              <a:rPr lang="en-US" altLang="en-US" b="1" dirty="0" smtClean="0"/>
              <a:t> features being added include:</a:t>
            </a:r>
          </a:p>
          <a:p>
            <a:pPr lvl="1" algn="just" eaLnBrk="1" hangingPunct="1"/>
            <a:r>
              <a:rPr lang="en-US" altLang="en-US" b="1" dirty="0" smtClean="0"/>
              <a:t>user-extensible </a:t>
            </a:r>
            <a:r>
              <a:rPr lang="en-US" altLang="en-US" b="1" dirty="0" smtClean="0"/>
              <a:t>types  (User Defined Types), </a:t>
            </a:r>
            <a:endParaRPr lang="en-US" altLang="en-US" b="1" dirty="0" smtClean="0"/>
          </a:p>
          <a:p>
            <a:pPr lvl="1" algn="just" eaLnBrk="1" hangingPunct="1"/>
            <a:r>
              <a:rPr lang="en-US" altLang="en-US" b="1" dirty="0" smtClean="0"/>
              <a:t>encapsulation, </a:t>
            </a:r>
          </a:p>
          <a:p>
            <a:pPr lvl="1" algn="just" eaLnBrk="1" hangingPunct="1"/>
            <a:r>
              <a:rPr lang="en-US" altLang="en-US" b="1" dirty="0" smtClean="0"/>
              <a:t>inheritance, </a:t>
            </a:r>
          </a:p>
          <a:p>
            <a:pPr lvl="1" algn="just" eaLnBrk="1" hangingPunct="1"/>
            <a:r>
              <a:rPr lang="en-US" altLang="en-US" b="1" dirty="0" smtClean="0"/>
              <a:t>polymorphism, </a:t>
            </a:r>
          </a:p>
          <a:p>
            <a:pPr lvl="1" algn="just" eaLnBrk="1" hangingPunct="1"/>
            <a:r>
              <a:rPr lang="en-US" altLang="en-US" b="1" dirty="0" smtClean="0"/>
              <a:t>dynamic binding of methods, </a:t>
            </a:r>
          </a:p>
          <a:p>
            <a:pPr lvl="1" algn="just" eaLnBrk="1" hangingPunct="1"/>
            <a:r>
              <a:rPr lang="en-US" altLang="en-US" b="1" dirty="0" smtClean="0"/>
              <a:t>complex objects including non-1NF objects,</a:t>
            </a:r>
          </a:p>
          <a:p>
            <a:pPr lvl="1" algn="just" eaLnBrk="1" hangingPunct="1"/>
            <a:r>
              <a:rPr lang="en-US" altLang="en-US" b="1" dirty="0" smtClean="0"/>
              <a:t>object identity. </a:t>
            </a:r>
          </a:p>
        </p:txBody>
      </p:sp>
      <p:sp>
        <p:nvSpPr>
          <p:cNvPr id="5427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7543D8-715F-4755-A396-537DB73A6E4D}" type="slidenum">
              <a:rPr lang="en-GB" altLang="en-US" sz="1800"/>
              <a:pPr/>
              <a:t>24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ORDBMSs - Features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077200" cy="4564326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However, no single extended relational model. </a:t>
            </a:r>
          </a:p>
          <a:p>
            <a:pPr algn="just" eaLnBrk="1" hangingPunct="1"/>
            <a:r>
              <a:rPr lang="en-US" altLang="en-US" b="1" dirty="0" smtClean="0"/>
              <a:t>All models:</a:t>
            </a:r>
          </a:p>
          <a:p>
            <a:pPr lvl="1" algn="just" eaLnBrk="1" hangingPunct="1"/>
            <a:r>
              <a:rPr lang="en-US" altLang="en-US" sz="2600" b="1" dirty="0" smtClean="0"/>
              <a:t>share basic relational tables and query language, </a:t>
            </a:r>
          </a:p>
          <a:p>
            <a:pPr lvl="1" algn="just" eaLnBrk="1" hangingPunct="1"/>
            <a:r>
              <a:rPr lang="en-US" altLang="en-US" sz="2600" b="1" dirty="0" smtClean="0"/>
              <a:t>all have some concept of ‘object’, </a:t>
            </a:r>
          </a:p>
          <a:p>
            <a:pPr lvl="1" algn="just" eaLnBrk="1" hangingPunct="1"/>
            <a:r>
              <a:rPr lang="en-US" altLang="en-US" sz="2600" b="1" dirty="0" smtClean="0"/>
              <a:t>some can store methods (or procedures or triggers</a:t>
            </a:r>
            <a:r>
              <a:rPr lang="en-US" altLang="en-US" sz="2600" b="1" dirty="0" smtClean="0"/>
              <a:t>).</a:t>
            </a:r>
          </a:p>
          <a:p>
            <a:pPr algn="just" eaLnBrk="1" hangingPunct="1"/>
            <a:r>
              <a:rPr lang="en-US" altLang="en-US" sz="2600" b="1" dirty="0" smtClean="0"/>
              <a:t>Performance </a:t>
            </a:r>
            <a:r>
              <a:rPr lang="en-US" altLang="en-US" sz="2600" b="1" dirty="0"/>
              <a:t>Constraints: </a:t>
            </a:r>
            <a:r>
              <a:rPr lang="en-US" altLang="en-US" sz="2600" b="1" dirty="0" err="1" smtClean="0"/>
              <a:t>ORDBMS</a:t>
            </a:r>
            <a:r>
              <a:rPr lang="en-US" altLang="en-US" sz="2600" b="1" dirty="0" smtClean="0"/>
              <a:t> </a:t>
            </a:r>
            <a:r>
              <a:rPr lang="en-US" altLang="en-US" sz="2600" b="1" dirty="0"/>
              <a:t>converts data between an object oriented format and RDBMS </a:t>
            </a:r>
            <a:r>
              <a:rPr lang="en-US" altLang="en-US" sz="2600" b="1" dirty="0" smtClean="0"/>
              <a:t>format </a:t>
            </a:r>
            <a:endParaRPr lang="en-US" altLang="en-US" sz="2600" b="1" dirty="0"/>
          </a:p>
          <a:p>
            <a:pPr lvl="1" algn="just" eaLnBrk="1" hangingPunct="1"/>
            <a:endParaRPr lang="en-US" altLang="en-US" sz="2600" b="1" dirty="0" smtClean="0"/>
          </a:p>
          <a:p>
            <a:pPr algn="just" eaLnBrk="1" hangingPunct="1"/>
            <a:endParaRPr lang="en-US" altLang="en-US" sz="3000" b="1" dirty="0" smtClean="0"/>
          </a:p>
        </p:txBody>
      </p:sp>
      <p:sp>
        <p:nvSpPr>
          <p:cNvPr id="5530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86095D-EE30-4BB9-A8D2-7903A855B3F3}" type="slidenum">
              <a:rPr lang="en-GB" altLang="en-US" sz="1800"/>
              <a:pPr/>
              <a:t>25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Stonebraker’s View</a:t>
            </a:r>
            <a:endParaRPr sz="4000"/>
          </a:p>
        </p:txBody>
      </p:sp>
      <p:pic>
        <p:nvPicPr>
          <p:cNvPr id="56323" name="Picture 5" descr="DS3-Figure 27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137525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994A4C-525E-41BD-A310-7325ABD5BCCD}" type="slidenum">
              <a:rPr lang="en-GB" altLang="en-US" sz="1800"/>
              <a:pPr/>
              <a:t>26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Advantages of ORDBMSs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125538"/>
            <a:ext cx="8229600" cy="467995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Resolves many of known weaknesses of RDBMS.</a:t>
            </a:r>
          </a:p>
          <a:p>
            <a:pPr algn="just" eaLnBrk="1" hangingPunct="1"/>
            <a:r>
              <a:rPr lang="en-US" altLang="en-US" b="1" smtClean="0"/>
              <a:t>Reuse and sharing: </a:t>
            </a:r>
          </a:p>
          <a:p>
            <a:pPr lvl="1" algn="just" eaLnBrk="1" hangingPunct="1"/>
            <a:r>
              <a:rPr lang="en-US" altLang="en-US" sz="2600" b="1" smtClean="0"/>
              <a:t>reuse comes from ability to extend server to perform standard functionality centrally;</a:t>
            </a:r>
          </a:p>
          <a:p>
            <a:pPr lvl="1" algn="just" eaLnBrk="1" hangingPunct="1"/>
            <a:r>
              <a:rPr lang="en-US" altLang="en-US" sz="2600" b="1" smtClean="0"/>
              <a:t>gives rise to increased productivity both for developer and end-user.</a:t>
            </a:r>
          </a:p>
          <a:p>
            <a:pPr algn="just" eaLnBrk="1" hangingPunct="1"/>
            <a:r>
              <a:rPr lang="en-US" altLang="en-US" b="1" smtClean="0"/>
              <a:t>Preserves significant body of knowledge and experience gone into developing relational applications. </a:t>
            </a:r>
          </a:p>
        </p:txBody>
      </p:sp>
      <p:sp>
        <p:nvSpPr>
          <p:cNvPr id="5734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5ED1EF-49A6-40AE-8FFE-2A87CCD4FE05}" type="slidenum">
              <a:rPr lang="en-GB" altLang="en-US" sz="1800"/>
              <a:pPr/>
              <a:t>27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Disadvantages of ORDBMSs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125538"/>
            <a:ext cx="8229600" cy="4751387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Complexity.</a:t>
            </a:r>
          </a:p>
          <a:p>
            <a:pPr algn="just" eaLnBrk="1" hangingPunct="1"/>
            <a:r>
              <a:rPr lang="en-US" altLang="en-US" b="1" smtClean="0"/>
              <a:t>Increased costs. </a:t>
            </a:r>
          </a:p>
          <a:p>
            <a:pPr algn="just" eaLnBrk="1" hangingPunct="1"/>
            <a:r>
              <a:rPr lang="en-US" altLang="en-US" b="1" smtClean="0"/>
              <a:t>Proponents of relational approach believe simplicity and purity of relational model are lost. </a:t>
            </a:r>
          </a:p>
          <a:p>
            <a:pPr algn="just" eaLnBrk="1" hangingPunct="1"/>
            <a:r>
              <a:rPr lang="en-US" altLang="en-US" b="1" smtClean="0"/>
              <a:t>Some believe RDBMS is being extended for what will be a minority of applications.</a:t>
            </a:r>
          </a:p>
          <a:p>
            <a:pPr algn="just" eaLnBrk="1" hangingPunct="1"/>
            <a:r>
              <a:rPr lang="en-US" altLang="en-US" b="1" smtClean="0"/>
              <a:t>OO purists not attracted by extensions either. </a:t>
            </a:r>
          </a:p>
          <a:p>
            <a:pPr algn="just" eaLnBrk="1" hangingPunct="1"/>
            <a:r>
              <a:rPr lang="en-US" altLang="en-US" b="1" smtClean="0"/>
              <a:t>SQL now extremely complex. </a:t>
            </a:r>
          </a:p>
        </p:txBody>
      </p:sp>
      <p:sp>
        <p:nvSpPr>
          <p:cNvPr id="5837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0A41AF-D359-4C8B-8891-1FCD28D187D0}" type="slidenum">
              <a:rPr lang="en-GB" altLang="en-US" sz="1800"/>
              <a:pPr/>
              <a:t>28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91450" cy="554038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 smtClean="0"/>
              <a:t>SQL:2011 </a:t>
            </a:r>
            <a:r>
              <a:rPr sz="4000" b="1"/>
              <a:t>- New OO Features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981075"/>
            <a:ext cx="8305800" cy="532765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Type constructors for row types and reference types.</a:t>
            </a:r>
          </a:p>
          <a:p>
            <a:pPr algn="just" eaLnBrk="1" hangingPunct="1"/>
            <a:r>
              <a:rPr lang="en-US" altLang="en-US" b="1" smtClean="0"/>
              <a:t>User-defined types (distinct types and structured types) that can participate in supertype/subtype relationships.</a:t>
            </a:r>
          </a:p>
          <a:p>
            <a:pPr algn="just" eaLnBrk="1" hangingPunct="1"/>
            <a:r>
              <a:rPr lang="en-US" altLang="en-US" b="1" smtClean="0"/>
              <a:t>User-defined procedures, functions, methods, and operators.</a:t>
            </a:r>
          </a:p>
          <a:p>
            <a:pPr algn="just" eaLnBrk="1" hangingPunct="1"/>
            <a:r>
              <a:rPr lang="en-US" altLang="en-US" b="1" smtClean="0"/>
              <a:t>Type constructors for collection types (arrays, sets, lists, and multisets).</a:t>
            </a:r>
          </a:p>
          <a:p>
            <a:pPr algn="just" eaLnBrk="1" hangingPunct="1"/>
            <a:r>
              <a:rPr lang="en-US" altLang="en-US" b="1" smtClean="0"/>
              <a:t>Support for large objects – BLOBs and CLOBs.</a:t>
            </a:r>
          </a:p>
          <a:p>
            <a:pPr algn="just" eaLnBrk="1" hangingPunct="1"/>
            <a:r>
              <a:rPr lang="en-US" altLang="en-US" b="1" smtClean="0"/>
              <a:t>Recursion.</a:t>
            </a:r>
          </a:p>
        </p:txBody>
      </p:sp>
      <p:sp>
        <p:nvSpPr>
          <p:cNvPr id="5939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0C96EB-E7A5-434C-A226-BED8DB55EB60}" type="slidenum">
              <a:rPr lang="en-GB" altLang="en-US" sz="1800"/>
              <a:pPr/>
              <a:t>29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Advanced Database Applications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229600" cy="3619500"/>
          </a:xfrm>
        </p:spPr>
        <p:txBody>
          <a:bodyPr/>
          <a:lstStyle/>
          <a:p>
            <a:pPr algn="just" eaLnBrk="1" hangingPunct="1"/>
            <a:r>
              <a:rPr lang="en-US" altLang="en-US" sz="2800" b="1" smtClean="0"/>
              <a:t>Computer-Aided Design/Manufacturing (CAD/CAM)</a:t>
            </a:r>
          </a:p>
          <a:p>
            <a:pPr eaLnBrk="1" hangingPunct="1"/>
            <a:r>
              <a:rPr lang="en-US" altLang="en-US" sz="2800" b="1" smtClean="0"/>
              <a:t>Computer-Aided Software Engineering (CASE)</a:t>
            </a:r>
          </a:p>
          <a:p>
            <a:pPr eaLnBrk="1" hangingPunct="1"/>
            <a:r>
              <a:rPr lang="en-US" altLang="en-US" sz="2800" b="1" smtClean="0"/>
              <a:t>Network Management Systems</a:t>
            </a:r>
          </a:p>
          <a:p>
            <a:pPr eaLnBrk="1" hangingPunct="1"/>
            <a:r>
              <a:rPr lang="en-US" altLang="en-US" sz="2800" b="1" smtClean="0"/>
              <a:t>Office Information Systems (OIS) and Multimedia Systems</a:t>
            </a:r>
          </a:p>
          <a:p>
            <a:pPr algn="just" eaLnBrk="1" hangingPunct="1"/>
            <a:r>
              <a:rPr lang="en-US" altLang="en-US" sz="2800" b="1" smtClean="0"/>
              <a:t>Digital Publishing</a:t>
            </a:r>
          </a:p>
          <a:p>
            <a:pPr algn="just" eaLnBrk="1" hangingPunct="1"/>
            <a:r>
              <a:rPr lang="en-US" altLang="en-US" sz="2800" b="1" smtClean="0"/>
              <a:t>Geographic Information Systems (GIS)</a:t>
            </a:r>
          </a:p>
          <a:p>
            <a:pPr algn="just" eaLnBrk="1" hangingPunct="1"/>
            <a:r>
              <a:rPr lang="en-US" altLang="en-US" sz="2800" b="1" smtClean="0"/>
              <a:t>Interactive and Dynamic Web sites</a:t>
            </a:r>
          </a:p>
        </p:txBody>
      </p:sp>
      <p:sp>
        <p:nvSpPr>
          <p:cNvPr id="3482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EF9FC6-F0DA-4538-A6F2-4DBB77D0659A}" type="slidenum">
              <a:rPr lang="en-GB" altLang="en-US" sz="1800"/>
              <a:pPr/>
              <a:t>3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User-Defined Types (UDTs)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229600" cy="4114800"/>
          </a:xfrm>
        </p:spPr>
        <p:txBody>
          <a:bodyPr/>
          <a:lstStyle/>
          <a:p>
            <a:pPr marL="288925" indent="-288925" algn="just" eaLnBrk="1" hangingPunct="1"/>
            <a:r>
              <a:rPr lang="en-US" altLang="en-US" b="1" smtClean="0"/>
              <a:t>SQL:2011 allows definition of UDTs.</a:t>
            </a:r>
          </a:p>
          <a:p>
            <a:pPr marL="288925" indent="-288925" algn="just" eaLnBrk="1" hangingPunct="1"/>
            <a:r>
              <a:rPr lang="en-US" altLang="en-US" b="1" smtClean="0"/>
              <a:t>May be used in same way as built-in types. </a:t>
            </a:r>
          </a:p>
          <a:p>
            <a:pPr marL="288925" indent="-288925" algn="just" eaLnBrk="1" hangingPunct="1"/>
            <a:r>
              <a:rPr lang="en-US" altLang="en-US" b="1" smtClean="0"/>
              <a:t>Subdivided into two categories: distinct types and structured types. </a:t>
            </a:r>
          </a:p>
          <a:p>
            <a:pPr marL="288925" indent="-288925" algn="just" eaLnBrk="1" hangingPunct="1"/>
            <a:r>
              <a:rPr lang="en-US" altLang="en-US" b="1" smtClean="0"/>
              <a:t>Distinct type allows differentiation between same underlying base types:</a:t>
            </a:r>
          </a:p>
          <a:p>
            <a:pPr marL="288925" indent="-288925" algn="just" eaLnBrk="1" hangingPunct="1">
              <a:lnSpc>
                <a:spcPct val="20000"/>
              </a:lnSpc>
            </a:pPr>
            <a:endParaRPr lang="en-US" altLang="en-US" b="1" smtClean="0"/>
          </a:p>
          <a:p>
            <a:pPr marL="762000" lvl="1" indent="-282575" algn="just" eaLnBrk="1" hangingPunct="1">
              <a:spcBef>
                <a:spcPts val="600"/>
              </a:spcBef>
              <a:buFontTx/>
              <a:buNone/>
            </a:pPr>
            <a:r>
              <a:rPr lang="en-US" altLang="en-US" b="1" smtClean="0"/>
              <a:t>CREATE TYPE OwnerNoType AS VARCHAR(5) FINAL;</a:t>
            </a:r>
          </a:p>
          <a:p>
            <a:pPr marL="762000" lvl="1" indent="-282575" algn="just" eaLnBrk="1" hangingPunct="1">
              <a:spcBef>
                <a:spcPts val="600"/>
              </a:spcBef>
              <a:buFontTx/>
              <a:buNone/>
            </a:pPr>
            <a:r>
              <a:rPr lang="en-US" altLang="en-US" b="1" smtClean="0"/>
              <a:t>CREATE TYPE StaffNoType AS VARCHAR(5) FINAL;</a:t>
            </a:r>
          </a:p>
        </p:txBody>
      </p:sp>
      <p:sp>
        <p:nvSpPr>
          <p:cNvPr id="6246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027B6-F544-48A5-934C-8603FEA11C54}" type="slidenum">
              <a:rPr lang="en-GB" altLang="en-US" sz="1800"/>
              <a:pPr/>
              <a:t>30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User-Defined Types (UDTs)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052513"/>
            <a:ext cx="8307387" cy="5256212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Would get error if attempt to treat instance of one type as instance of other type. </a:t>
            </a:r>
          </a:p>
          <a:p>
            <a:pPr algn="just" eaLnBrk="1" hangingPunct="1"/>
            <a:r>
              <a:rPr lang="en-US" altLang="en-US" b="1" smtClean="0"/>
              <a:t>Not same as SQL domains, which constrains set of valid values that can be stored.</a:t>
            </a:r>
          </a:p>
          <a:p>
            <a:pPr algn="just" eaLnBrk="1" hangingPunct="1"/>
            <a:r>
              <a:rPr lang="en-US" altLang="en-US" b="1" smtClean="0"/>
              <a:t>Generally, UDT definition consists of one or more attribute definitions. </a:t>
            </a:r>
          </a:p>
          <a:p>
            <a:pPr algn="just" eaLnBrk="1" hangingPunct="1"/>
            <a:r>
              <a:rPr lang="en-US" altLang="en-US" b="1" smtClean="0"/>
              <a:t>Definition also consists of routine declarations  (operator declarations deferred). </a:t>
            </a:r>
          </a:p>
          <a:p>
            <a:pPr algn="just" eaLnBrk="1" hangingPunct="1"/>
            <a:r>
              <a:rPr lang="en-US" altLang="en-US" b="1" smtClean="0"/>
              <a:t>Can also define equality and ordering relationships using CREATE ORDERING FOR.</a:t>
            </a:r>
          </a:p>
        </p:txBody>
      </p:sp>
      <p:sp>
        <p:nvSpPr>
          <p:cNvPr id="6349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CE3F37-2060-4F37-93DB-8CCF4267EB28}" type="slidenum">
              <a:rPr lang="en-GB" altLang="en-US" sz="1800"/>
              <a:pPr/>
              <a:t>31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89AED1-FE06-46DF-B849-BC5900E0456C}" type="slidenum">
              <a:rPr lang="en-GB" altLang="en-US" sz="1400">
                <a:solidFill>
                  <a:srgbClr val="000066"/>
                </a:solidFill>
              </a:rPr>
              <a:pPr/>
              <a:t>32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Object-Oriented Extensions in Oracle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24800" cy="4114800"/>
          </a:xfrm>
        </p:spPr>
        <p:txBody>
          <a:bodyPr/>
          <a:lstStyle/>
          <a:p>
            <a:pPr algn="just"/>
            <a:r>
              <a:rPr lang="en-US" altLang="en-US" b="1" smtClean="0">
                <a:cs typeface="Times New Roman" panose="02020603050405020304" pitchFamily="18" charset="0"/>
              </a:rPr>
              <a:t>Many of the object-oriented features that appear in new SQL:2003 standard appear in Oracle in one form or another.</a:t>
            </a:r>
            <a:r>
              <a:rPr lang="en-GB" altLang="en-US" b="1" smtClean="0"/>
              <a:t> </a:t>
            </a:r>
          </a:p>
          <a:p>
            <a:pPr algn="just"/>
            <a:r>
              <a:rPr lang="en-US" altLang="en-US" b="1" smtClean="0"/>
              <a:t>Oracle supports two user-defined data types:</a:t>
            </a:r>
          </a:p>
          <a:p>
            <a:pPr lvl="1" algn="just"/>
            <a:r>
              <a:rPr lang="en-US" altLang="en-US" sz="2600" b="1" smtClean="0"/>
              <a:t>object types;</a:t>
            </a:r>
          </a:p>
          <a:p>
            <a:pPr lvl="1" algn="just"/>
            <a:r>
              <a:rPr lang="en-US" altLang="en-US" sz="2600" b="1" smtClean="0"/>
              <a:t>collection types.</a:t>
            </a:r>
          </a:p>
        </p:txBody>
      </p:sp>
    </p:spTree>
    <p:extLst>
      <p:ext uri="{BB962C8B-B14F-4D97-AF65-F5344CB8AC3E}">
        <p14:creationId xmlns:p14="http://schemas.microsoft.com/office/powerpoint/2010/main" val="151508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26F1E3-8398-4431-8F3D-99F48117B3F1}" type="slidenum">
              <a:rPr lang="en-GB" altLang="en-US" sz="1400">
                <a:solidFill>
                  <a:srgbClr val="000066"/>
                </a:solidFill>
              </a:rPr>
              <a:pPr/>
              <a:t>33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 Types in Oracle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/>
            <a:r>
              <a:rPr lang="en-US" altLang="en-US" b="1" dirty="0" smtClean="0">
                <a:latin typeface="Times" panose="02020603050405020304" pitchFamily="18" charset="0"/>
                <a:cs typeface="Times New Roman" panose="02020603050405020304" pitchFamily="18" charset="0"/>
              </a:rPr>
              <a:t>An object type is a schema object that has a name, a set of attributes based on the Oracle built-in data types or possibly other object types, and a set of methods. </a:t>
            </a:r>
          </a:p>
          <a:p>
            <a:pPr algn="just">
              <a:lnSpc>
                <a:spcPct val="30000"/>
              </a:lnSpc>
            </a:pPr>
            <a:endParaRPr lang="en-US" altLang="en-US" b="1" dirty="0" smtClean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CREATE TYPE </a:t>
            </a:r>
            <a:r>
              <a:rPr lang="en-US" altLang="en-US" sz="2400" b="1" dirty="0" err="1" smtClean="0">
                <a:cs typeface="Arial" panose="020B0604020202020204" pitchFamily="34" charset="0"/>
              </a:rPr>
              <a:t>AddressType</a:t>
            </a:r>
            <a:r>
              <a:rPr lang="en-US" altLang="en-US" sz="2400" b="1" dirty="0" smtClean="0"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AS </a:t>
            </a:r>
            <a:r>
              <a:rPr lang="en-US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OBJECT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(</a:t>
            </a:r>
          </a:p>
          <a:p>
            <a:pPr lvl="1" algn="just">
              <a:buFontTx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cs typeface="Arial" panose="020B0604020202020204" pitchFamily="34" charset="0"/>
              </a:rPr>
              <a:t>street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 		VARCHAR2(25),</a:t>
            </a:r>
          </a:p>
          <a:p>
            <a:pPr lvl="1" algn="just">
              <a:buFontTx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cs typeface="Arial" panose="020B0604020202020204" pitchFamily="34" charset="0"/>
              </a:rPr>
              <a:t>city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		VARCHAR2(15),</a:t>
            </a:r>
          </a:p>
          <a:p>
            <a:pPr lvl="1" algn="just">
              <a:buFontTx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cs typeface="Arial" panose="020B0604020202020204" pitchFamily="34" charset="0"/>
              </a:rPr>
              <a:t>postcode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	VARCHAR2(8));</a:t>
            </a:r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06280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378084-28CF-4A56-9A02-7284330DE2F4}" type="slidenum">
              <a:rPr lang="en-GB" altLang="en-US" sz="1400">
                <a:solidFill>
                  <a:srgbClr val="000066"/>
                </a:solidFill>
              </a:rPr>
              <a:pPr/>
              <a:t>34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Object-Oriented Extensions in Oracle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CREATE TYPE </a:t>
            </a:r>
            <a:r>
              <a:rPr lang="en-US" altLang="en-US" sz="2600" b="1" smtClean="0">
                <a:cs typeface="Arial" panose="020B0604020202020204" pitchFamily="34" charset="0"/>
              </a:rPr>
              <a:t>StaffType</a:t>
            </a:r>
            <a:r>
              <a:rPr lang="en-US" altLang="en-US" sz="2600" b="1" smtClean="0">
                <a:cs typeface="Times New Roman" panose="02020603050405020304" pitchFamily="18" charset="0"/>
              </a:rPr>
              <a:t> AS OBJECT (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</a:t>
            </a:r>
            <a:r>
              <a:rPr lang="en-US" altLang="en-US" sz="2600" b="1" smtClean="0">
                <a:cs typeface="Arial" panose="020B0604020202020204" pitchFamily="34" charset="0"/>
              </a:rPr>
              <a:t>staffNo</a:t>
            </a:r>
            <a:r>
              <a:rPr lang="en-US" altLang="en-US" sz="2600" b="1" smtClean="0">
                <a:cs typeface="Times New Roman" panose="02020603050405020304" pitchFamily="18" charset="0"/>
              </a:rPr>
              <a:t>	VARCHAR2(5),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</a:t>
            </a:r>
            <a:r>
              <a:rPr lang="en-US" altLang="en-US" sz="2600" b="1" smtClean="0">
                <a:cs typeface="Arial" panose="020B0604020202020204" pitchFamily="34" charset="0"/>
              </a:rPr>
              <a:t>fName</a:t>
            </a:r>
            <a:r>
              <a:rPr lang="en-US" altLang="en-US" sz="2600" b="1" smtClean="0">
                <a:cs typeface="Times New Roman" panose="02020603050405020304" pitchFamily="18" charset="0"/>
              </a:rPr>
              <a:t> 	VARCHAR2(15),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….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MAP MEMBER FUNCTION </a:t>
            </a:r>
            <a:r>
              <a:rPr lang="en-US" altLang="en-US" sz="2600" b="1" smtClean="0">
                <a:cs typeface="Arial" panose="020B0604020202020204" pitchFamily="34" charset="0"/>
              </a:rPr>
              <a:t>age</a:t>
            </a:r>
            <a:r>
              <a:rPr lang="en-US" altLang="en-US" sz="2600" b="1" smtClean="0">
                <a:cs typeface="Times New Roman" panose="02020603050405020304" pitchFamily="18" charset="0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	RETURN INTEGER,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PRAGMA RESTRICT_REFERENCES(</a:t>
            </a:r>
          </a:p>
          <a:p>
            <a:pPr lvl="1" algn="just">
              <a:buFontTx/>
              <a:buNone/>
            </a:pPr>
            <a:r>
              <a:rPr lang="en-US" altLang="en-US" sz="2600" b="1" smtClean="0">
                <a:cs typeface="Arial" panose="020B0604020202020204" pitchFamily="34" charset="0"/>
              </a:rPr>
              <a:t>			age</a:t>
            </a:r>
            <a:r>
              <a:rPr lang="en-US" altLang="en-US" sz="2600" b="1" smtClean="0">
                <a:cs typeface="Times New Roman" panose="02020603050405020304" pitchFamily="18" charset="0"/>
              </a:rPr>
              <a:t>, WNDS, WNPS, RNPS));</a:t>
            </a:r>
            <a:endParaRPr lang="en-US" altLang="en-US" sz="2600" b="1" smtClean="0"/>
          </a:p>
        </p:txBody>
      </p:sp>
    </p:spTree>
    <p:extLst>
      <p:ext uri="{BB962C8B-B14F-4D97-AF65-F5344CB8AC3E}">
        <p14:creationId xmlns:p14="http://schemas.microsoft.com/office/powerpoint/2010/main" val="42650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1794E-38C7-46F8-AA03-C5B08262D21C}" type="slidenum">
              <a:rPr lang="en-GB" altLang="en-US" sz="1400">
                <a:solidFill>
                  <a:srgbClr val="000066"/>
                </a:solidFill>
              </a:rPr>
              <a:pPr/>
              <a:t>35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Object-Oriented Extensions in Oracle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CREATE TYPE </a:t>
            </a:r>
            <a:r>
              <a:rPr lang="en-US" altLang="en-US" sz="2600" b="1" dirty="0" err="1" smtClean="0">
                <a:cs typeface="Arial" panose="020B0604020202020204" pitchFamily="34" charset="0"/>
              </a:rPr>
              <a:t>BranchType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 AS OBJECT (</a:t>
            </a: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600" b="1" dirty="0" err="1" smtClean="0">
                <a:cs typeface="Arial" panose="020B0604020202020204" pitchFamily="34" charset="0"/>
              </a:rPr>
              <a:t>branchNo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	VARCHAR2(4),</a:t>
            </a: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	</a:t>
            </a:r>
            <a:r>
              <a:rPr lang="en-US" altLang="en-US" sz="2600" b="1" dirty="0" smtClean="0">
                <a:cs typeface="Arial" panose="020B0604020202020204" pitchFamily="34" charset="0"/>
              </a:rPr>
              <a:t>address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		</a:t>
            </a:r>
            <a:r>
              <a:rPr lang="en-US" altLang="en-US" sz="26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AddressType</a:t>
            </a:r>
            <a:r>
              <a:rPr lang="en-US" altLang="en-US" sz="2600" b="1" dirty="0" smtClean="0">
                <a:cs typeface="Arial" panose="020B0604020202020204" pitchFamily="34" charset="0"/>
              </a:rPr>
              <a:t>, </a:t>
            </a:r>
            <a:r>
              <a:rPr lang="en-US" altLang="en-US" sz="2600" b="1" dirty="0" smtClean="0">
                <a:cs typeface="Arial" panose="020B0604020202020204" pitchFamily="34" charset="0"/>
              </a:rPr>
              <a:t>   -- </a:t>
            </a:r>
            <a:r>
              <a:rPr lang="en-US" altLang="en-US" sz="2600" b="1" dirty="0" err="1" smtClean="0">
                <a:cs typeface="Arial" panose="020B0604020202020204" pitchFamily="34" charset="0"/>
              </a:rPr>
              <a:t>UDT</a:t>
            </a:r>
            <a:endParaRPr lang="en-US" altLang="en-US" sz="2600" b="1" dirty="0" smtClean="0"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	MAP MEMBER FUNCTION </a:t>
            </a:r>
            <a:r>
              <a:rPr lang="en-US" altLang="en-US" sz="2600" b="1" dirty="0" err="1" smtClean="0">
                <a:cs typeface="Arial" panose="020B0604020202020204" pitchFamily="34" charset="0"/>
              </a:rPr>
              <a:t>getbranchNo</a:t>
            </a:r>
            <a:endParaRPr lang="en-US" altLang="en-US" sz="2600" b="1" dirty="0" smtClean="0">
              <a:cs typeface="Arial" panose="020B0604020202020204" pitchFamily="34" charset="0"/>
            </a:endParaRP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Arial" panose="020B0604020202020204" pitchFamily="34" charset="0"/>
              </a:rPr>
              <a:t>			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 RETURN VARCHAR2(4),</a:t>
            </a: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	PRAGMA </a:t>
            </a:r>
            <a:r>
              <a:rPr lang="en-US" altLang="en-US" sz="2600" b="1" dirty="0" err="1" smtClean="0">
                <a:cs typeface="Times New Roman" panose="02020603050405020304" pitchFamily="18" charset="0"/>
              </a:rPr>
              <a:t>RESTRICT_REFERENCES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(</a:t>
            </a:r>
          </a:p>
          <a:p>
            <a:pPr lvl="1" algn="just">
              <a:buFontTx/>
              <a:buNone/>
            </a:pPr>
            <a:r>
              <a:rPr lang="en-US" altLang="en-US" sz="2600" b="1" dirty="0" smtClean="0">
                <a:cs typeface="Times New Roman" panose="02020603050405020304" pitchFamily="18" charset="0"/>
              </a:rPr>
              <a:t>		</a:t>
            </a:r>
            <a:r>
              <a:rPr lang="en-US" altLang="en-US" sz="2600" b="1" dirty="0" err="1" smtClean="0">
                <a:cs typeface="Arial" panose="020B0604020202020204" pitchFamily="34" charset="0"/>
              </a:rPr>
              <a:t>getbranchNo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, </a:t>
            </a:r>
            <a:r>
              <a:rPr lang="en-US" altLang="en-US" sz="2600" b="1" dirty="0" err="1" smtClean="0">
                <a:cs typeface="Times New Roman" panose="02020603050405020304" pitchFamily="18" charset="0"/>
              </a:rPr>
              <a:t>WNDS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, </a:t>
            </a:r>
            <a:r>
              <a:rPr lang="en-US" altLang="en-US" sz="2600" b="1" dirty="0" err="1" smtClean="0">
                <a:cs typeface="Times New Roman" panose="02020603050405020304" pitchFamily="18" charset="0"/>
              </a:rPr>
              <a:t>WNPS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, </a:t>
            </a:r>
            <a:r>
              <a:rPr lang="en-US" altLang="en-US" sz="2600" b="1" dirty="0" err="1" smtClean="0">
                <a:cs typeface="Times New Roman" panose="02020603050405020304" pitchFamily="18" charset="0"/>
              </a:rPr>
              <a:t>RNDS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, </a:t>
            </a:r>
            <a:r>
              <a:rPr lang="en-US" altLang="en-US" sz="2600" b="1" dirty="0" err="1" smtClean="0">
                <a:cs typeface="Times New Roman" panose="02020603050405020304" pitchFamily="18" charset="0"/>
              </a:rPr>
              <a:t>RNPS</a:t>
            </a:r>
            <a:r>
              <a:rPr lang="en-US" altLang="en-US" sz="2600" b="1" dirty="0" smtClean="0">
                <a:cs typeface="Times New Roman" panose="02020603050405020304" pitchFamily="18" charset="0"/>
              </a:rPr>
              <a:t>));</a:t>
            </a:r>
            <a:endParaRPr lang="en-US" alt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690623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26EAFB-CE9C-4BD6-90B6-32A77BAD9238}" type="slidenum">
              <a:rPr lang="en-GB" altLang="en-US" sz="1400">
                <a:solidFill>
                  <a:srgbClr val="000066"/>
                </a:solidFill>
              </a:rPr>
              <a:pPr/>
              <a:t>36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 Types in Oracle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/>
            <a:r>
              <a:rPr lang="en-US" altLang="en-US" b="1" smtClean="0"/>
              <a:t>Pragma clause </a:t>
            </a:r>
            <a:r>
              <a:rPr lang="en-US" altLang="en-US" b="1" smtClean="0">
                <a:cs typeface="Times New Roman" panose="02020603050405020304" pitchFamily="18" charset="0"/>
              </a:rPr>
              <a:t>is a compiler directive that denies member functions read/write access to database tables and/or package variables. </a:t>
            </a:r>
          </a:p>
          <a:p>
            <a:pPr algn="just"/>
            <a:r>
              <a:rPr lang="en-US" altLang="en-US" b="1" smtClean="0"/>
              <a:t>Can now create a Branch (Object) table:</a:t>
            </a:r>
          </a:p>
          <a:p>
            <a:pPr lvl="1" algn="just">
              <a:lnSpc>
                <a:spcPct val="30000"/>
              </a:lnSpc>
            </a:pPr>
            <a:endParaRPr lang="en-US" altLang="en-US" b="1" smtClean="0"/>
          </a:p>
          <a:p>
            <a:pPr lvl="1" algn="just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CREATE TABLE </a:t>
            </a:r>
            <a:r>
              <a:rPr lang="en-US" altLang="en-US" sz="2400" b="1" smtClean="0">
                <a:cs typeface="Arial" panose="020B0604020202020204" pitchFamily="34" charset="0"/>
              </a:rPr>
              <a:t>Branch</a:t>
            </a:r>
            <a:r>
              <a:rPr lang="en-US" altLang="en-US" sz="2400" b="1" smtClean="0">
                <a:cs typeface="Times New Roman" panose="02020603050405020304" pitchFamily="18" charset="0"/>
              </a:rPr>
              <a:t> OF </a:t>
            </a:r>
            <a:r>
              <a:rPr lang="en-US" altLang="en-US" sz="2400" b="1" smtClean="0">
                <a:cs typeface="Arial" panose="020B0604020202020204" pitchFamily="34" charset="0"/>
              </a:rPr>
              <a:t>BranchType</a:t>
            </a:r>
            <a:r>
              <a:rPr lang="en-US" altLang="en-US" sz="2400" b="1" smtClean="0">
                <a:cs typeface="Times New Roman" panose="02020603050405020304" pitchFamily="18" charset="0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(</a:t>
            </a:r>
            <a:r>
              <a:rPr lang="en-US" altLang="en-US" sz="2400" b="1" smtClean="0">
                <a:cs typeface="Arial" panose="020B0604020202020204" pitchFamily="34" charset="0"/>
              </a:rPr>
              <a:t>branchNo</a:t>
            </a:r>
            <a:r>
              <a:rPr lang="en-US" altLang="en-US" sz="2400" b="1" smtClean="0">
                <a:cs typeface="Times New Roman" panose="02020603050405020304" pitchFamily="18" charset="0"/>
              </a:rPr>
              <a:t> PRIMARY KEY);</a:t>
            </a:r>
          </a:p>
        </p:txBody>
      </p:sp>
    </p:spTree>
    <p:extLst>
      <p:ext uri="{BB962C8B-B14F-4D97-AF65-F5344CB8AC3E}">
        <p14:creationId xmlns:p14="http://schemas.microsoft.com/office/powerpoint/2010/main" val="34936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DCA48C-6370-484A-9128-2E993841D2BE}" type="slidenum">
              <a:rPr lang="en-GB" altLang="en-US" sz="1400">
                <a:solidFill>
                  <a:srgbClr val="000066"/>
                </a:solidFill>
              </a:rPr>
              <a:pPr/>
              <a:t>37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Methods in Oracle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/>
            <a:r>
              <a:rPr lang="en-US" altLang="en-US" b="1" smtClean="0">
                <a:cs typeface="Times New Roman" panose="02020603050405020304" pitchFamily="18" charset="0"/>
              </a:rPr>
              <a:t>Methods can be implemented in PL/SQL, Java, and ‘C’.</a:t>
            </a:r>
          </a:p>
          <a:p>
            <a:pPr algn="just"/>
            <a:r>
              <a:rPr lang="en-US" altLang="en-US" b="1" smtClean="0">
                <a:cs typeface="Times New Roman" panose="02020603050405020304" pitchFamily="18" charset="0"/>
              </a:rPr>
              <a:t>Overloading is supported provided their formal parameters differ in number, order, or data type. </a:t>
            </a:r>
          </a:p>
        </p:txBody>
      </p:sp>
    </p:spTree>
    <p:extLst>
      <p:ext uri="{BB962C8B-B14F-4D97-AF65-F5344CB8AC3E}">
        <p14:creationId xmlns:p14="http://schemas.microsoft.com/office/powerpoint/2010/main" val="1189071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260E2C-563F-4F08-96E5-5D55C6515A77}" type="slidenum">
              <a:rPr lang="en-GB" altLang="en-US" sz="1400">
                <a:solidFill>
                  <a:srgbClr val="000066"/>
                </a:solidFill>
              </a:rPr>
              <a:pPr/>
              <a:t>38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Object Identifiers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6085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700" b="1" smtClean="0">
                <a:cs typeface="Times New Roman" panose="02020603050405020304" pitchFamily="18" charset="0"/>
              </a:rPr>
              <a:t>Every row object in an object table has associated logical OID, which uniquely identifies the row. </a:t>
            </a:r>
          </a:p>
          <a:p>
            <a:pPr algn="just">
              <a:lnSpc>
                <a:spcPct val="90000"/>
              </a:lnSpc>
            </a:pPr>
            <a:r>
              <a:rPr lang="en-US" altLang="en-US" sz="2700" b="1" smtClean="0">
                <a:cs typeface="Times New Roman" panose="02020603050405020304" pitchFamily="18" charset="0"/>
              </a:rPr>
              <a:t>The OID column is hidden from users and there is no access to its internal structure. </a:t>
            </a:r>
          </a:p>
          <a:p>
            <a:pPr algn="just">
              <a:lnSpc>
                <a:spcPct val="90000"/>
              </a:lnSpc>
            </a:pPr>
            <a:r>
              <a:rPr lang="en-US" altLang="en-US" sz="2700" b="1" smtClean="0">
                <a:cs typeface="Times New Roman" panose="02020603050405020304" pitchFamily="18" charset="0"/>
              </a:rPr>
              <a:t>Oracle requires every row object to have a unique OID, which may be specified to come from the row object’s PK or to be system-generated. </a:t>
            </a:r>
          </a:p>
          <a:p>
            <a:pPr algn="just">
              <a:lnSpc>
                <a:spcPct val="30000"/>
              </a:lnSpc>
            </a:pPr>
            <a:endParaRPr lang="en-US" altLang="en-US" sz="2700" b="1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CREATE TABLE </a:t>
            </a:r>
            <a:r>
              <a:rPr lang="en-US" altLang="en-US" sz="2400" b="1" smtClean="0">
                <a:cs typeface="Arial" panose="020B0604020202020204" pitchFamily="34" charset="0"/>
              </a:rPr>
              <a:t>Branch</a:t>
            </a:r>
            <a:r>
              <a:rPr lang="en-US" altLang="en-US" sz="2400" b="1" smtClean="0">
                <a:cs typeface="Times New Roman" panose="02020603050405020304" pitchFamily="18" charset="0"/>
              </a:rPr>
              <a:t> OF </a:t>
            </a:r>
            <a:r>
              <a:rPr lang="en-US" altLang="en-US" sz="2400" b="1" smtClean="0">
                <a:cs typeface="Arial" panose="020B0604020202020204" pitchFamily="34" charset="0"/>
              </a:rPr>
              <a:t>BranchType</a:t>
            </a:r>
            <a:r>
              <a:rPr lang="en-US" altLang="en-US" sz="2400" b="1" smtClean="0"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	(</a:t>
            </a:r>
            <a:r>
              <a:rPr lang="en-US" altLang="en-US" sz="2400" b="1" smtClean="0">
                <a:cs typeface="Arial" panose="020B0604020202020204" pitchFamily="34" charset="0"/>
              </a:rPr>
              <a:t>branchNo</a:t>
            </a:r>
            <a:r>
              <a:rPr lang="en-US" altLang="en-US" sz="2400" b="1" smtClean="0">
                <a:cs typeface="Times New Roman" panose="02020603050405020304" pitchFamily="18" charset="0"/>
              </a:rPr>
              <a:t> PRIMARY KEY)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OBJECT IDENTIFIER PRIMARY KEY;</a:t>
            </a:r>
          </a:p>
        </p:txBody>
      </p:sp>
    </p:spTree>
    <p:extLst>
      <p:ext uri="{BB962C8B-B14F-4D97-AF65-F5344CB8AC3E}">
        <p14:creationId xmlns:p14="http://schemas.microsoft.com/office/powerpoint/2010/main" val="46837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E977A4-AF4C-41D6-B7FA-00A4CDBF3845}" type="slidenum">
              <a:rPr lang="en-GB" altLang="en-US" sz="1400">
                <a:solidFill>
                  <a:srgbClr val="000066"/>
                </a:solidFill>
              </a:rPr>
              <a:pPr/>
              <a:t>39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sz="2900" b="1" smtClean="0"/>
              <a:t>Collection Types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smtClean="0">
                <a:cs typeface="Times New Roman" panose="02020603050405020304" pitchFamily="18" charset="0"/>
              </a:rPr>
              <a:t>Oracle supports two collection types: </a:t>
            </a:r>
            <a:r>
              <a:rPr lang="en-US" altLang="en-US" b="1" u="sng" smtClean="0">
                <a:cs typeface="Times New Roman" panose="02020603050405020304" pitchFamily="18" charset="0"/>
              </a:rPr>
              <a:t>array types</a:t>
            </a:r>
            <a:r>
              <a:rPr lang="en-US" altLang="en-US" b="1" smtClean="0">
                <a:cs typeface="Times New Roman" panose="02020603050405020304" pitchFamily="18" charset="0"/>
              </a:rPr>
              <a:t> and </a:t>
            </a:r>
            <a:r>
              <a:rPr lang="en-US" altLang="en-US" b="1" u="sng" smtClean="0">
                <a:cs typeface="Times New Roman" panose="02020603050405020304" pitchFamily="18" charset="0"/>
              </a:rPr>
              <a:t>table types</a:t>
            </a:r>
            <a:r>
              <a:rPr lang="en-US" altLang="en-US" b="1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cs typeface="Times New Roman" panose="02020603050405020304" pitchFamily="18" charset="0"/>
              </a:rPr>
              <a:t>An array is an ordered set of data elements, all of same data type. </a:t>
            </a:r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cs typeface="Times New Roman" panose="02020603050405020304" pitchFamily="18" charset="0"/>
              </a:rPr>
              <a:t>Each element has an </a:t>
            </a:r>
            <a:r>
              <a:rPr lang="en-US" altLang="en-US" b="1" i="1" smtClean="0">
                <a:cs typeface="Times New Roman" panose="02020603050405020304" pitchFamily="18" charset="0"/>
              </a:rPr>
              <a:t>index</a:t>
            </a:r>
            <a:r>
              <a:rPr lang="en-US" altLang="en-US" b="1" smtClean="0">
                <a:cs typeface="Times New Roman" panose="02020603050405020304" pitchFamily="18" charset="0"/>
              </a:rPr>
              <a:t>, a number corresponding to the element’s position in the array. </a:t>
            </a:r>
          </a:p>
          <a:p>
            <a:pPr algn="just">
              <a:lnSpc>
                <a:spcPct val="90000"/>
              </a:lnSpc>
            </a:pPr>
            <a:r>
              <a:rPr lang="en-US" altLang="en-US" b="1" smtClean="0">
                <a:cs typeface="Times New Roman" panose="02020603050405020304" pitchFamily="18" charset="0"/>
              </a:rPr>
              <a:t>An array can have a fixed or variable size, although in latter case maximum size must be specified when array type is declared. </a:t>
            </a:r>
          </a:p>
        </p:txBody>
      </p:sp>
    </p:spTree>
    <p:extLst>
      <p:ext uri="{BB962C8B-B14F-4D97-AF65-F5344CB8AC3E}">
        <p14:creationId xmlns:p14="http://schemas.microsoft.com/office/powerpoint/2010/main" val="245504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Computer-Aided Design (CAD)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125538"/>
            <a:ext cx="8001000" cy="5184775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-US" altLang="en-US" sz="2800" b="1" smtClean="0"/>
              <a:t>Stores data relating to mechanical and electrical design, for example, buildings, airplanes, and integrated circuit chips.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800" b="1" smtClean="0"/>
              <a:t>Designs of this type have some common characteristics:</a:t>
            </a:r>
          </a:p>
          <a:p>
            <a:pPr lvl="1" algn="just" eaLnBrk="1" hangingPunct="1"/>
            <a:r>
              <a:rPr lang="en-US" altLang="en-US" sz="2400" b="1" smtClean="0"/>
              <a:t>Data has many types, each with a small number of instances.</a:t>
            </a:r>
          </a:p>
          <a:p>
            <a:pPr lvl="1" algn="just" eaLnBrk="1" hangingPunct="1"/>
            <a:r>
              <a:rPr lang="en-US" altLang="en-US" sz="2400" b="1" smtClean="0"/>
              <a:t>Designs may be very large.</a:t>
            </a:r>
          </a:p>
          <a:p>
            <a:pPr lvl="1" algn="just" eaLnBrk="1" hangingPunct="1"/>
            <a:r>
              <a:rPr lang="en-US" altLang="en-US" sz="2400" b="1" smtClean="0"/>
              <a:t>Design is not static but evolves through time. </a:t>
            </a:r>
          </a:p>
          <a:p>
            <a:pPr lvl="1" algn="just" eaLnBrk="1" hangingPunct="1"/>
            <a:r>
              <a:rPr lang="en-US" altLang="en-US" sz="2400" b="1" smtClean="0"/>
              <a:t>Updates are far-reaching.</a:t>
            </a:r>
          </a:p>
          <a:p>
            <a:pPr lvl="1" algn="just" eaLnBrk="1" hangingPunct="1"/>
            <a:r>
              <a:rPr lang="en-US" altLang="en-US" sz="2400" b="1" smtClean="0"/>
              <a:t>Involves version control and configuration management. </a:t>
            </a:r>
          </a:p>
          <a:p>
            <a:pPr lvl="1" algn="just" eaLnBrk="1" hangingPunct="1"/>
            <a:r>
              <a:rPr lang="en-US" altLang="en-US" sz="2400" b="1" smtClean="0"/>
              <a:t>Cooperative engineering. </a:t>
            </a:r>
          </a:p>
          <a:p>
            <a:pPr lvl="1" algn="just" eaLnBrk="1" hangingPunct="1"/>
            <a:endParaRPr lang="en-US" altLang="en-US" b="1" smtClean="0"/>
          </a:p>
        </p:txBody>
      </p:sp>
      <p:sp>
        <p:nvSpPr>
          <p:cNvPr id="3584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298802-7093-4CBA-8DF7-1B525A210071}" type="slidenum">
              <a:rPr lang="en-GB" altLang="en-US" sz="1800"/>
              <a:pPr/>
              <a:t>4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Exercise </a:t>
            </a:r>
            <a:r>
              <a:rPr lang="en-CA" altLang="en-US" dirty="0" smtClean="0"/>
              <a:t>for next week Nov</a:t>
            </a:r>
            <a:r>
              <a:rPr lang="en-CA" altLang="en-US" dirty="0" smtClean="0"/>
              <a:t>. </a:t>
            </a:r>
            <a:r>
              <a:rPr lang="en-CA" altLang="en-US" dirty="0" smtClean="0"/>
              <a:t>23 </a:t>
            </a:r>
            <a:endParaRPr lang="en-US" alt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DAC674-C218-4862-B74C-BA67CBF7C008}" type="slidenum">
              <a:rPr lang="en-GB" altLang="en-US" sz="1400">
                <a:solidFill>
                  <a:srgbClr val="000066"/>
                </a:solidFill>
              </a:rPr>
              <a:pPr/>
              <a:t>40</a:t>
            </a:fld>
            <a:endParaRPr lang="en-GB" altLang="en-US" sz="1400">
              <a:solidFill>
                <a:srgbClr val="00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38" y="1714500"/>
            <a:ext cx="600075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create type </a:t>
            </a:r>
            <a:r>
              <a:rPr lang="en-US" dirty="0" err="1">
                <a:solidFill>
                  <a:srgbClr val="000066">
                    <a:lumMod val="60000"/>
                    <a:lumOff val="40000"/>
                  </a:srgbClr>
                </a:solidFill>
              </a:rPr>
              <a:t>address_type</a:t>
            </a:r>
            <a:r>
              <a:rPr lang="en-US" dirty="0">
                <a:solidFill>
                  <a:srgbClr val="000066">
                    <a:lumMod val="60000"/>
                    <a:lumOff val="40000"/>
                  </a:srgbClr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as object (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street 	varchar2(30),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city   	varchar2(30),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state  	varchar2(20),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</a:t>
            </a:r>
            <a:r>
              <a:rPr lang="en-US" dirty="0" err="1">
                <a:solidFill>
                  <a:srgbClr val="000066"/>
                </a:solidFill>
              </a:rPr>
              <a:t>pcode</a:t>
            </a:r>
            <a:r>
              <a:rPr lang="en-US" dirty="0">
                <a:solidFill>
                  <a:srgbClr val="000066"/>
                </a:solidFill>
              </a:rPr>
              <a:t>  CHAR(7)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);</a:t>
            </a:r>
          </a:p>
          <a:p>
            <a:pPr>
              <a:defRPr/>
            </a:pPr>
            <a:r>
              <a:rPr lang="en-CA" dirty="0">
                <a:solidFill>
                  <a:srgbClr val="000066"/>
                </a:solidFill>
              </a:rPr>
              <a:t>/</a:t>
            </a:r>
            <a:endParaRPr lang="en-US" dirty="0">
              <a:solidFill>
                <a:srgbClr val="000066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create type </a:t>
            </a:r>
            <a:r>
              <a:rPr lang="en-US" dirty="0" err="1">
                <a:solidFill>
                  <a:srgbClr val="000066"/>
                </a:solidFill>
              </a:rPr>
              <a:t>person_type</a:t>
            </a:r>
            <a:r>
              <a:rPr lang="en-US" dirty="0">
                <a:solidFill>
                  <a:srgbClr val="000066"/>
                </a:solidFill>
              </a:rPr>
              <a:t> as object (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name     varchar2(30),</a:t>
            </a: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  address  </a:t>
            </a:r>
            <a:r>
              <a:rPr lang="en-US" dirty="0" err="1">
                <a:solidFill>
                  <a:srgbClr val="000080">
                    <a:lumMod val="60000"/>
                    <a:lumOff val="40000"/>
                  </a:srgbClr>
                </a:solidFill>
              </a:rPr>
              <a:t>address_type</a:t>
            </a:r>
            <a:r>
              <a:rPr lang="en-US" dirty="0">
                <a:solidFill>
                  <a:srgbClr val="000066"/>
                </a:solidFill>
              </a:rPr>
              <a:t>);</a:t>
            </a:r>
          </a:p>
          <a:p>
            <a:pPr>
              <a:defRPr/>
            </a:pPr>
            <a:r>
              <a:rPr lang="en-CA" dirty="0">
                <a:solidFill>
                  <a:srgbClr val="000066"/>
                </a:solidFill>
              </a:rPr>
              <a:t>/</a:t>
            </a:r>
            <a:endParaRPr lang="en-US" dirty="0">
              <a:solidFill>
                <a:srgbClr val="000066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Create tables using UDT (also known as ADT)</a:t>
            </a:r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27950" cy="47529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/>
              <a:t>create table employees (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  eno      number(4) not null primary key,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  person   person_type,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  hdate    date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create table customers (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  cno      number(5) not null primary key,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  person   person_type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);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2E5F80-E767-466C-B36C-3C6E871F6298}" type="slidenum">
              <a:rPr lang="en-GB" altLang="en-US" sz="1400">
                <a:solidFill>
                  <a:srgbClr val="000066"/>
                </a:solidFill>
              </a:rPr>
              <a:pPr/>
              <a:t>41</a:t>
            </a:fld>
            <a:endParaRPr lang="en-GB" altLang="en-US" sz="1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Insert into table with UDT</a:t>
            </a:r>
            <a:endParaRPr lang="en-US" altLang="en-US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57188" y="1714500"/>
            <a:ext cx="8072437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smtClean="0"/>
              <a:t>insert into employees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(1000,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person_type(‘Fred Jones',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            address_type('123 Main St','Kamloops','BC’, 'V2A 1A1’)),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to_date(’12-12-1995’, ‘DD-MM-YYYY’));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insert into employees values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(1002,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person_type('John Brown',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            null),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to_date(’12-12-1992’, ‘DD-MM-YYYY’));</a:t>
            </a:r>
          </a:p>
          <a:p>
            <a:pPr>
              <a:buFont typeface="Monotype Sorts" pitchFamily="2" charset="2"/>
              <a:buNone/>
            </a:pPr>
            <a:endParaRPr lang="en-US" altLang="en-US" sz="200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2B3ABD-8329-452B-807A-994E298C2C30}" type="slidenum">
              <a:rPr lang="en-GB" altLang="en-US" sz="1400">
                <a:solidFill>
                  <a:srgbClr val="000066"/>
                </a:solidFill>
              </a:rPr>
              <a:pPr/>
              <a:t>42</a:t>
            </a:fld>
            <a:endParaRPr lang="en-GB" altLang="en-US" sz="1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Select from table with UDT</a:t>
            </a: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27950" cy="4610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smtClean="0"/>
              <a:t>SQL&gt; select employees.person.name from employees;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select employees.person.name from employees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       *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ERROR at line 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ORA-00904: "EMPLOYEES"."PERSON"."NAME": invalid identifier</a:t>
            </a:r>
          </a:p>
          <a:p>
            <a:pPr>
              <a:buFont typeface="Monotype Sorts" pitchFamily="2" charset="2"/>
              <a:buNone/>
            </a:pPr>
            <a:endParaRPr lang="en-US" altLang="en-US" sz="2000" smtClean="0"/>
          </a:p>
          <a:p>
            <a:pPr>
              <a:buFont typeface="Monotype Sorts" pitchFamily="2" charset="2"/>
              <a:buNone/>
            </a:pPr>
            <a:endParaRPr lang="en-US" altLang="en-US" sz="2000" smtClean="0"/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SQL&gt; select e.person.name from employees e;</a:t>
            </a:r>
          </a:p>
          <a:p>
            <a:pPr>
              <a:buFont typeface="Monotype Sorts" pitchFamily="2" charset="2"/>
              <a:buNone/>
            </a:pPr>
            <a:endParaRPr lang="en-US" altLang="en-US" sz="2000" smtClean="0"/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PERSON.NAME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smtClean="0"/>
              <a:t>J smith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3916BC-3CB7-4E77-BB9D-F744CE7E5E81}" type="slidenum">
              <a:rPr lang="en-GB" altLang="en-US" sz="1400">
                <a:solidFill>
                  <a:srgbClr val="000066"/>
                </a:solidFill>
              </a:rPr>
              <a:pPr/>
              <a:t>43</a:t>
            </a:fld>
            <a:endParaRPr lang="en-GB" altLang="en-US" sz="1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Triggers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268413"/>
            <a:ext cx="8143875" cy="464820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An SQL (compound) statement executed automatically by DBMS as side effect of a modification to named table. </a:t>
            </a:r>
          </a:p>
          <a:p>
            <a:pPr algn="just" eaLnBrk="1" hangingPunct="1"/>
            <a:r>
              <a:rPr lang="en-US" altLang="en-US" b="1" smtClean="0"/>
              <a:t>Use of triggers include:</a:t>
            </a:r>
          </a:p>
          <a:p>
            <a:pPr lvl="1" algn="just" eaLnBrk="1" hangingPunct="1"/>
            <a:r>
              <a:rPr lang="en-US" altLang="en-US" sz="2600" b="1" smtClean="0"/>
              <a:t>Validating input data and maintaining complex integrity constraints that otherwise would be difficult/impossible.</a:t>
            </a:r>
          </a:p>
          <a:p>
            <a:pPr lvl="1" algn="just" eaLnBrk="1" hangingPunct="1"/>
            <a:r>
              <a:rPr lang="en-US" altLang="en-US" sz="2600" b="1" smtClean="0"/>
              <a:t>Supporting alerts.</a:t>
            </a:r>
          </a:p>
          <a:p>
            <a:pPr lvl="1" algn="just" eaLnBrk="1" hangingPunct="1"/>
            <a:r>
              <a:rPr lang="en-US" altLang="en-US" sz="2600" b="1" smtClean="0"/>
              <a:t>Maintaining audit information.</a:t>
            </a:r>
          </a:p>
          <a:p>
            <a:pPr lvl="1" algn="just" eaLnBrk="1" hangingPunct="1"/>
            <a:r>
              <a:rPr lang="en-US" altLang="en-US" sz="2600" b="1" smtClean="0"/>
              <a:t>Supporting replication.</a:t>
            </a:r>
          </a:p>
        </p:txBody>
      </p:sp>
      <p:sp>
        <p:nvSpPr>
          <p:cNvPr id="10547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EFE735-EE4C-4FAC-B922-4F00EFF57CFB}" type="slidenum">
              <a:rPr lang="en-GB" altLang="en-US" sz="1800"/>
              <a:pPr/>
              <a:t>44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Triggers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153400" cy="411480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CREATE TRIGGER TriggerName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BEFORE | AFTER &lt;triggerEvent&gt;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		ON &lt;TableName&gt;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[REFERENCING &lt;oldOrNewValuesAliasList&gt;]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[FOR EACH {ROW | STATEMENT}]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[ WHEN (triggerCondition) ]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&lt;triggerBody&gt;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2014</a:t>
            </a:r>
          </a:p>
        </p:txBody>
      </p:sp>
      <p:sp>
        <p:nvSpPr>
          <p:cNvPr id="10650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E80372-14A3-4AF8-85E0-F301C219B2B5}" type="slidenum">
              <a:rPr lang="en-GB" altLang="en-US" sz="1800"/>
              <a:pPr/>
              <a:t>45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Triggers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125538"/>
            <a:ext cx="8077200" cy="411480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BEFORE trigger fired before and AFTER trigger is fired after associated event occurs. </a:t>
            </a:r>
          </a:p>
          <a:p>
            <a:pPr algn="just" eaLnBrk="1" hangingPunct="1"/>
            <a:r>
              <a:rPr lang="en-US" altLang="en-US" b="1" smtClean="0"/>
              <a:t>Triggered action is SQL procedure statement, which can be executed in one of two ways:</a:t>
            </a:r>
          </a:p>
          <a:p>
            <a:pPr lvl="1" algn="just" eaLnBrk="1" hangingPunct="1"/>
            <a:r>
              <a:rPr lang="en-US" altLang="en-US" sz="2600" b="1" smtClean="0"/>
              <a:t>For each row (FOR EACH ROW) affected by the event. This is called a row-level trigger.</a:t>
            </a:r>
          </a:p>
          <a:p>
            <a:pPr lvl="1" algn="just" eaLnBrk="1" hangingPunct="1"/>
            <a:r>
              <a:rPr lang="en-US" altLang="en-US" sz="2600" b="1" smtClean="0"/>
              <a:t>Only once for entire event (FOR EACH STATEMENT), which is default. This is called a statement-level trigger.</a:t>
            </a:r>
          </a:p>
        </p:txBody>
      </p:sp>
      <p:sp>
        <p:nvSpPr>
          <p:cNvPr id="10752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8E152-DF92-4699-BFA8-AE954748779C}" type="slidenum">
              <a:rPr lang="en-GB" altLang="en-US" sz="1800"/>
              <a:pPr/>
              <a:t>46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Triggers</a:t>
            </a:r>
            <a:endParaRPr sz="400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7924800" cy="426720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As more than one trigger can be defined on a table, order of firing is important. The following order is observed: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(1) Execution of any BEFORE triggers on table.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(2) For each row affected by the statement:</a:t>
            </a:r>
          </a:p>
          <a:p>
            <a:pPr lvl="1" algn="just" eaLnBrk="1" hangingPunct="1"/>
            <a:r>
              <a:rPr lang="en-US" altLang="en-US" sz="2400" b="1" smtClean="0"/>
              <a:t>Execute any BEFORE row-level trigger.</a:t>
            </a:r>
          </a:p>
          <a:p>
            <a:pPr lvl="1" algn="just" eaLnBrk="1" hangingPunct="1"/>
            <a:r>
              <a:rPr lang="en-US" altLang="en-US" sz="2400" b="1" smtClean="0"/>
              <a:t>Execute the statement itself.</a:t>
            </a:r>
          </a:p>
          <a:p>
            <a:pPr lvl="1" algn="just" eaLnBrk="1" hangingPunct="1"/>
            <a:r>
              <a:rPr lang="en-US" altLang="en-US" sz="2400" b="1" smtClean="0"/>
              <a:t>Apply any referential constraints.</a:t>
            </a:r>
          </a:p>
          <a:p>
            <a:pPr lvl="1" algn="just" eaLnBrk="1" hangingPunct="1"/>
            <a:r>
              <a:rPr lang="en-US" altLang="en-US" sz="2400" b="1" smtClean="0"/>
              <a:t>Execute any AFTER row-level trigger.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(3) Execute any AFTER trigger on table.</a:t>
            </a:r>
          </a:p>
          <a:p>
            <a:pPr eaLnBrk="1" hangingPunct="1">
              <a:buFontTx/>
              <a:buChar char="•"/>
            </a:pPr>
            <a:endParaRPr lang="en-US" altLang="en-US" smtClean="0"/>
          </a:p>
        </p:txBody>
      </p:sp>
      <p:sp>
        <p:nvSpPr>
          <p:cNvPr id="10854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09570-6CC5-4960-B0C4-5BEE68F117B5}" type="slidenum">
              <a:rPr lang="en-GB" altLang="en-US" sz="1800"/>
              <a:pPr/>
              <a:t>47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Large Objects</a:t>
            </a:r>
            <a:endParaRPr sz="400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001000" cy="4721225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A table field that holds large amount of data.</a:t>
            </a:r>
          </a:p>
          <a:p>
            <a:pPr algn="just" eaLnBrk="1" hangingPunct="1"/>
            <a:r>
              <a:rPr lang="en-US" altLang="en-US" b="1" smtClean="0"/>
              <a:t>Three different types: </a:t>
            </a:r>
          </a:p>
          <a:p>
            <a:pPr lvl="1" algn="just" eaLnBrk="1" hangingPunct="1"/>
            <a:r>
              <a:rPr lang="en-US" altLang="en-US" sz="2600" b="1" smtClean="0"/>
              <a:t>Binary Large Object (BLOB).</a:t>
            </a:r>
          </a:p>
          <a:p>
            <a:pPr lvl="1" algn="just" eaLnBrk="1" hangingPunct="1"/>
            <a:r>
              <a:rPr lang="en-US" altLang="en-US" sz="2600" b="1" smtClean="0"/>
              <a:t>Character LOB (CLOB) and National CLOB.</a:t>
            </a:r>
          </a:p>
          <a:p>
            <a:pPr algn="just" eaLnBrk="1" hangingPunct="1"/>
            <a:r>
              <a:rPr lang="en-US" altLang="en-US" b="1" smtClean="0"/>
              <a:t>SQL:2011 LOB slightly different from original type of BLOB that appears in many current DBMSs, where BLOB is non-interpreted byte stream.</a:t>
            </a:r>
          </a:p>
          <a:p>
            <a:pPr algn="just" eaLnBrk="1" hangingPunct="1"/>
            <a:r>
              <a:rPr lang="en-US" altLang="en-US" b="1" smtClean="0"/>
              <a:t>In SQL:2011, LOB does allow some operations to be carried out in DBMS server.</a:t>
            </a:r>
          </a:p>
        </p:txBody>
      </p:sp>
      <p:sp>
        <p:nvSpPr>
          <p:cNvPr id="11264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25F4C3-C6A6-4DF2-A949-5AA3CA778570}" type="slidenum">
              <a:rPr lang="en-GB" altLang="en-US" sz="1800"/>
              <a:pPr/>
              <a:t>48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eaLnBrk="1" hangingPunct="1">
              <a:defRPr/>
            </a:pPr>
            <a:r>
              <a:rPr sz="4000" b="1"/>
              <a:t>Example </a:t>
            </a:r>
            <a:r>
              <a:rPr sz="4000" b="1" smtClean="0"/>
              <a:t>9.17 </a:t>
            </a:r>
            <a:r>
              <a:rPr sz="4000" b="1"/>
              <a:t>- Use of CLOB and BLOB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125538"/>
            <a:ext cx="7772400" cy="324008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smtClean="0"/>
              <a:t>	Extend Staff table to hold a resume and picture for the staff member. 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b="1" smtClean="0"/>
          </a:p>
          <a:p>
            <a:pPr algn="just" eaLnBrk="1" hangingPunct="1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b="1" smtClean="0"/>
              <a:t>	</a:t>
            </a:r>
            <a:r>
              <a:rPr lang="en-US" altLang="en-US" sz="2800" b="1" smtClean="0"/>
              <a:t>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/>
              <a:t>		ADD COLUMN resume     CLOB(50K);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smtClean="0"/>
              <a:t>	ALTER TABLE Staff</a:t>
            </a:r>
          </a:p>
          <a:p>
            <a:pPr lvl="1" algn="just" eaLnBrk="1" hangingPunct="1">
              <a:spcAft>
                <a:spcPts val="600"/>
              </a:spcAft>
              <a:buFontTx/>
              <a:buNone/>
            </a:pPr>
            <a:r>
              <a:rPr lang="en-US" altLang="en-US" b="1" smtClean="0"/>
              <a:t>		ADD COLUMN picture	 BLOB(12M);</a:t>
            </a:r>
            <a:endParaRPr lang="en-US" altLang="en-US" smtClean="0"/>
          </a:p>
        </p:txBody>
      </p:sp>
      <p:sp>
        <p:nvSpPr>
          <p:cNvPr id="11366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7E7741-02C9-409A-BF9C-494C59C5D9AD}" type="slidenum">
              <a:rPr lang="en-GB" altLang="en-US" sz="1800"/>
              <a:pPr/>
              <a:t>49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Advanced Database Applications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25538"/>
            <a:ext cx="8077200" cy="3151187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Computer-Aided Manufacturing (CAM)</a:t>
            </a:r>
          </a:p>
          <a:p>
            <a:pPr lvl="1" algn="just" eaLnBrk="1" hangingPunct="1"/>
            <a:r>
              <a:rPr lang="en-US" altLang="en-US" b="1" smtClean="0"/>
              <a:t>Stores similar data to CAD, plus data about discrete production.</a:t>
            </a:r>
          </a:p>
          <a:p>
            <a:pPr algn="just" eaLnBrk="1" hangingPunct="1"/>
            <a:r>
              <a:rPr lang="en-US" altLang="en-US" b="1" smtClean="0"/>
              <a:t>Computer-Aided Software Engineering (CASE)</a:t>
            </a:r>
          </a:p>
          <a:p>
            <a:pPr lvl="1" algn="just" eaLnBrk="1" hangingPunct="1"/>
            <a:r>
              <a:rPr lang="en-US" altLang="en-US" b="1" smtClean="0"/>
              <a:t>Stores data about stages of software development lifecycle.</a:t>
            </a:r>
          </a:p>
        </p:txBody>
      </p:sp>
      <p:sp>
        <p:nvSpPr>
          <p:cNvPr id="3686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FA33C4-02E3-4D30-8444-0EF7276428C1}" type="slidenum">
              <a:rPr lang="en-GB" altLang="en-US" sz="1800"/>
              <a:pPr/>
              <a:t>5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Collection Types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967287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Oracle supports two collection types: </a:t>
            </a:r>
            <a:r>
              <a:rPr lang="en-US" altLang="en-US" b="1" u="sng" smtClean="0">
                <a:cs typeface="Times New Roman" panose="02020603050405020304" pitchFamily="18" charset="0"/>
              </a:rPr>
              <a:t>array types</a:t>
            </a:r>
            <a:r>
              <a:rPr lang="en-US" altLang="en-US" b="1" smtClean="0">
                <a:cs typeface="Times New Roman" panose="02020603050405020304" pitchFamily="18" charset="0"/>
              </a:rPr>
              <a:t> and </a:t>
            </a:r>
            <a:r>
              <a:rPr lang="en-US" altLang="en-US" b="1" u="sng" smtClean="0">
                <a:cs typeface="Times New Roman" panose="02020603050405020304" pitchFamily="18" charset="0"/>
              </a:rPr>
              <a:t>table types</a:t>
            </a:r>
            <a:r>
              <a:rPr lang="en-US" altLang="en-US" b="1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An array is an ordered set of data elements, all of same data type. </a:t>
            </a:r>
          </a:p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Each element has an </a:t>
            </a:r>
            <a:r>
              <a:rPr lang="en-US" altLang="en-US" b="1" i="1" smtClean="0">
                <a:cs typeface="Times New Roman" panose="02020603050405020304" pitchFamily="18" charset="0"/>
              </a:rPr>
              <a:t>index</a:t>
            </a:r>
            <a:r>
              <a:rPr lang="en-US" altLang="en-US" b="1" smtClean="0">
                <a:cs typeface="Times New Roman" panose="02020603050405020304" pitchFamily="18" charset="0"/>
              </a:rPr>
              <a:t>, a number corresponding to the element’s position in the array. </a:t>
            </a:r>
          </a:p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An array can have a fixed or variable size, although in latter case maximum size must be specified when array type is declared. </a:t>
            </a:r>
          </a:p>
        </p:txBody>
      </p:sp>
      <p:sp>
        <p:nvSpPr>
          <p:cNvPr id="12595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F7067-C8AB-41CD-A8DE-385F37ED5B80}" type="slidenum">
              <a:rPr lang="en-GB" altLang="en-US" sz="1800"/>
              <a:pPr/>
              <a:t>50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Nested Tables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An unordered set of data elements, all of same data type. </a:t>
            </a:r>
          </a:p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It has a single column of a built-in type or an object type. </a:t>
            </a:r>
          </a:p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If column is an object type, table can also be viewed as a multi-column table, with a column for each attribute of the object type. </a:t>
            </a:r>
          </a:p>
        </p:txBody>
      </p:sp>
      <p:sp>
        <p:nvSpPr>
          <p:cNvPr id="12698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54BFAC-AA45-45DA-BD0B-930963CE572B}" type="slidenum">
              <a:rPr lang="en-GB" altLang="en-US" sz="1800"/>
              <a:pPr/>
              <a:t>51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Nested Tables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7021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CREATE TYPE </a:t>
            </a:r>
            <a:r>
              <a:rPr lang="en-US" altLang="en-US" sz="2600" b="1" smtClean="0">
                <a:cs typeface="Arial" panose="020B0604020202020204" pitchFamily="34" charset="0"/>
              </a:rPr>
              <a:t>NextOfKinType </a:t>
            </a:r>
            <a:r>
              <a:rPr lang="en-US" altLang="en-US" sz="2600" b="1" smtClean="0">
                <a:cs typeface="Times New Roman" panose="02020603050405020304" pitchFamily="18" charset="0"/>
              </a:rPr>
              <a:t>AS OBJECT (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</a:t>
            </a:r>
            <a:r>
              <a:rPr lang="en-US" altLang="en-US" sz="2600" b="1" smtClean="0">
                <a:cs typeface="Arial" panose="020B0604020202020204" pitchFamily="34" charset="0"/>
              </a:rPr>
              <a:t>fName</a:t>
            </a:r>
            <a:r>
              <a:rPr lang="en-US" altLang="en-US" sz="2600" b="1" smtClean="0">
                <a:cs typeface="Times New Roman" panose="02020603050405020304" pitchFamily="18" charset="0"/>
              </a:rPr>
              <a:t> 	VARCHAR2(15),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</a:t>
            </a:r>
            <a:r>
              <a:rPr lang="en-US" altLang="en-US" sz="2600" b="1" smtClean="0">
                <a:cs typeface="Arial" panose="020B0604020202020204" pitchFamily="34" charset="0"/>
              </a:rPr>
              <a:t>lName</a:t>
            </a:r>
            <a:r>
              <a:rPr lang="en-US" altLang="en-US" sz="2600" b="1" smtClean="0">
                <a:cs typeface="Times New Roman" panose="02020603050405020304" pitchFamily="18" charset="0"/>
              </a:rPr>
              <a:t>		VARCHAR2(15),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Arial" panose="020B0604020202020204" pitchFamily="34" charset="0"/>
              </a:rPr>
              <a:t>	telNo		</a:t>
            </a:r>
            <a:r>
              <a:rPr lang="en-US" altLang="en-US" sz="2600" b="1" smtClean="0">
                <a:cs typeface="Times New Roman" panose="02020603050405020304" pitchFamily="18" charset="0"/>
              </a:rPr>
              <a:t>VARCHAR2(13));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600" b="1" smtClean="0">
              <a:cs typeface="Times New Roman" panose="02020603050405020304" pitchFamily="18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CREATE TYPE </a:t>
            </a:r>
            <a:r>
              <a:rPr lang="en-US" altLang="en-US" sz="2600" b="1" smtClean="0">
                <a:cs typeface="Arial" panose="020B0604020202020204" pitchFamily="34" charset="0"/>
              </a:rPr>
              <a:t>NextOfKinNestedType</a:t>
            </a:r>
            <a:r>
              <a:rPr lang="en-US" altLang="en-US" sz="2600" b="1" smtClean="0">
                <a:cs typeface="Times New Roman" panose="02020603050405020304" pitchFamily="18" charset="0"/>
              </a:rPr>
              <a:t> AS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TABLE OF </a:t>
            </a:r>
            <a:r>
              <a:rPr lang="en-US" altLang="en-US" sz="2600" b="1" smtClean="0">
                <a:cs typeface="Arial" panose="020B0604020202020204" pitchFamily="34" charset="0"/>
              </a:rPr>
              <a:t>NextOfKinType</a:t>
            </a:r>
            <a:r>
              <a:rPr lang="en-US" altLang="en-US" sz="2600" b="1" smtClean="0"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600" b="1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b="1" smtClean="0">
                <a:cs typeface="Times New Roman" panose="02020603050405020304" pitchFamily="18" charset="0"/>
              </a:rPr>
              <a:t>Can now modify StaffType to include this new type:</a:t>
            </a:r>
          </a:p>
          <a:p>
            <a:pPr algn="just" eaLnBrk="1" hangingPunct="1"/>
            <a:endParaRPr lang="en-US" altLang="en-US" sz="2800" b="1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nextOfKin	 </a:t>
            </a:r>
            <a:r>
              <a:rPr lang="en-US" altLang="en-US" sz="2400" b="1" smtClean="0">
                <a:cs typeface="Arial" panose="020B0604020202020204" pitchFamily="34" charset="0"/>
              </a:rPr>
              <a:t>NextOfKinNestedType</a:t>
            </a:r>
          </a:p>
        </p:txBody>
      </p:sp>
      <p:sp>
        <p:nvSpPr>
          <p:cNvPr id="12800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3CB86C-500C-4457-B3CF-39470279FB6B}" type="slidenum">
              <a:rPr lang="en-GB" altLang="en-US" sz="1800"/>
              <a:pPr/>
              <a:t>52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Nested Tables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b="1" smtClean="0">
                <a:cs typeface="Times New Roman" panose="02020603050405020304" pitchFamily="18" charset="0"/>
              </a:rPr>
              <a:t>Can now create Staff table: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CREATE TABLE </a:t>
            </a:r>
            <a:r>
              <a:rPr lang="en-US" altLang="en-US" sz="2400" b="1" smtClean="0">
                <a:cs typeface="Arial" panose="020B0604020202020204" pitchFamily="34" charset="0"/>
              </a:rPr>
              <a:t>Staff </a:t>
            </a:r>
            <a:r>
              <a:rPr lang="en-US" altLang="en-US" sz="2400" b="1" smtClean="0">
                <a:cs typeface="Times New Roman" panose="02020603050405020304" pitchFamily="18" charset="0"/>
              </a:rPr>
              <a:t>OF </a:t>
            </a:r>
            <a:r>
              <a:rPr lang="en-US" altLang="en-US" sz="2400" b="1" smtClean="0">
                <a:cs typeface="Arial" panose="020B0604020202020204" pitchFamily="34" charset="0"/>
              </a:rPr>
              <a:t>StaffType</a:t>
            </a:r>
            <a:r>
              <a:rPr lang="en-US" altLang="en-US" sz="2400" b="1" smtClean="0">
                <a:cs typeface="Times New Roman" panose="02020603050405020304" pitchFamily="18" charset="0"/>
              </a:rPr>
              <a:t> (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PRIMARY KEY	</a:t>
            </a:r>
            <a:r>
              <a:rPr lang="en-US" altLang="en-US" sz="2400" b="1" smtClean="0">
                <a:cs typeface="Arial" panose="020B0604020202020204" pitchFamily="34" charset="0"/>
              </a:rPr>
              <a:t>staffNo</a:t>
            </a:r>
            <a:r>
              <a:rPr lang="en-US" altLang="en-US" sz="2400" b="1" smtClean="0"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OBJECT IDENTIFIER PRIMARY KEY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NESTED TABLE </a:t>
            </a:r>
            <a:r>
              <a:rPr lang="en-US" altLang="en-US" sz="2400" b="1" smtClean="0">
                <a:cs typeface="Arial" panose="020B0604020202020204" pitchFamily="34" charset="0"/>
              </a:rPr>
              <a:t>nextOfKin</a:t>
            </a:r>
            <a:r>
              <a:rPr lang="en-US" altLang="en-US" sz="2400" b="1" smtClean="0">
                <a:cs typeface="Times New Roman" panose="02020603050405020304" pitchFamily="18" charset="0"/>
              </a:rPr>
              <a:t> STORE AS </a:t>
            </a:r>
            <a:r>
              <a:rPr lang="en-US" altLang="en-US" sz="2400" b="1" smtClean="0">
                <a:cs typeface="Arial" panose="020B0604020202020204" pitchFamily="34" charset="0"/>
              </a:rPr>
              <a:t>NextOfKinStorageTable (</a:t>
            </a:r>
            <a:endParaRPr lang="en-US" altLang="en-US" sz="2400" b="1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(PRIMARY KEY(</a:t>
            </a:r>
            <a:r>
              <a:rPr lang="en-US" altLang="en-US" sz="2400" b="1" smtClean="0">
                <a:cs typeface="Arial" panose="020B0604020202020204" pitchFamily="34" charset="0"/>
              </a:rPr>
              <a:t>Nested_Table_Id, lName</a:t>
            </a:r>
            <a:r>
              <a:rPr lang="en-US" altLang="en-US" sz="2400" b="1" smtClean="0">
                <a:cs typeface="Times New Roman" panose="02020603050405020304" pitchFamily="18" charset="0"/>
              </a:rPr>
              <a:t>, </a:t>
            </a:r>
            <a:r>
              <a:rPr lang="en-US" altLang="en-US" sz="2400" b="1" smtClean="0">
                <a:cs typeface="Arial" panose="020B0604020202020204" pitchFamily="34" charset="0"/>
              </a:rPr>
              <a:t>telNo</a:t>
            </a:r>
            <a:r>
              <a:rPr lang="en-US" altLang="en-US" sz="2400" b="1" smtClean="0">
                <a:cs typeface="Times New Roman" panose="02020603050405020304" pitchFamily="18" charset="0"/>
              </a:rPr>
              <a:t>))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ORGANIZATION INDEX COMPRESS)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RETURN AS LOCATOR;</a:t>
            </a:r>
          </a:p>
        </p:txBody>
      </p:sp>
      <p:sp>
        <p:nvSpPr>
          <p:cNvPr id="129029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1FE4CD-D98B-4245-8B76-FDB02C772A73}" type="slidenum">
              <a:rPr lang="en-GB" altLang="en-US" sz="1800"/>
              <a:pPr/>
              <a:t>53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Manipulating Object Tables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11480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INSERT INTO </a:t>
            </a:r>
            <a:r>
              <a:rPr lang="en-US" altLang="en-US" sz="2600" b="1" smtClean="0">
                <a:cs typeface="Arial" panose="020B0604020202020204" pitchFamily="34" charset="0"/>
              </a:rPr>
              <a:t>Staff</a:t>
            </a:r>
            <a:r>
              <a:rPr lang="en-US" altLang="en-US" sz="2600" b="1" smtClean="0">
                <a:cs typeface="Times New Roman" panose="02020603050405020304" pitchFamily="18" charset="0"/>
              </a:rPr>
              <a:t> VALUES (‘SG37’, ‘Ann’,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 ‘Beech’, ‘Assistant’, ‘F’, ‘10-Nov-1960’, 12000,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</a:t>
            </a:r>
            <a:r>
              <a:rPr lang="en-US" altLang="en-US" sz="2600" b="1" smtClean="0">
                <a:cs typeface="Arial" panose="020B0604020202020204" pitchFamily="34" charset="0"/>
              </a:rPr>
              <a:t>NextOfKinNestedType</a:t>
            </a:r>
            <a:r>
              <a:rPr lang="en-US" altLang="en-US" sz="2600" b="1" smtClean="0">
                <a:cs typeface="Times New Roman" panose="02020603050405020304" pitchFamily="18" charset="0"/>
              </a:rPr>
              <a:t>());</a:t>
            </a:r>
          </a:p>
          <a:p>
            <a:pPr lvl="1" algn="just" eaLnBrk="1" hangingPunct="1">
              <a:lnSpc>
                <a:spcPct val="10000"/>
              </a:lnSpc>
              <a:buFontTx/>
              <a:buNone/>
            </a:pPr>
            <a:endParaRPr lang="en-US" altLang="en-US" sz="2600" b="1" smtClean="0">
              <a:cs typeface="Times New Roman" panose="02020603050405020304" pitchFamily="18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INSERT INTO TABLE (SELECT </a:t>
            </a:r>
            <a:r>
              <a:rPr lang="en-US" altLang="en-US" sz="2600" b="1" smtClean="0">
                <a:cs typeface="Arial" panose="020B0604020202020204" pitchFamily="34" charset="0"/>
              </a:rPr>
              <a:t>s.nextOfKin</a:t>
            </a:r>
            <a:endParaRPr lang="en-US" altLang="en-US" sz="2600" b="1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		FROM </a:t>
            </a:r>
            <a:r>
              <a:rPr lang="en-US" altLang="en-US" sz="2600" b="1" smtClean="0">
                <a:cs typeface="Arial" panose="020B0604020202020204" pitchFamily="34" charset="0"/>
              </a:rPr>
              <a:t>Staff s</a:t>
            </a:r>
            <a:endParaRPr lang="en-US" altLang="en-US" sz="2600" b="1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				WHERE </a:t>
            </a:r>
            <a:r>
              <a:rPr lang="en-US" altLang="en-US" sz="2600" b="1" smtClean="0">
                <a:cs typeface="Arial" panose="020B0604020202020204" pitchFamily="34" charset="0"/>
              </a:rPr>
              <a:t>s.staffNo </a:t>
            </a:r>
            <a:r>
              <a:rPr lang="en-US" altLang="en-US" sz="2600" b="1" smtClean="0">
                <a:cs typeface="Times New Roman" panose="02020603050405020304" pitchFamily="18" charset="0"/>
              </a:rPr>
              <a:t>= ‘SG5’)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b="1" smtClean="0">
                <a:cs typeface="Times New Roman" panose="02020603050405020304" pitchFamily="18" charset="0"/>
              </a:rPr>
              <a:t>VALUES (‘John’, ‘Brand’, ‘0141-848-2000’);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sz="2600" b="1" smtClean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sz="2600" b="1" smtClean="0">
              <a:cs typeface="Times New Roman" panose="02020603050405020304" pitchFamily="18" charset="0"/>
            </a:endParaRPr>
          </a:p>
        </p:txBody>
      </p:sp>
      <p:sp>
        <p:nvSpPr>
          <p:cNvPr id="13005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59F965-A527-4438-B253-81F0D096CF85}" type="slidenum">
              <a:rPr lang="en-GB" altLang="en-US" sz="1800"/>
              <a:pPr/>
              <a:t>54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Object Views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125538"/>
            <a:ext cx="7924800" cy="4627562"/>
          </a:xfrm>
        </p:spPr>
        <p:txBody>
          <a:bodyPr/>
          <a:lstStyle/>
          <a:p>
            <a:pPr algn="just" eaLnBrk="1" hangingPunct="1"/>
            <a:r>
              <a:rPr lang="en-US" altLang="en-US" b="1" i="1" smtClean="0">
                <a:latin typeface="Times" panose="02020603050405020304" pitchFamily="18" charset="0"/>
                <a:cs typeface="Times New Roman" panose="02020603050405020304" pitchFamily="18" charset="0"/>
              </a:rPr>
              <a:t>Object view </a:t>
            </a:r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is a virtual object table. </a:t>
            </a:r>
          </a:p>
          <a:p>
            <a:pPr algn="just" eaLnBrk="1" hangingPunct="1"/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In Oracle, can create an object view that not only restricts access to some data but also prevents some methods from being invoked, such as a delete method. </a:t>
            </a:r>
          </a:p>
          <a:p>
            <a:pPr algn="just" eaLnBrk="1" hangingPunct="1"/>
            <a:r>
              <a:rPr lang="en-US" altLang="en-US" b="1" smtClean="0">
                <a:latin typeface="Times" panose="02020603050405020304" pitchFamily="18" charset="0"/>
                <a:cs typeface="Times New Roman" panose="02020603050405020304" pitchFamily="18" charset="0"/>
              </a:rPr>
              <a:t>Also argued that object views provide a simple migration path from a purely relational-based application to an object-oriented one, thereby allowing companies to experiment with this new technology.</a:t>
            </a:r>
            <a:endParaRPr lang="en-US" altLang="en-US" b="1" smtClean="0">
              <a:cs typeface="Times New Roman" panose="02020603050405020304" pitchFamily="18" charset="0"/>
            </a:endParaRPr>
          </a:p>
        </p:txBody>
      </p:sp>
      <p:sp>
        <p:nvSpPr>
          <p:cNvPr id="13312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2B30B5-0BA1-4D58-99EB-1C41E727F97C}" type="slidenum">
              <a:rPr lang="en-GB" altLang="en-US" sz="1800"/>
              <a:pPr/>
              <a:t>55</a:t>
            </a:fld>
            <a:endParaRPr lang="en-GB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Network Management Systems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772400" cy="4751387"/>
          </a:xfrm>
        </p:spPr>
        <p:txBody>
          <a:bodyPr/>
          <a:lstStyle/>
          <a:p>
            <a:pPr algn="just" eaLnBrk="1" hangingPunct="1"/>
            <a:r>
              <a:rPr lang="en-US" altLang="en-US" sz="2800" b="1" smtClean="0">
                <a:latin typeface="Times" panose="02020603050405020304" pitchFamily="18" charset="0"/>
                <a:cs typeface="Times New Roman" panose="02020603050405020304" pitchFamily="18" charset="0"/>
              </a:rPr>
              <a:t>Coordinate delivery of communication services across a computer network. </a:t>
            </a:r>
          </a:p>
          <a:p>
            <a:pPr algn="just" eaLnBrk="1" hangingPunct="1"/>
            <a:r>
              <a:rPr lang="en-US" altLang="en-US" sz="2800" b="1" smtClean="0">
                <a:latin typeface="Times" panose="02020603050405020304" pitchFamily="18" charset="0"/>
                <a:cs typeface="Times New Roman" panose="02020603050405020304" pitchFamily="18" charset="0"/>
              </a:rPr>
              <a:t>Perform such tasks as network path management, problem management, and network planning. </a:t>
            </a:r>
          </a:p>
          <a:p>
            <a:pPr algn="just" eaLnBrk="1" hangingPunct="1"/>
            <a:r>
              <a:rPr lang="en-US" altLang="en-US" sz="2800" b="1" smtClean="0">
                <a:latin typeface="Times" panose="02020603050405020304" pitchFamily="18" charset="0"/>
                <a:cs typeface="Times New Roman" panose="02020603050405020304" pitchFamily="18" charset="0"/>
              </a:rPr>
              <a:t>Systems handle complex data and require real-time performance and continuous operation. </a:t>
            </a:r>
          </a:p>
          <a:p>
            <a:pPr algn="just" eaLnBrk="1" hangingPunct="1"/>
            <a:r>
              <a:rPr lang="en-US" altLang="en-US" sz="2800" b="1" smtClean="0">
                <a:latin typeface="Times" panose="02020603050405020304" pitchFamily="18" charset="0"/>
                <a:cs typeface="Times New Roman" panose="02020603050405020304" pitchFamily="18" charset="0"/>
              </a:rPr>
              <a:t>To route connections, diagnose problems, and balance loadings, systems have to be able to move through this complex graph in real-time.</a:t>
            </a:r>
          </a:p>
        </p:txBody>
      </p:sp>
      <p:sp>
        <p:nvSpPr>
          <p:cNvPr id="37893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DB28A7-48EF-4137-8055-32922BA6E2FD}" type="slidenum">
              <a:rPr lang="en-GB" altLang="en-US" sz="1800"/>
              <a:pPr/>
              <a:t>6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1108075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Office Information Systems (OIS) and Multimedia Systems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412875"/>
            <a:ext cx="8077200" cy="4752975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Stores data relating to computer control of information in a business, including electronic mail, documents, invoices, and so on.</a:t>
            </a:r>
          </a:p>
          <a:p>
            <a:pPr algn="just" eaLnBrk="1" hangingPunct="1"/>
            <a:r>
              <a:rPr lang="en-US" altLang="en-US" b="1" smtClean="0"/>
              <a:t>Modern systems now handle free-form text, photographs, diagrams, audio and video sequences.</a:t>
            </a:r>
            <a:r>
              <a:rPr lang="en-US" altLang="en-US" smtClean="0"/>
              <a:t> </a:t>
            </a:r>
          </a:p>
          <a:p>
            <a:pPr algn="just" eaLnBrk="1" hangingPunct="1"/>
            <a:r>
              <a:rPr lang="en-US" altLang="en-US" b="1" smtClean="0"/>
              <a:t>Documents may have specific structure, perhaps described using  mark-up language such as SGML,  HTML, or XML.</a:t>
            </a:r>
          </a:p>
        </p:txBody>
      </p:sp>
      <p:sp>
        <p:nvSpPr>
          <p:cNvPr id="38917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D6419B-E1A0-4929-9261-46568D233217}" type="slidenum">
              <a:rPr lang="en-GB" altLang="en-US" sz="1800"/>
              <a:pPr/>
              <a:t>7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Digital Publishing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052513"/>
            <a:ext cx="8001000" cy="4629150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Can store books, journals, papers, and articles electronically and deliver them over high-speed networks to consumers.</a:t>
            </a:r>
          </a:p>
          <a:p>
            <a:pPr algn="just" eaLnBrk="1" hangingPunct="1"/>
            <a:r>
              <a:rPr lang="en-US" altLang="en-US" b="1" smtClean="0"/>
              <a:t>Can also handle multimedia documents consisting of text, audio, image, and video data and animation. </a:t>
            </a:r>
          </a:p>
          <a:p>
            <a:pPr algn="just" eaLnBrk="1" hangingPunct="1"/>
            <a:r>
              <a:rPr lang="en-US" altLang="en-US" b="1" smtClean="0"/>
              <a:t>Amount of information available to be put online is  in the order of petabytes (10</a:t>
            </a:r>
            <a:r>
              <a:rPr lang="en-US" altLang="en-US" b="1" baseline="30000" smtClean="0"/>
              <a:t>15</a:t>
            </a:r>
            <a:r>
              <a:rPr lang="en-US" altLang="en-US" b="1" smtClean="0"/>
              <a:t> bytes), making them  largest databases DBMS has ever had to manage.</a:t>
            </a:r>
          </a:p>
        </p:txBody>
      </p:sp>
      <p:sp>
        <p:nvSpPr>
          <p:cNvPr id="39941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082773-C202-447F-8EA1-D6BFE2648C7F}" type="slidenum">
              <a:rPr lang="en-GB" altLang="en-US" sz="1800"/>
              <a:pPr/>
              <a:t>8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/>
          <a:lstStyle/>
          <a:p>
            <a:pPr algn="just" eaLnBrk="1" hangingPunct="1">
              <a:defRPr/>
            </a:pPr>
            <a:r>
              <a:rPr sz="4000" b="1"/>
              <a:t>Geographic Information Systems (GIS)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7772400" cy="4824412"/>
          </a:xfrm>
        </p:spPr>
        <p:txBody>
          <a:bodyPr/>
          <a:lstStyle/>
          <a:p>
            <a:pPr algn="just" eaLnBrk="1" hangingPunct="1"/>
            <a:r>
              <a:rPr lang="en-US" altLang="en-US" b="1" smtClean="0"/>
              <a:t>GIS database stores spatial and temporal information, such as that used in land management and underwater exploration. </a:t>
            </a:r>
          </a:p>
          <a:p>
            <a:pPr algn="just" eaLnBrk="1" hangingPunct="1"/>
            <a:r>
              <a:rPr lang="en-US" altLang="en-US" b="1" smtClean="0"/>
              <a:t>Much of data is derived from survey and satellite photographs, and tends to be very large. </a:t>
            </a:r>
          </a:p>
          <a:p>
            <a:pPr algn="just" eaLnBrk="1" hangingPunct="1"/>
            <a:r>
              <a:rPr lang="en-US" altLang="en-US" b="1" smtClean="0"/>
              <a:t>Searches may involve identifying features based, for example, on shape, color, or texture, using advanced pattern-recognition techniques.</a:t>
            </a:r>
          </a:p>
        </p:txBody>
      </p:sp>
      <p:sp>
        <p:nvSpPr>
          <p:cNvPr id="40965" name="Slide Number Placeholder 3"/>
          <p:cNvSpPr txBox="1">
            <a:spLocks/>
          </p:cNvSpPr>
          <p:nvPr/>
        </p:nvSpPr>
        <p:spPr bwMode="auto">
          <a:xfrm>
            <a:off x="8542338" y="6310313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260767-3BB4-4FC5-AF5B-2A15A5E7A23F}" type="slidenum">
              <a:rPr lang="en-GB" altLang="en-US" sz="1800"/>
              <a:pPr/>
              <a:t>9</a:t>
            </a:fld>
            <a:endParaRPr lang="en-GB" altLang="en-US"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theme/theme1.xml><?xml version="1.0" encoding="utf-8"?>
<a:theme xmlns:a="http://schemas.openxmlformats.org/drawingml/2006/main" name="Theme1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4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3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Green Segoe 4-3 template-template_April-17-2007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3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2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2440</TotalTime>
  <Pages>80</Pages>
  <Words>2667</Words>
  <Application>Microsoft Office PowerPoint</Application>
  <PresentationFormat>On-screen Show (4:3)</PresentationFormat>
  <Paragraphs>427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55</vt:i4>
      </vt:variant>
    </vt:vector>
  </HeadingPairs>
  <TitlesOfParts>
    <vt:vector size="74" baseType="lpstr">
      <vt:lpstr>Times New Roman</vt:lpstr>
      <vt:lpstr>Arial</vt:lpstr>
      <vt:lpstr>Calibri</vt:lpstr>
      <vt:lpstr>Courier New</vt:lpstr>
      <vt:lpstr>Times</vt:lpstr>
      <vt:lpstr>Monotype Sorts</vt:lpstr>
      <vt:lpstr>Theme1</vt:lpstr>
      <vt:lpstr>White with Courier font for code slides</vt:lpstr>
      <vt:lpstr>Gray Segoe 4-3 template-template_April-17-2007</vt:lpstr>
      <vt:lpstr>1_White with Courier font for code slides</vt:lpstr>
      <vt:lpstr>Green Segoe 4-3 template-template_April-17-2007</vt:lpstr>
      <vt:lpstr>2_White with Courier font for code slides</vt:lpstr>
      <vt:lpstr>1_Gray Segoe 4-3 template-template_April-17-2007</vt:lpstr>
      <vt:lpstr>3_White with Courier font for code slides</vt:lpstr>
      <vt:lpstr>2_Green with White Fence Segoe_TP10286746</vt:lpstr>
      <vt:lpstr>4_White with Courier font for code slides</vt:lpstr>
      <vt:lpstr>3_Green with White Fence Segoe_TP10286746</vt:lpstr>
      <vt:lpstr>1_introdbs</vt:lpstr>
      <vt:lpstr>2_introdbs</vt:lpstr>
      <vt:lpstr>Chapter 9</vt:lpstr>
      <vt:lpstr>Chapter 9 - Objectives</vt:lpstr>
      <vt:lpstr>Advanced Database Applications</vt:lpstr>
      <vt:lpstr>Computer-Aided Design (CAD)</vt:lpstr>
      <vt:lpstr>Advanced Database Applications</vt:lpstr>
      <vt:lpstr>Network Management Systems</vt:lpstr>
      <vt:lpstr>Office Information Systems (OIS) and Multimedia Systems</vt:lpstr>
      <vt:lpstr>Digital Publishing</vt:lpstr>
      <vt:lpstr>Geographic Information Systems (GIS)</vt:lpstr>
      <vt:lpstr>Interactive and Dynamic Web Sites</vt:lpstr>
      <vt:lpstr>Weaknesses of RDBMSs</vt:lpstr>
      <vt:lpstr>Weaknesses of RDBMSs</vt:lpstr>
      <vt:lpstr>Weaknesses of RDBMSs</vt:lpstr>
      <vt:lpstr>Weaknesses of RDBMSs</vt:lpstr>
      <vt:lpstr>Example - Recursive Query</vt:lpstr>
      <vt:lpstr>Weaknesses of RDBMSs</vt:lpstr>
      <vt:lpstr>Weaknesses of RDBMSs</vt:lpstr>
      <vt:lpstr>Storing Objects in Relational Databases</vt:lpstr>
      <vt:lpstr>Storing Objects in Relational Databases</vt:lpstr>
      <vt:lpstr>Mapping Classes to Relations</vt:lpstr>
      <vt:lpstr>Mapping Classes to Relations</vt:lpstr>
      <vt:lpstr>EERD –Conceptual Modeling  (using PowerDesigner) </vt:lpstr>
      <vt:lpstr>ORDBMSs</vt:lpstr>
      <vt:lpstr>ORDBMSs - Features</vt:lpstr>
      <vt:lpstr>ORDBMSs - Features</vt:lpstr>
      <vt:lpstr>Stonebraker’s View</vt:lpstr>
      <vt:lpstr>Advantages of ORDBMSs</vt:lpstr>
      <vt:lpstr>Disadvantages of ORDBMSs</vt:lpstr>
      <vt:lpstr>SQL:2011 - New OO Features</vt:lpstr>
      <vt:lpstr>User-Defined Types (UDTs)</vt:lpstr>
      <vt:lpstr>User-Defined Types (UDTs)</vt:lpstr>
      <vt:lpstr>Object-Oriented Extensions in Oracle</vt:lpstr>
      <vt:lpstr>Object Types in Oracle</vt:lpstr>
      <vt:lpstr>Object-Oriented Extensions in Oracle</vt:lpstr>
      <vt:lpstr>Object-Oriented Extensions in Oracle</vt:lpstr>
      <vt:lpstr>Object Types in Oracle</vt:lpstr>
      <vt:lpstr>Methods in Oracle</vt:lpstr>
      <vt:lpstr>Object Identifiers</vt:lpstr>
      <vt:lpstr>Collection Types</vt:lpstr>
      <vt:lpstr>Exercise for next week Nov. 23 </vt:lpstr>
      <vt:lpstr>Create tables using UDT (also known as ADT)</vt:lpstr>
      <vt:lpstr>Insert into table with UDT</vt:lpstr>
      <vt:lpstr>Select from table with UDT</vt:lpstr>
      <vt:lpstr>Triggers</vt:lpstr>
      <vt:lpstr>Triggers</vt:lpstr>
      <vt:lpstr>Triggers</vt:lpstr>
      <vt:lpstr>Triggers</vt:lpstr>
      <vt:lpstr>Large Objects</vt:lpstr>
      <vt:lpstr>Example 9.17 - Use of CLOB and BLOB</vt:lpstr>
      <vt:lpstr>Collection Types</vt:lpstr>
      <vt:lpstr>Nested Tables</vt:lpstr>
      <vt:lpstr>Nested Tables</vt:lpstr>
      <vt:lpstr>Nested Tables</vt:lpstr>
      <vt:lpstr>Manipulating Object Tables</vt:lpstr>
      <vt:lpstr>Object Views</vt:lpstr>
    </vt:vector>
  </TitlesOfParts>
  <Company>University of Paisley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28</dc:title>
  <dc:subject>Database Systems</dc:subject>
  <dc:creator>Thomas Connolly and Carolyn Begg</dc:creator>
  <cp:keywords/>
  <dc:description>Transparencies for Chapter 28 of textbook_x000d_
Database Systems: A Practical Approach to Design, Implementation, and Management</dc:description>
  <cp:lastModifiedBy>Mila Kwiatkowska</cp:lastModifiedBy>
  <cp:revision>152</cp:revision>
  <cp:lastPrinted>1998-06-17T14:53:36Z</cp:lastPrinted>
  <dcterms:created xsi:type="dcterms:W3CDTF">1998-05-25T22:58:04Z</dcterms:created>
  <dcterms:modified xsi:type="dcterms:W3CDTF">2016-11-18T20:29:56Z</dcterms:modified>
</cp:coreProperties>
</file>