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9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4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theme/themeOverride22.xml" ContentType="application/vnd.openxmlformats-officedocument.themeOverr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theme/themeOverride25.xml" ContentType="application/vnd.openxmlformats-officedocument.themeOverr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57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365" r:id="rId5"/>
    <p:sldId id="366" r:id="rId6"/>
    <p:sldId id="367" r:id="rId7"/>
    <p:sldId id="362" r:id="rId8"/>
    <p:sldId id="262" r:id="rId9"/>
    <p:sldId id="354" r:id="rId10"/>
    <p:sldId id="356" r:id="rId11"/>
    <p:sldId id="358" r:id="rId12"/>
    <p:sldId id="359" r:id="rId13"/>
    <p:sldId id="360" r:id="rId14"/>
    <p:sldId id="364" r:id="rId15"/>
    <p:sldId id="264" r:id="rId16"/>
    <p:sldId id="265" r:id="rId17"/>
    <p:sldId id="267" r:id="rId18"/>
    <p:sldId id="269" r:id="rId19"/>
    <p:sldId id="270" r:id="rId20"/>
    <p:sldId id="271" r:id="rId21"/>
    <p:sldId id="352" r:id="rId22"/>
    <p:sldId id="294" r:id="rId23"/>
    <p:sldId id="295" r:id="rId24"/>
    <p:sldId id="296" r:id="rId25"/>
    <p:sldId id="297" r:id="rId26"/>
    <p:sldId id="298" r:id="rId27"/>
    <p:sldId id="373" r:id="rId28"/>
    <p:sldId id="369" r:id="rId29"/>
    <p:sldId id="370" r:id="rId30"/>
    <p:sldId id="371" r:id="rId31"/>
    <p:sldId id="372" r:id="rId32"/>
    <p:sldId id="368" r:id="rId33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4872" autoAdjust="0"/>
  </p:normalViewPr>
  <p:slideViewPr>
    <p:cSldViewPr>
      <p:cViewPr>
        <p:scale>
          <a:sx n="66" d="100"/>
          <a:sy n="66" d="100"/>
        </p:scale>
        <p:origin x="-1488" y="-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350" y="-78"/>
      </p:cViewPr>
      <p:guideLst>
        <p:guide orient="horz" pos="307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E15711D-B22D-482A-A032-E322127C56A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1E041A-D2CD-4F68-961C-98E038AE5D2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51C898-4460-4422-A448-4A61E2F69C5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950079-4B75-4129-BDFC-27432034847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14953C-25C8-4C95-9363-2D3DA207500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0B6A43F-1FCF-4033-BE68-067DD6D9059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71BA46-2F61-4FA3-965A-9D2400A12BA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CDF76E-4E75-4DAB-9F21-CBC244458D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C2A462-2726-4C27-B796-05564451A66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12D31-3EFF-406D-B380-3A6360B944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F698C1-B6C3-4961-9C4F-7A022B23AA5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65AC91-82D9-4A4E-9759-D9C64F5CBBE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36D223-FB6F-4149-A000-93DB9A0511B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B6F014-EA80-4CBB-BE51-5374F35B549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CAD529-BDE8-41FC-846A-C9ED2772C6D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35050" y="1676400"/>
            <a:ext cx="772795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359EF28-A56C-474F-B1ED-E9AE47C460B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123721-8F78-42E9-AB2B-C569B3BC02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CCDBF4-4930-4E77-AB83-19D1154DF24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6D492D-F7A2-4D99-B178-5EF26BC4353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BF47AB-04DB-4B4C-94C1-790C562902F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5AFBB2-DEE1-4DBB-A003-52EC18E98B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5648D0-8166-4AFF-83CC-7A90EE5C7CB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0A4CCF-1CB6-42D7-9551-E7B83772037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4FE46A-7626-4B77-8763-7C77D2443F98}" type="slidenum">
              <a:rPr lang="en-GB"/>
              <a:pPr/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BECACB-EC28-4FEC-B83A-B3689A21A10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Chapter 4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99592" y="5013176"/>
            <a:ext cx="5112568" cy="1584176"/>
          </a:xfrm>
          <a:noFill/>
          <a:ln/>
        </p:spPr>
        <p:txBody>
          <a:bodyPr lIns="90488" tIns="44450" rIns="90488" bIns="44450"/>
          <a:lstStyle/>
          <a:p>
            <a:r>
              <a:rPr lang="en-GB" b="1" dirty="0"/>
              <a:t>The Relational Model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692696"/>
            <a:ext cx="3771028" cy="396044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24437-33BE-4CEF-A273-461EA53E2244}" type="slidenum">
              <a:rPr lang="en-GB"/>
              <a:pPr/>
              <a:t>10</a:t>
            </a:fld>
            <a:endParaRPr lang="en-GB"/>
          </a:p>
        </p:txBody>
      </p:sp>
      <p:sp>
        <p:nvSpPr>
          <p:cNvPr id="16077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>
                <a:latin typeface="Times" pitchFamily="18" charset="0"/>
              </a:rPr>
              <a:t>Mathematical Definition of Relation</a:t>
            </a:r>
          </a:p>
        </p:txBody>
      </p:sp>
      <p:sp>
        <p:nvSpPr>
          <p:cNvPr id="16077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Consider three sets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3</a:t>
            </a:r>
            <a:r>
              <a:rPr lang="en-GB" b="1">
                <a:latin typeface="Times" pitchFamily="18" charset="0"/>
              </a:rPr>
              <a:t> with Cartesian Product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>
                <a:latin typeface="Symbol" pitchFamily="18" charset="2"/>
              </a:rPr>
              <a:t>´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>
                <a:latin typeface="Symbol" pitchFamily="18" charset="2"/>
              </a:rPr>
              <a:t>´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3</a:t>
            </a:r>
            <a:r>
              <a:rPr lang="en-GB" b="1">
                <a:latin typeface="Times" pitchFamily="18" charset="0"/>
              </a:rPr>
              <a:t>; e.g.</a:t>
            </a:r>
          </a:p>
          <a:p>
            <a:pPr>
              <a:lnSpc>
                <a:spcPct val="90000"/>
              </a:lnSpc>
            </a:pPr>
            <a:endParaRPr lang="en-GB" b="1">
              <a:latin typeface="Times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D</a:t>
            </a:r>
            <a:r>
              <a:rPr lang="en-GB" b="1" baseline="-25000" noProof="1">
                <a:latin typeface="Times" pitchFamily="18" charset="0"/>
              </a:rPr>
              <a:t>1</a:t>
            </a:r>
            <a:r>
              <a:rPr lang="en-GB" b="1" noProof="1">
                <a:latin typeface="Times" pitchFamily="18" charset="0"/>
              </a:rPr>
              <a:t> = {1, 3}	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2</a:t>
            </a:r>
            <a:r>
              <a:rPr lang="en-GB" b="1" noProof="1">
                <a:latin typeface="Times" pitchFamily="18" charset="0"/>
              </a:rPr>
              <a:t> = {2, 4}	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3</a:t>
            </a:r>
            <a:r>
              <a:rPr lang="en-GB" b="1" noProof="1">
                <a:latin typeface="Times" pitchFamily="18" charset="0"/>
              </a:rPr>
              <a:t> = {5, 6}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D</a:t>
            </a:r>
            <a:r>
              <a:rPr lang="en-GB" b="1" baseline="-25000" noProof="1">
                <a:latin typeface="Times" pitchFamily="18" charset="0"/>
              </a:rPr>
              <a:t>1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noProof="1">
                <a:latin typeface="Symbol" pitchFamily="18" charset="2"/>
              </a:rPr>
              <a:t>´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2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noProof="1">
                <a:latin typeface="Symbol" pitchFamily="18" charset="2"/>
              </a:rPr>
              <a:t>´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3</a:t>
            </a:r>
            <a:r>
              <a:rPr lang="en-GB" b="1" noProof="1">
                <a:latin typeface="Times" pitchFamily="18" charset="0"/>
              </a:rPr>
              <a:t> = {(1,2,5), (1,2,6), (1,4,5), (1,4,6), (3,2,5), (3,2,6), (3,4,5), (3,4,6)}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b="1" noProof="1">
              <a:latin typeface="Times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>
                <a:latin typeface="Times" pitchFamily="18" charset="0"/>
              </a:rPr>
              <a:t>Any subset of these ordered triples is a relation.</a:t>
            </a:r>
            <a:r>
              <a:rPr lang="en-GB">
                <a:latin typeface="Times" pitchFamily="18" charset="0"/>
              </a:rPr>
              <a:t> </a:t>
            </a:r>
            <a:endParaRPr lang="en-GB" noProof="1">
              <a:latin typeface="Times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FF1DD-0C0B-4723-9630-B8E4A7F2E2F5}" type="slidenum">
              <a:rPr lang="en-GB"/>
              <a:pPr/>
              <a:t>11</a:t>
            </a:fld>
            <a:endParaRPr lang="en-GB"/>
          </a:p>
        </p:txBody>
      </p:sp>
      <p:sp>
        <p:nvSpPr>
          <p:cNvPr id="16179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Mathematical Definition of Relation</a:t>
            </a:r>
          </a:p>
        </p:txBody>
      </p:sp>
      <p:sp>
        <p:nvSpPr>
          <p:cNvPr id="16179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77850" y="1524000"/>
            <a:ext cx="8026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Cartesian product of </a:t>
            </a:r>
            <a:r>
              <a:rPr lang="en-GB" b="1" i="1">
                <a:latin typeface="Times" pitchFamily="18" charset="0"/>
              </a:rPr>
              <a:t>n</a:t>
            </a:r>
            <a:r>
              <a:rPr lang="en-GB" b="1">
                <a:latin typeface="Times" pitchFamily="18" charset="0"/>
              </a:rPr>
              <a:t> sets (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, . . .,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i="1" baseline="-25000">
                <a:latin typeface="Times" pitchFamily="18" charset="0"/>
              </a:rPr>
              <a:t>n</a:t>
            </a:r>
            <a:r>
              <a:rPr lang="en-GB" b="1">
                <a:latin typeface="Times" pitchFamily="18" charset="0"/>
              </a:rPr>
              <a:t>) is:</a:t>
            </a:r>
          </a:p>
          <a:p>
            <a:pPr lvl="1"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GB" b="1" i="1">
              <a:latin typeface="Times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1</a:t>
            </a:r>
            <a:r>
              <a:rPr lang="en-GB" sz="2400" b="1" noProof="1">
                <a:latin typeface="Times" pitchFamily="18" charset="0"/>
              </a:rPr>
              <a:t> </a:t>
            </a:r>
            <a:r>
              <a:rPr lang="en-GB" sz="2400" b="1" noProof="1">
                <a:latin typeface="Symbol" pitchFamily="18" charset="2"/>
              </a:rPr>
              <a:t>´</a:t>
            </a:r>
            <a:r>
              <a:rPr lang="en-GB" sz="2400" b="1" noProof="1">
                <a:latin typeface="Times" pitchFamily="18" charset="0"/>
              </a:rPr>
              <a:t>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2</a:t>
            </a:r>
            <a:r>
              <a:rPr lang="en-GB" sz="2400" b="1" noProof="1">
                <a:latin typeface="Times" pitchFamily="18" charset="0"/>
              </a:rPr>
              <a:t> </a:t>
            </a:r>
            <a:r>
              <a:rPr lang="en-GB" sz="2400" b="1" noProof="1">
                <a:latin typeface="Symbol" pitchFamily="18" charset="2"/>
              </a:rPr>
              <a:t>´ </a:t>
            </a:r>
            <a:r>
              <a:rPr lang="en-GB" sz="2400" b="1" noProof="1">
                <a:latin typeface="Times" pitchFamily="18" charset="0"/>
              </a:rPr>
              <a:t>. . .</a:t>
            </a:r>
            <a:r>
              <a:rPr lang="en-GB" sz="2400" b="1" noProof="1">
                <a:latin typeface="Symbol" pitchFamily="18" charset="2"/>
              </a:rPr>
              <a:t> ´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i="1" baseline="-25000" noProof="1">
                <a:latin typeface="Times" pitchFamily="18" charset="0"/>
              </a:rPr>
              <a:t>n</a:t>
            </a:r>
            <a:r>
              <a:rPr lang="en-GB" sz="2400" b="1" noProof="1">
                <a:latin typeface="Times" pitchFamily="18" charset="0"/>
              </a:rPr>
              <a:t> = {(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1</a:t>
            </a:r>
            <a:r>
              <a:rPr lang="en-GB" sz="2400" b="1" noProof="1">
                <a:latin typeface="Times" pitchFamily="18" charset="0"/>
              </a:rPr>
              <a:t>,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2</a:t>
            </a:r>
            <a:r>
              <a:rPr lang="en-GB" sz="2400" b="1" noProof="1">
                <a:latin typeface="Times" pitchFamily="18" charset="0"/>
              </a:rPr>
              <a:t>, . . . ,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i="1" baseline="-25000" noProof="1">
                <a:latin typeface="Times" pitchFamily="18" charset="0"/>
              </a:rPr>
              <a:t>n</a:t>
            </a:r>
            <a:r>
              <a:rPr lang="en-GB" sz="2400" b="1" noProof="1">
                <a:latin typeface="Times" pitchFamily="18" charset="0"/>
              </a:rPr>
              <a:t>) |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1 </a:t>
            </a:r>
            <a:r>
              <a:rPr lang="en-GB" sz="2400" b="1" i="1" noProof="1">
                <a:latin typeface="Symbol" pitchFamily="18" charset="2"/>
              </a:rPr>
              <a:t>Î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1</a:t>
            </a:r>
            <a:r>
              <a:rPr lang="en-GB" sz="2400" b="1" noProof="1">
                <a:latin typeface="Times" pitchFamily="18" charset="0"/>
              </a:rPr>
              <a:t>,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2 </a:t>
            </a:r>
            <a:r>
              <a:rPr lang="en-GB" sz="2400" b="1" i="1" noProof="1">
                <a:latin typeface="Symbol" pitchFamily="18" charset="2"/>
              </a:rPr>
              <a:t>Î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2</a:t>
            </a:r>
            <a:r>
              <a:rPr lang="en-GB" sz="2400" b="1" noProof="1">
                <a:latin typeface="Times" pitchFamily="18" charset="0"/>
              </a:rPr>
              <a:t>, . . . ,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i="1" baseline="-25000" noProof="1">
                <a:latin typeface="Times" pitchFamily="18" charset="0"/>
              </a:rPr>
              <a:t>n</a:t>
            </a:r>
            <a:r>
              <a:rPr lang="en-GB" sz="2400" b="1" i="1" noProof="1">
                <a:latin typeface="Symbol" pitchFamily="18" charset="2"/>
              </a:rPr>
              <a:t>Î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i="1" baseline="-25000" noProof="1">
                <a:latin typeface="Times" pitchFamily="18" charset="0"/>
              </a:rPr>
              <a:t>n</a:t>
            </a:r>
            <a:r>
              <a:rPr lang="en-GB" sz="2400" b="1" noProof="1">
                <a:latin typeface="Times" pitchFamily="18" charset="0"/>
              </a:rPr>
              <a:t>}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GB" b="1">
                <a:latin typeface="Times" pitchFamily="18" charset="0"/>
              </a:rPr>
              <a:t>     </a:t>
            </a:r>
            <a:r>
              <a:rPr lang="en-GB" b="1" noProof="1">
                <a:latin typeface="Times" pitchFamily="18" charset="0"/>
              </a:rPr>
              <a:t>usually written as</a:t>
            </a:r>
            <a:r>
              <a:rPr lang="en-GB" b="1">
                <a:latin typeface="Times" pitchFamily="18" charset="0"/>
              </a:rPr>
              <a:t>:  </a:t>
            </a:r>
            <a:endParaRPr lang="en-GB" b="1" noProof="1">
              <a:latin typeface="Times" pitchFamily="18" charset="0"/>
            </a:endParaRPr>
          </a:p>
          <a:p>
            <a:pPr lvl="1"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sz="2400" b="1" noProof="1">
                <a:latin typeface="Times" pitchFamily="18" charset="0"/>
              </a:rPr>
              <a:t>	</a:t>
            </a:r>
            <a:r>
              <a:rPr lang="en-GB" sz="2400" b="1">
                <a:latin typeface="Times" pitchFamily="18" charset="0"/>
              </a:rPr>
              <a:t> </a:t>
            </a:r>
            <a:r>
              <a:rPr lang="en-GB" sz="2000" b="1" i="1" noProof="1">
                <a:latin typeface="Times" pitchFamily="18" charset="0"/>
              </a:rPr>
              <a:t>n</a:t>
            </a:r>
            <a:endParaRPr lang="en-GB" sz="2000" b="1" noProof="1">
              <a:latin typeface="Times" pitchFamily="18" charset="0"/>
            </a:endParaRPr>
          </a:p>
          <a:p>
            <a:pPr lvl="1"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sz="2000" b="1" noProof="1">
                <a:latin typeface="Times" pitchFamily="18" charset="0"/>
              </a:rPr>
              <a:t>	</a:t>
            </a:r>
            <a:r>
              <a:rPr lang="en-GB" b="1" noProof="1">
                <a:latin typeface="Times" pitchFamily="18" charset="0"/>
              </a:rPr>
              <a:t>X</a:t>
            </a:r>
            <a:r>
              <a:rPr lang="en-GB" sz="2000" b="1" i="1" noProof="1">
                <a:latin typeface="Times" pitchFamily="18" charset="0"/>
              </a:rPr>
              <a:t>D</a:t>
            </a:r>
            <a:r>
              <a:rPr lang="en-GB" sz="2000" b="1" i="1" baseline="-25000" noProof="1">
                <a:latin typeface="Times" pitchFamily="18" charset="0"/>
              </a:rPr>
              <a:t>i</a:t>
            </a:r>
            <a:endParaRPr lang="en-GB" sz="2000" b="1" noProof="1">
              <a:latin typeface="Times" pitchFamily="18" charset="0"/>
            </a:endParaRPr>
          </a:p>
          <a:p>
            <a:pPr lvl="1">
              <a:lnSpc>
                <a:spcPct val="40000"/>
              </a:lnSpc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GB" sz="2000" b="1" noProof="1">
                <a:latin typeface="Times" pitchFamily="18" charset="0"/>
              </a:rPr>
              <a:t>	</a:t>
            </a:r>
            <a:r>
              <a:rPr lang="en-GB" sz="2000" b="1" i="1" baseline="30000" noProof="1">
                <a:latin typeface="Times" pitchFamily="18" charset="0"/>
              </a:rPr>
              <a:t>i</a:t>
            </a:r>
            <a:r>
              <a:rPr lang="en-GB" sz="2000" b="1" i="1" baseline="30000">
                <a:latin typeface="Times" pitchFamily="18" charset="0"/>
              </a:rPr>
              <a:t> </a:t>
            </a:r>
            <a:r>
              <a:rPr lang="en-GB" sz="2000" b="1" baseline="30000" noProof="1">
                <a:latin typeface="Times" pitchFamily="18" charset="0"/>
              </a:rPr>
              <a:t>=</a:t>
            </a:r>
            <a:r>
              <a:rPr lang="en-GB" sz="2000" b="1" baseline="30000">
                <a:latin typeface="Times" pitchFamily="18" charset="0"/>
              </a:rPr>
              <a:t> </a:t>
            </a:r>
            <a:r>
              <a:rPr lang="en-GB" sz="2000" b="1" baseline="30000" noProof="1">
                <a:latin typeface="Times" pitchFamily="18" charset="0"/>
              </a:rPr>
              <a:t>1</a:t>
            </a:r>
            <a:endParaRPr lang="en-GB" sz="2000" b="1" noProof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Any set of </a:t>
            </a:r>
            <a:r>
              <a:rPr lang="en-GB" b="1" i="1">
                <a:latin typeface="Times" pitchFamily="18" charset="0"/>
              </a:rPr>
              <a:t>n</a:t>
            </a:r>
            <a:r>
              <a:rPr lang="en-GB" b="1">
                <a:latin typeface="Times" pitchFamily="18" charset="0"/>
              </a:rPr>
              <a:t>-tuples from this Cartesian product is a relation on the </a:t>
            </a:r>
            <a:r>
              <a:rPr lang="en-GB" b="1" i="1">
                <a:latin typeface="Times" pitchFamily="18" charset="0"/>
              </a:rPr>
              <a:t>n</a:t>
            </a:r>
            <a:r>
              <a:rPr lang="en-GB" b="1">
                <a:latin typeface="Times" pitchFamily="18" charset="0"/>
              </a:rPr>
              <a:t> sets.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87CE9-0C5B-4C29-9DF3-159CBD20D216}" type="slidenum">
              <a:rPr lang="en-GB"/>
              <a:pPr/>
              <a:t>12</a:t>
            </a:fld>
            <a:endParaRPr lang="en-GB"/>
          </a:p>
        </p:txBody>
      </p:sp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Database Relations</a:t>
            </a:r>
          </a:p>
        </p:txBody>
      </p:sp>
      <p:sp>
        <p:nvSpPr>
          <p:cNvPr id="16384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44513" y="1484313"/>
            <a:ext cx="7772400" cy="4114800"/>
          </a:xfrm>
        </p:spPr>
        <p:txBody>
          <a:bodyPr/>
          <a:lstStyle/>
          <a:p>
            <a:r>
              <a:rPr lang="en-GB" sz="3200" b="1"/>
              <a:t>Relation schema</a:t>
            </a:r>
          </a:p>
          <a:p>
            <a:pPr lvl="1"/>
            <a:r>
              <a:rPr lang="en-GB" b="1"/>
              <a:t>Named relation defined by a set of attribute and domain name pairs.</a:t>
            </a:r>
          </a:p>
          <a:p>
            <a:pPr lvl="1">
              <a:buFontTx/>
              <a:buNone/>
            </a:pPr>
            <a:endParaRPr lang="en-GB" b="1"/>
          </a:p>
          <a:p>
            <a:r>
              <a:rPr lang="en-GB" sz="3200" b="1"/>
              <a:t>Relational database schema</a:t>
            </a:r>
          </a:p>
          <a:p>
            <a:pPr lvl="1"/>
            <a:r>
              <a:rPr lang="en-GB" b="1"/>
              <a:t>Set of relation schemas, each with a distinct name.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0EB27-C79D-42BD-884C-D647C2AAB119}" type="slidenum">
              <a:rPr lang="en-GB"/>
              <a:pPr/>
              <a:t>13</a:t>
            </a:fld>
            <a:endParaRPr lang="en-GB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Properties of Relations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/>
              <a:t>Relation name is distinct from all other relation names in relational schema.</a:t>
            </a:r>
          </a:p>
          <a:p>
            <a:pPr>
              <a:lnSpc>
                <a:spcPct val="6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Each cell of relation contains exactly one atomic (single) value.</a:t>
            </a:r>
          </a:p>
          <a:p>
            <a:pPr>
              <a:lnSpc>
                <a:spcPct val="6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Each attribute has a distinct name.</a:t>
            </a:r>
          </a:p>
          <a:p>
            <a:pPr>
              <a:lnSpc>
                <a:spcPct val="6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Values of an attribute are all from the same domain.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CA3B-7706-4BAE-A908-AF4C3294C85D}" type="slidenum">
              <a:rPr lang="en-GB"/>
              <a:pPr/>
              <a:t>14</a:t>
            </a:fld>
            <a:endParaRPr lang="en-GB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Properties of Relations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08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b="1"/>
              <a:t>Each tuple is distinct; there are no duplicate tuples.</a:t>
            </a:r>
          </a:p>
          <a:p>
            <a:pPr>
              <a:lnSpc>
                <a:spcPct val="70000"/>
              </a:lnSpc>
            </a:pPr>
            <a:endParaRPr lang="en-GB" b="1"/>
          </a:p>
          <a:p>
            <a:r>
              <a:rPr lang="en-GB" b="1"/>
              <a:t>Order of attributes has no significance.</a:t>
            </a:r>
          </a:p>
          <a:p>
            <a:pPr>
              <a:lnSpc>
                <a:spcPct val="70000"/>
              </a:lnSpc>
            </a:pPr>
            <a:endParaRPr lang="en-GB" b="1"/>
          </a:p>
          <a:p>
            <a:r>
              <a:rPr lang="en-GB" b="1"/>
              <a:t>Order of tuples has no significance, theoretically.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9385-8161-4A66-8785-B2AA8C30934C}" type="slidenum">
              <a:rPr lang="en-GB"/>
              <a:pPr/>
              <a:t>15</a:t>
            </a:fld>
            <a:endParaRPr lang="en-GB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Relational Keys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153400" cy="4535487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Superkey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An attribute, or set of attributes, that uniquely identifies a tuple within a relation.</a:t>
            </a:r>
          </a:p>
          <a:p>
            <a:pPr lvl="1">
              <a:lnSpc>
                <a:spcPct val="60000"/>
              </a:lnSpc>
            </a:pPr>
            <a:endParaRPr lang="en-GB" sz="2400" b="1"/>
          </a:p>
          <a:p>
            <a:pPr>
              <a:lnSpc>
                <a:spcPct val="90000"/>
              </a:lnSpc>
            </a:pPr>
            <a:r>
              <a:rPr lang="en-GB" b="1"/>
              <a:t>Candidate Key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Superkey (K) such that no proper subset is a superkey within the relation. 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In each tuple of R, values of K uniquely identify that tuple (uniqueness).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No proper subset of K has the uniqueness property (irreducibility).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33484-0084-4A1B-A18B-9A5EB26CFD46}" type="slidenum">
              <a:rPr lang="en-GB"/>
              <a:pPr/>
              <a:t>16</a:t>
            </a:fld>
            <a:endParaRPr lang="en-GB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Relational Keys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27950" cy="4724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Primary Key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Candidate key selected to identify tuples uniquely within  relation.</a:t>
            </a:r>
          </a:p>
          <a:p>
            <a:pPr lvl="1">
              <a:lnSpc>
                <a:spcPct val="40000"/>
              </a:lnSpc>
            </a:pPr>
            <a:endParaRPr lang="en-GB" sz="2400" b="1"/>
          </a:p>
          <a:p>
            <a:pPr>
              <a:lnSpc>
                <a:spcPct val="90000"/>
              </a:lnSpc>
            </a:pPr>
            <a:r>
              <a:rPr lang="en-GB" b="1"/>
              <a:t>Alternate Keys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Candidate keys that are not selected to be primary key. </a:t>
            </a:r>
          </a:p>
          <a:p>
            <a:pPr lvl="1">
              <a:lnSpc>
                <a:spcPct val="40000"/>
              </a:lnSpc>
            </a:pPr>
            <a:endParaRPr lang="en-GB" sz="2400" b="1"/>
          </a:p>
          <a:p>
            <a:pPr>
              <a:lnSpc>
                <a:spcPct val="90000"/>
              </a:lnSpc>
            </a:pPr>
            <a:r>
              <a:rPr lang="en-GB" b="1"/>
              <a:t>Foreign Key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Attribute, or set of attributes, within one relation that matches candidate key of some (possibly same) relation.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BD10D-86C9-4DA3-BC98-6D7D5CFB2FA5}" type="slidenum">
              <a:rPr lang="en-GB"/>
              <a:pPr/>
              <a:t>17</a:t>
            </a:fld>
            <a:endParaRPr lang="en-GB"/>
          </a:p>
        </p:txBody>
      </p:sp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 dirty="0"/>
              <a:t>Integrity Constraints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484313"/>
            <a:ext cx="7727950" cy="3096815"/>
          </a:xfrm>
          <a:noFill/>
          <a:ln/>
        </p:spPr>
        <p:txBody>
          <a:bodyPr lIns="90488" tIns="44450" rIns="90488" bIns="44450"/>
          <a:lstStyle/>
          <a:p>
            <a:r>
              <a:rPr lang="en-GB" b="1" dirty="0"/>
              <a:t>Null</a:t>
            </a:r>
          </a:p>
          <a:p>
            <a:pPr lvl="1"/>
            <a:r>
              <a:rPr lang="en-GB" sz="2600" b="1" dirty="0"/>
              <a:t>Represents value for an attribute that is currently unknown or not applicable for </a:t>
            </a:r>
            <a:r>
              <a:rPr lang="en-GB" sz="2600" b="1" dirty="0" err="1"/>
              <a:t>tuple</a:t>
            </a:r>
            <a:r>
              <a:rPr lang="en-GB" sz="2600" b="1" dirty="0"/>
              <a:t>.</a:t>
            </a:r>
          </a:p>
          <a:p>
            <a:pPr lvl="1"/>
            <a:r>
              <a:rPr lang="en-GB" sz="2600" b="1" dirty="0"/>
              <a:t>Deals with incomplete or exceptional data.</a:t>
            </a:r>
          </a:p>
          <a:p>
            <a:pPr lvl="1"/>
            <a:r>
              <a:rPr lang="en-GB" sz="2600" b="1" dirty="0"/>
              <a:t>Represents the absence of a value and is not the same as zero or spaces, which are values</a:t>
            </a:r>
            <a:r>
              <a:rPr lang="en-GB" sz="2600" b="1" dirty="0" smtClean="0"/>
              <a:t>.</a:t>
            </a:r>
          </a:p>
          <a:p>
            <a:pPr lvl="1"/>
            <a:endParaRPr lang="en-GB" sz="2600" b="1" dirty="0"/>
          </a:p>
          <a:p>
            <a:pPr lvl="1">
              <a:buNone/>
            </a:pPr>
            <a:r>
              <a:rPr lang="en-GB" sz="2600" b="1" dirty="0" smtClean="0"/>
              <a:t>Note: </a:t>
            </a:r>
            <a:r>
              <a:rPr lang="en-CA" sz="2400" dirty="0" smtClean="0"/>
              <a:t>The database structural query language SQL implements ternary logic as a means of handling NULL. </a:t>
            </a:r>
            <a:r>
              <a:rPr lang="en-GB" sz="2600" b="1" dirty="0" smtClean="0"/>
              <a:t>Three-valued logic (true, false, NULL)</a:t>
            </a:r>
          </a:p>
          <a:p>
            <a:pPr lvl="1"/>
            <a:endParaRPr lang="en-GB" sz="2600" b="1" dirty="0"/>
          </a:p>
          <a:p>
            <a:pPr lvl="1">
              <a:buNone/>
            </a:pPr>
            <a:endParaRPr lang="en-GB" sz="26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D0FDF-3FCA-4A54-8BA2-41FE3CFB3B07}" type="slidenum">
              <a:rPr lang="en-GB"/>
              <a:pPr/>
              <a:t>18</a:t>
            </a:fld>
            <a:endParaRPr lang="en-GB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Integrity Constraints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Entity Integrity</a:t>
            </a:r>
          </a:p>
          <a:p>
            <a:pPr lvl="1">
              <a:lnSpc>
                <a:spcPct val="90000"/>
              </a:lnSpc>
            </a:pPr>
            <a:r>
              <a:rPr lang="en-GB" b="1"/>
              <a:t>In a base relation, no attribute of a primary key can be null.</a:t>
            </a:r>
          </a:p>
          <a:p>
            <a:pPr>
              <a:lnSpc>
                <a:spcPct val="9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Referential Integrity</a:t>
            </a:r>
          </a:p>
          <a:p>
            <a:pPr lvl="1">
              <a:lnSpc>
                <a:spcPct val="90000"/>
              </a:lnSpc>
            </a:pPr>
            <a:r>
              <a:rPr lang="en-GB" b="1"/>
              <a:t>If foreign key exists in a relation, either foreign key value must match a candidate key value of some tuple in its home relation or foreign key value must be wholly null.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AE097-9E87-4577-A5E5-EF9BF025E93B}" type="slidenum">
              <a:rPr lang="en-GB"/>
              <a:pPr/>
              <a:t>19</a:t>
            </a:fld>
            <a:endParaRPr lang="en-GB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Integrity Constraints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b="1"/>
              <a:t>General Constraints</a:t>
            </a:r>
          </a:p>
          <a:p>
            <a:pPr lvl="1"/>
            <a:r>
              <a:rPr lang="en-GB" b="1"/>
              <a:t>Additional rules specified by users or database administrators that define or constrain some aspect of the enterprise.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43C9B-D092-48BC-8A7D-0CFCB823DEB7}" type="slidenum">
              <a:rPr lang="en-GB"/>
              <a:pPr/>
              <a:t>2</a:t>
            </a:fld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 dirty="0" smtClean="0"/>
              <a:t>Objectives</a:t>
            </a:r>
            <a:endParaRPr lang="en-GB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Terminology of relational model.</a:t>
            </a:r>
          </a:p>
          <a:p>
            <a:pPr>
              <a:lnSpc>
                <a:spcPct val="90000"/>
              </a:lnSpc>
            </a:pPr>
            <a:r>
              <a:rPr lang="en-GB" b="1"/>
              <a:t>How tables are used to represent data.</a:t>
            </a:r>
          </a:p>
          <a:p>
            <a:pPr>
              <a:lnSpc>
                <a:spcPct val="90000"/>
              </a:lnSpc>
            </a:pPr>
            <a:r>
              <a:rPr lang="en-GB" b="1"/>
              <a:t>Connection between mathematical relations and relations in the relational model.</a:t>
            </a:r>
          </a:p>
          <a:p>
            <a:pPr>
              <a:lnSpc>
                <a:spcPct val="90000"/>
              </a:lnSpc>
            </a:pPr>
            <a:r>
              <a:rPr lang="en-GB" b="1"/>
              <a:t>Properties of database relations.</a:t>
            </a:r>
          </a:p>
          <a:p>
            <a:pPr>
              <a:lnSpc>
                <a:spcPct val="90000"/>
              </a:lnSpc>
            </a:pPr>
            <a:r>
              <a:rPr lang="en-GB" b="1"/>
              <a:t>How to identify CK, PK, and FKs.</a:t>
            </a:r>
          </a:p>
          <a:p>
            <a:pPr>
              <a:lnSpc>
                <a:spcPct val="90000"/>
              </a:lnSpc>
            </a:pPr>
            <a:r>
              <a:rPr lang="en-GB" b="1"/>
              <a:t>Meaning of entity integrity and referential integrity.</a:t>
            </a:r>
          </a:p>
          <a:p>
            <a:pPr>
              <a:lnSpc>
                <a:spcPct val="90000"/>
              </a:lnSpc>
            </a:pPr>
            <a:r>
              <a:rPr lang="en-GB" b="1"/>
              <a:t>Purpose and advantages of views.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58800-7633-488D-ADD3-DE3AF91D236B}" type="slidenum">
              <a:rPr lang="en-GB"/>
              <a:pPr/>
              <a:t>20</a:t>
            </a:fld>
            <a:endParaRPr lang="en-GB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Views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/>
              <a:t>Base Relation</a:t>
            </a:r>
          </a:p>
          <a:p>
            <a:pPr lvl="1">
              <a:lnSpc>
                <a:spcPct val="90000"/>
              </a:lnSpc>
            </a:pPr>
            <a:r>
              <a:rPr lang="en-GB" b="1"/>
              <a:t>Named relation corresponding to an entity in conceptual schema, whose tuples are physically stored in database.</a:t>
            </a:r>
          </a:p>
          <a:p>
            <a:pPr lvl="1"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 b="1"/>
              <a:t>View</a:t>
            </a:r>
          </a:p>
          <a:p>
            <a:pPr lvl="1">
              <a:lnSpc>
                <a:spcPct val="90000"/>
              </a:lnSpc>
            </a:pPr>
            <a:r>
              <a:rPr lang="en-GB" b="1"/>
              <a:t>Dynamic result of one or more relational operations operating on base relations to produce another relation.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8302B-36E2-4AC5-B200-E9D5AA123D2E}" type="slidenum">
              <a:rPr lang="en-GB"/>
              <a:pPr/>
              <a:t>21</a:t>
            </a:fld>
            <a:endParaRPr lang="en-GB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Views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557338"/>
            <a:ext cx="800100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A virtual relation that does not necessarily actually exist in the database but is produced upon request, at time of request.</a:t>
            </a:r>
          </a:p>
          <a:p>
            <a:pPr>
              <a:lnSpc>
                <a:spcPct val="9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Contents of a view are defined as a query on one or more base relations. </a:t>
            </a:r>
          </a:p>
          <a:p>
            <a:pPr>
              <a:lnSpc>
                <a:spcPct val="9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Views are dynamic, meaning that changes made to base relations that affect view attributes are immediately reflected in the view.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2541D-B3F4-44BA-A133-69059E4F30D2}" type="slidenum">
              <a:rPr lang="en-GB"/>
              <a:pPr/>
              <a:t>22</a:t>
            </a:fld>
            <a:endParaRPr lang="en-GB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Purpose of Views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Provides powerful and flexible security mechanism by hiding parts of database from certain users. </a:t>
            </a:r>
          </a:p>
          <a:p>
            <a:pPr>
              <a:lnSpc>
                <a:spcPct val="9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Permits users to access data in a customized way, so that same data can be seen by different users in different ways, at same time.</a:t>
            </a:r>
          </a:p>
          <a:p>
            <a:pPr>
              <a:lnSpc>
                <a:spcPct val="9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Can simplify complex operations on base relations.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844F-8F2E-44D1-9FAD-FA0C8C0C8C06}" type="slidenum">
              <a:rPr lang="en-GB"/>
              <a:pPr/>
              <a:t>23</a:t>
            </a:fld>
            <a:endParaRPr lang="en-GB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Updating Views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557338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b="1"/>
              <a:t>All updates to a base relation should be immediately reflected in all views that reference that base relation. </a:t>
            </a:r>
          </a:p>
          <a:p>
            <a:endParaRPr lang="en-GB" b="1"/>
          </a:p>
          <a:p>
            <a:r>
              <a:rPr lang="en-GB" b="1"/>
              <a:t>If view is updated, underlying base relation should reflect change.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A71E8-2AC2-49CE-9389-633FED7B5274}" type="slidenum">
              <a:rPr lang="en-GB"/>
              <a:pPr/>
              <a:t>24</a:t>
            </a:fld>
            <a:endParaRPr lang="en-GB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Updating Views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b="1"/>
              <a:t>There are restrictions on types of modifications that can be made through views:</a:t>
            </a:r>
          </a:p>
          <a:p>
            <a:pPr lvl="1"/>
            <a:r>
              <a:rPr lang="en-GB" sz="2600" b="1"/>
              <a:t>Updates are allowed if query involves a single base relation and contains a candidate key of base relation.</a:t>
            </a:r>
          </a:p>
          <a:p>
            <a:pPr lvl="1"/>
            <a:r>
              <a:rPr lang="en-GB" sz="2600" b="1"/>
              <a:t>Updates are not allowed involving multiple base relations.</a:t>
            </a:r>
          </a:p>
          <a:p>
            <a:pPr lvl="1"/>
            <a:r>
              <a:rPr lang="en-GB" sz="2600" b="1"/>
              <a:t>Updates are not allowed involving aggregation or grouping operations.</a:t>
            </a:r>
          </a:p>
          <a:p>
            <a:pPr>
              <a:buClr>
                <a:schemeClr val="tx1"/>
              </a:buClr>
              <a:buFontTx/>
              <a:buChar char="–"/>
            </a:pPr>
            <a:endParaRPr lang="en-GB" sz="2600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B428C-8C10-4026-AFA6-54711482A478}" type="slidenum">
              <a:rPr lang="en-GB"/>
              <a:pPr/>
              <a:t>25</a:t>
            </a:fld>
            <a:endParaRPr lang="en-GB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Updating Views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b="1"/>
              <a:t>Classes of views are defined as:</a:t>
            </a:r>
          </a:p>
          <a:p>
            <a:pPr lvl="1"/>
            <a:r>
              <a:rPr lang="en-GB" b="1"/>
              <a:t>theoretically not updateable;</a:t>
            </a:r>
          </a:p>
          <a:p>
            <a:pPr lvl="1"/>
            <a:r>
              <a:rPr lang="en-GB" b="1"/>
              <a:t>theoretically updateable;</a:t>
            </a:r>
          </a:p>
          <a:p>
            <a:pPr lvl="1"/>
            <a:r>
              <a:rPr lang="en-GB" b="1"/>
              <a:t>partially updateable.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Conceptual model  </a:t>
            </a:r>
            <a:r>
              <a:rPr lang="en-CA" dirty="0" smtClean="0">
                <a:sym typeface="Wingdings" pitchFamily="2" charset="2"/>
              </a:rPr>
              <a:t>  Logical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Transforming a conceptual model (</a:t>
            </a:r>
            <a:r>
              <a:rPr lang="en-CA" dirty="0" err="1" smtClean="0"/>
              <a:t>ERD</a:t>
            </a:r>
            <a:r>
              <a:rPr lang="en-CA" dirty="0" smtClean="0"/>
              <a:t>) into a logical model (e.g., relational).</a:t>
            </a:r>
          </a:p>
          <a:p>
            <a:pPr>
              <a:buNone/>
            </a:pPr>
            <a:r>
              <a:rPr lang="en-CA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4953C-25C8-4C95-9363-2D3DA2075004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Conceptual model (ERD)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558D6-D9B8-46BA-9635-1A5E5B2A1467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203778" name="Picture 2" descr="miterm2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88840"/>
            <a:ext cx="5500726" cy="380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Model (Relational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Relational Schema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 smtClean="0"/>
              <a:t>Product (</a:t>
            </a:r>
          </a:p>
          <a:p>
            <a:pPr>
              <a:buNone/>
            </a:pPr>
            <a:r>
              <a:rPr lang="en-CA" dirty="0" smtClean="0"/>
              <a:t>Order (</a:t>
            </a:r>
          </a:p>
          <a:p>
            <a:pPr>
              <a:buNone/>
            </a:pPr>
            <a:r>
              <a:rPr lang="en-CA" dirty="0" err="1" smtClean="0"/>
              <a:t>OrderLine</a:t>
            </a:r>
            <a:r>
              <a:rPr lang="en-CA" dirty="0" smtClean="0"/>
              <a:t> (</a:t>
            </a:r>
          </a:p>
          <a:p>
            <a:pPr>
              <a:buNone/>
            </a:pPr>
            <a:r>
              <a:rPr lang="en-CA" dirty="0" smtClean="0"/>
              <a:t>Price (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558D6-D9B8-46BA-9635-1A5E5B2A1467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7772400" cy="1071570"/>
          </a:xfrm>
        </p:spPr>
        <p:txBody>
          <a:bodyPr/>
          <a:lstStyle/>
          <a:p>
            <a:r>
              <a:rPr lang="en-CA" dirty="0" smtClean="0">
                <a:sym typeface="Wingdings" pitchFamily="2" charset="2"/>
              </a:rPr>
              <a:t/>
            </a:r>
            <a:br>
              <a:rPr lang="en-CA" dirty="0" smtClean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/>
            </a:r>
            <a:br>
              <a:rPr lang="en-CA" dirty="0" smtClean="0">
                <a:sym typeface="Wingdings" pitchFamily="2" charset="2"/>
              </a:rPr>
            </a:br>
            <a:r>
              <a:rPr lang="en-CA" dirty="0">
                <a:sym typeface="Wingdings" pitchFamily="2" charset="2"/>
              </a:rPr>
              <a:t/>
            </a:r>
            <a:br>
              <a:rPr lang="en-CA" dirty="0">
                <a:sym typeface="Wingdings" pitchFamily="2" charset="2"/>
              </a:rPr>
            </a:br>
            <a:r>
              <a:rPr lang="en-CA" dirty="0" smtClean="0">
                <a:sym typeface="Wingdings" pitchFamily="2" charset="2"/>
              </a:rPr>
              <a:t/>
            </a:r>
            <a:br>
              <a:rPr lang="en-CA" dirty="0" smtClean="0">
                <a:sym typeface="Wingdings" pitchFamily="2" charset="2"/>
              </a:rPr>
            </a:br>
            <a:r>
              <a:rPr lang="en-CA" dirty="0">
                <a:sym typeface="Wingdings" pitchFamily="2" charset="2"/>
              </a:rPr>
              <a:t/>
            </a:r>
            <a:br>
              <a:rPr lang="en-CA" dirty="0">
                <a:sym typeface="Wingdings" pitchFamily="2" charset="2"/>
              </a:rPr>
            </a:br>
            <a:r>
              <a:rPr lang="en-US" sz="2400" dirty="0" smtClean="0"/>
              <a:t>Mapping of Entity-Relationship Model into Relational  Database Design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558D6-D9B8-46BA-9635-1A5E5B2A1467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14282" y="785794"/>
            <a:ext cx="871543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US" sz="2000" dirty="0"/>
          </a:p>
          <a:p>
            <a:pPr algn="l"/>
            <a:r>
              <a:rPr lang="en-US" sz="2000" b="1" dirty="0" smtClean="0"/>
              <a:t>Entities     </a:t>
            </a:r>
            <a:r>
              <a:rPr lang="en-US" sz="2000" dirty="0" smtClean="0"/>
              <a:t>Each </a:t>
            </a:r>
            <a:r>
              <a:rPr lang="en-US" sz="2000" dirty="0"/>
              <a:t>entity is mapped into a relation (table).</a:t>
            </a:r>
          </a:p>
          <a:p>
            <a:r>
              <a:rPr lang="en-US" dirty="0"/>
              <a:t> </a:t>
            </a:r>
          </a:p>
          <a:p>
            <a:pPr algn="l"/>
            <a:r>
              <a:rPr lang="en-US" sz="2000" b="1" dirty="0"/>
              <a:t>Relationships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pPr algn="l"/>
            <a:r>
              <a:rPr lang="en-US" sz="2000" b="1" dirty="0"/>
              <a:t>1:1 Binary Relationship</a:t>
            </a:r>
            <a:endParaRPr lang="en-US" sz="2000" dirty="0"/>
          </a:p>
          <a:p>
            <a:pPr algn="l"/>
            <a:r>
              <a:rPr lang="en-US" sz="2000" dirty="0"/>
              <a:t>The primary key of one relation is placed in the other relation (as a foreign key)</a:t>
            </a:r>
          </a:p>
          <a:p>
            <a:r>
              <a:rPr lang="en-US" sz="2000" dirty="0"/>
              <a:t> </a:t>
            </a:r>
          </a:p>
          <a:p>
            <a:pPr algn="l"/>
            <a:r>
              <a:rPr lang="en-US" sz="2000" b="1" dirty="0"/>
              <a:t>1:M Binary Relationship</a:t>
            </a:r>
            <a:endParaRPr lang="en-US" sz="2000" dirty="0"/>
          </a:p>
          <a:p>
            <a:pPr algn="l"/>
            <a:r>
              <a:rPr lang="en-US" sz="2000" dirty="0"/>
              <a:t>The primary key of one </a:t>
            </a:r>
            <a:r>
              <a:rPr lang="en-US" sz="2000" i="1" dirty="0"/>
              <a:t>parent</a:t>
            </a:r>
            <a:r>
              <a:rPr lang="en-US" sz="2000" dirty="0"/>
              <a:t> relation (side 1) is placed in the </a:t>
            </a:r>
            <a:r>
              <a:rPr lang="en-US" sz="2000" i="1" dirty="0"/>
              <a:t>child</a:t>
            </a:r>
            <a:r>
              <a:rPr lang="en-US" sz="2000" dirty="0"/>
              <a:t> relation (as a foreign key)  (side M).</a:t>
            </a:r>
          </a:p>
          <a:p>
            <a:pPr algn="l"/>
            <a:r>
              <a:rPr lang="en-US" sz="2000" dirty="0"/>
              <a:t> </a:t>
            </a:r>
          </a:p>
          <a:p>
            <a:pPr algn="l"/>
            <a:r>
              <a:rPr lang="en-US" sz="2000" b="1" dirty="0"/>
              <a:t>M:M Binary Relationship</a:t>
            </a:r>
            <a:endParaRPr lang="en-US" sz="2000" dirty="0"/>
          </a:p>
          <a:p>
            <a:pPr algn="l"/>
            <a:r>
              <a:rPr lang="en-US" sz="2000" dirty="0"/>
              <a:t>Create an associative entity. Corresponding relation includes primary keys from both relations. </a:t>
            </a:r>
          </a:p>
          <a:p>
            <a:pPr algn="l"/>
            <a:r>
              <a:rPr lang="en-US" sz="2000" dirty="0"/>
              <a:t> </a:t>
            </a:r>
          </a:p>
          <a:p>
            <a:pPr algn="l"/>
            <a:r>
              <a:rPr lang="en-US" sz="2000" b="1" dirty="0"/>
              <a:t>Recursive (Unary) Relationships </a:t>
            </a:r>
            <a:endParaRPr lang="en-US" sz="2000" dirty="0"/>
          </a:p>
          <a:p>
            <a:pPr algn="l"/>
            <a:r>
              <a:rPr lang="en-US" sz="2000" dirty="0"/>
              <a:t>1:1, 1:M, M:M are mapped the same way as binary relationships</a:t>
            </a:r>
          </a:p>
          <a:p>
            <a:pPr algn="l"/>
            <a:r>
              <a:rPr lang="en-US" sz="2000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661A3-3406-4184-B103-899B3EB7E426}" type="slidenum">
              <a:rPr lang="en-GB"/>
              <a:pPr/>
              <a:t>3</a:t>
            </a:fld>
            <a:endParaRPr lang="en-GB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Relational Model Terminology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19250"/>
            <a:ext cx="7727950" cy="3825875"/>
          </a:xfrm>
          <a:noFill/>
          <a:ln/>
        </p:spPr>
        <p:txBody>
          <a:bodyPr lIns="90488" tIns="44450" rIns="90488" bIns="44450"/>
          <a:lstStyle/>
          <a:p>
            <a:r>
              <a:rPr lang="en-GB" b="1"/>
              <a:t>A relation is a table with columns and rows.</a:t>
            </a:r>
          </a:p>
          <a:p>
            <a:pPr lvl="1"/>
            <a:r>
              <a:rPr lang="en-GB" sz="2600" b="1"/>
              <a:t>Only applies to logical structure of the database, not the physical structure.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GB" sz="2600" b="1"/>
          </a:p>
          <a:p>
            <a:r>
              <a:rPr lang="en-GB" b="1"/>
              <a:t>Attribute is a named column of a relation.</a:t>
            </a:r>
          </a:p>
          <a:p>
            <a:pPr>
              <a:lnSpc>
                <a:spcPct val="70000"/>
              </a:lnSpc>
            </a:pPr>
            <a:endParaRPr lang="en-GB" b="1"/>
          </a:p>
          <a:p>
            <a:r>
              <a:rPr lang="en-GB" b="1"/>
              <a:t>Domain is the set of allowable values for one or more attributes.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CDM </a:t>
            </a:r>
            <a:r>
              <a:rPr lang="en-CA" dirty="0" smtClean="0">
                <a:sym typeface="Wingdings" pitchFamily="2" charset="2"/>
              </a:rPr>
              <a:t> Relational Model (Logical)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358246" cy="41148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IS-A (</a:t>
            </a:r>
            <a:r>
              <a:rPr lang="en-US" sz="2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/Subtype) Relationship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 DBMS has no direct methods of  representing inheritance.  The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subtype entities must be represented as relations. 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methods (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only, Subtype only, Both):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relation that includes a sum of all attributes (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subtypes)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relation for each subtype and include all inherited attributes in each subtype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relation for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supertype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for each subtype and add an identifying attribute to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superclass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relation 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Ternary Relationship</a:t>
            </a: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Ternary relationship is mapped into a relation with three foreign keys.  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558D6-D9B8-46BA-9635-1A5E5B2A1467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 (Assignment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050" y="1676400"/>
            <a:ext cx="7425382" cy="1176536"/>
          </a:xfrm>
        </p:spPr>
        <p:txBody>
          <a:bodyPr/>
          <a:lstStyle/>
          <a:p>
            <a:pPr lvl="0">
              <a:buNone/>
            </a:pPr>
            <a:r>
              <a:rPr lang="en-GB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purpose of this form shown below is to record  the medication given to a particular patient at the </a:t>
            </a:r>
            <a:r>
              <a:rPr lang="en-GB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Wellmeadows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Hospital. Examine the data shown on the form. Discuss how the data shown on this form could be represented in tables.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GB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4953C-25C8-4C95-9363-2D3DA2075004}" type="slidenum">
              <a:rPr lang="en-GB" smtClean="0"/>
              <a:pPr/>
              <a:t>31</a:t>
            </a:fld>
            <a:endParaRPr lang="en-GB"/>
          </a:p>
        </p:txBody>
      </p:sp>
      <p:graphicFrame>
        <p:nvGraphicFramePr>
          <p:cNvPr id="203777" name="Object 1"/>
          <p:cNvGraphicFramePr>
            <a:graphicFrameLocks noChangeAspect="1"/>
          </p:cNvGraphicFramePr>
          <p:nvPr/>
        </p:nvGraphicFramePr>
        <p:xfrm>
          <a:off x="2267744" y="2636912"/>
          <a:ext cx="4619625" cy="3657600"/>
        </p:xfrm>
        <a:graphic>
          <a:graphicData uri="http://schemas.openxmlformats.org/presentationml/2006/ole">
            <p:oleObj spid="_x0000_s203777" name="Picture" r:id="rId3" imgW="5477256" imgH="3971544" progId="Word.Picture.8">
              <p:embed/>
            </p:oleObj>
          </a:graphicData>
        </a:graphic>
      </p:graphicFrame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6876256" y="2636912"/>
            <a:ext cx="0" cy="3644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7601A-4DDB-4AF6-A019-C61AB7F97AEE}" type="slidenum">
              <a:rPr lang="en-GB"/>
              <a:pPr/>
              <a:t>4</a:t>
            </a:fld>
            <a:endParaRPr lang="en-GB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b="1"/>
              <a:t>Relational Model Terminology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077200" cy="4114800"/>
          </a:xfrm>
          <a:noFill/>
          <a:ln/>
        </p:spPr>
        <p:txBody>
          <a:bodyPr lIns="90488" tIns="44450" rIns="90488" bIns="44450"/>
          <a:lstStyle/>
          <a:p>
            <a:pPr algn="just"/>
            <a:r>
              <a:rPr lang="en-GB" b="1"/>
              <a:t>Tuple is a row of a relation.</a:t>
            </a:r>
          </a:p>
          <a:p>
            <a:pPr algn="just">
              <a:lnSpc>
                <a:spcPct val="70000"/>
              </a:lnSpc>
            </a:pPr>
            <a:endParaRPr lang="en-GB" b="1"/>
          </a:p>
          <a:p>
            <a:pPr algn="just"/>
            <a:r>
              <a:rPr lang="en-GB" b="1"/>
              <a:t>Degree is the number of attributes in a relation.</a:t>
            </a:r>
          </a:p>
          <a:p>
            <a:pPr algn="just">
              <a:lnSpc>
                <a:spcPct val="70000"/>
              </a:lnSpc>
            </a:pPr>
            <a:endParaRPr lang="en-GB" b="1"/>
          </a:p>
          <a:p>
            <a:pPr algn="just"/>
            <a:r>
              <a:rPr lang="en-GB" b="1"/>
              <a:t>Cardinality is the number of tuples in a relation.</a:t>
            </a:r>
          </a:p>
          <a:p>
            <a:pPr algn="just">
              <a:lnSpc>
                <a:spcPct val="70000"/>
              </a:lnSpc>
            </a:pPr>
            <a:endParaRPr lang="en-GB" b="1"/>
          </a:p>
          <a:p>
            <a:r>
              <a:rPr lang="en-GB" b="1"/>
              <a:t>Relational Database is a collection of normalized relations with distinct relation names.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E0305-F7DF-4D61-A6FD-0744D005E3B4}" type="slidenum">
              <a:rPr lang="en-GB"/>
              <a:pPr/>
              <a:t>5</a:t>
            </a:fld>
            <a:endParaRPr lang="en-GB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Instances of  Branch and Staff Relations</a:t>
            </a:r>
            <a:endParaRPr lang="en-GB"/>
          </a:p>
        </p:txBody>
      </p:sp>
      <p:pic>
        <p:nvPicPr>
          <p:cNvPr id="191492" name="Picture 4" descr="C03NF01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1188" y="1484313"/>
            <a:ext cx="5761037" cy="5037137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2F9E7-14F6-4C02-87EA-E7A40FD65792}" type="slidenum">
              <a:rPr lang="en-GB"/>
              <a:pPr/>
              <a:t>6</a:t>
            </a:fld>
            <a:endParaRPr lang="en-GB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Examples of Attribute Domains</a:t>
            </a:r>
            <a:endParaRPr lang="en-GB"/>
          </a:p>
        </p:txBody>
      </p:sp>
      <p:pic>
        <p:nvPicPr>
          <p:cNvPr id="166917" name="Picture 5" descr="C03NF02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9750" y="1700213"/>
            <a:ext cx="7727950" cy="3168650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DF6FF-B77F-412A-A3A8-59A8FE9FDF81}" type="slidenum">
              <a:rPr lang="en-GB"/>
              <a:pPr/>
              <a:t>7</a:t>
            </a:fld>
            <a:endParaRPr lang="en-GB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94688" cy="1104900"/>
          </a:xfrm>
          <a:noFill/>
          <a:ln/>
        </p:spPr>
        <p:txBody>
          <a:bodyPr lIns="90488" tIns="44450" rIns="90488" bIns="44450"/>
          <a:lstStyle/>
          <a:p>
            <a:r>
              <a:rPr lang="en-GB" b="1"/>
              <a:t>Alternative Terminology for Relational Model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1676400"/>
            <a:ext cx="77279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/>
          </a:p>
        </p:txBody>
      </p:sp>
      <p:pic>
        <p:nvPicPr>
          <p:cNvPr id="15368" name="Picture 8" descr="C03NT01"/>
          <p:cNvPicPr>
            <a:picLocks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39750" y="1916113"/>
            <a:ext cx="7727950" cy="2641600"/>
          </a:xfrm>
          <a:noFill/>
          <a:ln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870D0-C98C-48CC-8370-C3C0A0A347EE}" type="slidenum">
              <a:rPr lang="en-GB"/>
              <a:pPr/>
              <a:t>8</a:t>
            </a:fld>
            <a:endParaRPr lang="en-GB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Mathematical Definition of Relation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557338"/>
            <a:ext cx="8534400" cy="47244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Consider two sets,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&amp;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, where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= {2, 4} and 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 = {1, 3, 5}. </a:t>
            </a:r>
          </a:p>
          <a:p>
            <a:r>
              <a:rPr lang="en-GB" b="1">
                <a:latin typeface="Times" pitchFamily="18" charset="0"/>
              </a:rPr>
              <a:t>Cartesian product,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>
                <a:latin typeface="Symbol" pitchFamily="18" charset="2"/>
              </a:rPr>
              <a:t>´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, is set of all ordered pairs, where first element is member of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and second element is member of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. </a:t>
            </a:r>
          </a:p>
          <a:p>
            <a:pPr lvl="2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1</a:t>
            </a:r>
            <a:r>
              <a:rPr lang="en-GB" sz="2400" b="1" noProof="1">
                <a:latin typeface="Times" pitchFamily="18" charset="0"/>
              </a:rPr>
              <a:t> </a:t>
            </a:r>
            <a:r>
              <a:rPr lang="en-GB" sz="2400" b="1" noProof="1">
                <a:latin typeface="Symbol" pitchFamily="18" charset="2"/>
              </a:rPr>
              <a:t>´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2</a:t>
            </a:r>
            <a:r>
              <a:rPr lang="en-GB" sz="2400" b="1" noProof="1">
                <a:latin typeface="Times" pitchFamily="18" charset="0"/>
              </a:rPr>
              <a:t> = {(2, 1), (2, 3), (2, 5), (4, 1), (4, 3), (4, 5)}</a:t>
            </a:r>
            <a:endParaRPr lang="en-GB" sz="2400" noProof="1">
              <a:latin typeface="Times" pitchFamily="18" charset="0"/>
            </a:endParaRPr>
          </a:p>
          <a:p>
            <a:pPr>
              <a:lnSpc>
                <a:spcPct val="70000"/>
              </a:lnSpc>
            </a:pPr>
            <a:endParaRPr lang="en-GB" sz="2400" b="1">
              <a:latin typeface="Times" pitchFamily="18" charset="0"/>
            </a:endParaRPr>
          </a:p>
          <a:p>
            <a:r>
              <a:rPr lang="en-GB" b="1">
                <a:latin typeface="Times" pitchFamily="18" charset="0"/>
              </a:rPr>
              <a:t>Alternative way is to find all combinations of elements with first from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and second from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. </a:t>
            </a:r>
            <a:endParaRPr lang="en-GB" sz="2400" b="1">
              <a:latin typeface="Times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9F52-BF4B-418B-B713-9063084AA33F}" type="slidenum">
              <a:rPr lang="en-GB"/>
              <a:pPr/>
              <a:t>9</a:t>
            </a:fld>
            <a:endParaRPr lang="en-GB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Mathematical Definition of Relation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546225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Any subset of Cartesian product is a relation; e.g.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R</a:t>
            </a:r>
            <a:r>
              <a:rPr lang="en-GB" b="1" noProof="1">
                <a:latin typeface="Times" pitchFamily="18" charset="0"/>
              </a:rPr>
              <a:t> = {(2, 1), (4, 1)}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May specify which pairs are in relation using some condition for selection; e.g.</a:t>
            </a:r>
          </a:p>
          <a:p>
            <a:pPr lvl="1"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second element is 1: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R</a:t>
            </a:r>
            <a:r>
              <a:rPr lang="en-GB" b="1" noProof="1">
                <a:latin typeface="Times" pitchFamily="18" charset="0"/>
              </a:rPr>
              <a:t> = {(</a:t>
            </a:r>
            <a:r>
              <a:rPr lang="en-GB" b="1" i="1" noProof="1">
                <a:latin typeface="Times" pitchFamily="18" charset="0"/>
              </a:rPr>
              <a:t>x</a:t>
            </a:r>
            <a:r>
              <a:rPr lang="en-GB" b="1" noProof="1">
                <a:latin typeface="Times" pitchFamily="18" charset="0"/>
              </a:rPr>
              <a:t>, </a:t>
            </a:r>
            <a:r>
              <a:rPr lang="en-GB" b="1" i="1" noProof="1">
                <a:latin typeface="Times" pitchFamily="18" charset="0"/>
              </a:rPr>
              <a:t>y</a:t>
            </a:r>
            <a:r>
              <a:rPr lang="en-GB" b="1" noProof="1">
                <a:latin typeface="Times" pitchFamily="18" charset="0"/>
              </a:rPr>
              <a:t>) | </a:t>
            </a:r>
            <a:r>
              <a:rPr lang="en-GB" b="1" i="1" noProof="1">
                <a:latin typeface="Times" pitchFamily="18" charset="0"/>
              </a:rPr>
              <a:t>x </a:t>
            </a:r>
            <a:r>
              <a:rPr lang="en-GB" b="1" i="1" noProof="1">
                <a:latin typeface="Symbol" pitchFamily="18" charset="2"/>
              </a:rPr>
              <a:t>Î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1</a:t>
            </a:r>
            <a:r>
              <a:rPr lang="en-GB" b="1" noProof="1">
                <a:latin typeface="Times" pitchFamily="18" charset="0"/>
              </a:rPr>
              <a:t>, </a:t>
            </a:r>
            <a:r>
              <a:rPr lang="en-GB" b="1" i="1" noProof="1">
                <a:latin typeface="Times" pitchFamily="18" charset="0"/>
              </a:rPr>
              <a:t>y </a:t>
            </a:r>
            <a:r>
              <a:rPr lang="en-GB" b="1" i="1" noProof="1">
                <a:latin typeface="Symbol" pitchFamily="18" charset="2"/>
              </a:rPr>
              <a:t>Î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2</a:t>
            </a:r>
            <a:r>
              <a:rPr lang="en-GB" b="1" noProof="1">
                <a:latin typeface="Times" pitchFamily="18" charset="0"/>
              </a:rPr>
              <a:t>, and </a:t>
            </a:r>
            <a:r>
              <a:rPr lang="en-GB" b="1" i="1" noProof="1">
                <a:latin typeface="Times" pitchFamily="18" charset="0"/>
              </a:rPr>
              <a:t>y</a:t>
            </a:r>
            <a:r>
              <a:rPr lang="en-GB" b="1" noProof="1">
                <a:latin typeface="Times" pitchFamily="18" charset="0"/>
              </a:rPr>
              <a:t> = 1}</a:t>
            </a:r>
            <a:endParaRPr lang="en-GB" b="1">
              <a:latin typeface="Times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first element is always twice the second: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S</a:t>
            </a:r>
            <a:r>
              <a:rPr lang="en-GB" b="1" noProof="1">
                <a:latin typeface="Times" pitchFamily="18" charset="0"/>
              </a:rPr>
              <a:t> = {(</a:t>
            </a:r>
            <a:r>
              <a:rPr lang="en-GB" b="1" i="1" noProof="1">
                <a:latin typeface="Times" pitchFamily="18" charset="0"/>
              </a:rPr>
              <a:t>x</a:t>
            </a:r>
            <a:r>
              <a:rPr lang="en-GB" b="1" noProof="1">
                <a:latin typeface="Times" pitchFamily="18" charset="0"/>
              </a:rPr>
              <a:t>, </a:t>
            </a:r>
            <a:r>
              <a:rPr lang="en-GB" b="1" i="1" noProof="1">
                <a:latin typeface="Times" pitchFamily="18" charset="0"/>
              </a:rPr>
              <a:t>y</a:t>
            </a:r>
            <a:r>
              <a:rPr lang="en-GB" b="1" noProof="1">
                <a:latin typeface="Times" pitchFamily="18" charset="0"/>
              </a:rPr>
              <a:t>) | </a:t>
            </a:r>
            <a:r>
              <a:rPr lang="en-GB" b="1" i="1" noProof="1">
                <a:latin typeface="Times" pitchFamily="18" charset="0"/>
              </a:rPr>
              <a:t>x </a:t>
            </a:r>
            <a:r>
              <a:rPr lang="en-GB" b="1" i="1" noProof="1">
                <a:latin typeface="Symbol" pitchFamily="18" charset="2"/>
              </a:rPr>
              <a:t>Î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1</a:t>
            </a:r>
            <a:r>
              <a:rPr lang="en-GB" b="1" noProof="1">
                <a:latin typeface="Times" pitchFamily="18" charset="0"/>
              </a:rPr>
              <a:t>, </a:t>
            </a:r>
            <a:r>
              <a:rPr lang="en-GB" b="1" i="1" noProof="1">
                <a:latin typeface="Times" pitchFamily="18" charset="0"/>
              </a:rPr>
              <a:t>y </a:t>
            </a:r>
            <a:r>
              <a:rPr lang="en-GB" b="1" i="1" noProof="1">
                <a:latin typeface="Symbol" pitchFamily="18" charset="2"/>
              </a:rPr>
              <a:t>Î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2</a:t>
            </a:r>
            <a:r>
              <a:rPr lang="en-GB" b="1" noProof="1">
                <a:latin typeface="Times" pitchFamily="18" charset="0"/>
              </a:rPr>
              <a:t>, and </a:t>
            </a:r>
            <a:r>
              <a:rPr lang="en-GB" b="1" i="1" noProof="1">
                <a:latin typeface="Times" pitchFamily="18" charset="0"/>
              </a:rPr>
              <a:t>x</a:t>
            </a:r>
            <a:r>
              <a:rPr lang="en-GB" b="1" noProof="1">
                <a:latin typeface="Times" pitchFamily="18" charset="0"/>
              </a:rPr>
              <a:t> = 2</a:t>
            </a:r>
            <a:r>
              <a:rPr lang="en-GB" b="1" i="1" noProof="1">
                <a:latin typeface="Times" pitchFamily="18" charset="0"/>
              </a:rPr>
              <a:t>y</a:t>
            </a:r>
            <a:r>
              <a:rPr lang="en-GB" b="1" noProof="1">
                <a:latin typeface="Times" pitchFamily="18" charset="0"/>
              </a:rPr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uiExpand="1" build="p" autoUpdateAnimBg="0"/>
    </p:bldLst>
  </p:timing>
</p:sld>
</file>

<file path=ppt/theme/theme1.xml><?xml version="1.0" encoding="utf-8"?>
<a:theme xmlns:a="http://schemas.openxmlformats.org/drawingml/2006/main" name="introdbs">
  <a:themeElements>
    <a:clrScheme name="introdbs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ntrodbs">
  <a:themeElements>
    <a:clrScheme name="3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3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4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5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Pages>61</Pages>
  <Words>1167</Words>
  <Application>Microsoft Office PowerPoint</Application>
  <PresentationFormat>On-screen Show (4:3)</PresentationFormat>
  <Paragraphs>218</Paragraphs>
  <Slides>31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Times New Roman</vt:lpstr>
      <vt:lpstr>Monotype Sorts</vt:lpstr>
      <vt:lpstr>Times</vt:lpstr>
      <vt:lpstr>Symbol</vt:lpstr>
      <vt:lpstr>introdbs</vt:lpstr>
      <vt:lpstr>3_introdbs</vt:lpstr>
      <vt:lpstr>Microsoft Word Picture</vt:lpstr>
      <vt:lpstr>Chapter 4</vt:lpstr>
      <vt:lpstr>Objectives</vt:lpstr>
      <vt:lpstr>Relational Model Terminology</vt:lpstr>
      <vt:lpstr>Relational Model Terminology</vt:lpstr>
      <vt:lpstr>Instances of  Branch and Staff Relations</vt:lpstr>
      <vt:lpstr>Examples of Attribute Domains</vt:lpstr>
      <vt:lpstr>Alternative Terminology for Relational Model</vt:lpstr>
      <vt:lpstr>Mathematical Definition of Relation</vt:lpstr>
      <vt:lpstr>Mathematical Definition of Relation</vt:lpstr>
      <vt:lpstr>Mathematical Definition of Relation</vt:lpstr>
      <vt:lpstr>Mathematical Definition of Relation</vt:lpstr>
      <vt:lpstr>Database Relations</vt:lpstr>
      <vt:lpstr>Properties of Relations</vt:lpstr>
      <vt:lpstr>Properties of Relations</vt:lpstr>
      <vt:lpstr>Relational Keys</vt:lpstr>
      <vt:lpstr>Relational Keys</vt:lpstr>
      <vt:lpstr>Integrity Constraints</vt:lpstr>
      <vt:lpstr>Integrity Constraints</vt:lpstr>
      <vt:lpstr>Integrity Constraints</vt:lpstr>
      <vt:lpstr>Views</vt:lpstr>
      <vt:lpstr>Views</vt:lpstr>
      <vt:lpstr>Purpose of Views</vt:lpstr>
      <vt:lpstr>Updating Views</vt:lpstr>
      <vt:lpstr>Updating Views</vt:lpstr>
      <vt:lpstr>Updating Views</vt:lpstr>
      <vt:lpstr>Conceptual model    Logical model </vt:lpstr>
      <vt:lpstr>Conceptual model (ERD)</vt:lpstr>
      <vt:lpstr>Logical Model (Relational Model)</vt:lpstr>
      <vt:lpstr>     Mapping of Entity-Relationship Model into Relational  Database Design  </vt:lpstr>
      <vt:lpstr>CDM  Relational Model (Logical)</vt:lpstr>
      <vt:lpstr>Example:  (Assignment 2)</vt:lpstr>
    </vt:vector>
  </TitlesOfParts>
  <Company>University of Paisley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subject>Database Systems</dc:subject>
  <dc:creator>Thomas Connolly and Carolyn Begg</dc:creator>
  <cp:keywords/>
  <dc:description>Transparencies for Chapter 3 of textbook_x000d_
Database Systems: A Practical Approach to Design, Implementation and Management</dc:description>
  <cp:lastModifiedBy>TRU-XP-PC</cp:lastModifiedBy>
  <cp:revision>56</cp:revision>
  <cp:lastPrinted>1998-07-28T13:47:34Z</cp:lastPrinted>
  <dcterms:created xsi:type="dcterms:W3CDTF">1996-12-09T10:09:10Z</dcterms:created>
  <dcterms:modified xsi:type="dcterms:W3CDTF">2010-10-04T21:22:52Z</dcterms:modified>
</cp:coreProperties>
</file>