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655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348" r:id="rId5"/>
    <p:sldId id="350" r:id="rId6"/>
    <p:sldId id="351" r:id="rId7"/>
    <p:sldId id="347" r:id="rId8"/>
    <p:sldId id="334" r:id="rId9"/>
    <p:sldId id="335" r:id="rId10"/>
    <p:sldId id="352" r:id="rId11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>
      <p:cViewPr>
        <p:scale>
          <a:sx n="69" d="100"/>
          <a:sy n="69" d="100"/>
        </p:scale>
        <p:origin x="-1194" y="-9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920" y="-84"/>
      </p:cViewPr>
      <p:guideLst>
        <p:guide orient="horz" pos="307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964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A9EFA22-EB01-473A-AF4A-F663FB0B76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930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7771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2DAB2F-D57D-427A-90E6-20269198F0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60FE60-F988-40A1-BAB0-7C656AC0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2DEB90-6E20-4374-8B70-9593F8AF83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1D220-71EC-4F2B-B430-7D184C8675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E4E133-5FD7-4681-B003-0DB1C3EDBC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837432-F2FF-44EE-A4ED-317010D2E9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9D6000-5540-4A45-9306-5856758500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E48192-AFFC-46A0-91EC-522ACCF6C5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3E333E-7EC5-445C-B036-7B9E0F0B7B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9B38B2-4A9C-4257-8CBF-75790F37FD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0DB7D5-B4ED-49E5-B723-8B1E63ED4A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C04774-D73B-423C-B419-583FC66623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D08A36-71CD-4519-A0DC-1AA9468F8C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5BFB4A-C628-4695-9244-C06369A2B0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3D5D30-48DF-46F3-8014-8611E641C2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855CED-A2B1-4401-8E5C-7843A5D36A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5C7774-6059-4245-9AD0-1E1C3B6ED0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597998-7015-45B8-B79C-0ADD1914DF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5BC607-E863-4A54-8591-E2390A255A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D23FEC-9A9C-4515-861A-09689965B7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560A0A-FBF3-4A85-8EB4-DA67B0829B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9F5BAF-E7F7-475E-9D32-E685ED7F58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37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B072F630-4A7C-4BEB-8B81-E79EFECB91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D8BAE80-0724-489E-AC67-FE20899497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a/imgres?imgurl=http://www.cs.ualberta.ca/people/images.php/25327&amp;imgrefurl=http://www.cs.ualberta.ca/people/profile.php?who=96756&amp;usg=__tV-IGpUOf-7VXUwTiZTVuf6PNx0=&amp;h=110&amp;w=80&amp;sz=3&amp;hl=en&amp;start=7&amp;tbnid=BUmXtWYof16KiM:&amp;tbnh=85&amp;tbnw=62&amp;prev=/images?q=Prof+william+amstrong+UofA&amp;gbv=2&amp;hl=en&amp;sa=G" TargetMode="Externa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26988" y="3429000"/>
            <a:ext cx="797401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b="1" dirty="0" smtClean="0"/>
              <a:t>Advanced Normalization </a:t>
            </a:r>
            <a:br>
              <a:rPr lang="en-GB" b="1" dirty="0" smtClean="0"/>
            </a:br>
            <a:r>
              <a:rPr lang="en-GB" b="1" dirty="0" smtClean="0"/>
              <a:t> BCNF  Review of 1NF, 2NF, 3NF</a:t>
            </a:r>
            <a:br>
              <a:rPr lang="en-GB" b="1" dirty="0" smtClean="0"/>
            </a:br>
            <a:r>
              <a:rPr lang="en-GB" b="1" dirty="0" smtClean="0"/>
              <a:t>Chapter 15  15.2  15.3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0488" tIns="44450" rIns="90488" bIns="44450"/>
          <a:lstStyle/>
          <a:p>
            <a:endParaRPr lang="en-US" b="1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5615C89-2285-4F4A-ADAF-7803AB82F706}" type="slidenum">
              <a:rPr lang="en-GB"/>
              <a:pPr/>
              <a:t>2</a:t>
            </a:fld>
            <a:endParaRPr lang="en-GB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b="1" dirty="0" smtClean="0"/>
              <a:t>Chapter 15  only 15.2 (BCNF) and 15.3 are required for the Midterm </a:t>
            </a:r>
            <a:r>
              <a:rPr lang="en-GB" b="1" dirty="0" smtClean="0"/>
              <a:t>I</a:t>
            </a:r>
            <a:r>
              <a:rPr lang="pl-PL" b="1" dirty="0" smtClean="0"/>
              <a:t>I</a:t>
            </a:r>
            <a:endParaRPr lang="en-GB" b="1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b="1" smtClean="0"/>
              <a:t>How inference rules can identify a set of </a:t>
            </a:r>
            <a:r>
              <a:rPr lang="en-US" b="1" i="1" smtClean="0"/>
              <a:t>all</a:t>
            </a:r>
            <a:r>
              <a:rPr lang="en-US" b="1" smtClean="0"/>
              <a:t> functional dependencies for a relation.</a:t>
            </a:r>
            <a:r>
              <a:rPr lang="en-GB" smtClean="0"/>
              <a:t> </a:t>
            </a:r>
          </a:p>
          <a:p>
            <a:endParaRPr lang="en-GB" b="1" smtClean="0"/>
          </a:p>
          <a:p>
            <a:r>
              <a:rPr lang="en-US" b="1" smtClean="0"/>
              <a:t>How Inference rules called Armstrong’s axioms can identify a </a:t>
            </a:r>
            <a:r>
              <a:rPr lang="en-US" b="1" i="1" smtClean="0"/>
              <a:t>minimal</a:t>
            </a:r>
            <a:r>
              <a:rPr lang="en-US" b="1" smtClean="0"/>
              <a:t> set of useful functional dependencies from the set of all functional dependencies for a relation.</a:t>
            </a:r>
            <a:r>
              <a:rPr lang="en-GB" smtClean="0"/>
              <a:t> </a:t>
            </a:r>
          </a:p>
          <a:p>
            <a:endParaRPr lang="en-GB" b="1" smtClean="0"/>
          </a:p>
          <a:p>
            <a:pPr>
              <a:buFont typeface="Monotype Sorts" pitchFamily="2" charset="2"/>
              <a:buNone/>
            </a:pPr>
            <a:endParaRPr lang="en-GB" b="1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E6CEA3-76E3-4F6F-8646-696D63C195DC}" type="slidenum">
              <a:rPr lang="en-GB"/>
              <a:pPr/>
              <a:t>3</a:t>
            </a:fld>
            <a:endParaRPr lang="en-GB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cs typeface="Times New Roman" pitchFamily="18" charset="0"/>
              </a:rPr>
              <a:t>More on Functional Dependencies</a:t>
            </a:r>
            <a:endParaRPr lang="en-GB" b="1" smtClean="0">
              <a:cs typeface="Times New Roman" pitchFamily="18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cs typeface="Times New Roman" pitchFamily="18" charset="0"/>
              </a:rPr>
              <a:t>The complete set of functional dependencies for a given relation can be very large. </a:t>
            </a:r>
          </a:p>
          <a:p>
            <a:endParaRPr lang="en-GB" b="1" smtClean="0">
              <a:cs typeface="Times New Roman" pitchFamily="18" charset="0"/>
            </a:endParaRPr>
          </a:p>
          <a:p>
            <a:r>
              <a:rPr lang="en-GB" b="1" smtClean="0">
                <a:cs typeface="Times New Roman" pitchFamily="18" charset="0"/>
              </a:rPr>
              <a:t>Important</a:t>
            </a:r>
            <a:r>
              <a:rPr lang="en-US" b="1" smtClean="0">
                <a:cs typeface="Times New Roman" pitchFamily="18" charset="0"/>
              </a:rPr>
              <a:t> to find an approach that can reduce the set to a manageable size.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86578" y="6400800"/>
            <a:ext cx="1905000" cy="457200"/>
          </a:xfrm>
          <a:noFill/>
        </p:spPr>
        <p:txBody>
          <a:bodyPr/>
          <a:lstStyle/>
          <a:p>
            <a:fld id="{599C0496-4B22-4A40-B81C-422C684B123E}" type="slidenum">
              <a:rPr lang="en-GB"/>
              <a:pPr/>
              <a:t>4</a:t>
            </a:fld>
            <a:endParaRPr lang="en-GB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3250" cy="804846"/>
          </a:xfrm>
        </p:spPr>
        <p:txBody>
          <a:bodyPr/>
          <a:lstStyle/>
          <a:p>
            <a:r>
              <a:rPr lang="en-US" sz="2800" b="1" dirty="0" smtClean="0">
                <a:cs typeface="Times New Roman" pitchFamily="18" charset="0"/>
              </a:rPr>
              <a:t>I</a:t>
            </a:r>
            <a:r>
              <a:rPr lang="en-US" b="1" dirty="0" smtClean="0">
                <a:cs typeface="Times New Roman" pitchFamily="18" charset="0"/>
              </a:rPr>
              <a:t>nference Rules for Functional Dependencies</a:t>
            </a:r>
            <a:endParaRPr lang="en-GB" b="1" dirty="0" smtClean="0">
              <a:cs typeface="Times New Roman" pitchFamily="18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3174" y="1428736"/>
            <a:ext cx="6500826" cy="4114800"/>
          </a:xfrm>
        </p:spPr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The set of all functional dependencies that are implied by a given set of functional dependencies X is called the </a:t>
            </a:r>
            <a:r>
              <a:rPr lang="en-US" b="1" i="1" dirty="0" smtClean="0">
                <a:cs typeface="Times New Roman" pitchFamily="18" charset="0"/>
              </a:rPr>
              <a:t>closure of X</a:t>
            </a:r>
            <a:r>
              <a:rPr lang="en-US" b="1" dirty="0" smtClean="0">
                <a:cs typeface="Times New Roman" pitchFamily="18" charset="0"/>
              </a:rPr>
              <a:t>, written X</a:t>
            </a:r>
            <a:r>
              <a:rPr lang="en-US" b="1" baseline="30000" dirty="0" smtClean="0">
                <a:cs typeface="Times New Roman" pitchFamily="18" charset="0"/>
              </a:rPr>
              <a:t>+ </a:t>
            </a:r>
            <a:r>
              <a:rPr lang="en-US" b="1" dirty="0" smtClean="0">
                <a:cs typeface="Times New Roman" pitchFamily="18" charset="0"/>
              </a:rPr>
              <a:t>.</a:t>
            </a:r>
            <a:r>
              <a:rPr lang="en-US" dirty="0" smtClean="0">
                <a:cs typeface="Times New Roman" pitchFamily="18" charset="0"/>
              </a:rPr>
              <a:t> </a:t>
            </a:r>
          </a:p>
          <a:p>
            <a:endParaRPr lang="en-CA" dirty="0" smtClean="0">
              <a:cs typeface="Times New Roman" pitchFamily="18" charset="0"/>
            </a:endParaRPr>
          </a:p>
          <a:p>
            <a:r>
              <a:rPr lang="en-US" b="1" dirty="0" smtClean="0">
                <a:cs typeface="Times New Roman" pitchFamily="18" charset="0"/>
              </a:rPr>
              <a:t>A set of inference rules, called </a:t>
            </a:r>
            <a:r>
              <a:rPr lang="en-US" b="1" i="1" dirty="0" smtClean="0">
                <a:cs typeface="Times New Roman" pitchFamily="18" charset="0"/>
              </a:rPr>
              <a:t>Armstrong’s axioms</a:t>
            </a:r>
            <a:r>
              <a:rPr lang="en-US" b="1" dirty="0" smtClean="0">
                <a:cs typeface="Times New Roman" pitchFamily="18" charset="0"/>
              </a:rPr>
              <a:t>, specifies how new functional dependencies can be inferred from given ones.</a:t>
            </a:r>
            <a:endParaRPr lang="en-GB" b="1" dirty="0" smtClean="0">
              <a:cs typeface="Times New Roman" pitchFamily="18" charset="0"/>
            </a:endParaRPr>
          </a:p>
        </p:txBody>
      </p:sp>
      <p:pic>
        <p:nvPicPr>
          <p:cNvPr id="32775" name="Picture 7" descr="http://t3.gstatic.com/images?q=tbn:BUmXtWYof16KiM:http://www.cs.ualberta.ca/people/images.php/25327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357298"/>
            <a:ext cx="1857388" cy="2546422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7212FA-3348-47BC-9659-27BB0BF41B52}" type="slidenum">
              <a:rPr lang="en-GB"/>
              <a:pPr/>
              <a:t>5</a:t>
            </a:fld>
            <a:endParaRPr lang="en-GB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94688" cy="1104900"/>
          </a:xfrm>
        </p:spPr>
        <p:txBody>
          <a:bodyPr/>
          <a:lstStyle/>
          <a:p>
            <a:r>
              <a:rPr lang="en-US" b="1" smtClean="0">
                <a:cs typeface="Times New Roman" pitchFamily="18" charset="0"/>
              </a:rPr>
              <a:t>Inference Rules for Functional Dependencies</a:t>
            </a:r>
            <a:endParaRPr lang="en-GB" b="1" smtClean="0">
              <a:cs typeface="Times New Roman" pitchFamily="18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smtClean="0">
                <a:cs typeface="Times New Roman" pitchFamily="18" charset="0"/>
              </a:rPr>
              <a:t>Let A, B, and C be subsets of the attributes of the relation R. Armstrong’s axioms are as follows:</a:t>
            </a:r>
          </a:p>
          <a:p>
            <a:pPr algn="just">
              <a:buFont typeface="Monotype Sorts" pitchFamily="2" charset="2"/>
              <a:buNone/>
            </a:pPr>
            <a:r>
              <a:rPr lang="en-US" b="1" smtClean="0">
                <a:cs typeface="Times New Roman" pitchFamily="18" charset="0"/>
              </a:rPr>
              <a:t>	 (1) </a:t>
            </a:r>
            <a:r>
              <a:rPr lang="en-US" b="1" i="1" smtClean="0">
                <a:cs typeface="Times New Roman" pitchFamily="18" charset="0"/>
              </a:rPr>
              <a:t>Reflexivity</a:t>
            </a:r>
          </a:p>
          <a:p>
            <a:pPr lvl="2" algn="just">
              <a:buFontTx/>
              <a:buNone/>
            </a:pPr>
            <a:r>
              <a:rPr lang="en-US" sz="2800" b="1" smtClean="0">
                <a:cs typeface="Times New Roman" pitchFamily="18" charset="0"/>
              </a:rPr>
              <a:t>If B is a subset of A, then </a:t>
            </a:r>
            <a:r>
              <a:rPr lang="en-US" sz="2800" b="1" smtClean="0">
                <a:cs typeface="Arial" charset="0"/>
              </a:rPr>
              <a:t>A</a:t>
            </a:r>
            <a:r>
              <a:rPr lang="en-US" sz="2800" b="1" smtClean="0">
                <a:cs typeface="Times New Roman" pitchFamily="18" charset="0"/>
              </a:rPr>
              <a:t> → </a:t>
            </a:r>
            <a:r>
              <a:rPr lang="en-US" sz="2800" b="1" smtClean="0">
                <a:cs typeface="Arial" charset="0"/>
              </a:rPr>
              <a:t>B</a:t>
            </a:r>
            <a:endParaRPr lang="en-US" sz="2800" b="1" smtClean="0">
              <a:cs typeface="Times New Roman" pitchFamily="18" charset="0"/>
            </a:endParaRPr>
          </a:p>
          <a:p>
            <a:pPr lvl="1" algn="just">
              <a:buFontTx/>
              <a:buNone/>
            </a:pPr>
            <a:r>
              <a:rPr lang="en-US" b="1" smtClean="0">
                <a:cs typeface="Times New Roman" pitchFamily="18" charset="0"/>
              </a:rPr>
              <a:t>(2) </a:t>
            </a:r>
            <a:r>
              <a:rPr lang="en-US" b="1" i="1" smtClean="0">
                <a:cs typeface="Times New Roman" pitchFamily="18" charset="0"/>
              </a:rPr>
              <a:t>Augmentation</a:t>
            </a:r>
          </a:p>
          <a:p>
            <a:pPr lvl="1" algn="just">
              <a:buFontTx/>
              <a:buNone/>
            </a:pPr>
            <a:r>
              <a:rPr lang="en-US" b="1" smtClean="0">
                <a:cs typeface="Times New Roman" pitchFamily="18" charset="0"/>
              </a:rPr>
              <a:t>		If </a:t>
            </a:r>
            <a:r>
              <a:rPr lang="en-US" b="1" smtClean="0">
                <a:cs typeface="Arial" charset="0"/>
              </a:rPr>
              <a:t>A</a:t>
            </a:r>
            <a:r>
              <a:rPr lang="en-US" b="1" smtClean="0">
                <a:cs typeface="Times New Roman" pitchFamily="18" charset="0"/>
              </a:rPr>
              <a:t> → </a:t>
            </a:r>
            <a:r>
              <a:rPr lang="en-US" b="1" smtClean="0">
                <a:cs typeface="Arial" charset="0"/>
              </a:rPr>
              <a:t>B, </a:t>
            </a:r>
            <a:r>
              <a:rPr lang="en-US" b="1" smtClean="0">
                <a:cs typeface="Times New Roman" pitchFamily="18" charset="0"/>
              </a:rPr>
              <a:t>then</a:t>
            </a:r>
            <a:r>
              <a:rPr lang="en-US" b="1" smtClean="0">
                <a:cs typeface="Arial" charset="0"/>
              </a:rPr>
              <a:t> A,C</a:t>
            </a:r>
            <a:r>
              <a:rPr lang="en-US" b="1" smtClean="0">
                <a:cs typeface="Times New Roman" pitchFamily="18" charset="0"/>
              </a:rPr>
              <a:t> → B,</a:t>
            </a:r>
            <a:r>
              <a:rPr lang="en-US" b="1" smtClean="0">
                <a:cs typeface="Arial" charset="0"/>
              </a:rPr>
              <a:t>C</a:t>
            </a:r>
            <a:endParaRPr lang="en-US" b="1" smtClean="0">
              <a:cs typeface="Times New Roman" pitchFamily="18" charset="0"/>
            </a:endParaRPr>
          </a:p>
          <a:p>
            <a:pPr lvl="1" algn="just">
              <a:buFontTx/>
              <a:buNone/>
            </a:pPr>
            <a:r>
              <a:rPr lang="en-US" b="1" smtClean="0">
                <a:cs typeface="Times New Roman" pitchFamily="18" charset="0"/>
              </a:rPr>
              <a:t>(3) </a:t>
            </a:r>
            <a:r>
              <a:rPr lang="en-US" b="1" i="1" smtClean="0">
                <a:cs typeface="Times New Roman" pitchFamily="18" charset="0"/>
              </a:rPr>
              <a:t>Transitivity</a:t>
            </a:r>
          </a:p>
          <a:p>
            <a:pPr lvl="1" algn="just">
              <a:buFontTx/>
              <a:buNone/>
            </a:pPr>
            <a:r>
              <a:rPr lang="en-US" b="1" smtClean="0">
                <a:cs typeface="Times New Roman" pitchFamily="18" charset="0"/>
              </a:rPr>
              <a:t>		If </a:t>
            </a:r>
            <a:r>
              <a:rPr lang="en-US" b="1" smtClean="0">
                <a:cs typeface="Arial" charset="0"/>
              </a:rPr>
              <a:t>A</a:t>
            </a:r>
            <a:r>
              <a:rPr lang="en-US" b="1" smtClean="0">
                <a:cs typeface="Times New Roman" pitchFamily="18" charset="0"/>
              </a:rPr>
              <a:t> → </a:t>
            </a:r>
            <a:r>
              <a:rPr lang="en-US" b="1" smtClean="0">
                <a:cs typeface="Arial" charset="0"/>
              </a:rPr>
              <a:t>B </a:t>
            </a:r>
            <a:r>
              <a:rPr lang="en-US" b="1" smtClean="0">
                <a:cs typeface="Times New Roman" pitchFamily="18" charset="0"/>
              </a:rPr>
              <a:t>and</a:t>
            </a:r>
            <a:r>
              <a:rPr lang="en-US" b="1" smtClean="0">
                <a:cs typeface="Arial" charset="0"/>
              </a:rPr>
              <a:t> B</a:t>
            </a:r>
            <a:r>
              <a:rPr lang="en-US" b="1" smtClean="0">
                <a:cs typeface="Times New Roman" pitchFamily="18" charset="0"/>
              </a:rPr>
              <a:t> → </a:t>
            </a:r>
            <a:r>
              <a:rPr lang="en-US" b="1" smtClean="0">
                <a:cs typeface="Arial" charset="0"/>
              </a:rPr>
              <a:t>C, </a:t>
            </a:r>
            <a:r>
              <a:rPr lang="en-US" b="1" smtClean="0">
                <a:cs typeface="Times New Roman" pitchFamily="18" charset="0"/>
              </a:rPr>
              <a:t>then</a:t>
            </a:r>
            <a:r>
              <a:rPr lang="en-US" b="1" smtClean="0">
                <a:cs typeface="Arial" charset="0"/>
              </a:rPr>
              <a:t> A</a:t>
            </a:r>
            <a:r>
              <a:rPr lang="en-US" b="1" smtClean="0">
                <a:cs typeface="Times New Roman" pitchFamily="18" charset="0"/>
              </a:rPr>
              <a:t> → </a:t>
            </a:r>
            <a:r>
              <a:rPr lang="en-US" b="1" smtClean="0">
                <a:cs typeface="Arial" charset="0"/>
              </a:rPr>
              <a:t>C</a:t>
            </a:r>
            <a:endParaRPr lang="en-US" b="1" smtClean="0">
              <a:cs typeface="Times New Roman" pitchFamily="18" charset="0"/>
            </a:endParaRPr>
          </a:p>
          <a:p>
            <a:endParaRPr lang="en-GB" b="1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E5CAC06-395F-4BA5-8B90-A4CA82D1D91F}" type="slidenum">
              <a:rPr lang="en-GB"/>
              <a:pPr/>
              <a:t>6</a:t>
            </a:fld>
            <a:endParaRPr lang="en-GB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cs typeface="Times New Roman" pitchFamily="18" charset="0"/>
              </a:rPr>
              <a:t>Boyce–Codd Normal Form (BCNF)</a:t>
            </a:r>
            <a:endParaRPr lang="en-GB" b="1" smtClean="0">
              <a:cs typeface="Times New Roman" pitchFamily="18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cs typeface="Times New Roman" pitchFamily="18" charset="0"/>
              </a:rPr>
              <a:t>Based on functional dependencies that take into account all candidate keys in a relation, however BCNF also has additional constraints compared with the general definition of 3NF.</a:t>
            </a:r>
          </a:p>
          <a:p>
            <a:endParaRPr lang="en-US" b="1" smtClean="0">
              <a:cs typeface="Times New Roman" pitchFamily="18" charset="0"/>
            </a:endParaRPr>
          </a:p>
          <a:p>
            <a:r>
              <a:rPr lang="en-US" b="1" smtClean="0">
                <a:cs typeface="Times New Roman" pitchFamily="18" charset="0"/>
              </a:rPr>
              <a:t>Boyce–Codd normal form (BCNF)</a:t>
            </a:r>
            <a:endParaRPr lang="en-GB" b="1" smtClean="0">
              <a:cs typeface="Times New Roman" pitchFamily="18" charset="0"/>
            </a:endParaRPr>
          </a:p>
          <a:p>
            <a:pPr lvl="1"/>
            <a:r>
              <a:rPr lang="en-US" b="1" smtClean="0">
                <a:cs typeface="Times New Roman" pitchFamily="18" charset="0"/>
              </a:rPr>
              <a:t>A relation is in BCNF if and only if every determinant is a candidate key.</a:t>
            </a:r>
            <a:r>
              <a:rPr lang="en-GB" b="1" smtClean="0">
                <a:cs typeface="Times New Roman" pitchFamily="18" charset="0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7D41DEB-6EBD-4015-A1BF-F41B4D0184FE}" type="slidenum">
              <a:rPr lang="en-GB"/>
              <a:pPr/>
              <a:t>7</a:t>
            </a:fld>
            <a:endParaRPr lang="en-GB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cs typeface="Times New Roman" pitchFamily="18" charset="0"/>
              </a:rPr>
              <a:t>Boyce–Codd Normal Form (BCNF)</a:t>
            </a:r>
            <a:r>
              <a:rPr lang="en-GB" smtClean="0"/>
              <a:t>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>
                <a:cs typeface="Times New Roman" pitchFamily="18" charset="0"/>
              </a:rPr>
              <a:t>Difference between 3NF and BCNF is that for a functional dependency A </a:t>
            </a:r>
            <a:r>
              <a:rPr lang="en-US" b="1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b="1" smtClean="0">
                <a:cs typeface="Times New Roman" pitchFamily="18" charset="0"/>
              </a:rPr>
              <a:t> B, 3NF allows this dependency in a relation if B is a primary-key attribute and A is not a candidate key. Whereas, BCNF insists that for this dependency to remain in a relation, A must be a candidate key. </a:t>
            </a:r>
          </a:p>
          <a:p>
            <a:pPr>
              <a:lnSpc>
                <a:spcPct val="90000"/>
              </a:lnSpc>
            </a:pPr>
            <a:endParaRPr lang="en-US" b="1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b="1" smtClean="0">
                <a:cs typeface="Times New Roman" pitchFamily="18" charset="0"/>
              </a:rPr>
              <a:t>Every relation in BCNF is also in 3NF. However, a relation in 3NF is not necessarily in BCNF.</a:t>
            </a:r>
          </a:p>
          <a:p>
            <a:pPr>
              <a:lnSpc>
                <a:spcPct val="90000"/>
              </a:lnSpc>
            </a:pPr>
            <a:endParaRPr lang="en-GB" sz="2400" smtClean="0"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D2746F-3EF5-4284-ABD7-190098B48398}" type="slidenum">
              <a:rPr lang="en-GB"/>
              <a:pPr/>
              <a:t>8</a:t>
            </a:fld>
            <a:endParaRPr lang="en-GB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cs typeface="Times New Roman" pitchFamily="18" charset="0"/>
              </a:rPr>
              <a:t>Boyce–Codd Normal Form (BCNF)</a:t>
            </a:r>
            <a:r>
              <a:rPr lang="en-GB" smtClean="0"/>
              <a:t>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Violation of BCNF is quite rare. </a:t>
            </a:r>
          </a:p>
          <a:p>
            <a:endParaRPr lang="en-US" b="1" dirty="0" smtClean="0">
              <a:cs typeface="Times New Roman" pitchFamily="18" charset="0"/>
            </a:endParaRPr>
          </a:p>
          <a:p>
            <a:r>
              <a:rPr lang="en-US" b="1" dirty="0" smtClean="0">
                <a:cs typeface="Times New Roman" pitchFamily="18" charset="0"/>
              </a:rPr>
              <a:t>The potential to violate BCNF may occur in a relation that:</a:t>
            </a:r>
          </a:p>
          <a:p>
            <a:pPr lvl="1"/>
            <a:r>
              <a:rPr lang="en-US" b="1" dirty="0" smtClean="0">
                <a:cs typeface="Times New Roman" pitchFamily="18" charset="0"/>
              </a:rPr>
              <a:t>contains two (or more) composite candidate keys;</a:t>
            </a:r>
          </a:p>
          <a:p>
            <a:r>
              <a:rPr lang="en-GB" b="1" dirty="0" smtClean="0"/>
              <a:t>Example:  X(</a:t>
            </a:r>
            <a:r>
              <a:rPr lang="en-GB" b="1" u="sng" dirty="0" smtClean="0"/>
              <a:t>A,B</a:t>
            </a:r>
            <a:r>
              <a:rPr lang="en-GB" b="1" dirty="0" smtClean="0"/>
              <a:t>,C) </a:t>
            </a:r>
          </a:p>
          <a:p>
            <a:pPr>
              <a:buNone/>
            </a:pPr>
            <a:r>
              <a:rPr lang="en-GB" b="1" dirty="0" smtClean="0"/>
              <a:t>A,B </a:t>
            </a:r>
            <a:r>
              <a:rPr lang="en-GB" b="1" dirty="0" smtClean="0">
                <a:sym typeface="Wingdings" pitchFamily="2" charset="2"/>
              </a:rPr>
              <a:t> C   and C  B</a:t>
            </a:r>
            <a:endParaRPr lang="en-GB" b="1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D2746F-3EF5-4284-ABD7-190098B48398}" type="slidenum">
              <a:rPr lang="en-GB"/>
              <a:pPr/>
              <a:t>9</a:t>
            </a:fld>
            <a:endParaRPr lang="en-GB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cs typeface="Times New Roman" pitchFamily="18" charset="0"/>
              </a:rPr>
              <a:t>Boyce–Codd Normal Form (BCNF)</a:t>
            </a:r>
            <a:r>
              <a:rPr lang="en-GB" smtClean="0"/>
              <a:t>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5050" y="1676400"/>
            <a:ext cx="7727950" cy="1395410"/>
          </a:xfrm>
        </p:spPr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Classical Example:  3NF but not BCNF</a:t>
            </a:r>
          </a:p>
          <a:p>
            <a:r>
              <a:rPr lang="en-US" b="1" dirty="0" smtClean="0">
                <a:cs typeface="Times New Roman" pitchFamily="18" charset="0"/>
              </a:rPr>
              <a:t>Instructor teaches 1 course only </a:t>
            </a:r>
          </a:p>
          <a:p>
            <a:endParaRPr lang="en-US" b="1" dirty="0" smtClean="0"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64094"/>
              </p:ext>
            </p:extLst>
          </p:nvPr>
        </p:nvGraphicFramePr>
        <p:xfrm>
          <a:off x="1571604" y="2786058"/>
          <a:ext cx="5286412" cy="1828800"/>
        </p:xfrm>
        <a:graphic>
          <a:graphicData uri="http://schemas.openxmlformats.org/drawingml/2006/table">
            <a:tbl>
              <a:tblPr/>
              <a:tblGrid>
                <a:gridCol w="1411628"/>
                <a:gridCol w="1937392"/>
                <a:gridCol w="1937392"/>
              </a:tblGrid>
              <a:tr h="2771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latin typeface="Times New Roman"/>
                          <a:ea typeface="Times New Roman"/>
                        </a:rPr>
                        <a:t>Student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latin typeface="Times New Roman"/>
                          <a:ea typeface="Times New Roman"/>
                        </a:rPr>
                        <a:t>Course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Instructor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1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S001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COMP361</a:t>
                      </a:r>
                      <a:r>
                        <a:rPr lang="pl-PL" sz="2000" dirty="0" smtClean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MK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1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S001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COMP305</a:t>
                      </a:r>
                      <a:r>
                        <a:rPr lang="pl-PL" sz="2000" dirty="0" smtClean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M</a:t>
                      </a:r>
                      <a:r>
                        <a:rPr lang="pl-PL" sz="2000" dirty="0" smtClean="0">
                          <a:latin typeface="Times New Roman"/>
                          <a:ea typeface="Times New Roman"/>
                        </a:rPr>
                        <a:t>S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1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S003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COMP305</a:t>
                      </a:r>
                      <a:r>
                        <a:rPr lang="pl-PL" sz="2000" dirty="0" smtClean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M</a:t>
                      </a:r>
                      <a:r>
                        <a:rPr lang="pl-PL" sz="2000" dirty="0" smtClean="0">
                          <a:latin typeface="Times New Roman"/>
                          <a:ea typeface="Times New Roman"/>
                        </a:rPr>
                        <a:t>S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1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S002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COMP3</a:t>
                      </a:r>
                      <a:r>
                        <a:rPr lang="pl-PL" sz="2000" dirty="0" smtClean="0">
                          <a:latin typeface="Times New Roman"/>
                          <a:ea typeface="Times New Roman"/>
                        </a:rPr>
                        <a:t>050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000" dirty="0" smtClean="0">
                          <a:latin typeface="Times New Roman"/>
                          <a:ea typeface="Times New Roman"/>
                        </a:rPr>
                        <a:t>SD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1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000" dirty="0" smtClean="0">
                          <a:latin typeface="Times New Roman"/>
                          <a:ea typeface="Times New Roman"/>
                        </a:rPr>
                        <a:t>S004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000" dirty="0" smtClean="0">
                          <a:latin typeface="Times New Roman"/>
                          <a:ea typeface="Times New Roman"/>
                        </a:rPr>
                        <a:t>COMP4610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2000" dirty="0" smtClean="0">
                          <a:latin typeface="Times New Roman"/>
                          <a:ea typeface="Times New Roman"/>
                        </a:rPr>
                        <a:t>BB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ntrodbs">
  <a:themeElements>
    <a:clrScheme name="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trodbs">
  <a:themeElements>
    <a:clrScheme name="1_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1_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rodbs 7">
    <a:dk1>
      <a:srgbClr val="000066"/>
    </a:dk1>
    <a:lt1>
      <a:srgbClr val="EAEAEA"/>
    </a:lt1>
    <a:dk2>
      <a:srgbClr val="000080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C:\Book2ndEdition\Final\Instructors Guide\PP Slides\TempTRB.pot</Template>
  <TotalTime>1294</TotalTime>
  <Pages>43</Pages>
  <Words>413</Words>
  <Application>Microsoft Office PowerPoint</Application>
  <PresentationFormat>On-screen Show (4:3)</PresentationFormat>
  <Paragraphs>66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introdbs</vt:lpstr>
      <vt:lpstr>1_introdbs</vt:lpstr>
      <vt:lpstr>Advanced Normalization   BCNF  Review of 1NF, 2NF, 3NF Chapter 15  15.2  15.3</vt:lpstr>
      <vt:lpstr>Chapter 15  only 15.2 (BCNF) and 15.3 are required for the Midterm II</vt:lpstr>
      <vt:lpstr>More on Functional Dependencies</vt:lpstr>
      <vt:lpstr>Inference Rules for Functional Dependencies</vt:lpstr>
      <vt:lpstr>Inference Rules for Functional Dependencies</vt:lpstr>
      <vt:lpstr>Boyce–Codd Normal Form (BCNF)</vt:lpstr>
      <vt:lpstr>Boyce–Codd Normal Form (BCNF) </vt:lpstr>
      <vt:lpstr>Boyce–Codd Normal Form (BCNF) </vt:lpstr>
      <vt:lpstr>Boyce–Codd Normal Form (BCNF) </vt:lpstr>
    </vt:vector>
  </TitlesOfParts>
  <Company>University of Paisley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subject>Database Systems</dc:subject>
  <dc:creator>Thomas Connolly and Carolyn Begg</dc:creator>
  <dc:description>Transparencies for Chapter 6 of textbook_x000d_
Database Systems: A Practical Approach to Design. Implementation and Management</dc:description>
  <cp:lastModifiedBy>Windows User</cp:lastModifiedBy>
  <cp:revision>98</cp:revision>
  <cp:lastPrinted>1998-07-14T09:19:00Z</cp:lastPrinted>
  <dcterms:created xsi:type="dcterms:W3CDTF">1998-02-12T14:58:02Z</dcterms:created>
  <dcterms:modified xsi:type="dcterms:W3CDTF">2014-03-12T17:04:32Z</dcterms:modified>
</cp:coreProperties>
</file>