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76" r:id="rId3"/>
    <p:sldId id="257" r:id="rId4"/>
    <p:sldId id="277" r:id="rId5"/>
    <p:sldId id="279" r:id="rId6"/>
    <p:sldId id="280" r:id="rId7"/>
    <p:sldId id="300" r:id="rId8"/>
    <p:sldId id="281" r:id="rId9"/>
    <p:sldId id="282" r:id="rId10"/>
    <p:sldId id="283" r:id="rId11"/>
    <p:sldId id="285" r:id="rId12"/>
    <p:sldId id="286" r:id="rId13"/>
    <p:sldId id="287" r:id="rId14"/>
    <p:sldId id="30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9144000" cy="6858000" type="screen4x3"/>
  <p:notesSz cx="6616700" cy="98107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0" autoAdjust="0"/>
    <p:restoredTop sz="94737" autoAdjust="0"/>
  </p:normalViewPr>
  <p:slideViewPr>
    <p:cSldViewPr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72" y="-102"/>
      </p:cViewPr>
      <p:guideLst>
        <p:guide orient="horz" pos="3090"/>
        <p:guide pos="20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7620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48200"/>
            <a:ext cx="48006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236A39-392E-4B5B-A989-B5AEBF8EBB3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E9F6F-EC77-4D62-B691-584AC7CC526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573610-3610-4DE5-8B2C-418D9DBAA14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21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771BAD-AC40-4CFB-BD6B-EF80D2407F3F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12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DB417-342E-460F-870E-C1CBDA50E0C9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D33A7D-1D88-4E54-A0FE-D17C05DD8C2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676ABD-1F22-4F66-8969-E773EF99F9C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21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707518-2D73-47FF-9E56-8ED4BDA1B8C4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/>
              <a:t>Pearson Education © 2009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A801A5-E09B-42CB-B9C1-F5B3610A3325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4F886-3BC1-42D7-9270-A4401BF4F85C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2A43E6-B93C-4B9C-91B0-DB2FB0CCB34C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7142E4-31B2-41D2-903B-480226B8EC1F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CA10-35FE-4E29-93B5-98305F30B34F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99BB-8D7C-4C8C-80A4-D90943F3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b="1" dirty="0">
                <a:latin typeface="Times" pitchFamily="18" charset="0"/>
              </a:rPr>
              <a:t>Chapter </a:t>
            </a:r>
            <a:r>
              <a:rPr lang="en-GB" b="1" dirty="0" smtClean="0">
                <a:latin typeface="Times" pitchFamily="18" charset="0"/>
              </a:rPr>
              <a:t>3</a:t>
            </a:r>
            <a:endParaRPr lang="en-GB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" pitchFamily="18" charset="0"/>
              </a:rPr>
              <a:t>Database Architectures</a:t>
            </a:r>
          </a:p>
          <a:p>
            <a:r>
              <a:rPr lang="en-US" b="1" dirty="0" smtClean="0">
                <a:latin typeface="Times" pitchFamily="18" charset="0"/>
              </a:rPr>
              <a:t>and the Web</a:t>
            </a:r>
            <a:endParaRPr lang="en-GB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processing monitor</a:t>
            </a:r>
          </a:p>
          <a:p>
            <a:pPr lvl="1"/>
            <a:r>
              <a:rPr lang="en-US" dirty="0" smtClean="0"/>
              <a:t>Controls data transfer between clients/servers</a:t>
            </a:r>
          </a:p>
          <a:p>
            <a:pPr lvl="1"/>
            <a:r>
              <a:rPr lang="en-US" dirty="0" smtClean="0"/>
              <a:t>Provides a consistent environment, particularly for online transaction processing (OLTP)</a:t>
            </a:r>
          </a:p>
          <a:p>
            <a:pPr lvl="1"/>
            <a:r>
              <a:rPr lang="en-US" dirty="0" smtClean="0"/>
              <a:t>Significant advantages</a:t>
            </a:r>
          </a:p>
          <a:p>
            <a:pPr lvl="2"/>
            <a:r>
              <a:rPr lang="en-US" dirty="0" smtClean="0"/>
              <a:t>Transaction routing</a:t>
            </a:r>
          </a:p>
          <a:p>
            <a:pPr lvl="2"/>
            <a:r>
              <a:rPr lang="en-US" dirty="0" smtClean="0"/>
              <a:t>Managing distributed transactions</a:t>
            </a:r>
          </a:p>
          <a:p>
            <a:pPr lvl="2"/>
            <a:r>
              <a:rPr lang="en-US" dirty="0" smtClean="0"/>
              <a:t>Load balancing</a:t>
            </a:r>
          </a:p>
          <a:p>
            <a:pPr lvl="2"/>
            <a:r>
              <a:rPr lang="en-US" dirty="0" smtClean="0"/>
              <a:t>Funneling</a:t>
            </a:r>
          </a:p>
          <a:p>
            <a:pPr lvl="2"/>
            <a:r>
              <a:rPr lang="en-US" dirty="0" smtClean="0"/>
              <a:t>Increased reliability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85992"/>
            <a:ext cx="6296016" cy="339320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Rectangle 5"/>
          <p:cNvSpPr/>
          <p:nvPr/>
        </p:nvSpPr>
        <p:spPr>
          <a:xfrm>
            <a:off x="0" y="164305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Transaction processing monitor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and Service-Oriented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Software system that supports interoperable machine-to-machine interaction over a network</a:t>
            </a:r>
          </a:p>
          <a:p>
            <a:pPr lvl="1"/>
            <a:r>
              <a:rPr lang="en-US" dirty="0" smtClean="0"/>
              <a:t>No user interface</a:t>
            </a:r>
          </a:p>
          <a:p>
            <a:pPr lvl="1"/>
            <a:r>
              <a:rPr lang="en-US" dirty="0" smtClean="0"/>
              <a:t>Examples of Web services</a:t>
            </a:r>
          </a:p>
          <a:p>
            <a:pPr lvl="1"/>
            <a:r>
              <a:rPr lang="en-US" dirty="0" smtClean="0"/>
              <a:t>Uses widely accepted technologies and standards	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DBMSs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5050" y="1676400"/>
            <a:ext cx="7751792" cy="4681558"/>
          </a:xfrm>
        </p:spPr>
        <p:txBody>
          <a:bodyPr/>
          <a:lstStyle/>
          <a:p>
            <a:r>
              <a:rPr lang="en-US" dirty="0" smtClean="0"/>
              <a:t>Characteristics of DDBMS</a:t>
            </a:r>
          </a:p>
          <a:p>
            <a:pPr lvl="1"/>
            <a:r>
              <a:rPr lang="en-US" dirty="0" smtClean="0"/>
              <a:t>Collection of logically related shared data</a:t>
            </a:r>
          </a:p>
          <a:p>
            <a:pPr lvl="1"/>
            <a:r>
              <a:rPr lang="en-US" dirty="0" smtClean="0"/>
              <a:t>Data split into fragments</a:t>
            </a:r>
          </a:p>
          <a:p>
            <a:pPr lvl="1"/>
            <a:r>
              <a:rPr lang="en-US" dirty="0" smtClean="0"/>
              <a:t>Fragments may be replicated</a:t>
            </a:r>
          </a:p>
          <a:p>
            <a:pPr lvl="1"/>
            <a:r>
              <a:rPr lang="en-US" dirty="0" smtClean="0"/>
              <a:t>Fragments/replicas are allocated to sites</a:t>
            </a:r>
          </a:p>
          <a:p>
            <a:pPr lvl="1"/>
            <a:r>
              <a:rPr lang="en-US" dirty="0" smtClean="0"/>
              <a:t>Sites are linked by a communications network</a:t>
            </a:r>
          </a:p>
          <a:p>
            <a:pPr lvl="1"/>
            <a:r>
              <a:rPr lang="en-US" dirty="0" smtClean="0"/>
              <a:t>Data at each site is controlled by DBMS</a:t>
            </a:r>
          </a:p>
          <a:p>
            <a:pPr lvl="1"/>
            <a:r>
              <a:rPr lang="en-US" dirty="0" smtClean="0"/>
              <a:t>DMBS handles local apps autonomously</a:t>
            </a:r>
          </a:p>
          <a:p>
            <a:pPr lvl="1"/>
            <a:r>
              <a:rPr lang="en-US" dirty="0" smtClean="0"/>
              <a:t>Each DBMS in one or more global app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processing</a:t>
            </a:r>
          </a:p>
          <a:p>
            <a:pPr lvl="1"/>
            <a:r>
              <a:rPr lang="en-US" dirty="0" smtClean="0"/>
              <a:t>Centralized database that can be accessed over a computer network</a:t>
            </a:r>
          </a:p>
          <a:p>
            <a:r>
              <a:rPr lang="en-US" dirty="0" smtClean="0"/>
              <a:t>System consists of data that is physically distributed across a number of sites in the network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</a:p>
          <a:p>
            <a:pPr lvl="1"/>
            <a:r>
              <a:rPr lang="en-US" dirty="0" smtClean="0"/>
              <a:t>Consolidated/integrated view of corporate data </a:t>
            </a:r>
          </a:p>
          <a:p>
            <a:pPr lvl="1"/>
            <a:r>
              <a:rPr lang="en-US" dirty="0" smtClean="0"/>
              <a:t>Drawn from disparate operational data sources </a:t>
            </a:r>
          </a:p>
          <a:p>
            <a:pPr lvl="1"/>
            <a:r>
              <a:rPr lang="en-US" dirty="0" smtClean="0"/>
              <a:t>Range of end-user access tools capable of supporting simple to highly complex queries to support decision making</a:t>
            </a:r>
          </a:p>
          <a:p>
            <a:pPr lvl="1"/>
            <a:r>
              <a:rPr lang="en-US" dirty="0" smtClean="0"/>
              <a:t>Subject-oriented, integrated, time-variant, and nonvolatile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Architecture of a Data Warehouse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714488"/>
            <a:ext cx="622755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DBMS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components of a DBMS:</a:t>
            </a:r>
          </a:p>
          <a:p>
            <a:pPr lvl="1"/>
            <a:r>
              <a:rPr lang="en-US" dirty="0" smtClean="0"/>
              <a:t>Query processor</a:t>
            </a:r>
          </a:p>
          <a:p>
            <a:pPr lvl="1"/>
            <a:r>
              <a:rPr lang="en-US" dirty="0" smtClean="0"/>
              <a:t>Database manager (DM)</a:t>
            </a:r>
          </a:p>
          <a:p>
            <a:pPr lvl="1"/>
            <a:r>
              <a:rPr lang="en-US" dirty="0" smtClean="0"/>
              <a:t>File manager</a:t>
            </a:r>
          </a:p>
          <a:p>
            <a:pPr lvl="1"/>
            <a:r>
              <a:rPr lang="en-US" dirty="0" smtClean="0"/>
              <a:t>DML preprocessor</a:t>
            </a:r>
          </a:p>
          <a:p>
            <a:pPr lvl="1"/>
            <a:r>
              <a:rPr lang="en-US" dirty="0" smtClean="0"/>
              <a:t>DDL compiler</a:t>
            </a:r>
          </a:p>
          <a:p>
            <a:pPr lvl="1"/>
            <a:r>
              <a:rPr lang="en-US" dirty="0" smtClean="0"/>
              <a:t>Catalog manager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7870826" cy="4114800"/>
          </a:xfrm>
        </p:spPr>
        <p:txBody>
          <a:bodyPr/>
          <a:lstStyle/>
          <a:p>
            <a:r>
              <a:rPr lang="en-US" dirty="0" smtClean="0"/>
              <a:t>Major software components for database manager</a:t>
            </a:r>
          </a:p>
          <a:p>
            <a:pPr lvl="1"/>
            <a:r>
              <a:rPr lang="en-US" dirty="0" smtClean="0"/>
              <a:t>Authorization control</a:t>
            </a:r>
          </a:p>
          <a:p>
            <a:pPr lvl="1"/>
            <a:r>
              <a:rPr lang="en-US" dirty="0" smtClean="0"/>
              <a:t>Command processor</a:t>
            </a:r>
          </a:p>
          <a:p>
            <a:pPr lvl="1"/>
            <a:r>
              <a:rPr lang="en-US" dirty="0" smtClean="0"/>
              <a:t>Integrity checker</a:t>
            </a:r>
          </a:p>
          <a:p>
            <a:pPr lvl="1"/>
            <a:r>
              <a:rPr lang="en-US" dirty="0" smtClean="0"/>
              <a:t>Query optimizer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2066" y="2214554"/>
            <a:ext cx="3429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Transaction manager</a:t>
            </a:r>
          </a:p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Scheduler</a:t>
            </a:r>
          </a:p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Recovery manager</a:t>
            </a:r>
          </a:p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Buffer manager</a:t>
            </a:r>
          </a:p>
          <a:p>
            <a:pPr>
              <a:buFont typeface="Times New Roman" pitchFamily="18" charset="0"/>
              <a:buChar char="–"/>
            </a:pP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Oracle’s logical database structure</a:t>
            </a:r>
          </a:p>
          <a:p>
            <a:pPr lvl="1"/>
            <a:r>
              <a:rPr lang="en-US" dirty="0" smtClean="0"/>
              <a:t>Tablespaces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Data blocks </a:t>
            </a:r>
          </a:p>
          <a:p>
            <a:pPr lvl="1"/>
            <a:r>
              <a:rPr lang="en-US" dirty="0" smtClean="0"/>
              <a:t>Extents/segments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3 - Objectives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meaning of the client–server architecture and the advantages of this type of architecture for a DBMS</a:t>
            </a:r>
          </a:p>
          <a:p>
            <a:r>
              <a:rPr lang="en-US" dirty="0" smtClean="0"/>
              <a:t>The difference between two-tier, three-tier and n-tier client–server architectures</a:t>
            </a:r>
          </a:p>
          <a:p>
            <a:r>
              <a:rPr lang="en-US" dirty="0" smtClean="0"/>
              <a:t>The function of an application server</a:t>
            </a:r>
          </a:p>
          <a:p>
            <a:r>
              <a:rPr lang="en-US" dirty="0" smtClean="0"/>
              <a:t>The meaning of middleware and the different types of middleware that exist</a:t>
            </a:r>
          </a:p>
          <a:p>
            <a:r>
              <a:rPr lang="en-US" dirty="0" smtClean="0"/>
              <a:t>The function and uses of Transaction Processing (TP) Monitors</a:t>
            </a:r>
            <a:endParaRPr lang="en-GB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200400" y="6324600"/>
            <a:ext cx="2667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an Oracle Database,</a:t>
            </a:r>
            <a:br>
              <a:rPr lang="en-US" dirty="0" smtClean="0"/>
            </a:br>
            <a:r>
              <a:rPr lang="en-US" dirty="0" smtClean="0"/>
              <a:t>Tablespaces, and Datafiles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566863"/>
            <a:ext cx="48958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Oracle’s physical database structure</a:t>
            </a:r>
          </a:p>
          <a:p>
            <a:pPr lvl="1"/>
            <a:r>
              <a:rPr lang="en-US" dirty="0" smtClean="0"/>
              <a:t>Datafiles</a:t>
            </a:r>
          </a:p>
          <a:p>
            <a:pPr lvl="1"/>
            <a:r>
              <a:rPr lang="en-US" dirty="0" smtClean="0"/>
              <a:t>Redo log files</a:t>
            </a:r>
          </a:p>
          <a:p>
            <a:pPr lvl="1"/>
            <a:r>
              <a:rPr lang="en-US" dirty="0" smtClean="0"/>
              <a:t>Control files</a:t>
            </a:r>
          </a:p>
          <a:p>
            <a:r>
              <a:rPr lang="en-US" dirty="0" smtClean="0"/>
              <a:t>The Oracle instance </a:t>
            </a:r>
          </a:p>
          <a:p>
            <a:pPr lvl="1"/>
            <a:r>
              <a:rPr lang="en-US" dirty="0" smtClean="0"/>
              <a:t>Oracle processes and shared memory required to access information in the database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3 -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50" y="1676400"/>
            <a:ext cx="7727950" cy="4395806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between distributed DBMSs, and distributed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of a data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warehouse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components of 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</a:t>
            </a:r>
          </a:p>
          <a:p>
            <a:r>
              <a:rPr lang="en-US" dirty="0" smtClean="0"/>
              <a:t>About Oracle’s logical and physical structure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Teleprocessing</a:t>
            </a:r>
          </a:p>
          <a:p>
            <a:pPr lvl="1"/>
            <a:r>
              <a:rPr lang="en-US" dirty="0" smtClean="0"/>
              <a:t>Traditional architecture for multi-user systems</a:t>
            </a:r>
          </a:p>
          <a:p>
            <a:pPr lvl="1"/>
            <a:r>
              <a:rPr lang="en-US" dirty="0" smtClean="0"/>
              <a:t>One computer with a single central processing unit (CPU) and a number of terminals</a:t>
            </a:r>
          </a:p>
          <a:p>
            <a:pPr lvl="1"/>
            <a:r>
              <a:rPr lang="en-US" dirty="0" smtClean="0"/>
              <a:t>Put a huge burden on the central computer</a:t>
            </a:r>
          </a:p>
          <a:p>
            <a:r>
              <a:rPr lang="en-US" dirty="0" smtClean="0"/>
              <a:t>Downsizing</a:t>
            </a:r>
          </a:p>
          <a:p>
            <a:pPr lvl="1"/>
            <a:r>
              <a:rPr lang="en-US" dirty="0" smtClean="0"/>
              <a:t>Replacing expensive mainframe computers with more cost-effective networks of personal computers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File-server architecture</a:t>
            </a:r>
          </a:p>
          <a:p>
            <a:pPr lvl="1"/>
            <a:r>
              <a:rPr lang="en-US" dirty="0" smtClean="0"/>
              <a:t>Processing is distributed about the network</a:t>
            </a:r>
          </a:p>
          <a:p>
            <a:pPr lvl="1"/>
            <a:r>
              <a:rPr lang="en-US" dirty="0" smtClean="0"/>
              <a:t>Three main disadvantages</a:t>
            </a:r>
          </a:p>
          <a:p>
            <a:pPr lvl="2"/>
            <a:r>
              <a:rPr lang="en-US" dirty="0" smtClean="0"/>
              <a:t>Large amount of network traffic</a:t>
            </a:r>
          </a:p>
          <a:p>
            <a:pPr lvl="2"/>
            <a:r>
              <a:rPr lang="en-US" dirty="0" smtClean="0"/>
              <a:t>Full copy of DBMS required on each workstation</a:t>
            </a:r>
          </a:p>
          <a:p>
            <a:pPr lvl="2"/>
            <a:r>
              <a:rPr lang="en-US" dirty="0" smtClean="0"/>
              <a:t>Concurrency, recovery, and integrity control are complex</a:t>
            </a:r>
          </a:p>
          <a:p>
            <a:pPr lvl="3"/>
            <a:r>
              <a:rPr lang="en-US" dirty="0" smtClean="0"/>
              <a:t>Multiple DBMSs can access the same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two-tier client–server architecture</a:t>
            </a:r>
          </a:p>
          <a:p>
            <a:pPr lvl="1"/>
            <a:r>
              <a:rPr lang="en-US" dirty="0" smtClean="0"/>
              <a:t>Client process requires some resource</a:t>
            </a:r>
          </a:p>
          <a:p>
            <a:pPr lvl="1"/>
            <a:r>
              <a:rPr lang="en-US" dirty="0" smtClean="0"/>
              <a:t>Server provides the resource</a:t>
            </a:r>
          </a:p>
          <a:p>
            <a:pPr lvl="1"/>
            <a:r>
              <a:rPr lang="en-US" dirty="0"/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asic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separation of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four main components of business application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</a:rPr>
              <a:t>Typical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interaction between client and server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client–server functions</a:t>
            </a:r>
            <a:endParaRPr lang="en-US" dirty="0"/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5775" y="2471737"/>
            <a:ext cx="6286500" cy="25241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Three-tier client–server architecture</a:t>
            </a:r>
          </a:p>
          <a:p>
            <a:pPr lvl="1"/>
            <a:r>
              <a:rPr lang="en-US" dirty="0" smtClean="0"/>
              <a:t>User interface layer</a:t>
            </a:r>
          </a:p>
          <a:p>
            <a:pPr lvl="1"/>
            <a:r>
              <a:rPr lang="en-US" dirty="0" smtClean="0"/>
              <a:t>Business logic and data processing layer</a:t>
            </a:r>
          </a:p>
          <a:p>
            <a:pPr lvl="1"/>
            <a:r>
              <a:rPr lang="en-US" dirty="0" smtClean="0"/>
              <a:t>DBMS</a:t>
            </a:r>
          </a:p>
          <a:p>
            <a:pPr lvl="1"/>
            <a:r>
              <a:rPr lang="en-US" dirty="0" smtClean="0"/>
              <a:t>Many advantages over traditional two-tier or single-tier designs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N-tier architectures</a:t>
            </a:r>
          </a:p>
          <a:p>
            <a:pPr lvl="1"/>
            <a:r>
              <a:rPr lang="en-US" dirty="0" smtClean="0"/>
              <a:t>Three-tier architecture can be expanded to n tiers</a:t>
            </a:r>
          </a:p>
          <a:p>
            <a:r>
              <a:rPr lang="en-US" dirty="0" smtClean="0"/>
              <a:t>Application servers	</a:t>
            </a:r>
          </a:p>
          <a:p>
            <a:pPr lvl="1"/>
            <a:r>
              <a:rPr lang="en-US" dirty="0" smtClean="0"/>
              <a:t>Hosts an application programming interface (API) to expose business logic and business processes for use by other applications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bs">
  <a:themeElements>
    <a:clrScheme name="introdbs.pp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.p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.pp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558</Words>
  <Application>Microsoft Office PowerPoint</Application>
  <PresentationFormat>On-screen Show (4:3)</PresentationFormat>
  <Paragraphs>118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introdbs</vt:lpstr>
      <vt:lpstr>Custom Design</vt:lpstr>
      <vt:lpstr>Chapter 3</vt:lpstr>
      <vt:lpstr>Chapter 3 - Objectives</vt:lpstr>
      <vt:lpstr>Chapter 3 - Objectives</vt:lpstr>
      <vt:lpstr>Multi-user DBMS Architectures</vt:lpstr>
      <vt:lpstr>Multi-user DBMS Architectures</vt:lpstr>
      <vt:lpstr>Multi-user DBMS Architectures</vt:lpstr>
      <vt:lpstr>Summary of client–server functions</vt:lpstr>
      <vt:lpstr>Multi-user DBMS Architectures</vt:lpstr>
      <vt:lpstr>Multi-user DBMS Architectures</vt:lpstr>
      <vt:lpstr>Multi-user DBMS Architectures</vt:lpstr>
      <vt:lpstr>Multi-user DBMS Architectures</vt:lpstr>
      <vt:lpstr>Web Services and Service-Oriented Architectures</vt:lpstr>
      <vt:lpstr>Distributed DBMSs</vt:lpstr>
      <vt:lpstr>Distributed DBMSs</vt:lpstr>
      <vt:lpstr>Data Warehousing</vt:lpstr>
      <vt:lpstr>Typical Architecture of a Data Warehouse</vt:lpstr>
      <vt:lpstr>Components of a DBMS</vt:lpstr>
      <vt:lpstr>Components of a DBMS</vt:lpstr>
      <vt:lpstr>Oracle Architecture</vt:lpstr>
      <vt:lpstr>Relationship between an Oracle Database, Tablespaces, and Datafiles</vt:lpstr>
      <vt:lpstr>Oracle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Database Systems</dc:subject>
  <dc:creator>Thomas Connolly &amp; Carolyn Begg</dc:creator>
  <dc:description>Transparencies for Chapter 1 of textbook_x000d_
Database Systems: A Practical Approach to Design, Implementation, and Management</dc:description>
  <cp:lastModifiedBy>TRU-XP-PC</cp:lastModifiedBy>
  <cp:revision>104</cp:revision>
  <cp:lastPrinted>1997-01-27T16:12:02Z</cp:lastPrinted>
  <dcterms:created xsi:type="dcterms:W3CDTF">1996-12-09T10:09:10Z</dcterms:created>
  <dcterms:modified xsi:type="dcterms:W3CDTF">2009-09-15T22:49:57Z</dcterms:modified>
</cp:coreProperties>
</file>