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notesSlides/notesSlide10.xml" ContentType="application/vnd.openxmlformats-officedocument.presentationml.notesSlide+xml"/>
  <Override PartName="/ppt/theme/themeOverride14.xml" ContentType="application/vnd.openxmlformats-officedocument.themeOverride+xml"/>
  <Override PartName="/ppt/notesSlides/notesSlide11.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12.xml" ContentType="application/vnd.openxmlformats-officedocument.presentationml.notesSlide+xml"/>
  <Override PartName="/ppt/theme/themeOverride18.xml" ContentType="application/vnd.openxmlformats-officedocument.themeOverride+xml"/>
  <Override PartName="/ppt/notesSlides/notesSlide13.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notesSlides/notesSlide14.xml" ContentType="application/vnd.openxmlformats-officedocument.presentationml.notesSl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notesSlides/notesSlide15.xml" ContentType="application/vnd.openxmlformats-officedocument.presentationml.notesSlide+xml"/>
  <Override PartName="/ppt/theme/themeOverride40.xml" ContentType="application/vnd.openxmlformats-officedocument.themeOverride+xml"/>
  <Override PartName="/ppt/notesSlides/notesSlide16.xml" ContentType="application/vnd.openxmlformats-officedocument.presentationml.notesSlide+xml"/>
  <Override PartName="/ppt/theme/themeOverride41.xml" ContentType="application/vnd.openxmlformats-officedocument.themeOverride+xml"/>
  <Override PartName="/ppt/notesSlides/notesSlide17.xml" ContentType="application/vnd.openxmlformats-officedocument.presentationml.notesSlide+xml"/>
  <Override PartName="/ppt/theme/themeOverride42.xml" ContentType="application/vnd.openxmlformats-officedocument.themeOverride+xml"/>
  <Override PartName="/ppt/notesSlides/notesSlide18.xml" ContentType="application/vnd.openxmlformats-officedocument.presentationml.notesSlide+xml"/>
  <Override PartName="/ppt/theme/themeOverride43.xml" ContentType="application/vnd.openxmlformats-officedocument.themeOverride+xml"/>
  <Override PartName="/ppt/notesSlides/notesSlide19.xml" ContentType="application/vnd.openxmlformats-officedocument.presentationml.notesSlide+xml"/>
  <Override PartName="/ppt/theme/themeOverride44.xml" ContentType="application/vnd.openxmlformats-officedocument.themeOverride+xml"/>
  <Override PartName="/ppt/notesSlides/notesSlide20.xml" ContentType="application/vnd.openxmlformats-officedocument.presentationml.notesSlide+xml"/>
  <Override PartName="/ppt/theme/themeOverride45.xml" ContentType="application/vnd.openxmlformats-officedocument.themeOverride+xml"/>
  <Override PartName="/ppt/notesSlides/notesSlide21.xml" ContentType="application/vnd.openxmlformats-officedocument.presentationml.notesSlide+xml"/>
  <Override PartName="/ppt/theme/themeOverride46.xml" ContentType="application/vnd.openxmlformats-officedocument.themeOverride+xml"/>
  <Override PartName="/ppt/notesSlides/notesSlide22.xml" ContentType="application/vnd.openxmlformats-officedocument.presentationml.notesSlide+xml"/>
  <Override PartName="/ppt/theme/themeOverride47.xml" ContentType="application/vnd.openxmlformats-officedocument.themeOverride+xml"/>
  <Override PartName="/ppt/notesSlides/notesSlide23.xml" ContentType="application/vnd.openxmlformats-officedocument.presentationml.notesSlide+xml"/>
  <Override PartName="/ppt/theme/themeOverride48.xml" ContentType="application/vnd.openxmlformats-officedocument.themeOverride+xml"/>
  <Override PartName="/ppt/notesSlides/notesSlide24.xml" ContentType="application/vnd.openxmlformats-officedocument.presentationml.notesSlide+xml"/>
  <Override PartName="/ppt/theme/themeOverride49.xml" ContentType="application/vnd.openxmlformats-officedocument.themeOverride+xml"/>
  <Override PartName="/ppt/notesSlides/notesSlide25.xml" ContentType="application/vnd.openxmlformats-officedocument.presentationml.notesSlide+xml"/>
  <Override PartName="/ppt/theme/themeOverride50.xml" ContentType="application/vnd.openxmlformats-officedocument.themeOverride+xml"/>
  <Override PartName="/ppt/notesSlides/notesSlide26.xml" ContentType="application/vnd.openxmlformats-officedocument.presentationml.notesSlide+xml"/>
  <Override PartName="/ppt/theme/themeOverride51.xml" ContentType="application/vnd.openxmlformats-officedocument.themeOverride+xml"/>
  <Override PartName="/ppt/notesSlides/notesSlide27.xml" ContentType="application/vnd.openxmlformats-officedocument.presentationml.notesSlide+xml"/>
  <Override PartName="/ppt/theme/themeOverride5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55" r:id="rId2"/>
  </p:sldMasterIdLst>
  <p:notesMasterIdLst>
    <p:notesMasterId r:id="rId55"/>
  </p:notesMasterIdLst>
  <p:handoutMasterIdLst>
    <p:handoutMasterId r:id="rId56"/>
  </p:handoutMasterIdLst>
  <p:sldIdLst>
    <p:sldId id="256" r:id="rId3"/>
    <p:sldId id="257" r:id="rId4"/>
    <p:sldId id="339" r:id="rId5"/>
    <p:sldId id="340" r:id="rId6"/>
    <p:sldId id="326" r:id="rId7"/>
    <p:sldId id="341" r:id="rId8"/>
    <p:sldId id="259" r:id="rId9"/>
    <p:sldId id="342" r:id="rId10"/>
    <p:sldId id="262" r:id="rId11"/>
    <p:sldId id="365" r:id="rId12"/>
    <p:sldId id="352" r:id="rId13"/>
    <p:sldId id="315" r:id="rId14"/>
    <p:sldId id="264" r:id="rId15"/>
    <p:sldId id="265" r:id="rId16"/>
    <p:sldId id="301" r:id="rId17"/>
    <p:sldId id="302" r:id="rId18"/>
    <p:sldId id="267" r:id="rId19"/>
    <p:sldId id="270" r:id="rId20"/>
    <p:sldId id="327" r:id="rId21"/>
    <p:sldId id="354" r:id="rId22"/>
    <p:sldId id="355" r:id="rId23"/>
    <p:sldId id="357" r:id="rId24"/>
    <p:sldId id="356" r:id="rId25"/>
    <p:sldId id="353" r:id="rId26"/>
    <p:sldId id="358" r:id="rId27"/>
    <p:sldId id="359" r:id="rId28"/>
    <p:sldId id="271" r:id="rId29"/>
    <p:sldId id="343" r:id="rId30"/>
    <p:sldId id="346" r:id="rId31"/>
    <p:sldId id="360" r:id="rId32"/>
    <p:sldId id="362" r:id="rId33"/>
    <p:sldId id="345" r:id="rId34"/>
    <p:sldId id="361" r:id="rId35"/>
    <p:sldId id="347" r:id="rId36"/>
    <p:sldId id="348" r:id="rId37"/>
    <p:sldId id="349" r:id="rId38"/>
    <p:sldId id="351" r:id="rId39"/>
    <p:sldId id="350" r:id="rId40"/>
    <p:sldId id="272" r:id="rId41"/>
    <p:sldId id="363" r:id="rId42"/>
    <p:sldId id="364" r:id="rId43"/>
    <p:sldId id="274" r:id="rId44"/>
    <p:sldId id="275" r:id="rId45"/>
    <p:sldId id="276" r:id="rId46"/>
    <p:sldId id="277" r:id="rId47"/>
    <p:sldId id="278" r:id="rId48"/>
    <p:sldId id="279" r:id="rId49"/>
    <p:sldId id="280" r:id="rId50"/>
    <p:sldId id="281" r:id="rId51"/>
    <p:sldId id="282" r:id="rId52"/>
    <p:sldId id="283" r:id="rId53"/>
    <p:sldId id="332" r:id="rId54"/>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p:scale>
          <a:sx n="50" d="100"/>
          <a:sy n="50" d="100"/>
        </p:scale>
        <p:origin x="-882"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6"/>
    </p:cViewPr>
  </p:sorterViewPr>
  <p:notesViewPr>
    <p:cSldViewPr>
      <p:cViewPr varScale="1">
        <p:scale>
          <a:sx n="40" d="100"/>
          <a:sy n="40" d="100"/>
        </p:scale>
        <p:origin x="-1542" y="-108"/>
      </p:cViewPr>
      <p:guideLst>
        <p:guide orient="horz" pos="307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3886200" y="92964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E428C6F-6D2F-47AE-8A83-0E7D681AF226}" type="slidenum">
              <a:rPr lang="en-GB"/>
              <a:pPr>
                <a:defRPr/>
              </a:pPr>
              <a:t>‹#›</a:t>
            </a:fld>
            <a:endParaRPr lang="en-GB"/>
          </a:p>
        </p:txBody>
      </p:sp>
    </p:spTree>
    <p:extLst>
      <p:ext uri="{BB962C8B-B14F-4D97-AF65-F5344CB8AC3E}">
        <p14:creationId xmlns:p14="http://schemas.microsoft.com/office/powerpoint/2010/main" val="3367588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noTextEdit="1"/>
          </p:cNvSpPr>
          <p:nvPr>
            <p:ph type="sldImg" idx="2"/>
          </p:nvPr>
        </p:nvSpPr>
        <p:spPr bwMode="auto">
          <a:xfrm>
            <a:off x="1144588" y="8524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47738" y="4633913"/>
            <a:ext cx="4975225" cy="41179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870317981"/>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cap="flat"/>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cap="flat"/>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cap="flat"/>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cap="flat"/>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cap="flat"/>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a:ln cap="flat"/>
        </p:spPr>
      </p:sp>
      <p:sp>
        <p:nvSpPr>
          <p:cNvPr id="7270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cap="flat"/>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cap="flat"/>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cap="flat"/>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cap="flat"/>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cap="flat"/>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cap="flat"/>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cap="flat"/>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cap="flat"/>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ln cap="flat"/>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ln cap="flat"/>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cap="flat"/>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cap="flat"/>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a:ln cap="flat"/>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cap="flat"/>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cap="flat"/>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cap="flat"/>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cap="flat"/>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cap="flat"/>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cap="flat"/>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cap="flat"/>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243715" name="Rectangle 3"/>
          <p:cNvSpPr>
            <a:spLocks noGrp="1" noChangeArrowheads="1"/>
          </p:cNvSpPr>
          <p:nvPr>
            <p:ph type="ctrTitle" sz="quarter"/>
          </p:nvPr>
        </p:nvSpPr>
        <p:spPr>
          <a:xfrm>
            <a:off x="381000" y="2286000"/>
            <a:ext cx="7772400" cy="1143000"/>
          </a:xfrm>
        </p:spPr>
        <p:txBody>
          <a:bodyPr/>
          <a:lstStyle>
            <a:lvl1pPr>
              <a:defRPr/>
            </a:lvl1pPr>
          </a:lstStyle>
          <a:p>
            <a:r>
              <a:rPr lang="en-GB"/>
              <a:t>Click to edit Master title style</a:t>
            </a:r>
          </a:p>
        </p:txBody>
      </p:sp>
      <p:sp>
        <p:nvSpPr>
          <p:cNvPr id="24371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GB"/>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smtClean="0"/>
            </a:lvl1pPr>
          </a:lstStyle>
          <a:p>
            <a:pPr>
              <a:defRPr/>
            </a:pPr>
            <a:fld id="{D53C5433-C028-407F-9A31-BEF88C0945A8}" type="slidenum">
              <a:rPr lang="en-GB"/>
              <a:pPr>
                <a:defRPr/>
              </a:pPr>
              <a:t>‹#›</a:t>
            </a:fld>
            <a:endParaRPr lang="en-GB"/>
          </a:p>
        </p:txBody>
      </p:sp>
    </p:spTree>
    <p:extLst>
      <p:ext uri="{BB962C8B-B14F-4D97-AF65-F5344CB8AC3E}">
        <p14:creationId xmlns:p14="http://schemas.microsoft.com/office/powerpoint/2010/main" val="387420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AD4819B5-3ADD-4005-9364-412561F96BE5}" type="slidenum">
              <a:rPr lang="en-GB"/>
              <a:pPr>
                <a:defRPr/>
              </a:pPr>
              <a:t>‹#›</a:t>
            </a:fld>
            <a:endParaRPr lang="en-GB"/>
          </a:p>
        </p:txBody>
      </p:sp>
    </p:spTree>
    <p:extLst>
      <p:ext uri="{BB962C8B-B14F-4D97-AF65-F5344CB8AC3E}">
        <p14:creationId xmlns:p14="http://schemas.microsoft.com/office/powerpoint/2010/main" val="280062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34DF250-9E01-40EE-99DA-B154E98E3814}" type="slidenum">
              <a:rPr lang="en-GB"/>
              <a:pPr>
                <a:defRPr/>
              </a:pPr>
              <a:t>‹#›</a:t>
            </a:fld>
            <a:endParaRPr lang="en-GB"/>
          </a:p>
        </p:txBody>
      </p:sp>
    </p:spTree>
    <p:extLst>
      <p:ext uri="{BB962C8B-B14F-4D97-AF65-F5344CB8AC3E}">
        <p14:creationId xmlns:p14="http://schemas.microsoft.com/office/powerpoint/2010/main" val="183527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245763" name="Rectangle 3"/>
          <p:cNvSpPr>
            <a:spLocks noGrp="1" noChangeArrowheads="1"/>
          </p:cNvSpPr>
          <p:nvPr>
            <p:ph type="ctrTitle" sz="quarter"/>
          </p:nvPr>
        </p:nvSpPr>
        <p:spPr>
          <a:xfrm>
            <a:off x="381000" y="2286000"/>
            <a:ext cx="7772400" cy="1143000"/>
          </a:xfrm>
        </p:spPr>
        <p:txBody>
          <a:bodyPr/>
          <a:lstStyle>
            <a:lvl1pPr>
              <a:defRPr/>
            </a:lvl1pPr>
          </a:lstStyle>
          <a:p>
            <a:r>
              <a:rPr lang="en-GB"/>
              <a:t>Click to edit Master title style</a:t>
            </a:r>
          </a:p>
        </p:txBody>
      </p:sp>
      <p:sp>
        <p:nvSpPr>
          <p:cNvPr id="245764"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GB"/>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smtClean="0"/>
            </a:lvl1pPr>
          </a:lstStyle>
          <a:p>
            <a:pPr>
              <a:defRPr/>
            </a:pPr>
            <a:fld id="{47BD195C-AC6B-4E77-8ADA-60B67697680F}" type="slidenum">
              <a:rPr lang="en-GB"/>
              <a:pPr>
                <a:defRPr/>
              </a:pPr>
              <a:t>‹#›</a:t>
            </a:fld>
            <a:endParaRPr lang="en-GB"/>
          </a:p>
        </p:txBody>
      </p:sp>
    </p:spTree>
    <p:extLst>
      <p:ext uri="{BB962C8B-B14F-4D97-AF65-F5344CB8AC3E}">
        <p14:creationId xmlns:p14="http://schemas.microsoft.com/office/powerpoint/2010/main" val="289853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610E966-47ED-4D47-8BC9-69CC284EAFFB}" type="slidenum">
              <a:rPr lang="en-GB"/>
              <a:pPr>
                <a:defRPr/>
              </a:pPr>
              <a:t>‹#›</a:t>
            </a:fld>
            <a:endParaRPr lang="en-GB"/>
          </a:p>
        </p:txBody>
      </p:sp>
    </p:spTree>
    <p:extLst>
      <p:ext uri="{BB962C8B-B14F-4D97-AF65-F5344CB8AC3E}">
        <p14:creationId xmlns:p14="http://schemas.microsoft.com/office/powerpoint/2010/main" val="3496005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6905005-3F94-48B1-A5B9-28281E148203}" type="slidenum">
              <a:rPr lang="en-GB"/>
              <a:pPr>
                <a:defRPr/>
              </a:pPr>
              <a:t>‹#›</a:t>
            </a:fld>
            <a:endParaRPr lang="en-GB"/>
          </a:p>
        </p:txBody>
      </p:sp>
    </p:spTree>
    <p:extLst>
      <p:ext uri="{BB962C8B-B14F-4D97-AF65-F5344CB8AC3E}">
        <p14:creationId xmlns:p14="http://schemas.microsoft.com/office/powerpoint/2010/main" val="132971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A62C55-21C1-4EAF-8777-70D64B1A2F06}" type="slidenum">
              <a:rPr lang="en-GB"/>
              <a:pPr>
                <a:defRPr/>
              </a:pPr>
              <a:t>‹#›</a:t>
            </a:fld>
            <a:endParaRPr lang="en-GB"/>
          </a:p>
        </p:txBody>
      </p:sp>
    </p:spTree>
    <p:extLst>
      <p:ext uri="{BB962C8B-B14F-4D97-AF65-F5344CB8AC3E}">
        <p14:creationId xmlns:p14="http://schemas.microsoft.com/office/powerpoint/2010/main" val="43562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47B7C691-D812-4B87-A313-96C86726F9C6}" type="slidenum">
              <a:rPr lang="en-GB"/>
              <a:pPr>
                <a:defRPr/>
              </a:pPr>
              <a:t>‹#›</a:t>
            </a:fld>
            <a:endParaRPr lang="en-GB"/>
          </a:p>
        </p:txBody>
      </p:sp>
    </p:spTree>
    <p:extLst>
      <p:ext uri="{BB962C8B-B14F-4D97-AF65-F5344CB8AC3E}">
        <p14:creationId xmlns:p14="http://schemas.microsoft.com/office/powerpoint/2010/main" val="13683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3CA3B65-AB0C-4645-93FC-10839176A80D}" type="slidenum">
              <a:rPr lang="en-GB"/>
              <a:pPr>
                <a:defRPr/>
              </a:pPr>
              <a:t>‹#›</a:t>
            </a:fld>
            <a:endParaRPr lang="en-GB"/>
          </a:p>
        </p:txBody>
      </p:sp>
    </p:spTree>
    <p:extLst>
      <p:ext uri="{BB962C8B-B14F-4D97-AF65-F5344CB8AC3E}">
        <p14:creationId xmlns:p14="http://schemas.microsoft.com/office/powerpoint/2010/main" val="2674660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8E6D4A4C-96F2-4D10-AAAC-11FA8F1BE2C9}" type="slidenum">
              <a:rPr lang="en-GB"/>
              <a:pPr>
                <a:defRPr/>
              </a:pPr>
              <a:t>‹#›</a:t>
            </a:fld>
            <a:endParaRPr lang="en-GB"/>
          </a:p>
        </p:txBody>
      </p:sp>
    </p:spTree>
    <p:extLst>
      <p:ext uri="{BB962C8B-B14F-4D97-AF65-F5344CB8AC3E}">
        <p14:creationId xmlns:p14="http://schemas.microsoft.com/office/powerpoint/2010/main" val="2992018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F21FB08-AE96-4588-8BDD-5429AD4546E3}" type="slidenum">
              <a:rPr lang="en-GB"/>
              <a:pPr>
                <a:defRPr/>
              </a:pPr>
              <a:t>‹#›</a:t>
            </a:fld>
            <a:endParaRPr lang="en-GB"/>
          </a:p>
        </p:txBody>
      </p:sp>
    </p:spTree>
    <p:extLst>
      <p:ext uri="{BB962C8B-B14F-4D97-AF65-F5344CB8AC3E}">
        <p14:creationId xmlns:p14="http://schemas.microsoft.com/office/powerpoint/2010/main" val="383888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43905C0-7731-4C6C-9353-B57F33BBBDC4}" type="slidenum">
              <a:rPr lang="en-GB"/>
              <a:pPr>
                <a:defRPr/>
              </a:pPr>
              <a:t>‹#›</a:t>
            </a:fld>
            <a:endParaRPr lang="en-GB"/>
          </a:p>
        </p:txBody>
      </p:sp>
    </p:spTree>
    <p:extLst>
      <p:ext uri="{BB962C8B-B14F-4D97-AF65-F5344CB8AC3E}">
        <p14:creationId xmlns:p14="http://schemas.microsoft.com/office/powerpoint/2010/main" val="416773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556E126-168B-4A6D-BC76-2164EC894A25}" type="slidenum">
              <a:rPr lang="en-GB"/>
              <a:pPr>
                <a:defRPr/>
              </a:pPr>
              <a:t>‹#›</a:t>
            </a:fld>
            <a:endParaRPr lang="en-GB"/>
          </a:p>
        </p:txBody>
      </p:sp>
    </p:spTree>
    <p:extLst>
      <p:ext uri="{BB962C8B-B14F-4D97-AF65-F5344CB8AC3E}">
        <p14:creationId xmlns:p14="http://schemas.microsoft.com/office/powerpoint/2010/main" val="1807526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C65D9E3-14D9-47A9-909E-7A8EAD7E53A6}" type="slidenum">
              <a:rPr lang="en-GB"/>
              <a:pPr>
                <a:defRPr/>
              </a:pPr>
              <a:t>‹#›</a:t>
            </a:fld>
            <a:endParaRPr lang="en-GB"/>
          </a:p>
        </p:txBody>
      </p:sp>
    </p:spTree>
    <p:extLst>
      <p:ext uri="{BB962C8B-B14F-4D97-AF65-F5344CB8AC3E}">
        <p14:creationId xmlns:p14="http://schemas.microsoft.com/office/powerpoint/2010/main" val="128645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09D92CA-94A5-4433-A132-F94762B222FA}" type="slidenum">
              <a:rPr lang="en-GB"/>
              <a:pPr>
                <a:defRPr/>
              </a:pPr>
              <a:t>‹#›</a:t>
            </a:fld>
            <a:endParaRPr lang="en-GB"/>
          </a:p>
        </p:txBody>
      </p:sp>
    </p:spTree>
    <p:extLst>
      <p:ext uri="{BB962C8B-B14F-4D97-AF65-F5344CB8AC3E}">
        <p14:creationId xmlns:p14="http://schemas.microsoft.com/office/powerpoint/2010/main" val="4269585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C54F03A4-9717-484A-BC9E-09DC2457939C}" type="slidenum">
              <a:rPr lang="en-GB"/>
              <a:pPr>
                <a:defRPr/>
              </a:pPr>
              <a:t>‹#›</a:t>
            </a:fld>
            <a:endParaRPr lang="en-GB"/>
          </a:p>
        </p:txBody>
      </p:sp>
    </p:spTree>
    <p:extLst>
      <p:ext uri="{BB962C8B-B14F-4D97-AF65-F5344CB8AC3E}">
        <p14:creationId xmlns:p14="http://schemas.microsoft.com/office/powerpoint/2010/main" val="99467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33684B41-B326-4F6C-B1B9-99A017F7CD58}" type="slidenum">
              <a:rPr lang="en-GB"/>
              <a:pPr>
                <a:defRPr/>
              </a:pPr>
              <a:t>‹#›</a:t>
            </a:fld>
            <a:endParaRPr lang="en-GB"/>
          </a:p>
        </p:txBody>
      </p:sp>
    </p:spTree>
    <p:extLst>
      <p:ext uri="{BB962C8B-B14F-4D97-AF65-F5344CB8AC3E}">
        <p14:creationId xmlns:p14="http://schemas.microsoft.com/office/powerpoint/2010/main" val="230942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A77E6CA1-4B28-4871-838A-53E0AE6C6314}" type="slidenum">
              <a:rPr lang="en-GB"/>
              <a:pPr>
                <a:defRPr/>
              </a:pPr>
              <a:t>‹#›</a:t>
            </a:fld>
            <a:endParaRPr lang="en-GB"/>
          </a:p>
        </p:txBody>
      </p:sp>
    </p:spTree>
    <p:extLst>
      <p:ext uri="{BB962C8B-B14F-4D97-AF65-F5344CB8AC3E}">
        <p14:creationId xmlns:p14="http://schemas.microsoft.com/office/powerpoint/2010/main" val="120262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74576BFE-57BD-4438-86F6-1BA762548AB1}" type="slidenum">
              <a:rPr lang="en-GB"/>
              <a:pPr>
                <a:defRPr/>
              </a:pPr>
              <a:t>‹#›</a:t>
            </a:fld>
            <a:endParaRPr lang="en-GB"/>
          </a:p>
        </p:txBody>
      </p:sp>
    </p:spTree>
    <p:extLst>
      <p:ext uri="{BB962C8B-B14F-4D97-AF65-F5344CB8AC3E}">
        <p14:creationId xmlns:p14="http://schemas.microsoft.com/office/powerpoint/2010/main" val="76042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6E258E21-0079-47BA-ACE7-6B419180FE9F}" type="slidenum">
              <a:rPr lang="en-GB"/>
              <a:pPr>
                <a:defRPr/>
              </a:pPr>
              <a:t>‹#›</a:t>
            </a:fld>
            <a:endParaRPr lang="en-GB"/>
          </a:p>
        </p:txBody>
      </p:sp>
    </p:spTree>
    <p:extLst>
      <p:ext uri="{BB962C8B-B14F-4D97-AF65-F5344CB8AC3E}">
        <p14:creationId xmlns:p14="http://schemas.microsoft.com/office/powerpoint/2010/main" val="113038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F866DCD-DA81-4A60-A335-5A7F2D2ACA7F}" type="slidenum">
              <a:rPr lang="en-GB"/>
              <a:pPr>
                <a:defRPr/>
              </a:pPr>
              <a:t>‹#›</a:t>
            </a:fld>
            <a:endParaRPr lang="en-GB"/>
          </a:p>
        </p:txBody>
      </p:sp>
    </p:spTree>
    <p:extLst>
      <p:ext uri="{BB962C8B-B14F-4D97-AF65-F5344CB8AC3E}">
        <p14:creationId xmlns:p14="http://schemas.microsoft.com/office/powerpoint/2010/main" val="43153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ADA8D96-EB19-43D7-AB32-14835AC75939}" type="slidenum">
              <a:rPr lang="en-GB"/>
              <a:pPr>
                <a:defRPr/>
              </a:pPr>
              <a:t>‹#›</a:t>
            </a:fld>
            <a:endParaRPr lang="en-GB"/>
          </a:p>
        </p:txBody>
      </p:sp>
    </p:spTree>
    <p:extLst>
      <p:ext uri="{BB962C8B-B14F-4D97-AF65-F5344CB8AC3E}">
        <p14:creationId xmlns:p14="http://schemas.microsoft.com/office/powerpoint/2010/main" val="349015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986AB8B-BA66-43F6-A74C-24AF3065D09D}" type="slidenum">
              <a:rPr lang="en-GB"/>
              <a:pPr>
                <a:defRPr/>
              </a:pPr>
              <a:t>‹#›</a:t>
            </a:fld>
            <a:endParaRPr lang="en-GB"/>
          </a:p>
        </p:txBody>
      </p:sp>
    </p:spTree>
    <p:extLst>
      <p:ext uri="{BB962C8B-B14F-4D97-AF65-F5344CB8AC3E}">
        <p14:creationId xmlns:p14="http://schemas.microsoft.com/office/powerpoint/2010/main" val="345794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42690"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381000" y="2667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42693" name="Rectangle 5"/>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367D138B-D2FE-43A8-97A3-A3807494F53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01"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44738"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381000" y="2667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GB" smtClean="0"/>
              <a:t>Click to edit Master title style</a:t>
            </a:r>
          </a:p>
        </p:txBody>
      </p:sp>
      <p:sp>
        <p:nvSpPr>
          <p:cNvPr id="2052" name="Rectangle 4"/>
          <p:cNvSpPr>
            <a:spLocks noGrp="1" noChangeArrowheads="1"/>
          </p:cNvSpPr>
          <p:nvPr>
            <p:ph type="body" idx="1"/>
          </p:nvPr>
        </p:nvSpPr>
        <p:spPr bwMode="auto">
          <a:xfrm>
            <a:off x="1035050" y="1676400"/>
            <a:ext cx="77279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44741" name="Rectangle 5"/>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CD12719A-8F08-414C-B677-7F43A9D17F0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02"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hemeOverride" Target="../theme/themeOverride1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40.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hemeOverride" Target="../theme/themeOverride41.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hemeOverride" Target="../theme/themeOverr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hemeOverride" Target="../theme/themeOverr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6988" y="3429000"/>
            <a:ext cx="7974012"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 name="Rectangle 3"/>
          <p:cNvSpPr>
            <a:spLocks noGrp="1" noChangeArrowheads="1"/>
          </p:cNvSpPr>
          <p:nvPr>
            <p:ph type="ctrTitle"/>
          </p:nvPr>
        </p:nvSpPr>
        <p:spPr>
          <a:noFill/>
        </p:spPr>
        <p:txBody>
          <a:bodyPr lIns="90488" tIns="44450" rIns="90488" bIns="44450"/>
          <a:lstStyle/>
          <a:p>
            <a:r>
              <a:rPr lang="en-GB" b="1" dirty="0" smtClean="0"/>
              <a:t>Normalization</a:t>
            </a:r>
            <a:br>
              <a:rPr lang="en-GB" b="1" dirty="0" smtClean="0"/>
            </a:br>
            <a:r>
              <a:rPr lang="en-GB" b="1" dirty="0" smtClean="0"/>
              <a:t>Chapter 14</a:t>
            </a:r>
          </a:p>
        </p:txBody>
      </p:sp>
      <p:sp>
        <p:nvSpPr>
          <p:cNvPr id="4100" name="Rectangle 4"/>
          <p:cNvSpPr>
            <a:spLocks noGrp="1" noChangeArrowheads="1"/>
          </p:cNvSpPr>
          <p:nvPr>
            <p:ph type="subTitle" idx="1"/>
          </p:nvPr>
        </p:nvSpPr>
        <p:spPr>
          <a:noFill/>
        </p:spPr>
        <p:txBody>
          <a:bodyPr lIns="90488" tIns="44450" rIns="90488" bIns="44450"/>
          <a:lstStyle/>
          <a:p>
            <a:endParaRPr lang="en-US" b="1" smtClean="0"/>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41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6CF9EB-1380-41B3-990B-65E0F355E138}" type="slidenum">
              <a:rPr lang="en-GB" sz="1400"/>
              <a:pPr/>
              <a:t>10</a:t>
            </a:fld>
            <a:endParaRPr lang="en-GB" sz="1400"/>
          </a:p>
        </p:txBody>
      </p:sp>
      <p:sp>
        <p:nvSpPr>
          <p:cNvPr id="14339" name="Rectangle 2"/>
          <p:cNvSpPr>
            <a:spLocks noGrp="1" noChangeArrowheads="1"/>
          </p:cNvSpPr>
          <p:nvPr>
            <p:ph type="title"/>
          </p:nvPr>
        </p:nvSpPr>
        <p:spPr>
          <a:noFill/>
        </p:spPr>
        <p:txBody>
          <a:bodyPr lIns="90488" tIns="44450" rIns="90488" bIns="44450"/>
          <a:lstStyle/>
          <a:p>
            <a:r>
              <a:rPr lang="en-GB" b="1" smtClean="0"/>
              <a:t>Data Redundancy and Update Anomalies</a:t>
            </a:r>
          </a:p>
        </p:txBody>
      </p:sp>
      <p:sp>
        <p:nvSpPr>
          <p:cNvPr id="14340" name="Rectangle 3"/>
          <p:cNvSpPr>
            <a:spLocks noGrp="1" noChangeArrowheads="1"/>
          </p:cNvSpPr>
          <p:nvPr>
            <p:ph type="body" idx="1"/>
          </p:nvPr>
        </p:nvSpPr>
        <p:spPr>
          <a:noFill/>
        </p:spPr>
        <p:txBody>
          <a:bodyPr lIns="90488" tIns="44450" rIns="90488" bIns="44450"/>
          <a:lstStyle/>
          <a:p>
            <a:r>
              <a:rPr lang="en-GB" sz="3200" b="1" smtClean="0"/>
              <a:t>Potential benefits for implemented database include:</a:t>
            </a:r>
          </a:p>
          <a:p>
            <a:pPr lvl="1"/>
            <a:r>
              <a:rPr lang="en-US" b="1" smtClean="0"/>
              <a:t>Updates to the data stored in the database are achieved with a minimal number of operations thus reducing the opportunities for data inconsistencies.</a:t>
            </a:r>
          </a:p>
          <a:p>
            <a:pPr lvl="1"/>
            <a:r>
              <a:rPr lang="en-US" b="1" smtClean="0"/>
              <a:t>Reduction in the file storage space required by the base relations thus minimizing costs.</a:t>
            </a:r>
            <a:r>
              <a:rPr lang="en-US" smtClean="0"/>
              <a:t> </a:t>
            </a:r>
            <a:endParaRPr lang="en-GB"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DCA1D4-1290-42B4-B929-E5AA4B6CB817}" type="slidenum">
              <a:rPr lang="en-GB" sz="1400"/>
              <a:pPr/>
              <a:t>11</a:t>
            </a:fld>
            <a:endParaRPr lang="en-GB" sz="1400"/>
          </a:p>
        </p:txBody>
      </p:sp>
      <p:sp>
        <p:nvSpPr>
          <p:cNvPr id="15363" name="Rectangle 2"/>
          <p:cNvSpPr>
            <a:spLocks noGrp="1" noChangeArrowheads="1"/>
          </p:cNvSpPr>
          <p:nvPr>
            <p:ph type="title"/>
          </p:nvPr>
        </p:nvSpPr>
        <p:spPr>
          <a:noFill/>
        </p:spPr>
        <p:txBody>
          <a:bodyPr lIns="90488" tIns="44450" rIns="90488" bIns="44450"/>
          <a:lstStyle/>
          <a:p>
            <a:r>
              <a:rPr lang="en-GB" b="1" smtClean="0"/>
              <a:t>Data Redundancy and Update Anomalies</a:t>
            </a:r>
          </a:p>
        </p:txBody>
      </p:sp>
      <p:sp>
        <p:nvSpPr>
          <p:cNvPr id="15364" name="Rectangle 3"/>
          <p:cNvSpPr>
            <a:spLocks noGrp="1" noChangeArrowheads="1"/>
          </p:cNvSpPr>
          <p:nvPr>
            <p:ph type="body" idx="1"/>
          </p:nvPr>
        </p:nvSpPr>
        <p:spPr>
          <a:noFill/>
        </p:spPr>
        <p:txBody>
          <a:bodyPr lIns="90488" tIns="44450" rIns="90488" bIns="44450"/>
          <a:lstStyle/>
          <a:p>
            <a:r>
              <a:rPr lang="en-GB" b="1" smtClean="0"/>
              <a:t>Problems associated with data redundancy are illustrated by comparing the Staff and Branch relations with the StaffBranch relation.</a:t>
            </a:r>
          </a:p>
          <a:p>
            <a:endParaRPr lang="en-GB"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033742-B37B-4903-9CFF-4200977C3136}" type="slidenum">
              <a:rPr lang="en-GB" sz="1400"/>
              <a:pPr/>
              <a:t>12</a:t>
            </a:fld>
            <a:endParaRPr lang="en-GB" sz="1400"/>
          </a:p>
        </p:txBody>
      </p:sp>
      <p:sp>
        <p:nvSpPr>
          <p:cNvPr id="16387" name="Rectangle 1026"/>
          <p:cNvSpPr>
            <a:spLocks noGrp="1" noChangeArrowheads="1"/>
          </p:cNvSpPr>
          <p:nvPr>
            <p:ph type="title"/>
          </p:nvPr>
        </p:nvSpPr>
        <p:spPr>
          <a:noFill/>
        </p:spPr>
        <p:txBody>
          <a:bodyPr lIns="90488" tIns="44450" rIns="90488" bIns="44450"/>
          <a:lstStyle/>
          <a:p>
            <a:r>
              <a:rPr lang="en-GB" b="1" smtClean="0"/>
              <a:t>Data Redundancy and Update Anomalies</a:t>
            </a:r>
          </a:p>
        </p:txBody>
      </p:sp>
      <p:pic>
        <p:nvPicPr>
          <p:cNvPr id="16388" name="Picture 1031" descr="DS3-Figure 13-01"/>
          <p:cNvPicPr>
            <a:picLocks noChangeAspect="1" noChangeArrowheads="1"/>
          </p:cNvPicPr>
          <p:nvPr/>
        </p:nvPicPr>
        <p:blipFill>
          <a:blip r:embed="rId4" cstate="print">
            <a:extLst>
              <a:ext uri="{28A0092B-C50C-407E-A947-70E740481C1C}">
                <a14:useLocalDpi xmlns:a14="http://schemas.microsoft.com/office/drawing/2010/main" val="0"/>
              </a:ext>
            </a:extLst>
          </a:blip>
          <a:srcRect b="42194"/>
          <a:stretch>
            <a:fillRect/>
          </a:stretch>
        </p:blipFill>
        <p:spPr bwMode="auto">
          <a:xfrm>
            <a:off x="609600"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32" descr="DS3-Figure 13-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4114800"/>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033" descr="DS3-Figure 13-01"/>
          <p:cNvPicPr>
            <a:picLocks noChangeAspect="1" noChangeArrowheads="1"/>
          </p:cNvPicPr>
          <p:nvPr/>
        </p:nvPicPr>
        <p:blipFill>
          <a:blip r:embed="rId4" cstate="print">
            <a:extLst>
              <a:ext uri="{28A0092B-C50C-407E-A947-70E740481C1C}">
                <a14:useLocalDpi xmlns:a14="http://schemas.microsoft.com/office/drawing/2010/main" val="0"/>
              </a:ext>
            </a:extLst>
          </a:blip>
          <a:srcRect t="57831" r="35294"/>
          <a:stretch>
            <a:fillRect/>
          </a:stretch>
        </p:blipFill>
        <p:spPr bwMode="auto">
          <a:xfrm>
            <a:off x="5029200"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4F7763-BA83-4C64-8A77-78FDB6CD530F}" type="slidenum">
              <a:rPr lang="en-GB" sz="1400"/>
              <a:pPr/>
              <a:t>13</a:t>
            </a:fld>
            <a:endParaRPr lang="en-GB" sz="1400"/>
          </a:p>
        </p:txBody>
      </p:sp>
      <p:sp>
        <p:nvSpPr>
          <p:cNvPr id="17411" name="Rectangle 2"/>
          <p:cNvSpPr>
            <a:spLocks noGrp="1" noChangeArrowheads="1"/>
          </p:cNvSpPr>
          <p:nvPr>
            <p:ph type="title"/>
          </p:nvPr>
        </p:nvSpPr>
        <p:spPr>
          <a:noFill/>
        </p:spPr>
        <p:txBody>
          <a:bodyPr lIns="90488" tIns="44450" rIns="90488" bIns="44450"/>
          <a:lstStyle/>
          <a:p>
            <a:r>
              <a:rPr lang="en-GB" b="1" smtClean="0"/>
              <a:t>Data Redundancy and Update Anomalies</a:t>
            </a:r>
          </a:p>
        </p:txBody>
      </p:sp>
      <p:sp>
        <p:nvSpPr>
          <p:cNvPr id="17412" name="Rectangle 3"/>
          <p:cNvSpPr>
            <a:spLocks noGrp="1" noChangeArrowheads="1"/>
          </p:cNvSpPr>
          <p:nvPr>
            <p:ph type="body" idx="1"/>
          </p:nvPr>
        </p:nvSpPr>
        <p:spPr>
          <a:noFill/>
        </p:spPr>
        <p:txBody>
          <a:bodyPr lIns="90488" tIns="44450" rIns="90488" bIns="44450"/>
          <a:lstStyle/>
          <a:p>
            <a:pPr>
              <a:lnSpc>
                <a:spcPct val="90000"/>
              </a:lnSpc>
            </a:pPr>
            <a:r>
              <a:rPr lang="en-GB" b="1" smtClean="0"/>
              <a:t>StaffBranch relation has redundant data;  the details of a branch are repeated for every member of staff.</a:t>
            </a:r>
          </a:p>
          <a:p>
            <a:pPr>
              <a:lnSpc>
                <a:spcPct val="90000"/>
              </a:lnSpc>
            </a:pPr>
            <a:endParaRPr lang="en-GB" b="1" smtClean="0"/>
          </a:p>
          <a:p>
            <a:pPr>
              <a:lnSpc>
                <a:spcPct val="90000"/>
              </a:lnSpc>
            </a:pPr>
            <a:r>
              <a:rPr lang="en-GB" b="1" smtClean="0"/>
              <a:t>In contrast, the branch information appears only once for each branch in the Branch relation and only the branch number (branchNo) is repeated in the Staff relation, to represent where each member of staff is located.</a:t>
            </a:r>
          </a:p>
          <a:p>
            <a:pPr>
              <a:lnSpc>
                <a:spcPct val="90000"/>
              </a:lnSpc>
            </a:pPr>
            <a:endParaRPr lang="en-GB" b="1"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F88A3F-DE45-4AA9-9292-0027916D820E}" type="slidenum">
              <a:rPr lang="en-GB" sz="1400"/>
              <a:pPr/>
              <a:t>14</a:t>
            </a:fld>
            <a:endParaRPr lang="en-GB" sz="1400"/>
          </a:p>
        </p:txBody>
      </p:sp>
      <p:sp>
        <p:nvSpPr>
          <p:cNvPr id="18435" name="Rectangle 2"/>
          <p:cNvSpPr>
            <a:spLocks noGrp="1" noChangeArrowheads="1"/>
          </p:cNvSpPr>
          <p:nvPr>
            <p:ph type="title"/>
          </p:nvPr>
        </p:nvSpPr>
        <p:spPr>
          <a:noFill/>
        </p:spPr>
        <p:txBody>
          <a:bodyPr lIns="90488" tIns="44450" rIns="90488" bIns="44450"/>
          <a:lstStyle/>
          <a:p>
            <a:r>
              <a:rPr lang="en-GB" b="1" smtClean="0"/>
              <a:t>Data Redundancy and Update Anomalies</a:t>
            </a:r>
          </a:p>
        </p:txBody>
      </p:sp>
      <p:sp>
        <p:nvSpPr>
          <p:cNvPr id="18436" name="Rectangle 3"/>
          <p:cNvSpPr>
            <a:spLocks noGrp="1" noChangeArrowheads="1"/>
          </p:cNvSpPr>
          <p:nvPr>
            <p:ph type="body" idx="1"/>
          </p:nvPr>
        </p:nvSpPr>
        <p:spPr>
          <a:noFill/>
        </p:spPr>
        <p:txBody>
          <a:bodyPr lIns="90488" tIns="44450" rIns="90488" bIns="44450"/>
          <a:lstStyle/>
          <a:p>
            <a:r>
              <a:rPr lang="en-GB" b="1" dirty="0" smtClean="0"/>
              <a:t>Relations that contain redundant information may potentially suffer from update anomalies.  </a:t>
            </a:r>
          </a:p>
          <a:p>
            <a:endParaRPr lang="en-GB" b="1" dirty="0" smtClean="0"/>
          </a:p>
          <a:p>
            <a:r>
              <a:rPr lang="en-GB" b="1" dirty="0" smtClean="0">
                <a:solidFill>
                  <a:srgbClr val="FF0000"/>
                </a:solidFill>
              </a:rPr>
              <a:t>Types of update anomalies include</a:t>
            </a:r>
          </a:p>
          <a:p>
            <a:pPr lvl="1"/>
            <a:r>
              <a:rPr lang="en-GB" b="1" dirty="0" smtClean="0"/>
              <a:t>Insertion</a:t>
            </a:r>
            <a:endParaRPr lang="en-GB" dirty="0" smtClean="0"/>
          </a:p>
          <a:p>
            <a:pPr lvl="1"/>
            <a:r>
              <a:rPr lang="en-GB" b="1" dirty="0" smtClean="0"/>
              <a:t>Deletion</a:t>
            </a:r>
          </a:p>
          <a:p>
            <a:pPr lvl="1"/>
            <a:r>
              <a:rPr lang="en-GB" b="1" dirty="0" smtClean="0"/>
              <a:t>Modification</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5B930A-E675-4ADB-A5C1-DDFB0B2A9FB1}" type="slidenum">
              <a:rPr lang="en-GB" sz="1400"/>
              <a:pPr/>
              <a:t>15</a:t>
            </a:fld>
            <a:endParaRPr lang="en-GB" sz="1400"/>
          </a:p>
        </p:txBody>
      </p:sp>
      <p:sp>
        <p:nvSpPr>
          <p:cNvPr id="19459" name="Rectangle 2050"/>
          <p:cNvSpPr>
            <a:spLocks noGrp="1" noChangeArrowheads="1"/>
          </p:cNvSpPr>
          <p:nvPr>
            <p:ph type="title"/>
          </p:nvPr>
        </p:nvSpPr>
        <p:spPr/>
        <p:txBody>
          <a:bodyPr/>
          <a:lstStyle/>
          <a:p>
            <a:pPr algn="just"/>
            <a:r>
              <a:rPr lang="en-GB" b="1" smtClean="0"/>
              <a:t>Lossless-join and Dependency Preservation Properties</a:t>
            </a:r>
          </a:p>
        </p:txBody>
      </p:sp>
      <p:sp>
        <p:nvSpPr>
          <p:cNvPr id="19460" name="Rectangle 2051"/>
          <p:cNvSpPr>
            <a:spLocks noGrp="1" noChangeArrowheads="1"/>
          </p:cNvSpPr>
          <p:nvPr>
            <p:ph type="body" idx="1"/>
          </p:nvPr>
        </p:nvSpPr>
        <p:spPr/>
        <p:txBody>
          <a:bodyPr/>
          <a:lstStyle/>
          <a:p>
            <a:r>
              <a:rPr lang="en-GB" b="1" smtClean="0"/>
              <a:t>Two important properties of decomposition.</a:t>
            </a:r>
          </a:p>
          <a:p>
            <a:pPr lvl="1"/>
            <a:r>
              <a:rPr lang="en-GB" b="1" i="1" smtClean="0"/>
              <a:t>Lossless-join property</a:t>
            </a:r>
            <a:r>
              <a:rPr lang="en-GB" b="1" smtClean="0"/>
              <a:t> enables us to find any instance of the original relation from corresponding instances in the smaller relations. </a:t>
            </a:r>
          </a:p>
          <a:p>
            <a:pPr lvl="1"/>
            <a:r>
              <a:rPr lang="en-GB" b="1" i="1" smtClean="0"/>
              <a:t>Dependency preservation property</a:t>
            </a:r>
            <a:r>
              <a:rPr lang="en-GB" b="1" smtClean="0"/>
              <a:t> enables us to enforce a constraint on the original relation by enforcing some constraint on each of the smaller relations. </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ADFEA8-5754-4C05-BE1B-351D9CEF6629}" type="slidenum">
              <a:rPr lang="en-GB" sz="1400"/>
              <a:pPr/>
              <a:t>16</a:t>
            </a:fld>
            <a:endParaRPr lang="en-GB" sz="1400"/>
          </a:p>
        </p:txBody>
      </p:sp>
      <p:sp>
        <p:nvSpPr>
          <p:cNvPr id="20483" name="Rectangle 2"/>
          <p:cNvSpPr>
            <a:spLocks noGrp="1" noChangeArrowheads="1"/>
          </p:cNvSpPr>
          <p:nvPr>
            <p:ph type="title"/>
          </p:nvPr>
        </p:nvSpPr>
        <p:spPr/>
        <p:txBody>
          <a:bodyPr/>
          <a:lstStyle/>
          <a:p>
            <a:pPr algn="just"/>
            <a:r>
              <a:rPr lang="en-GB" b="1" smtClean="0"/>
              <a:t>Functional Dependencies</a:t>
            </a:r>
          </a:p>
        </p:txBody>
      </p:sp>
      <p:sp>
        <p:nvSpPr>
          <p:cNvPr id="20484" name="Rectangle 3"/>
          <p:cNvSpPr>
            <a:spLocks noGrp="1" noChangeArrowheads="1"/>
          </p:cNvSpPr>
          <p:nvPr>
            <p:ph type="body" idx="1"/>
          </p:nvPr>
        </p:nvSpPr>
        <p:spPr/>
        <p:txBody>
          <a:bodyPr/>
          <a:lstStyle/>
          <a:p>
            <a:r>
              <a:rPr lang="en-GB" b="1" smtClean="0"/>
              <a:t>Important concept associated with normalization.</a:t>
            </a:r>
          </a:p>
          <a:p>
            <a:endParaRPr lang="en-GB" b="1" smtClean="0"/>
          </a:p>
          <a:p>
            <a:r>
              <a:rPr lang="en-GB" b="1" smtClean="0"/>
              <a:t>Functional dependency describes relationship between attributes.</a:t>
            </a:r>
          </a:p>
          <a:p>
            <a:endParaRPr lang="en-GB" b="1" smtClean="0"/>
          </a:p>
          <a:p>
            <a:r>
              <a:rPr lang="en-GB" b="1" smtClean="0"/>
              <a:t>For example, if A and B are attributes of relation R, B is functionally dependent on A (denoted A </a:t>
            </a:r>
            <a:r>
              <a:rPr lang="en-GB" b="1" smtClean="0">
                <a:sym typeface="Symbol" pitchFamily="18" charset="2"/>
              </a:rPr>
              <a:t></a:t>
            </a:r>
            <a:r>
              <a:rPr lang="en-GB" b="1" smtClean="0"/>
              <a:t> B), if each value of A in R is associated with exactly one value of B in R.</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6ECD64-53C6-4BE0-AF73-7A4A6B624ECE}" type="slidenum">
              <a:rPr lang="en-GB" sz="1400"/>
              <a:pPr/>
              <a:t>17</a:t>
            </a:fld>
            <a:endParaRPr lang="en-GB" sz="1400"/>
          </a:p>
        </p:txBody>
      </p:sp>
      <p:sp>
        <p:nvSpPr>
          <p:cNvPr id="21507" name="Rectangle 2"/>
          <p:cNvSpPr>
            <a:spLocks noGrp="1" noChangeArrowheads="1"/>
          </p:cNvSpPr>
          <p:nvPr>
            <p:ph type="title"/>
          </p:nvPr>
        </p:nvSpPr>
        <p:spPr>
          <a:noFill/>
        </p:spPr>
        <p:txBody>
          <a:bodyPr lIns="90488" tIns="44450" rIns="90488" bIns="44450"/>
          <a:lstStyle/>
          <a:p>
            <a:r>
              <a:rPr lang="en-GB" b="1" smtClean="0"/>
              <a:t>Characteristics of Functional Dependencies</a:t>
            </a:r>
          </a:p>
        </p:txBody>
      </p:sp>
      <p:sp>
        <p:nvSpPr>
          <p:cNvPr id="21508" name="Rectangle 3"/>
          <p:cNvSpPr>
            <a:spLocks noGrp="1" noChangeArrowheads="1"/>
          </p:cNvSpPr>
          <p:nvPr>
            <p:ph type="body" idx="1"/>
          </p:nvPr>
        </p:nvSpPr>
        <p:spPr>
          <a:xfrm>
            <a:off x="685800" y="1524000"/>
            <a:ext cx="7727950" cy="4114800"/>
          </a:xfrm>
          <a:noFill/>
        </p:spPr>
        <p:txBody>
          <a:bodyPr lIns="90488" tIns="44450" rIns="90488" bIns="44450"/>
          <a:lstStyle/>
          <a:p>
            <a:r>
              <a:rPr lang="en-GB" b="1" smtClean="0"/>
              <a:t>Property of the meaning or semantics of the attributes in a relation.</a:t>
            </a:r>
          </a:p>
          <a:p>
            <a:endParaRPr lang="en-GB" b="1" smtClean="0"/>
          </a:p>
          <a:p>
            <a:r>
              <a:rPr lang="en-GB" b="1" smtClean="0"/>
              <a:t>Diagrammatic representation.</a:t>
            </a:r>
          </a:p>
          <a:p>
            <a:endParaRPr lang="en-GB" b="1" smtClean="0"/>
          </a:p>
          <a:p>
            <a:endParaRPr lang="en-GB" b="1" smtClean="0"/>
          </a:p>
          <a:p>
            <a:endParaRPr lang="en-GB" b="1" smtClean="0"/>
          </a:p>
          <a:p>
            <a:r>
              <a:rPr lang="en-GB" b="1" smtClean="0"/>
              <a:t>The </a:t>
            </a:r>
            <a:r>
              <a:rPr lang="en-GB" b="1" i="1" smtClean="0"/>
              <a:t>determinant</a:t>
            </a:r>
            <a:r>
              <a:rPr lang="en-GB" b="1" smtClean="0"/>
              <a:t> of a functional dependency refers to the attribute or group of attributes on the left-hand side of the arrow.</a:t>
            </a:r>
          </a:p>
          <a:p>
            <a:endParaRPr lang="en-GB" b="1" smtClean="0"/>
          </a:p>
        </p:txBody>
      </p:sp>
      <p:pic>
        <p:nvPicPr>
          <p:cNvPr id="21509" name="Picture 6" descr="DS3-Figure 13-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576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7F3DEAA-4AC7-4505-BFFC-6F66D9C65DA9}" type="slidenum">
              <a:rPr lang="en-GB" sz="1400"/>
              <a:pPr/>
              <a:t>18</a:t>
            </a:fld>
            <a:endParaRPr lang="en-GB" sz="1400"/>
          </a:p>
        </p:txBody>
      </p:sp>
      <p:sp>
        <p:nvSpPr>
          <p:cNvPr id="22531" name="Rectangle 2"/>
          <p:cNvSpPr>
            <a:spLocks noGrp="1" noChangeArrowheads="1"/>
          </p:cNvSpPr>
          <p:nvPr>
            <p:ph type="title"/>
          </p:nvPr>
        </p:nvSpPr>
        <p:spPr>
          <a:noFill/>
        </p:spPr>
        <p:txBody>
          <a:bodyPr lIns="90488" tIns="44450" rIns="90488" bIns="44450"/>
          <a:lstStyle/>
          <a:p>
            <a:r>
              <a:rPr lang="en-GB" b="1" smtClean="0"/>
              <a:t>An Example Functional Dependency</a:t>
            </a:r>
          </a:p>
        </p:txBody>
      </p:sp>
      <p:pic>
        <p:nvPicPr>
          <p:cNvPr id="22532" name="Picture 10" descr="C13NF05"/>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l="34996" t="658"/>
          <a:stretch>
            <a:fillRect/>
          </a:stretch>
        </p:blipFill>
        <p:spPr>
          <a:xfrm>
            <a:off x="755650" y="1773238"/>
            <a:ext cx="5688013" cy="4430712"/>
          </a:xfrm>
          <a:noFill/>
        </p:spPr>
      </p:pic>
    </p:spTree>
  </p:cSld>
  <p:clrMapOvr>
    <a:overrideClrMapping bg1="lt1" tx1="dk1" bg2="lt2" tx2="dk2" accent1="accent1" accent2="accent2" accent3="accent3" accent4="accent4" accent5="accent5" accent6="accent6" hlink="hlink" folHlink="folHlink"/>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B027ED-A521-480A-9415-FEB5AAE7A534}" type="slidenum">
              <a:rPr lang="en-GB" sz="1400"/>
              <a:pPr/>
              <a:t>19</a:t>
            </a:fld>
            <a:endParaRPr lang="en-GB" sz="1400"/>
          </a:p>
        </p:txBody>
      </p:sp>
      <p:sp>
        <p:nvSpPr>
          <p:cNvPr id="23555" name="Rectangle 1026"/>
          <p:cNvSpPr>
            <a:spLocks noGrp="1" noChangeArrowheads="1"/>
          </p:cNvSpPr>
          <p:nvPr>
            <p:ph type="title"/>
          </p:nvPr>
        </p:nvSpPr>
        <p:spPr/>
        <p:txBody>
          <a:bodyPr/>
          <a:lstStyle/>
          <a:p>
            <a:r>
              <a:rPr lang="en-GB" b="1" smtClean="0"/>
              <a:t>Example Functional Dependency that holds for all Time</a:t>
            </a:r>
          </a:p>
        </p:txBody>
      </p:sp>
      <p:sp>
        <p:nvSpPr>
          <p:cNvPr id="23556" name="Rectangle 1027"/>
          <p:cNvSpPr>
            <a:spLocks noGrp="1" noChangeArrowheads="1"/>
          </p:cNvSpPr>
          <p:nvPr>
            <p:ph type="body" idx="1"/>
          </p:nvPr>
        </p:nvSpPr>
        <p:spPr/>
        <p:txBody>
          <a:bodyPr/>
          <a:lstStyle/>
          <a:p>
            <a:pPr>
              <a:lnSpc>
                <a:spcPct val="90000"/>
              </a:lnSpc>
            </a:pPr>
            <a:r>
              <a:rPr lang="en-US" b="1" smtClean="0"/>
              <a:t>Consider the values shown in staffNo and sName attributes of the Staff relation</a:t>
            </a:r>
            <a:r>
              <a:rPr lang="en-US" smtClean="0"/>
              <a:t> </a:t>
            </a:r>
            <a:r>
              <a:rPr lang="en-US" b="1" smtClean="0"/>
              <a:t>(see Slide 12). </a:t>
            </a:r>
          </a:p>
          <a:p>
            <a:pPr>
              <a:lnSpc>
                <a:spcPct val="90000"/>
              </a:lnSpc>
            </a:pPr>
            <a:endParaRPr lang="en-US" b="1" smtClean="0"/>
          </a:p>
          <a:p>
            <a:pPr>
              <a:lnSpc>
                <a:spcPct val="90000"/>
              </a:lnSpc>
            </a:pPr>
            <a:r>
              <a:rPr lang="en-US" b="1" smtClean="0"/>
              <a:t>Based on sample data, the following functional dependencies appear to hold.</a:t>
            </a:r>
          </a:p>
          <a:p>
            <a:pPr>
              <a:lnSpc>
                <a:spcPct val="90000"/>
              </a:lnSpc>
            </a:pPr>
            <a:endParaRPr lang="en-US" b="1" smtClean="0"/>
          </a:p>
          <a:p>
            <a:pPr lvl="1">
              <a:lnSpc>
                <a:spcPct val="90000"/>
              </a:lnSpc>
              <a:buFontTx/>
              <a:buNone/>
            </a:pPr>
            <a:r>
              <a:rPr lang="en-US" b="1" smtClean="0"/>
              <a:t>staffNo </a:t>
            </a:r>
            <a:r>
              <a:rPr lang="en-US" b="1" smtClean="0">
                <a:cs typeface="Times New Roman" pitchFamily="18" charset="0"/>
              </a:rPr>
              <a:t>→</a:t>
            </a:r>
            <a:r>
              <a:rPr lang="en-US" b="1" smtClean="0"/>
              <a:t> sName</a:t>
            </a:r>
          </a:p>
          <a:p>
            <a:pPr lvl="1">
              <a:lnSpc>
                <a:spcPct val="90000"/>
              </a:lnSpc>
              <a:buFontTx/>
              <a:buNone/>
            </a:pPr>
            <a:r>
              <a:rPr lang="en-US" b="1" smtClean="0"/>
              <a:t>sName </a:t>
            </a:r>
            <a:r>
              <a:rPr lang="en-US" b="1" smtClean="0">
                <a:cs typeface="Times New Roman" pitchFamily="18" charset="0"/>
              </a:rPr>
              <a:t>→</a:t>
            </a:r>
            <a:r>
              <a:rPr lang="en-US" b="1" smtClean="0"/>
              <a:t> staffNo </a:t>
            </a:r>
            <a:r>
              <a:rPr lang="en-US" smtClean="0"/>
              <a:t>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DACE3-E7AD-42D1-B703-B19265E29AC4}" type="slidenum">
              <a:rPr lang="en-GB" sz="1400"/>
              <a:pPr/>
              <a:t>2</a:t>
            </a:fld>
            <a:endParaRPr lang="en-GB" sz="1400"/>
          </a:p>
        </p:txBody>
      </p:sp>
      <p:sp>
        <p:nvSpPr>
          <p:cNvPr id="6147" name="Rectangle 2"/>
          <p:cNvSpPr>
            <a:spLocks noGrp="1" noChangeArrowheads="1"/>
          </p:cNvSpPr>
          <p:nvPr>
            <p:ph type="title"/>
          </p:nvPr>
        </p:nvSpPr>
        <p:spPr>
          <a:noFill/>
        </p:spPr>
        <p:txBody>
          <a:bodyPr lIns="90488" tIns="44450" rIns="90488" bIns="44450"/>
          <a:lstStyle/>
          <a:p>
            <a:r>
              <a:rPr lang="en-GB" b="1" smtClean="0"/>
              <a:t>Objectives</a:t>
            </a:r>
          </a:p>
        </p:txBody>
      </p:sp>
      <p:sp>
        <p:nvSpPr>
          <p:cNvPr id="6148" name="Rectangle 3"/>
          <p:cNvSpPr>
            <a:spLocks noGrp="1" noChangeArrowheads="1"/>
          </p:cNvSpPr>
          <p:nvPr>
            <p:ph type="body" idx="1"/>
          </p:nvPr>
        </p:nvSpPr>
        <p:spPr>
          <a:noFill/>
        </p:spPr>
        <p:txBody>
          <a:bodyPr lIns="90488" tIns="44450" rIns="90488" bIns="44450"/>
          <a:lstStyle/>
          <a:p>
            <a:pPr>
              <a:lnSpc>
                <a:spcPct val="90000"/>
              </a:lnSpc>
            </a:pPr>
            <a:r>
              <a:rPr lang="en-US" b="1" smtClean="0"/>
              <a:t>The purpose of normalization. </a:t>
            </a:r>
          </a:p>
          <a:p>
            <a:pPr>
              <a:lnSpc>
                <a:spcPct val="90000"/>
              </a:lnSpc>
            </a:pPr>
            <a:r>
              <a:rPr lang="en-US" b="1" smtClean="0"/>
              <a:t>How normalization can be used when designing a relational database.</a:t>
            </a:r>
          </a:p>
          <a:p>
            <a:pPr>
              <a:lnSpc>
                <a:spcPct val="90000"/>
              </a:lnSpc>
            </a:pPr>
            <a:r>
              <a:rPr lang="en-US" b="1" smtClean="0"/>
              <a:t>The potential problems associated with redundant data in base relations.</a:t>
            </a:r>
          </a:p>
          <a:p>
            <a:pPr>
              <a:lnSpc>
                <a:spcPct val="90000"/>
              </a:lnSpc>
            </a:pPr>
            <a:r>
              <a:rPr lang="en-US" b="1" smtClean="0"/>
              <a:t>The concept of functional dependency, which describes the relationship between attributes.</a:t>
            </a:r>
          </a:p>
          <a:p>
            <a:pPr>
              <a:lnSpc>
                <a:spcPct val="90000"/>
              </a:lnSpc>
            </a:pPr>
            <a:r>
              <a:rPr lang="en-US" b="1" smtClean="0"/>
              <a:t>The characteristics of functional dependencies used in normalization.</a:t>
            </a:r>
          </a:p>
          <a:p>
            <a:pPr>
              <a:lnSpc>
                <a:spcPct val="90000"/>
              </a:lnSpc>
            </a:pPr>
            <a:endParaRPr lang="en-US" b="1"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509CED-3B97-4E23-A6DD-9714F13BAF63}" type="slidenum">
              <a:rPr lang="en-GB" sz="1400"/>
              <a:pPr/>
              <a:t>20</a:t>
            </a:fld>
            <a:endParaRPr lang="en-GB" sz="1400"/>
          </a:p>
        </p:txBody>
      </p:sp>
      <p:sp>
        <p:nvSpPr>
          <p:cNvPr id="24579" name="Rectangle 2"/>
          <p:cNvSpPr>
            <a:spLocks noGrp="1" noChangeArrowheads="1"/>
          </p:cNvSpPr>
          <p:nvPr>
            <p:ph type="title"/>
          </p:nvPr>
        </p:nvSpPr>
        <p:spPr/>
        <p:txBody>
          <a:bodyPr/>
          <a:lstStyle/>
          <a:p>
            <a:r>
              <a:rPr lang="en-GB" b="1" smtClean="0"/>
              <a:t>Example Functional Dependency that holds for all Time</a:t>
            </a:r>
          </a:p>
        </p:txBody>
      </p:sp>
      <p:sp>
        <p:nvSpPr>
          <p:cNvPr id="24580" name="Rectangle 3"/>
          <p:cNvSpPr>
            <a:spLocks noGrp="1" noChangeArrowheads="1"/>
          </p:cNvSpPr>
          <p:nvPr>
            <p:ph type="body" idx="1"/>
          </p:nvPr>
        </p:nvSpPr>
        <p:spPr/>
        <p:txBody>
          <a:bodyPr/>
          <a:lstStyle/>
          <a:p>
            <a:r>
              <a:rPr lang="en-US" b="1" smtClean="0"/>
              <a:t>However, the only functional dependency that remains true for all possible values for the staffNo and sName attributes of the Staff relation is:</a:t>
            </a:r>
          </a:p>
          <a:p>
            <a:pPr lvl="1">
              <a:buFontTx/>
              <a:buNone/>
            </a:pPr>
            <a:endParaRPr lang="en-US" sz="3200" b="1" smtClean="0"/>
          </a:p>
          <a:p>
            <a:pPr lvl="1">
              <a:buFontTx/>
              <a:buNone/>
            </a:pPr>
            <a:r>
              <a:rPr lang="en-US" sz="3200" b="1" smtClean="0"/>
              <a:t>staffNo </a:t>
            </a:r>
            <a:r>
              <a:rPr lang="en-US" sz="3200" b="1" smtClean="0">
                <a:cs typeface="Times New Roman" pitchFamily="18" charset="0"/>
              </a:rPr>
              <a:t>→</a:t>
            </a:r>
            <a:r>
              <a:rPr lang="en-US" sz="3200" b="1" smtClean="0"/>
              <a:t> sName</a:t>
            </a:r>
          </a:p>
          <a:p>
            <a:pPr lvl="1">
              <a:buFontTx/>
              <a:buNone/>
            </a:pPr>
            <a:endParaRPr lang="en-US" sz="3200" smtClean="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838D03-908B-49E3-AFD7-90C748D5C796}" type="slidenum">
              <a:rPr lang="en-GB" sz="1400"/>
              <a:pPr/>
              <a:t>21</a:t>
            </a:fld>
            <a:endParaRPr lang="en-GB" sz="1400"/>
          </a:p>
        </p:txBody>
      </p:sp>
      <p:sp>
        <p:nvSpPr>
          <p:cNvPr id="25603" name="Rectangle 2"/>
          <p:cNvSpPr>
            <a:spLocks noGrp="1" noChangeArrowheads="1"/>
          </p:cNvSpPr>
          <p:nvPr>
            <p:ph type="title"/>
          </p:nvPr>
        </p:nvSpPr>
        <p:spPr/>
        <p:txBody>
          <a:bodyPr/>
          <a:lstStyle/>
          <a:p>
            <a:r>
              <a:rPr lang="en-GB" b="1" smtClean="0"/>
              <a:t>Characteristics of Functional Dependencies</a:t>
            </a:r>
          </a:p>
        </p:txBody>
      </p:sp>
      <p:sp>
        <p:nvSpPr>
          <p:cNvPr id="25604" name="Rectangle 3"/>
          <p:cNvSpPr>
            <a:spLocks noGrp="1" noChangeArrowheads="1"/>
          </p:cNvSpPr>
          <p:nvPr>
            <p:ph type="body" idx="1"/>
          </p:nvPr>
        </p:nvSpPr>
        <p:spPr/>
        <p:txBody>
          <a:bodyPr/>
          <a:lstStyle/>
          <a:p>
            <a:r>
              <a:rPr lang="en-US" sz="3200" b="1" smtClean="0"/>
              <a:t>Determinants should have the minimal number of attributes necessary to maintain the functional dependency with the attribute(s) on the right hand-side. </a:t>
            </a:r>
          </a:p>
          <a:p>
            <a:endParaRPr lang="en-US" sz="3200" b="1" smtClean="0"/>
          </a:p>
          <a:p>
            <a:r>
              <a:rPr lang="en-US" sz="3200" b="1" smtClean="0"/>
              <a:t>This requirement is called </a:t>
            </a:r>
            <a:r>
              <a:rPr lang="en-US" sz="3200" b="1" i="1" smtClean="0"/>
              <a:t>full functional dependency.</a:t>
            </a:r>
          </a:p>
          <a:p>
            <a:endParaRPr lang="en-US" sz="3200" b="1" i="1" smtClean="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2DD698-6349-41CD-A740-0AB73B9F0512}" type="slidenum">
              <a:rPr lang="en-GB" sz="1400"/>
              <a:pPr/>
              <a:t>22</a:t>
            </a:fld>
            <a:endParaRPr lang="en-GB" sz="1400"/>
          </a:p>
        </p:txBody>
      </p:sp>
      <p:sp>
        <p:nvSpPr>
          <p:cNvPr id="26627" name="Rectangle 2"/>
          <p:cNvSpPr>
            <a:spLocks noGrp="1" noChangeArrowheads="1"/>
          </p:cNvSpPr>
          <p:nvPr>
            <p:ph type="title"/>
          </p:nvPr>
        </p:nvSpPr>
        <p:spPr/>
        <p:txBody>
          <a:bodyPr/>
          <a:lstStyle/>
          <a:p>
            <a:r>
              <a:rPr lang="en-GB" b="1" smtClean="0"/>
              <a:t>Characteristics of Functional Dependencies</a:t>
            </a:r>
          </a:p>
        </p:txBody>
      </p:sp>
      <p:sp>
        <p:nvSpPr>
          <p:cNvPr id="26628" name="Rectangle 3"/>
          <p:cNvSpPr>
            <a:spLocks noGrp="1" noChangeArrowheads="1"/>
          </p:cNvSpPr>
          <p:nvPr>
            <p:ph type="body" idx="1"/>
          </p:nvPr>
        </p:nvSpPr>
        <p:spPr/>
        <p:txBody>
          <a:bodyPr/>
          <a:lstStyle/>
          <a:p>
            <a:r>
              <a:rPr lang="en-US" sz="3200" b="1" smtClean="0"/>
              <a:t>Full functional dependency</a:t>
            </a:r>
            <a:r>
              <a:rPr lang="en-US" sz="3200" b="1" i="1" smtClean="0"/>
              <a:t> </a:t>
            </a:r>
            <a:r>
              <a:rPr lang="en-US" sz="3200" b="1" smtClean="0"/>
              <a:t>indicates that if A and B are attributes of a relation, B is fully functionally dependent on A, if B is functionally dependent on A, but not on any proper subset of A.</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269BDE-A384-4C3A-A2C5-1534A9CD4660}" type="slidenum">
              <a:rPr lang="en-GB" sz="1400"/>
              <a:pPr/>
              <a:t>23</a:t>
            </a:fld>
            <a:endParaRPr lang="en-GB" sz="1400"/>
          </a:p>
        </p:txBody>
      </p:sp>
      <p:sp>
        <p:nvSpPr>
          <p:cNvPr id="27651" name="Rectangle 2"/>
          <p:cNvSpPr>
            <a:spLocks noGrp="1" noChangeArrowheads="1"/>
          </p:cNvSpPr>
          <p:nvPr>
            <p:ph type="title"/>
          </p:nvPr>
        </p:nvSpPr>
        <p:spPr/>
        <p:txBody>
          <a:bodyPr/>
          <a:lstStyle/>
          <a:p>
            <a:r>
              <a:rPr lang="en-GB" b="1" smtClean="0"/>
              <a:t>Example Full Functional Dependency</a:t>
            </a:r>
          </a:p>
        </p:txBody>
      </p:sp>
      <p:sp>
        <p:nvSpPr>
          <p:cNvPr id="27652" name="Rectangle 3"/>
          <p:cNvSpPr>
            <a:spLocks noGrp="1" noChangeArrowheads="1"/>
          </p:cNvSpPr>
          <p:nvPr>
            <p:ph type="body" idx="1"/>
          </p:nvPr>
        </p:nvSpPr>
        <p:spPr/>
        <p:txBody>
          <a:bodyPr/>
          <a:lstStyle/>
          <a:p>
            <a:pPr>
              <a:lnSpc>
                <a:spcPct val="90000"/>
              </a:lnSpc>
            </a:pPr>
            <a:r>
              <a:rPr lang="en-US" b="1" smtClean="0"/>
              <a:t>Exists in the Staff relation</a:t>
            </a:r>
            <a:r>
              <a:rPr lang="en-US" smtClean="0"/>
              <a:t> </a:t>
            </a:r>
            <a:r>
              <a:rPr lang="en-US" b="1" smtClean="0"/>
              <a:t>(see Slide 12).</a:t>
            </a:r>
          </a:p>
          <a:p>
            <a:pPr>
              <a:lnSpc>
                <a:spcPct val="90000"/>
              </a:lnSpc>
            </a:pPr>
            <a:endParaRPr lang="en-US" b="1" smtClean="0"/>
          </a:p>
          <a:p>
            <a:pPr>
              <a:lnSpc>
                <a:spcPct val="90000"/>
              </a:lnSpc>
              <a:buFont typeface="Monotype Sorts" pitchFamily="2" charset="2"/>
              <a:buNone/>
            </a:pPr>
            <a:r>
              <a:rPr lang="en-US" b="1" smtClean="0"/>
              <a:t>	staffNo, sName </a:t>
            </a:r>
            <a:r>
              <a:rPr lang="en-US" b="1" smtClean="0">
                <a:cs typeface="Times New Roman" pitchFamily="18" charset="0"/>
              </a:rPr>
              <a:t>→</a:t>
            </a:r>
            <a:r>
              <a:rPr lang="en-US" b="1" smtClean="0"/>
              <a:t> branchNo</a:t>
            </a:r>
          </a:p>
          <a:p>
            <a:pPr>
              <a:lnSpc>
                <a:spcPct val="90000"/>
              </a:lnSpc>
            </a:pPr>
            <a:endParaRPr lang="en-US" b="1" smtClean="0"/>
          </a:p>
          <a:p>
            <a:pPr>
              <a:lnSpc>
                <a:spcPct val="90000"/>
              </a:lnSpc>
            </a:pPr>
            <a:r>
              <a:rPr lang="en-US" b="1" smtClean="0"/>
              <a:t>True - each value of (staffNo, sName) is associated with a single value of branchNo. </a:t>
            </a:r>
          </a:p>
          <a:p>
            <a:pPr>
              <a:lnSpc>
                <a:spcPct val="90000"/>
              </a:lnSpc>
            </a:pPr>
            <a:endParaRPr lang="en-US" b="1" smtClean="0"/>
          </a:p>
          <a:p>
            <a:pPr>
              <a:lnSpc>
                <a:spcPct val="90000"/>
              </a:lnSpc>
            </a:pPr>
            <a:r>
              <a:rPr lang="en-US" b="1" smtClean="0"/>
              <a:t>However, branchNo is also functionally dependent on a subset of (staffNo, sName), namely staffNo. Example above is a </a:t>
            </a:r>
            <a:r>
              <a:rPr lang="en-US" b="1" i="1" smtClean="0"/>
              <a:t>partial dependency. </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6C998F-9454-4A31-BBBD-DB2AED4B760A}" type="slidenum">
              <a:rPr lang="en-GB" sz="1400"/>
              <a:pPr/>
              <a:t>24</a:t>
            </a:fld>
            <a:endParaRPr lang="en-GB" sz="1400"/>
          </a:p>
        </p:txBody>
      </p:sp>
      <p:sp>
        <p:nvSpPr>
          <p:cNvPr id="28675" name="Rectangle 2"/>
          <p:cNvSpPr>
            <a:spLocks noGrp="1" noChangeArrowheads="1"/>
          </p:cNvSpPr>
          <p:nvPr>
            <p:ph type="title"/>
          </p:nvPr>
        </p:nvSpPr>
        <p:spPr/>
        <p:txBody>
          <a:bodyPr/>
          <a:lstStyle/>
          <a:p>
            <a:r>
              <a:rPr lang="en-GB" b="1" smtClean="0"/>
              <a:t>Characteristics of Functional Dependencies</a:t>
            </a:r>
          </a:p>
        </p:txBody>
      </p:sp>
      <p:sp>
        <p:nvSpPr>
          <p:cNvPr id="28676" name="Rectangle 3"/>
          <p:cNvSpPr>
            <a:spLocks noGrp="1" noChangeArrowheads="1"/>
          </p:cNvSpPr>
          <p:nvPr>
            <p:ph type="body" idx="1"/>
          </p:nvPr>
        </p:nvSpPr>
        <p:spPr/>
        <p:txBody>
          <a:bodyPr/>
          <a:lstStyle/>
          <a:p>
            <a:pPr>
              <a:lnSpc>
                <a:spcPct val="90000"/>
              </a:lnSpc>
            </a:pPr>
            <a:r>
              <a:rPr lang="en-US" b="1" smtClean="0">
                <a:cs typeface="Times New Roman" pitchFamily="18" charset="0"/>
              </a:rPr>
              <a:t>Main characteristics of functional dependencies used in normalization:</a:t>
            </a:r>
          </a:p>
          <a:p>
            <a:pPr lvl="1">
              <a:lnSpc>
                <a:spcPct val="90000"/>
              </a:lnSpc>
            </a:pPr>
            <a:r>
              <a:rPr lang="en-US" b="1" smtClean="0"/>
              <a:t>There is a </a:t>
            </a:r>
            <a:r>
              <a:rPr lang="en-US" b="1" i="1" smtClean="0"/>
              <a:t>one-to-one</a:t>
            </a:r>
            <a:r>
              <a:rPr lang="en-US" b="1" smtClean="0"/>
              <a:t> relationship between the attribute(s) on the left-hand side (determinant) and those on the right-hand side of a functional dependency. </a:t>
            </a:r>
          </a:p>
          <a:p>
            <a:pPr lvl="1">
              <a:lnSpc>
                <a:spcPct val="90000"/>
              </a:lnSpc>
            </a:pPr>
            <a:r>
              <a:rPr lang="en-US" b="1" smtClean="0"/>
              <a:t>Holds for </a:t>
            </a:r>
            <a:r>
              <a:rPr lang="en-US" b="1" i="1" smtClean="0"/>
              <a:t>all</a:t>
            </a:r>
            <a:r>
              <a:rPr lang="en-US" b="1" smtClean="0"/>
              <a:t> time.</a:t>
            </a:r>
          </a:p>
          <a:p>
            <a:pPr lvl="1">
              <a:lnSpc>
                <a:spcPct val="90000"/>
              </a:lnSpc>
            </a:pPr>
            <a:r>
              <a:rPr lang="en-US" b="1" smtClean="0"/>
              <a:t>The determinant has the </a:t>
            </a:r>
            <a:r>
              <a:rPr lang="en-US" b="1" i="1" smtClean="0"/>
              <a:t>minimal</a:t>
            </a:r>
            <a:r>
              <a:rPr lang="en-US" b="1" smtClean="0"/>
              <a:t> number of attributes necessary to maintain the dependency with the attribute(s) on the right hand-side. </a:t>
            </a:r>
            <a:endParaRPr lang="en-GB" b="1" smtClean="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3B2FDCC-58B7-4DDE-9F94-DF8380E352E8}" type="slidenum">
              <a:rPr lang="en-GB" sz="1400"/>
              <a:pPr/>
              <a:t>25</a:t>
            </a:fld>
            <a:endParaRPr lang="en-GB" sz="1400"/>
          </a:p>
        </p:txBody>
      </p:sp>
      <p:sp>
        <p:nvSpPr>
          <p:cNvPr id="29699" name="Rectangle 2"/>
          <p:cNvSpPr>
            <a:spLocks noGrp="1" noChangeArrowheads="1"/>
          </p:cNvSpPr>
          <p:nvPr>
            <p:ph type="title"/>
          </p:nvPr>
        </p:nvSpPr>
        <p:spPr/>
        <p:txBody>
          <a:bodyPr/>
          <a:lstStyle/>
          <a:p>
            <a:r>
              <a:rPr lang="en-GB" b="1" smtClean="0"/>
              <a:t>Transitive Dependencies</a:t>
            </a:r>
          </a:p>
        </p:txBody>
      </p:sp>
      <p:sp>
        <p:nvSpPr>
          <p:cNvPr id="29700" name="Rectangle 3"/>
          <p:cNvSpPr>
            <a:spLocks noGrp="1" noChangeArrowheads="1"/>
          </p:cNvSpPr>
          <p:nvPr>
            <p:ph type="body" idx="1"/>
          </p:nvPr>
        </p:nvSpPr>
        <p:spPr/>
        <p:txBody>
          <a:bodyPr/>
          <a:lstStyle/>
          <a:p>
            <a:pPr>
              <a:lnSpc>
                <a:spcPct val="90000"/>
              </a:lnSpc>
            </a:pPr>
            <a:r>
              <a:rPr lang="en-US" b="1" dirty="0" smtClean="0"/>
              <a:t>Important to recognize a transitive dependency because its existence in a relation can potentially cause update</a:t>
            </a:r>
            <a:r>
              <a:rPr lang="en-US" dirty="0" smtClean="0"/>
              <a:t> anomalies.</a:t>
            </a:r>
            <a:endParaRPr lang="en-US" b="1" dirty="0" smtClean="0"/>
          </a:p>
          <a:p>
            <a:pPr>
              <a:lnSpc>
                <a:spcPct val="90000"/>
              </a:lnSpc>
            </a:pPr>
            <a:endParaRPr lang="en-US" b="1" dirty="0" smtClean="0"/>
          </a:p>
          <a:p>
            <a:pPr>
              <a:lnSpc>
                <a:spcPct val="90000"/>
              </a:lnSpc>
            </a:pPr>
            <a:r>
              <a:rPr lang="en-US" b="1" dirty="0" smtClean="0"/>
              <a:t>Transitive dependency </a:t>
            </a:r>
            <a:r>
              <a:rPr lang="en-US" dirty="0" smtClean="0"/>
              <a:t>describes a condition where A, B, and C are attributes of a relation such that </a:t>
            </a:r>
            <a:r>
              <a:rPr lang="en-US" b="1" dirty="0" smtClean="0"/>
              <a:t>if A </a:t>
            </a:r>
            <a:r>
              <a:rPr lang="en-US" b="1" dirty="0" smtClean="0">
                <a:cs typeface="Times New Roman" pitchFamily="18" charset="0"/>
              </a:rPr>
              <a:t>→</a:t>
            </a:r>
            <a:r>
              <a:rPr lang="en-US" b="1" dirty="0" smtClean="0"/>
              <a:t> B and B </a:t>
            </a:r>
            <a:r>
              <a:rPr lang="en-US" b="1" dirty="0" smtClean="0">
                <a:cs typeface="Times New Roman" pitchFamily="18" charset="0"/>
              </a:rPr>
              <a:t>→</a:t>
            </a:r>
            <a:r>
              <a:rPr lang="en-US" b="1" dirty="0" smtClean="0"/>
              <a:t> C, then C is transitively dependent on A via B (provided that A is not functionally dependent on B or C). </a:t>
            </a:r>
          </a:p>
          <a:p>
            <a:pPr>
              <a:lnSpc>
                <a:spcPct val="90000"/>
              </a:lnSpc>
              <a:buFont typeface="Monotype Sorts" pitchFamily="2" charset="2"/>
              <a:buNone/>
            </a:pPr>
            <a:endParaRPr lang="en-US" b="1" dirty="0" smtClean="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4F6FD38-0994-4361-BFF2-D7F6AB85820A}" type="slidenum">
              <a:rPr lang="en-GB" sz="1400"/>
              <a:pPr/>
              <a:t>26</a:t>
            </a:fld>
            <a:endParaRPr lang="en-GB" sz="1400"/>
          </a:p>
        </p:txBody>
      </p:sp>
      <p:sp>
        <p:nvSpPr>
          <p:cNvPr id="30723" name="Rectangle 2"/>
          <p:cNvSpPr>
            <a:spLocks noGrp="1" noChangeArrowheads="1"/>
          </p:cNvSpPr>
          <p:nvPr>
            <p:ph type="title"/>
          </p:nvPr>
        </p:nvSpPr>
        <p:spPr/>
        <p:txBody>
          <a:bodyPr/>
          <a:lstStyle/>
          <a:p>
            <a:r>
              <a:rPr lang="en-GB" b="1" smtClean="0"/>
              <a:t>Example Transitive Dependency</a:t>
            </a:r>
          </a:p>
        </p:txBody>
      </p:sp>
      <p:sp>
        <p:nvSpPr>
          <p:cNvPr id="30724" name="Rectangle 3"/>
          <p:cNvSpPr>
            <a:spLocks noGrp="1" noChangeArrowheads="1"/>
          </p:cNvSpPr>
          <p:nvPr>
            <p:ph type="body" idx="1"/>
          </p:nvPr>
        </p:nvSpPr>
        <p:spPr/>
        <p:txBody>
          <a:bodyPr/>
          <a:lstStyle/>
          <a:p>
            <a:pPr>
              <a:lnSpc>
                <a:spcPct val="90000"/>
              </a:lnSpc>
            </a:pPr>
            <a:r>
              <a:rPr lang="en-US" b="1" smtClean="0"/>
              <a:t>Consider functional dependencies in the StaffBranch relation</a:t>
            </a:r>
            <a:r>
              <a:rPr lang="en-US" smtClean="0"/>
              <a:t> </a:t>
            </a:r>
            <a:r>
              <a:rPr lang="en-US" b="1" smtClean="0"/>
              <a:t>(see Slide 12).</a:t>
            </a:r>
          </a:p>
          <a:p>
            <a:pPr>
              <a:lnSpc>
                <a:spcPct val="90000"/>
              </a:lnSpc>
            </a:pPr>
            <a:endParaRPr lang="en-US" b="1" smtClean="0"/>
          </a:p>
          <a:p>
            <a:pPr>
              <a:lnSpc>
                <a:spcPct val="90000"/>
              </a:lnSpc>
              <a:buFont typeface="Monotype Sorts" pitchFamily="2" charset="2"/>
              <a:buNone/>
            </a:pPr>
            <a:r>
              <a:rPr lang="en-US" b="1" smtClean="0"/>
              <a:t>	 staffNo </a:t>
            </a:r>
            <a:r>
              <a:rPr lang="en-US" b="1" smtClean="0">
                <a:cs typeface="Times New Roman" pitchFamily="18" charset="0"/>
              </a:rPr>
              <a:t>→</a:t>
            </a:r>
            <a:r>
              <a:rPr lang="en-US" b="1" smtClean="0"/>
              <a:t> sName, position, salary, branchNo, 		   bAddress</a:t>
            </a:r>
          </a:p>
          <a:p>
            <a:pPr>
              <a:lnSpc>
                <a:spcPct val="90000"/>
              </a:lnSpc>
              <a:buFont typeface="Monotype Sorts" pitchFamily="2" charset="2"/>
              <a:buNone/>
            </a:pPr>
            <a:r>
              <a:rPr lang="en-US" b="1" smtClean="0"/>
              <a:t>	 branchNo </a:t>
            </a:r>
            <a:r>
              <a:rPr lang="en-US" b="1" smtClean="0">
                <a:cs typeface="Times New Roman" pitchFamily="18" charset="0"/>
              </a:rPr>
              <a:t>→</a:t>
            </a:r>
            <a:r>
              <a:rPr lang="en-US" b="1" smtClean="0"/>
              <a:t> bAddress</a:t>
            </a:r>
          </a:p>
          <a:p>
            <a:pPr>
              <a:lnSpc>
                <a:spcPct val="90000"/>
              </a:lnSpc>
              <a:buFont typeface="Monotype Sorts" pitchFamily="2" charset="2"/>
              <a:buNone/>
            </a:pPr>
            <a:endParaRPr lang="en-US" b="1" smtClean="0"/>
          </a:p>
          <a:p>
            <a:pPr>
              <a:lnSpc>
                <a:spcPct val="90000"/>
              </a:lnSpc>
            </a:pPr>
            <a:r>
              <a:rPr lang="en-US" b="1" smtClean="0"/>
              <a:t>Transitive dependency, branchNo </a:t>
            </a:r>
            <a:r>
              <a:rPr lang="en-US" b="1" smtClean="0">
                <a:cs typeface="Times New Roman" pitchFamily="18" charset="0"/>
              </a:rPr>
              <a:t>→</a:t>
            </a:r>
            <a:r>
              <a:rPr lang="en-US" b="1" smtClean="0"/>
              <a:t> bAddress exists on staffNo via branchNo. </a:t>
            </a:r>
          </a:p>
          <a:p>
            <a:pPr>
              <a:lnSpc>
                <a:spcPct val="90000"/>
              </a:lnSpc>
            </a:pPr>
            <a:endParaRPr lang="en-US" b="1" smtClean="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1A0B8A-1C8C-45A8-8EE7-751A4EDAEC22}" type="slidenum">
              <a:rPr lang="en-GB" sz="1400"/>
              <a:pPr/>
              <a:t>27</a:t>
            </a:fld>
            <a:endParaRPr lang="en-GB" sz="1400"/>
          </a:p>
        </p:txBody>
      </p:sp>
      <p:sp>
        <p:nvSpPr>
          <p:cNvPr id="31747" name="Rectangle 2"/>
          <p:cNvSpPr>
            <a:spLocks noGrp="1" noChangeArrowheads="1"/>
          </p:cNvSpPr>
          <p:nvPr>
            <p:ph type="title"/>
          </p:nvPr>
        </p:nvSpPr>
        <p:spPr>
          <a:noFill/>
        </p:spPr>
        <p:txBody>
          <a:bodyPr lIns="90488" tIns="44450" rIns="90488" bIns="44450"/>
          <a:lstStyle/>
          <a:p>
            <a:r>
              <a:rPr lang="en-GB" b="1" smtClean="0"/>
              <a:t>The Process of Normalization</a:t>
            </a:r>
          </a:p>
        </p:txBody>
      </p:sp>
      <p:sp>
        <p:nvSpPr>
          <p:cNvPr id="31748" name="Rectangle 3"/>
          <p:cNvSpPr>
            <a:spLocks noGrp="1" noChangeArrowheads="1"/>
          </p:cNvSpPr>
          <p:nvPr>
            <p:ph type="body" idx="1"/>
          </p:nvPr>
        </p:nvSpPr>
        <p:spPr>
          <a:noFill/>
        </p:spPr>
        <p:txBody>
          <a:bodyPr lIns="90488" tIns="44450" rIns="90488" bIns="44450"/>
          <a:lstStyle/>
          <a:p>
            <a:r>
              <a:rPr lang="en-GB" b="1" smtClean="0"/>
              <a:t>Formal technique for analyzing a relation based on its primary key and the functional dependencies between the attributes of that relation.</a:t>
            </a:r>
          </a:p>
          <a:p>
            <a:endParaRPr lang="en-GB" smtClean="0"/>
          </a:p>
          <a:p>
            <a:r>
              <a:rPr lang="en-GB" b="1" smtClean="0"/>
              <a:t>Often executed as a series of steps.  Each step corresponds to a specific normal form, which has known properties.</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8F2492-FE6B-4051-973D-BAA716C80FD6}" type="slidenum">
              <a:rPr lang="en-GB" sz="1400"/>
              <a:pPr/>
              <a:t>28</a:t>
            </a:fld>
            <a:endParaRPr lang="en-GB" sz="1400"/>
          </a:p>
        </p:txBody>
      </p:sp>
      <p:sp>
        <p:nvSpPr>
          <p:cNvPr id="32771" name="Rectangle 2"/>
          <p:cNvSpPr>
            <a:spLocks noGrp="1" noChangeArrowheads="1"/>
          </p:cNvSpPr>
          <p:nvPr>
            <p:ph type="title"/>
          </p:nvPr>
        </p:nvSpPr>
        <p:spPr/>
        <p:txBody>
          <a:bodyPr/>
          <a:lstStyle/>
          <a:p>
            <a:r>
              <a:rPr lang="en-US" b="1" smtClean="0"/>
              <a:t>Identifying Functional Dependencies</a:t>
            </a:r>
            <a:r>
              <a:rPr lang="en-US" smtClean="0"/>
              <a:t> </a:t>
            </a:r>
          </a:p>
        </p:txBody>
      </p:sp>
      <p:sp>
        <p:nvSpPr>
          <p:cNvPr id="32772" name="Rectangle 3"/>
          <p:cNvSpPr>
            <a:spLocks noGrp="1" noChangeArrowheads="1"/>
          </p:cNvSpPr>
          <p:nvPr>
            <p:ph type="body" idx="1"/>
          </p:nvPr>
        </p:nvSpPr>
        <p:spPr/>
        <p:txBody>
          <a:bodyPr/>
          <a:lstStyle/>
          <a:p>
            <a:pPr>
              <a:lnSpc>
                <a:spcPct val="90000"/>
              </a:lnSpc>
            </a:pPr>
            <a:r>
              <a:rPr lang="en-US" b="1" smtClean="0"/>
              <a:t>Identifying all functional dependencies between a set of attributes is relatively simple if the meaning of each attribute and the relationships between the attributes are well understood. </a:t>
            </a:r>
          </a:p>
          <a:p>
            <a:pPr>
              <a:lnSpc>
                <a:spcPct val="90000"/>
              </a:lnSpc>
            </a:pPr>
            <a:endParaRPr lang="en-US" b="1" smtClean="0"/>
          </a:p>
          <a:p>
            <a:pPr>
              <a:lnSpc>
                <a:spcPct val="90000"/>
              </a:lnSpc>
            </a:pPr>
            <a:r>
              <a:rPr lang="en-US" b="1" smtClean="0"/>
              <a:t>This information should be provided by the enterprise in the form of discussions with users and/or documentation such as the users’ requirements specification.</a:t>
            </a:r>
            <a:r>
              <a:rPr lang="en-US" smtClean="0"/>
              <a:t> </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17F0BC-DF19-472D-8D59-96A798939E66}" type="slidenum">
              <a:rPr lang="en-GB" sz="1400"/>
              <a:pPr/>
              <a:t>29</a:t>
            </a:fld>
            <a:endParaRPr lang="en-GB" sz="1400"/>
          </a:p>
        </p:txBody>
      </p:sp>
      <p:sp>
        <p:nvSpPr>
          <p:cNvPr id="33795" name="Rectangle 2"/>
          <p:cNvSpPr>
            <a:spLocks noGrp="1" noChangeArrowheads="1"/>
          </p:cNvSpPr>
          <p:nvPr>
            <p:ph type="title"/>
          </p:nvPr>
        </p:nvSpPr>
        <p:spPr/>
        <p:txBody>
          <a:bodyPr/>
          <a:lstStyle/>
          <a:p>
            <a:r>
              <a:rPr lang="en-US" b="1" smtClean="0"/>
              <a:t>Identifying Functional Dependencies</a:t>
            </a:r>
            <a:r>
              <a:rPr lang="en-US" smtClean="0"/>
              <a:t> </a:t>
            </a:r>
          </a:p>
        </p:txBody>
      </p:sp>
      <p:sp>
        <p:nvSpPr>
          <p:cNvPr id="33796" name="Rectangle 3"/>
          <p:cNvSpPr>
            <a:spLocks noGrp="1" noChangeArrowheads="1"/>
          </p:cNvSpPr>
          <p:nvPr>
            <p:ph type="body" idx="1"/>
          </p:nvPr>
        </p:nvSpPr>
        <p:spPr/>
        <p:txBody>
          <a:bodyPr/>
          <a:lstStyle/>
          <a:p>
            <a:r>
              <a:rPr lang="en-US" b="1" smtClean="0"/>
              <a:t>However, if the users are unavailable for consultation and/or the documentation is incomplete then depending on the database application it may be necessary for the database designer to use their common sense and/or experience to provide the missing information.</a:t>
            </a:r>
            <a:r>
              <a:rPr lang="en-US" smtClean="0"/>
              <a:t>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47DA1D-1FC4-4443-8195-4F6086242EC4}" type="slidenum">
              <a:rPr lang="en-GB" sz="1400"/>
              <a:pPr/>
              <a:t>3</a:t>
            </a:fld>
            <a:endParaRPr lang="en-GB" sz="1400"/>
          </a:p>
        </p:txBody>
      </p:sp>
      <p:sp>
        <p:nvSpPr>
          <p:cNvPr id="7171" name="Rectangle 2"/>
          <p:cNvSpPr>
            <a:spLocks noGrp="1" noChangeArrowheads="1"/>
          </p:cNvSpPr>
          <p:nvPr>
            <p:ph type="title"/>
          </p:nvPr>
        </p:nvSpPr>
        <p:spPr>
          <a:noFill/>
        </p:spPr>
        <p:txBody>
          <a:bodyPr lIns="90488" tIns="44450" rIns="90488" bIns="44450"/>
          <a:lstStyle/>
          <a:p>
            <a:r>
              <a:rPr lang="en-GB" b="1" smtClean="0"/>
              <a:t>Objectives</a:t>
            </a:r>
          </a:p>
        </p:txBody>
      </p:sp>
      <p:sp>
        <p:nvSpPr>
          <p:cNvPr id="7172" name="Rectangle 3"/>
          <p:cNvSpPr>
            <a:spLocks noGrp="1" noChangeArrowheads="1"/>
          </p:cNvSpPr>
          <p:nvPr>
            <p:ph type="body" idx="1"/>
          </p:nvPr>
        </p:nvSpPr>
        <p:spPr>
          <a:noFill/>
        </p:spPr>
        <p:txBody>
          <a:bodyPr lIns="90488" tIns="44450" rIns="90488" bIns="44450"/>
          <a:lstStyle/>
          <a:p>
            <a:r>
              <a:rPr lang="en-US" b="1" smtClean="0"/>
              <a:t>How to identify functional dependencies for a given relation.</a:t>
            </a:r>
          </a:p>
          <a:p>
            <a:r>
              <a:rPr lang="en-US" b="1" smtClean="0"/>
              <a:t>How functional dependencies identify the primary key for a relation.</a:t>
            </a:r>
          </a:p>
          <a:p>
            <a:r>
              <a:rPr lang="en-US" b="1" smtClean="0"/>
              <a:t>How to undertake the process of normalization.</a:t>
            </a:r>
          </a:p>
          <a:p>
            <a:pPr>
              <a:lnSpc>
                <a:spcPct val="90000"/>
              </a:lnSpc>
            </a:pPr>
            <a:r>
              <a:rPr lang="en-US" b="1" smtClean="0"/>
              <a:t>How normalization uses functional dependencies to group attributes into relations that are in a known normal form.</a:t>
            </a:r>
            <a:endParaRPr lang="en-GB" b="1" smtClean="0"/>
          </a:p>
          <a:p>
            <a:endParaRPr lang="en-US" b="1" smtClean="0"/>
          </a:p>
          <a:p>
            <a:endParaRPr lang="en-US" b="1"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5BE3229-02DE-402B-81C3-FF6278A6EB3A}" type="slidenum">
              <a:rPr lang="en-GB" sz="1400"/>
              <a:pPr/>
              <a:t>30</a:t>
            </a:fld>
            <a:endParaRPr lang="en-GB" sz="1400"/>
          </a:p>
        </p:txBody>
      </p:sp>
      <p:sp>
        <p:nvSpPr>
          <p:cNvPr id="34819" name="Rectangle 2"/>
          <p:cNvSpPr>
            <a:spLocks noGrp="1" noChangeArrowheads="1"/>
          </p:cNvSpPr>
          <p:nvPr>
            <p:ph type="title"/>
          </p:nvPr>
        </p:nvSpPr>
        <p:spPr/>
        <p:txBody>
          <a:bodyPr/>
          <a:lstStyle/>
          <a:p>
            <a:r>
              <a:rPr lang="en-US" b="1" smtClean="0"/>
              <a:t>Example - Identifying a set of functional dependencies for the StaffBranch relation</a:t>
            </a:r>
          </a:p>
        </p:txBody>
      </p:sp>
      <p:sp>
        <p:nvSpPr>
          <p:cNvPr id="34820" name="Rectangle 3"/>
          <p:cNvSpPr>
            <a:spLocks noGrp="1" noChangeArrowheads="1"/>
          </p:cNvSpPr>
          <p:nvPr>
            <p:ph type="body" idx="1"/>
          </p:nvPr>
        </p:nvSpPr>
        <p:spPr/>
        <p:txBody>
          <a:bodyPr/>
          <a:lstStyle/>
          <a:p>
            <a:r>
              <a:rPr lang="en-US" b="1" smtClean="0"/>
              <a:t>Examine semantics of attributes in StaffBranch relation (see Slide 12). Assume that position held and branch determine a member of staff’s salary. </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15EA9D-BAA0-4B53-A667-E98B46E98106}" type="slidenum">
              <a:rPr lang="en-GB" sz="1400"/>
              <a:pPr/>
              <a:t>31</a:t>
            </a:fld>
            <a:endParaRPr lang="en-GB" sz="1400"/>
          </a:p>
        </p:txBody>
      </p:sp>
      <p:sp>
        <p:nvSpPr>
          <p:cNvPr id="35843" name="Rectangle 2"/>
          <p:cNvSpPr>
            <a:spLocks noGrp="1" noChangeArrowheads="1"/>
          </p:cNvSpPr>
          <p:nvPr>
            <p:ph type="title"/>
          </p:nvPr>
        </p:nvSpPr>
        <p:spPr/>
        <p:txBody>
          <a:bodyPr/>
          <a:lstStyle/>
          <a:p>
            <a:r>
              <a:rPr lang="en-US" b="1" smtClean="0"/>
              <a:t>Example - Identifying a set of functional dependencies for the StaffBranch relation</a:t>
            </a:r>
          </a:p>
        </p:txBody>
      </p:sp>
      <p:sp>
        <p:nvSpPr>
          <p:cNvPr id="35844" name="Rectangle 3"/>
          <p:cNvSpPr>
            <a:spLocks noGrp="1" noChangeArrowheads="1"/>
          </p:cNvSpPr>
          <p:nvPr>
            <p:ph type="body" idx="1"/>
          </p:nvPr>
        </p:nvSpPr>
        <p:spPr/>
        <p:txBody>
          <a:bodyPr/>
          <a:lstStyle/>
          <a:p>
            <a:r>
              <a:rPr lang="en-US" b="1" smtClean="0"/>
              <a:t>With sufficient information available, identify the functional dependencies for the StaffBranch relation as:</a:t>
            </a:r>
          </a:p>
          <a:p>
            <a:pPr>
              <a:buFont typeface="Monotype Sorts" pitchFamily="2" charset="2"/>
              <a:buNone/>
            </a:pPr>
            <a:endParaRPr lang="en-US" b="1" smtClean="0"/>
          </a:p>
          <a:p>
            <a:pPr>
              <a:buFont typeface="Monotype Sorts" pitchFamily="2" charset="2"/>
              <a:buNone/>
            </a:pPr>
            <a:r>
              <a:rPr lang="en-US" b="1" smtClean="0"/>
              <a:t>	staffNo </a:t>
            </a:r>
            <a:r>
              <a:rPr lang="en-US" b="1" smtClean="0">
                <a:cs typeface="Times New Roman" pitchFamily="18" charset="0"/>
              </a:rPr>
              <a:t>→</a:t>
            </a:r>
            <a:r>
              <a:rPr lang="en-US" b="1" smtClean="0"/>
              <a:t> sName, position, salary, branchNo, 	            bAddress</a:t>
            </a:r>
          </a:p>
          <a:p>
            <a:pPr>
              <a:buFont typeface="Monotype Sorts" pitchFamily="2" charset="2"/>
              <a:buNone/>
            </a:pPr>
            <a:r>
              <a:rPr lang="en-US" b="1" smtClean="0"/>
              <a:t>	branchNo </a:t>
            </a:r>
            <a:r>
              <a:rPr lang="en-US" b="1" smtClean="0">
                <a:cs typeface="Times New Roman" pitchFamily="18" charset="0"/>
              </a:rPr>
              <a:t>→</a:t>
            </a:r>
            <a:r>
              <a:rPr lang="en-US" b="1" smtClean="0"/>
              <a:t> bAddress</a:t>
            </a:r>
          </a:p>
          <a:p>
            <a:pPr>
              <a:buFont typeface="Monotype Sorts" pitchFamily="2" charset="2"/>
              <a:buNone/>
            </a:pPr>
            <a:r>
              <a:rPr lang="en-US" b="1" smtClean="0"/>
              <a:t>	bAddress </a:t>
            </a:r>
            <a:r>
              <a:rPr lang="en-US" b="1" smtClean="0">
                <a:cs typeface="Times New Roman" pitchFamily="18" charset="0"/>
              </a:rPr>
              <a:t>→</a:t>
            </a:r>
            <a:r>
              <a:rPr lang="en-US" b="1" smtClean="0"/>
              <a:t> branchNo</a:t>
            </a:r>
          </a:p>
          <a:p>
            <a:pPr>
              <a:buFont typeface="Monotype Sorts" pitchFamily="2" charset="2"/>
              <a:buNone/>
            </a:pPr>
            <a:r>
              <a:rPr lang="en-US" b="1" smtClean="0"/>
              <a:t>	branchNo, position </a:t>
            </a:r>
            <a:r>
              <a:rPr lang="en-US" b="1" smtClean="0">
                <a:cs typeface="Times New Roman" pitchFamily="18" charset="0"/>
              </a:rPr>
              <a:t>→</a:t>
            </a:r>
            <a:r>
              <a:rPr lang="en-US" b="1" smtClean="0"/>
              <a:t> salary</a:t>
            </a:r>
          </a:p>
          <a:p>
            <a:pPr>
              <a:buFont typeface="Monotype Sorts" pitchFamily="2" charset="2"/>
              <a:buNone/>
            </a:pPr>
            <a:r>
              <a:rPr lang="en-US" b="1" smtClean="0"/>
              <a:t>	bAddress, position </a:t>
            </a:r>
            <a:r>
              <a:rPr lang="en-US" b="1" smtClean="0">
                <a:cs typeface="Times New Roman" pitchFamily="18" charset="0"/>
              </a:rPr>
              <a:t>→</a:t>
            </a:r>
            <a:r>
              <a:rPr lang="en-US" b="1" smtClean="0"/>
              <a:t> salary</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49A583-5932-4BFB-9042-1CF1F951DF65}" type="slidenum">
              <a:rPr lang="en-GB" sz="1400"/>
              <a:pPr/>
              <a:t>32</a:t>
            </a:fld>
            <a:endParaRPr lang="en-GB" sz="1400"/>
          </a:p>
        </p:txBody>
      </p:sp>
      <p:sp>
        <p:nvSpPr>
          <p:cNvPr id="36867" name="Rectangle 2"/>
          <p:cNvSpPr>
            <a:spLocks noGrp="1" noChangeArrowheads="1"/>
          </p:cNvSpPr>
          <p:nvPr>
            <p:ph type="title"/>
          </p:nvPr>
        </p:nvSpPr>
        <p:spPr/>
        <p:txBody>
          <a:bodyPr/>
          <a:lstStyle/>
          <a:p>
            <a:r>
              <a:rPr lang="en-US" b="1" smtClean="0"/>
              <a:t>Example - Using sample data to identify functional dependencies</a:t>
            </a:r>
            <a:r>
              <a:rPr lang="en-US" smtClean="0"/>
              <a:t>.</a:t>
            </a:r>
          </a:p>
        </p:txBody>
      </p:sp>
      <p:sp>
        <p:nvSpPr>
          <p:cNvPr id="36868" name="Rectangle 3"/>
          <p:cNvSpPr>
            <a:spLocks noGrp="1" noChangeArrowheads="1"/>
          </p:cNvSpPr>
          <p:nvPr>
            <p:ph type="body" idx="1"/>
          </p:nvPr>
        </p:nvSpPr>
        <p:spPr/>
        <p:txBody>
          <a:bodyPr/>
          <a:lstStyle/>
          <a:p>
            <a:pPr>
              <a:lnSpc>
                <a:spcPct val="90000"/>
              </a:lnSpc>
            </a:pPr>
            <a:r>
              <a:rPr lang="en-US" b="1" smtClean="0"/>
              <a:t>Consider the data for attributes denoted A, B, C, D, and E in the Sample relation (see Slide 33).  </a:t>
            </a:r>
          </a:p>
          <a:p>
            <a:pPr>
              <a:lnSpc>
                <a:spcPct val="90000"/>
              </a:lnSpc>
            </a:pPr>
            <a:endParaRPr lang="en-US" b="1" smtClean="0"/>
          </a:p>
          <a:p>
            <a:pPr>
              <a:lnSpc>
                <a:spcPct val="90000"/>
              </a:lnSpc>
            </a:pPr>
            <a:r>
              <a:rPr lang="en-US" b="1" smtClean="0"/>
              <a:t>Important to establish that sample data values shown in relation are representative of all possible values that can be held by attributes A, B, C, D, and E. Assume true despite the relatively small amount of data shown in this relation.</a:t>
            </a:r>
            <a:r>
              <a:rPr lang="en-US" smtClean="0"/>
              <a:t> </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71BC7-9266-4844-89FC-092FA23A6A26}" type="slidenum">
              <a:rPr lang="en-GB" sz="1400"/>
              <a:pPr/>
              <a:t>33</a:t>
            </a:fld>
            <a:endParaRPr lang="en-GB" sz="1400"/>
          </a:p>
        </p:txBody>
      </p:sp>
      <p:sp>
        <p:nvSpPr>
          <p:cNvPr id="37891" name="Rectangle 2"/>
          <p:cNvSpPr>
            <a:spLocks noGrp="1" noChangeArrowheads="1"/>
          </p:cNvSpPr>
          <p:nvPr>
            <p:ph type="title"/>
          </p:nvPr>
        </p:nvSpPr>
        <p:spPr/>
        <p:txBody>
          <a:bodyPr/>
          <a:lstStyle/>
          <a:p>
            <a:r>
              <a:rPr lang="en-US" b="1" smtClean="0"/>
              <a:t>Example - Using sample data to identify functional dependencies</a:t>
            </a:r>
            <a:r>
              <a:rPr lang="en-US" smtClean="0"/>
              <a:t>.</a:t>
            </a:r>
          </a:p>
        </p:txBody>
      </p:sp>
      <p:pic>
        <p:nvPicPr>
          <p:cNvPr id="37892" name="Picture 8" descr="C13NF06"/>
          <p:cNvPicPr>
            <a:picLocks noChangeAspect="1" noChangeArrowheads="1"/>
          </p:cNvPicPr>
          <p:nvPr>
            <p:ph idx="1"/>
          </p:nvPr>
        </p:nvPicPr>
        <p:blipFill>
          <a:blip r:embed="rId3">
            <a:extLst>
              <a:ext uri="{28A0092B-C50C-407E-A947-70E740481C1C}">
                <a14:useLocalDpi xmlns:a14="http://schemas.microsoft.com/office/drawing/2010/main" val="0"/>
              </a:ext>
            </a:extLst>
          </a:blip>
          <a:srcRect l="17810" t="-253"/>
          <a:stretch>
            <a:fillRect/>
          </a:stretch>
        </p:blipFill>
        <p:spPr>
          <a:xfrm>
            <a:off x="755650" y="1628775"/>
            <a:ext cx="7488238" cy="4441825"/>
          </a:xfrm>
          <a:noFill/>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3077AA-75B9-4A8A-AC51-CF75AD95F60B}" type="slidenum">
              <a:rPr lang="en-GB" sz="1400"/>
              <a:pPr/>
              <a:t>34</a:t>
            </a:fld>
            <a:endParaRPr lang="en-GB" sz="1400"/>
          </a:p>
        </p:txBody>
      </p:sp>
      <p:sp>
        <p:nvSpPr>
          <p:cNvPr id="38915" name="Rectangle 2"/>
          <p:cNvSpPr>
            <a:spLocks noGrp="1" noChangeArrowheads="1"/>
          </p:cNvSpPr>
          <p:nvPr>
            <p:ph type="title"/>
          </p:nvPr>
        </p:nvSpPr>
        <p:spPr/>
        <p:txBody>
          <a:bodyPr/>
          <a:lstStyle/>
          <a:p>
            <a:r>
              <a:rPr lang="en-US" b="1" smtClean="0"/>
              <a:t>Example - Using sample data to identify functional dependencies</a:t>
            </a:r>
            <a:r>
              <a:rPr lang="en-US" smtClean="0"/>
              <a:t>.</a:t>
            </a:r>
          </a:p>
        </p:txBody>
      </p:sp>
      <p:sp>
        <p:nvSpPr>
          <p:cNvPr id="38916" name="Rectangle 3"/>
          <p:cNvSpPr>
            <a:spLocks noGrp="1" noChangeArrowheads="1"/>
          </p:cNvSpPr>
          <p:nvPr>
            <p:ph type="body" idx="1"/>
          </p:nvPr>
        </p:nvSpPr>
        <p:spPr/>
        <p:txBody>
          <a:bodyPr/>
          <a:lstStyle/>
          <a:p>
            <a:r>
              <a:rPr lang="en-US" b="1" smtClean="0"/>
              <a:t>Function dependencies between attributes A to E in the Sample relation.</a:t>
            </a:r>
          </a:p>
          <a:p>
            <a:endParaRPr lang="en-US" b="1" smtClean="0"/>
          </a:p>
          <a:p>
            <a:pPr>
              <a:buFont typeface="Monotype Sorts" pitchFamily="2" charset="2"/>
              <a:buNone/>
            </a:pPr>
            <a:r>
              <a:rPr lang="en-US" b="1" smtClean="0"/>
              <a:t>	A </a:t>
            </a:r>
            <a:r>
              <a:rPr lang="en-US" b="1" smtClean="0">
                <a:sym typeface="Symbol" pitchFamily="18" charset="2"/>
              </a:rPr>
              <a:t></a:t>
            </a:r>
            <a:r>
              <a:rPr lang="en-US" b="1" smtClean="0"/>
              <a:t> C			(fd1)</a:t>
            </a:r>
          </a:p>
          <a:p>
            <a:pPr>
              <a:buFont typeface="Monotype Sorts" pitchFamily="2" charset="2"/>
              <a:buNone/>
            </a:pPr>
            <a:r>
              <a:rPr lang="en-US" b="1" smtClean="0"/>
              <a:t>	C </a:t>
            </a:r>
            <a:r>
              <a:rPr lang="en-US" b="1" smtClean="0">
                <a:sym typeface="Symbol" pitchFamily="18" charset="2"/>
              </a:rPr>
              <a:t></a:t>
            </a:r>
            <a:r>
              <a:rPr lang="en-US" b="1" smtClean="0"/>
              <a:t> A			(fd2)</a:t>
            </a:r>
          </a:p>
          <a:p>
            <a:pPr>
              <a:buFont typeface="Monotype Sorts" pitchFamily="2" charset="2"/>
              <a:buNone/>
            </a:pPr>
            <a:r>
              <a:rPr lang="en-US" b="1" smtClean="0"/>
              <a:t>	B  </a:t>
            </a:r>
            <a:r>
              <a:rPr lang="en-US" b="1" smtClean="0">
                <a:sym typeface="Symbol" pitchFamily="18" charset="2"/>
              </a:rPr>
              <a:t></a:t>
            </a:r>
            <a:r>
              <a:rPr lang="en-US" b="1" smtClean="0"/>
              <a:t> D			(fd3)</a:t>
            </a:r>
          </a:p>
          <a:p>
            <a:pPr>
              <a:buFont typeface="Monotype Sorts" pitchFamily="2" charset="2"/>
              <a:buNone/>
            </a:pPr>
            <a:r>
              <a:rPr lang="en-US" b="1" smtClean="0"/>
              <a:t>	A, B  </a:t>
            </a:r>
            <a:r>
              <a:rPr lang="en-US" b="1" smtClean="0">
                <a:sym typeface="Symbol" pitchFamily="18" charset="2"/>
              </a:rPr>
              <a:t></a:t>
            </a:r>
            <a:r>
              <a:rPr lang="en-US" b="1" smtClean="0"/>
              <a:t>  E		(fd4)</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73364E-FFEA-4AC5-8207-4A187EA0B51E}" type="slidenum">
              <a:rPr lang="en-GB" sz="1400"/>
              <a:pPr/>
              <a:t>35</a:t>
            </a:fld>
            <a:endParaRPr lang="en-GB" sz="1400"/>
          </a:p>
        </p:txBody>
      </p:sp>
      <p:sp>
        <p:nvSpPr>
          <p:cNvPr id="39939" name="Rectangle 2"/>
          <p:cNvSpPr>
            <a:spLocks noGrp="1" noChangeArrowheads="1"/>
          </p:cNvSpPr>
          <p:nvPr>
            <p:ph type="title"/>
          </p:nvPr>
        </p:nvSpPr>
        <p:spPr/>
        <p:txBody>
          <a:bodyPr/>
          <a:lstStyle/>
          <a:p>
            <a:r>
              <a:rPr lang="en-US" b="1" smtClean="0"/>
              <a:t>Identifying the Primary Key for a Relation using Functional Dependencies</a:t>
            </a:r>
          </a:p>
        </p:txBody>
      </p:sp>
      <p:sp>
        <p:nvSpPr>
          <p:cNvPr id="39940" name="Rectangle 3"/>
          <p:cNvSpPr>
            <a:spLocks noGrp="1" noChangeArrowheads="1"/>
          </p:cNvSpPr>
          <p:nvPr>
            <p:ph type="body" idx="1"/>
          </p:nvPr>
        </p:nvSpPr>
        <p:spPr/>
        <p:txBody>
          <a:bodyPr/>
          <a:lstStyle/>
          <a:p>
            <a:r>
              <a:rPr lang="en-US" b="1" smtClean="0"/>
              <a:t>Main purpose of identifying a set of functional dependencies for a relation is to specify the set of integrity constraints that must hold on a relation.</a:t>
            </a:r>
          </a:p>
          <a:p>
            <a:endParaRPr lang="en-US" b="1" smtClean="0"/>
          </a:p>
          <a:p>
            <a:r>
              <a:rPr lang="en-US" b="1" smtClean="0"/>
              <a:t>An important integrity constraint to consider first is the identification of candidate keys, one of which is selected to be the primary key for the relation. </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F06A58-62E5-44C2-98C7-471D278056E5}" type="slidenum">
              <a:rPr lang="en-GB" sz="1400"/>
              <a:pPr/>
              <a:t>36</a:t>
            </a:fld>
            <a:endParaRPr lang="en-GB" sz="1400"/>
          </a:p>
        </p:txBody>
      </p:sp>
      <p:sp>
        <p:nvSpPr>
          <p:cNvPr id="40963" name="Rectangle 2"/>
          <p:cNvSpPr>
            <a:spLocks noGrp="1" noChangeArrowheads="1"/>
          </p:cNvSpPr>
          <p:nvPr>
            <p:ph type="title"/>
          </p:nvPr>
        </p:nvSpPr>
        <p:spPr/>
        <p:txBody>
          <a:bodyPr/>
          <a:lstStyle/>
          <a:p>
            <a:r>
              <a:rPr lang="en-US" b="1" smtClean="0"/>
              <a:t>Example - Identify Primary Key for StaffBranch Relation</a:t>
            </a:r>
          </a:p>
        </p:txBody>
      </p:sp>
      <p:sp>
        <p:nvSpPr>
          <p:cNvPr id="40964" name="Rectangle 3"/>
          <p:cNvSpPr>
            <a:spLocks noGrp="1" noChangeArrowheads="1"/>
          </p:cNvSpPr>
          <p:nvPr>
            <p:ph type="body" idx="1"/>
          </p:nvPr>
        </p:nvSpPr>
        <p:spPr/>
        <p:txBody>
          <a:bodyPr/>
          <a:lstStyle/>
          <a:p>
            <a:r>
              <a:rPr lang="en-US" b="1" smtClean="0"/>
              <a:t>StaffBranch relation has five functional dependencies (see Slide 31).</a:t>
            </a:r>
          </a:p>
          <a:p>
            <a:endParaRPr lang="en-US" b="1" smtClean="0"/>
          </a:p>
          <a:p>
            <a:r>
              <a:rPr lang="en-US" b="1" smtClean="0"/>
              <a:t>The determinants are staffNo, branchNo, bAddress, (branchNo, position), and (bAddress, position).</a:t>
            </a:r>
          </a:p>
          <a:p>
            <a:endParaRPr lang="en-US" b="1" smtClean="0"/>
          </a:p>
          <a:p>
            <a:r>
              <a:rPr lang="en-US" b="1" smtClean="0"/>
              <a:t>To identify all candidate key(s), identify the attribute (or group of attributes) that uniquely identifies each tuple in this relation</a:t>
            </a:r>
            <a:r>
              <a:rPr lang="en-US" smtClean="0"/>
              <a:t>.</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F308DEE-F3E5-49B9-A4D2-1910C4E671C3}" type="slidenum">
              <a:rPr lang="en-GB" sz="1400"/>
              <a:pPr/>
              <a:t>37</a:t>
            </a:fld>
            <a:endParaRPr lang="en-GB" sz="1400"/>
          </a:p>
        </p:txBody>
      </p:sp>
      <p:sp>
        <p:nvSpPr>
          <p:cNvPr id="41987" name="Rectangle 2"/>
          <p:cNvSpPr>
            <a:spLocks noGrp="1" noChangeArrowheads="1"/>
          </p:cNvSpPr>
          <p:nvPr>
            <p:ph type="title"/>
          </p:nvPr>
        </p:nvSpPr>
        <p:spPr>
          <a:xfrm>
            <a:off x="381000" y="266700"/>
            <a:ext cx="8078788" cy="1104900"/>
          </a:xfrm>
        </p:spPr>
        <p:txBody>
          <a:bodyPr/>
          <a:lstStyle/>
          <a:p>
            <a:r>
              <a:rPr lang="en-US" b="1" smtClean="0"/>
              <a:t>Example - Identifying Primary Key for StaffBranch Relation</a:t>
            </a:r>
          </a:p>
        </p:txBody>
      </p:sp>
      <p:sp>
        <p:nvSpPr>
          <p:cNvPr id="41988" name="Rectangle 3"/>
          <p:cNvSpPr>
            <a:spLocks noGrp="1" noChangeArrowheads="1"/>
          </p:cNvSpPr>
          <p:nvPr>
            <p:ph type="body" idx="1"/>
          </p:nvPr>
        </p:nvSpPr>
        <p:spPr/>
        <p:txBody>
          <a:bodyPr/>
          <a:lstStyle/>
          <a:p>
            <a:r>
              <a:rPr lang="en-US" b="1" smtClean="0"/>
              <a:t>All attributes that are not part of a candidate key should be functionally dependent on the key.</a:t>
            </a:r>
          </a:p>
          <a:p>
            <a:endParaRPr lang="en-US" b="1" smtClean="0"/>
          </a:p>
          <a:p>
            <a:r>
              <a:rPr lang="en-US" b="1" smtClean="0"/>
              <a:t>The only candidate key and therefore primary key for StaffBranch relation, is staffNo, as </a:t>
            </a:r>
            <a:r>
              <a:rPr lang="en-US" b="1" i="1" smtClean="0"/>
              <a:t>all </a:t>
            </a:r>
            <a:r>
              <a:rPr lang="en-US" b="1" smtClean="0"/>
              <a:t>other attributes of the relation are functionally dependent on staffNo.</a:t>
            </a:r>
            <a:r>
              <a:rPr lang="en-US" smtClean="0"/>
              <a:t> </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C88AB5-D4A8-404A-93E0-01535F9281C8}" type="slidenum">
              <a:rPr lang="en-GB" sz="1400"/>
              <a:pPr/>
              <a:t>38</a:t>
            </a:fld>
            <a:endParaRPr lang="en-GB" sz="1400"/>
          </a:p>
        </p:txBody>
      </p:sp>
      <p:sp>
        <p:nvSpPr>
          <p:cNvPr id="43011" name="Rectangle 2"/>
          <p:cNvSpPr>
            <a:spLocks noGrp="1" noChangeArrowheads="1"/>
          </p:cNvSpPr>
          <p:nvPr>
            <p:ph type="title"/>
          </p:nvPr>
        </p:nvSpPr>
        <p:spPr/>
        <p:txBody>
          <a:bodyPr/>
          <a:lstStyle/>
          <a:p>
            <a:r>
              <a:rPr lang="en-US" b="1" smtClean="0"/>
              <a:t>Example - Identifying Primary Key for Sample Relation</a:t>
            </a:r>
          </a:p>
        </p:txBody>
      </p:sp>
      <p:sp>
        <p:nvSpPr>
          <p:cNvPr id="43012" name="Rectangle 3"/>
          <p:cNvSpPr>
            <a:spLocks noGrp="1" noChangeArrowheads="1"/>
          </p:cNvSpPr>
          <p:nvPr>
            <p:ph type="body" idx="1"/>
          </p:nvPr>
        </p:nvSpPr>
        <p:spPr>
          <a:xfrm>
            <a:off x="1035050" y="1676400"/>
            <a:ext cx="7727950" cy="4632325"/>
          </a:xfrm>
        </p:spPr>
        <p:txBody>
          <a:bodyPr/>
          <a:lstStyle/>
          <a:p>
            <a:pPr>
              <a:lnSpc>
                <a:spcPct val="90000"/>
              </a:lnSpc>
            </a:pPr>
            <a:r>
              <a:rPr lang="en-US" b="1" smtClean="0"/>
              <a:t>Sample relation has four functional dependencies (see Slide 31).</a:t>
            </a:r>
          </a:p>
          <a:p>
            <a:pPr>
              <a:lnSpc>
                <a:spcPct val="90000"/>
              </a:lnSpc>
            </a:pPr>
            <a:endParaRPr lang="en-GB" b="1" smtClean="0"/>
          </a:p>
          <a:p>
            <a:pPr>
              <a:lnSpc>
                <a:spcPct val="90000"/>
              </a:lnSpc>
            </a:pPr>
            <a:r>
              <a:rPr lang="en-US" b="1" smtClean="0"/>
              <a:t>The determinants in the Sample relation are A, B, C, and (A, B). However, the only determinant that functionally determines all the other attributes of the relation is (A, B). </a:t>
            </a:r>
          </a:p>
          <a:p>
            <a:pPr>
              <a:lnSpc>
                <a:spcPct val="90000"/>
              </a:lnSpc>
            </a:pPr>
            <a:endParaRPr lang="en-GB" b="1" smtClean="0"/>
          </a:p>
          <a:p>
            <a:pPr>
              <a:lnSpc>
                <a:spcPct val="90000"/>
              </a:lnSpc>
            </a:pPr>
            <a:r>
              <a:rPr lang="en-US" b="1" smtClean="0"/>
              <a:t>(A, B) is identified as the primary key for this relation.</a:t>
            </a:r>
            <a:r>
              <a:rPr lang="en-US" smtClean="0"/>
              <a:t> </a:t>
            </a:r>
            <a:endParaRPr lang="en-US" b="1" smtClean="0"/>
          </a:p>
          <a:p>
            <a:pPr>
              <a:lnSpc>
                <a:spcPct val="90000"/>
              </a:lnSpc>
            </a:pPr>
            <a:endParaRPr lang="en-US" smtClean="0"/>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66A309-3024-4298-A682-07A06AAE0439}" type="slidenum">
              <a:rPr lang="en-GB" sz="1400"/>
              <a:pPr/>
              <a:t>39</a:t>
            </a:fld>
            <a:endParaRPr lang="en-GB" sz="1400"/>
          </a:p>
        </p:txBody>
      </p:sp>
      <p:sp>
        <p:nvSpPr>
          <p:cNvPr id="44035" name="Rectangle 2"/>
          <p:cNvSpPr>
            <a:spLocks noGrp="1" noChangeArrowheads="1"/>
          </p:cNvSpPr>
          <p:nvPr>
            <p:ph type="title"/>
          </p:nvPr>
        </p:nvSpPr>
        <p:spPr>
          <a:noFill/>
        </p:spPr>
        <p:txBody>
          <a:bodyPr lIns="90488" tIns="44450" rIns="90488" bIns="44450"/>
          <a:lstStyle/>
          <a:p>
            <a:r>
              <a:rPr lang="en-GB" b="1" smtClean="0"/>
              <a:t>The Process of Normalization</a:t>
            </a:r>
          </a:p>
        </p:txBody>
      </p:sp>
      <p:sp>
        <p:nvSpPr>
          <p:cNvPr id="44036" name="Rectangle 3"/>
          <p:cNvSpPr>
            <a:spLocks noGrp="1" noChangeArrowheads="1"/>
          </p:cNvSpPr>
          <p:nvPr>
            <p:ph type="body" idx="1"/>
          </p:nvPr>
        </p:nvSpPr>
        <p:spPr>
          <a:noFill/>
        </p:spPr>
        <p:txBody>
          <a:bodyPr lIns="90488" tIns="44450" rIns="90488" bIns="44450"/>
          <a:lstStyle/>
          <a:p>
            <a:r>
              <a:rPr lang="en-GB" b="1" smtClean="0"/>
              <a:t>As normalization proceeds, the relations become progressively more restricted (stronger) in format and also less vulnerable to update anomalies.</a:t>
            </a:r>
          </a:p>
          <a:p>
            <a:endParaRPr lang="en-GB" b="1" smtClean="0"/>
          </a:p>
          <a:p>
            <a:endParaRPr lang="en-GB" b="1"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21EE2D-5FFE-422B-AE24-1B02A1535719}" type="slidenum">
              <a:rPr lang="en-GB" sz="1400"/>
              <a:pPr/>
              <a:t>4</a:t>
            </a:fld>
            <a:endParaRPr lang="en-GB" sz="1400"/>
          </a:p>
        </p:txBody>
      </p:sp>
      <p:sp>
        <p:nvSpPr>
          <p:cNvPr id="8195" name="Rectangle 2"/>
          <p:cNvSpPr>
            <a:spLocks noGrp="1" noChangeArrowheads="1"/>
          </p:cNvSpPr>
          <p:nvPr>
            <p:ph type="title"/>
          </p:nvPr>
        </p:nvSpPr>
        <p:spPr>
          <a:noFill/>
        </p:spPr>
        <p:txBody>
          <a:bodyPr lIns="90488" tIns="44450" rIns="90488" bIns="44450"/>
          <a:lstStyle/>
          <a:p>
            <a:r>
              <a:rPr lang="en-GB" b="1" smtClean="0"/>
              <a:t>Objectives</a:t>
            </a:r>
          </a:p>
        </p:txBody>
      </p:sp>
      <p:sp>
        <p:nvSpPr>
          <p:cNvPr id="8196" name="Rectangle 3"/>
          <p:cNvSpPr>
            <a:spLocks noGrp="1" noChangeArrowheads="1"/>
          </p:cNvSpPr>
          <p:nvPr>
            <p:ph type="body" idx="1"/>
          </p:nvPr>
        </p:nvSpPr>
        <p:spPr>
          <a:noFill/>
        </p:spPr>
        <p:txBody>
          <a:bodyPr lIns="90488" tIns="44450" rIns="90488" bIns="44450"/>
          <a:lstStyle/>
          <a:p>
            <a:r>
              <a:rPr lang="en-US" b="1" smtClean="0"/>
              <a:t>How to identify the most commonly used normal forms, namely First Normal Form (1NF), Second Normal Form (2NF), and Third Normal Form (3NF).</a:t>
            </a:r>
          </a:p>
          <a:p>
            <a:r>
              <a:rPr lang="en-US" b="1" smtClean="0"/>
              <a:t>The problems associated with relations that break the rules of  1NF, 2NF, or 3NF.</a:t>
            </a:r>
          </a:p>
          <a:p>
            <a:r>
              <a:rPr lang="en-US" b="1" smtClean="0"/>
              <a:t>How to represent attributes shown on a form as 3NF relations using normalization.</a:t>
            </a:r>
          </a:p>
          <a:p>
            <a:endParaRPr lang="en-US" b="1" smtClean="0"/>
          </a:p>
          <a:p>
            <a:endParaRPr lang="en-GB" sz="2400" b="1"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FB2C94-8371-4749-897D-76565B5608B7}" type="slidenum">
              <a:rPr lang="en-GB" sz="1400"/>
              <a:pPr/>
              <a:t>40</a:t>
            </a:fld>
            <a:endParaRPr lang="en-GB" sz="1400"/>
          </a:p>
        </p:txBody>
      </p:sp>
      <p:sp>
        <p:nvSpPr>
          <p:cNvPr id="45059" name="Rectangle 2"/>
          <p:cNvSpPr>
            <a:spLocks noGrp="1" noChangeArrowheads="1"/>
          </p:cNvSpPr>
          <p:nvPr>
            <p:ph type="title"/>
          </p:nvPr>
        </p:nvSpPr>
        <p:spPr>
          <a:noFill/>
        </p:spPr>
        <p:txBody>
          <a:bodyPr lIns="90488" tIns="44450" rIns="90488" bIns="44450"/>
          <a:lstStyle/>
          <a:p>
            <a:r>
              <a:rPr lang="en-GB" b="1" smtClean="0"/>
              <a:t>The Process of Normalization</a:t>
            </a:r>
          </a:p>
        </p:txBody>
      </p:sp>
      <p:pic>
        <p:nvPicPr>
          <p:cNvPr id="45060" name="Picture 8" descr="C13NF07"/>
          <p:cNvPicPr>
            <a:picLocks noChangeAspect="1" noChangeArrowheads="1"/>
          </p:cNvPicPr>
          <p:nvPr>
            <p:ph idx="1"/>
          </p:nvPr>
        </p:nvPicPr>
        <p:blipFill>
          <a:blip r:embed="rId4">
            <a:extLst>
              <a:ext uri="{28A0092B-C50C-407E-A947-70E740481C1C}">
                <a14:useLocalDpi xmlns:a14="http://schemas.microsoft.com/office/drawing/2010/main" val="0"/>
              </a:ext>
            </a:extLst>
          </a:blip>
          <a:srcRect t="-488" r="20686"/>
          <a:stretch>
            <a:fillRect/>
          </a:stretch>
        </p:blipFill>
        <p:spPr>
          <a:xfrm>
            <a:off x="684213" y="1773238"/>
            <a:ext cx="7920037" cy="3375025"/>
          </a:xfrm>
          <a:noFill/>
        </p:spPr>
      </p:pic>
    </p:spTree>
  </p:cSld>
  <p:clrMapOvr>
    <a:overrideClrMapping bg1="lt1" tx1="dk1" bg2="lt2" tx2="dk2" accent1="accent1" accent2="accent2" accent3="accent3" accent4="accent4" accent5="accent5" accent6="accent6" hlink="hlink" folHlink="folHlink"/>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F00B84-DAC2-449E-B920-2DC8EA892A30}" type="slidenum">
              <a:rPr lang="en-GB" sz="1400"/>
              <a:pPr/>
              <a:t>41</a:t>
            </a:fld>
            <a:endParaRPr lang="en-GB" sz="1400"/>
          </a:p>
        </p:txBody>
      </p:sp>
      <p:sp>
        <p:nvSpPr>
          <p:cNvPr id="46083" name="Rectangle 2"/>
          <p:cNvSpPr>
            <a:spLocks noGrp="1" noChangeArrowheads="1"/>
          </p:cNvSpPr>
          <p:nvPr>
            <p:ph type="title"/>
          </p:nvPr>
        </p:nvSpPr>
        <p:spPr>
          <a:noFill/>
        </p:spPr>
        <p:txBody>
          <a:bodyPr lIns="90488" tIns="44450" rIns="90488" bIns="44450"/>
          <a:lstStyle/>
          <a:p>
            <a:r>
              <a:rPr lang="en-GB" b="1" smtClean="0"/>
              <a:t>The Process of Normalization</a:t>
            </a:r>
          </a:p>
        </p:txBody>
      </p:sp>
      <p:sp>
        <p:nvSpPr>
          <p:cNvPr id="46084" name="Rectangle 3"/>
          <p:cNvSpPr>
            <a:spLocks noGrp="1" noChangeArrowheads="1"/>
          </p:cNvSpPr>
          <p:nvPr>
            <p:ph type="body" sz="half" idx="1"/>
          </p:nvPr>
        </p:nvSpPr>
        <p:spPr>
          <a:noFill/>
        </p:spPr>
        <p:txBody>
          <a:bodyPr lIns="90488" tIns="44450" rIns="90488" bIns="44450"/>
          <a:lstStyle/>
          <a:p>
            <a:endParaRPr lang="en-GB" sz="2400" b="1" smtClean="0"/>
          </a:p>
          <a:p>
            <a:endParaRPr lang="en-GB" sz="2400" b="1" smtClean="0"/>
          </a:p>
          <a:p>
            <a:endParaRPr lang="en-GB" sz="2400" b="1" smtClean="0"/>
          </a:p>
        </p:txBody>
      </p:sp>
      <p:pic>
        <p:nvPicPr>
          <p:cNvPr id="46085" name="Picture 7" descr="C13NF08"/>
          <p:cNvPicPr>
            <a:picLocks noChangeAspect="1" noChangeArrowheads="1"/>
          </p:cNvPicPr>
          <p:nvPr>
            <p:ph sz="half" idx="2"/>
          </p:nvPr>
        </p:nvPicPr>
        <p:blipFill>
          <a:blip r:embed="rId4" cstate="print">
            <a:extLst>
              <a:ext uri="{28A0092B-C50C-407E-A947-70E740481C1C}">
                <a14:useLocalDpi xmlns:a14="http://schemas.microsoft.com/office/drawing/2010/main" val="0"/>
              </a:ext>
            </a:extLst>
          </a:blip>
          <a:srcRect r="377" b="15108"/>
          <a:stretch>
            <a:fillRect/>
          </a:stretch>
        </p:blipFill>
        <p:spPr>
          <a:xfrm>
            <a:off x="827088" y="1484313"/>
            <a:ext cx="6049962" cy="4991100"/>
          </a:xfrm>
          <a:noFill/>
        </p:spPr>
      </p:pic>
    </p:spTree>
  </p:cSld>
  <p:clrMapOvr>
    <a:overrideClrMapping bg1="lt1" tx1="dk1" bg2="lt2" tx2="dk2" accent1="accent1" accent2="accent2" accent3="accent3" accent4="accent4" accent5="accent5" accent6="accent6" hlink="hlink" folHlink="folHlink"/>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B49D5F-D614-4D5E-8303-387081776D44}" type="slidenum">
              <a:rPr lang="en-GB" sz="1400"/>
              <a:pPr/>
              <a:t>42</a:t>
            </a:fld>
            <a:endParaRPr lang="en-GB" sz="1400"/>
          </a:p>
        </p:txBody>
      </p:sp>
      <p:sp>
        <p:nvSpPr>
          <p:cNvPr id="47107" name="Rectangle 2"/>
          <p:cNvSpPr>
            <a:spLocks noGrp="1" noChangeArrowheads="1"/>
          </p:cNvSpPr>
          <p:nvPr>
            <p:ph type="title"/>
          </p:nvPr>
        </p:nvSpPr>
        <p:spPr>
          <a:noFill/>
        </p:spPr>
        <p:txBody>
          <a:bodyPr lIns="90488" tIns="44450" rIns="90488" bIns="44450"/>
          <a:lstStyle/>
          <a:p>
            <a:r>
              <a:rPr lang="en-GB" b="1" smtClean="0"/>
              <a:t>Unnormalized Form (UNF)</a:t>
            </a:r>
          </a:p>
        </p:txBody>
      </p:sp>
      <p:sp>
        <p:nvSpPr>
          <p:cNvPr id="47108" name="Rectangle 3"/>
          <p:cNvSpPr>
            <a:spLocks noGrp="1" noChangeArrowheads="1"/>
          </p:cNvSpPr>
          <p:nvPr>
            <p:ph type="body" idx="1"/>
          </p:nvPr>
        </p:nvSpPr>
        <p:spPr>
          <a:noFill/>
        </p:spPr>
        <p:txBody>
          <a:bodyPr lIns="90488" tIns="44450" rIns="90488" bIns="44450"/>
          <a:lstStyle/>
          <a:p>
            <a:r>
              <a:rPr lang="en-GB" b="1" smtClean="0"/>
              <a:t>A table that contains one or more repeating groups.</a:t>
            </a:r>
          </a:p>
          <a:p>
            <a:endParaRPr lang="en-GB" b="1" smtClean="0"/>
          </a:p>
          <a:p>
            <a:r>
              <a:rPr lang="en-GB" b="1" smtClean="0"/>
              <a:t>To create an unnormalized table </a:t>
            </a:r>
          </a:p>
          <a:p>
            <a:pPr lvl="1"/>
            <a:r>
              <a:rPr lang="en-GB" b="1" smtClean="0"/>
              <a:t>Transform the data from the information source (e.g. form) into table format with columns and rows.</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E2767A-4624-403B-BA4F-BE46F6C167BD}" type="slidenum">
              <a:rPr lang="en-GB" sz="1400"/>
              <a:pPr/>
              <a:t>43</a:t>
            </a:fld>
            <a:endParaRPr lang="en-GB" sz="1400"/>
          </a:p>
        </p:txBody>
      </p:sp>
      <p:sp>
        <p:nvSpPr>
          <p:cNvPr id="48131" name="Rectangle 2"/>
          <p:cNvSpPr>
            <a:spLocks noGrp="1" noChangeArrowheads="1"/>
          </p:cNvSpPr>
          <p:nvPr>
            <p:ph type="title"/>
          </p:nvPr>
        </p:nvSpPr>
        <p:spPr>
          <a:noFill/>
        </p:spPr>
        <p:txBody>
          <a:bodyPr lIns="90488" tIns="44450" rIns="90488" bIns="44450"/>
          <a:lstStyle/>
          <a:p>
            <a:r>
              <a:rPr lang="en-GB" b="1" smtClean="0"/>
              <a:t>First Normal Form (1NF)</a:t>
            </a:r>
          </a:p>
        </p:txBody>
      </p:sp>
      <p:sp>
        <p:nvSpPr>
          <p:cNvPr id="48132" name="Rectangle 3"/>
          <p:cNvSpPr>
            <a:spLocks noGrp="1" noChangeArrowheads="1"/>
          </p:cNvSpPr>
          <p:nvPr>
            <p:ph type="body" idx="1"/>
          </p:nvPr>
        </p:nvSpPr>
        <p:spPr>
          <a:noFill/>
        </p:spPr>
        <p:txBody>
          <a:bodyPr lIns="90488" tIns="44450" rIns="90488" bIns="44450"/>
          <a:lstStyle/>
          <a:p>
            <a:r>
              <a:rPr lang="en-GB" b="1" smtClean="0"/>
              <a:t>A relation in which the intersection of each row and column contains one and only one value.</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7D108D-27B6-44BB-A115-B24632854800}" type="slidenum">
              <a:rPr lang="en-GB" sz="1400"/>
              <a:pPr/>
              <a:t>44</a:t>
            </a:fld>
            <a:endParaRPr lang="en-GB" sz="1400"/>
          </a:p>
        </p:txBody>
      </p:sp>
      <p:sp>
        <p:nvSpPr>
          <p:cNvPr id="49155" name="Rectangle 1026"/>
          <p:cNvSpPr>
            <a:spLocks noGrp="1" noChangeArrowheads="1"/>
          </p:cNvSpPr>
          <p:nvPr>
            <p:ph type="title"/>
          </p:nvPr>
        </p:nvSpPr>
        <p:spPr>
          <a:noFill/>
        </p:spPr>
        <p:txBody>
          <a:bodyPr lIns="90488" tIns="44450" rIns="90488" bIns="44450"/>
          <a:lstStyle/>
          <a:p>
            <a:r>
              <a:rPr lang="en-GB" b="1" smtClean="0"/>
              <a:t>UNF to 1NF</a:t>
            </a:r>
          </a:p>
        </p:txBody>
      </p:sp>
      <p:sp>
        <p:nvSpPr>
          <p:cNvPr id="49156" name="Rectangle 1027"/>
          <p:cNvSpPr>
            <a:spLocks noGrp="1" noChangeArrowheads="1"/>
          </p:cNvSpPr>
          <p:nvPr>
            <p:ph type="body" idx="1"/>
          </p:nvPr>
        </p:nvSpPr>
        <p:spPr>
          <a:noFill/>
        </p:spPr>
        <p:txBody>
          <a:bodyPr lIns="90488" tIns="44450" rIns="90488" bIns="44450"/>
          <a:lstStyle/>
          <a:p>
            <a:r>
              <a:rPr lang="en-GB" b="1" smtClean="0"/>
              <a:t>Nominate an attribute or group of attributes to act as the key for the unnormalized table.</a:t>
            </a:r>
          </a:p>
          <a:p>
            <a:endParaRPr lang="en-GB" b="1" smtClean="0"/>
          </a:p>
          <a:p>
            <a:r>
              <a:rPr lang="en-GB" b="1" smtClean="0"/>
              <a:t>Identify the repeating group(s) in the unnormalized table which repeats for the key attribute(s).</a:t>
            </a:r>
          </a:p>
        </p:txBody>
      </p:sp>
      <p:sp>
        <p:nvSpPr>
          <p:cNvPr id="49157" name="Text Box 1028"/>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200"/>
              <a:t>Pearson Education © 2009</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FEDF2D-3D5D-40BC-85C1-57A6D7CF4447}" type="slidenum">
              <a:rPr lang="en-GB" sz="1400"/>
              <a:pPr/>
              <a:t>45</a:t>
            </a:fld>
            <a:endParaRPr lang="en-GB" sz="1400"/>
          </a:p>
        </p:txBody>
      </p:sp>
      <p:sp>
        <p:nvSpPr>
          <p:cNvPr id="50179" name="Rectangle 2"/>
          <p:cNvSpPr>
            <a:spLocks noGrp="1" noChangeArrowheads="1"/>
          </p:cNvSpPr>
          <p:nvPr>
            <p:ph type="title"/>
          </p:nvPr>
        </p:nvSpPr>
        <p:spPr>
          <a:noFill/>
        </p:spPr>
        <p:txBody>
          <a:bodyPr lIns="90488" tIns="44450" rIns="90488" bIns="44450"/>
          <a:lstStyle/>
          <a:p>
            <a:r>
              <a:rPr lang="en-GB" b="1" smtClean="0"/>
              <a:t>UNF to 1NF</a:t>
            </a:r>
          </a:p>
        </p:txBody>
      </p:sp>
      <p:sp>
        <p:nvSpPr>
          <p:cNvPr id="50180" name="Rectangle 3"/>
          <p:cNvSpPr>
            <a:spLocks noGrp="1" noChangeArrowheads="1"/>
          </p:cNvSpPr>
          <p:nvPr>
            <p:ph type="body" idx="1"/>
          </p:nvPr>
        </p:nvSpPr>
        <p:spPr>
          <a:noFill/>
        </p:spPr>
        <p:txBody>
          <a:bodyPr lIns="90488" tIns="44450" rIns="90488" bIns="44450"/>
          <a:lstStyle/>
          <a:p>
            <a:r>
              <a:rPr lang="en-GB" b="1" smtClean="0"/>
              <a:t>Remove the repeating group by</a:t>
            </a:r>
          </a:p>
          <a:p>
            <a:pPr lvl="1"/>
            <a:r>
              <a:rPr lang="en-GB" b="1" smtClean="0"/>
              <a:t>Entering appropriate data into the empty columns of rows containing the repeating data (‘flattening’ the table).</a:t>
            </a:r>
          </a:p>
          <a:p>
            <a:pPr lvl="1"/>
            <a:r>
              <a:rPr lang="en-GB" b="1" smtClean="0"/>
              <a:t>Or by</a:t>
            </a:r>
            <a:endParaRPr lang="en-GB" b="1" i="1" smtClean="0"/>
          </a:p>
          <a:p>
            <a:pPr lvl="1"/>
            <a:r>
              <a:rPr lang="en-GB" b="1" smtClean="0"/>
              <a:t>Placing the repeating data along with a copy of the original key attribute(s) into a separate relation.</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9B3E6D-E102-4850-9F2D-E3FFCB73788D}" type="slidenum">
              <a:rPr lang="en-GB" sz="1400"/>
              <a:pPr/>
              <a:t>46</a:t>
            </a:fld>
            <a:endParaRPr lang="en-GB" sz="1400"/>
          </a:p>
        </p:txBody>
      </p:sp>
      <p:sp>
        <p:nvSpPr>
          <p:cNvPr id="51203" name="Rectangle 2"/>
          <p:cNvSpPr>
            <a:spLocks noGrp="1" noChangeArrowheads="1"/>
          </p:cNvSpPr>
          <p:nvPr>
            <p:ph type="title"/>
          </p:nvPr>
        </p:nvSpPr>
        <p:spPr>
          <a:noFill/>
        </p:spPr>
        <p:txBody>
          <a:bodyPr lIns="90488" tIns="44450" rIns="90488" bIns="44450"/>
          <a:lstStyle/>
          <a:p>
            <a:r>
              <a:rPr lang="en-GB" b="1" smtClean="0"/>
              <a:t>Second Normal Form (2NF)</a:t>
            </a:r>
          </a:p>
        </p:txBody>
      </p:sp>
      <p:sp>
        <p:nvSpPr>
          <p:cNvPr id="51204" name="Rectangle 3"/>
          <p:cNvSpPr>
            <a:spLocks noGrp="1" noChangeArrowheads="1"/>
          </p:cNvSpPr>
          <p:nvPr>
            <p:ph type="body" idx="1"/>
          </p:nvPr>
        </p:nvSpPr>
        <p:spPr>
          <a:noFill/>
        </p:spPr>
        <p:txBody>
          <a:bodyPr lIns="90488" tIns="44450" rIns="90488" bIns="44450"/>
          <a:lstStyle/>
          <a:p>
            <a:r>
              <a:rPr lang="en-GB" b="1" smtClean="0"/>
              <a:t>Based on the concept of full functional dependency.</a:t>
            </a:r>
          </a:p>
          <a:p>
            <a:endParaRPr lang="en-GB" b="1" smtClean="0"/>
          </a:p>
          <a:p>
            <a:r>
              <a:rPr lang="en-GB" b="1" smtClean="0"/>
              <a:t>Full functional dependency indicates that if </a:t>
            </a:r>
          </a:p>
          <a:p>
            <a:pPr lvl="1"/>
            <a:r>
              <a:rPr lang="en-GB" b="1" smtClean="0"/>
              <a:t>A and B are attributes of a relation, </a:t>
            </a:r>
          </a:p>
          <a:p>
            <a:pPr lvl="1"/>
            <a:r>
              <a:rPr lang="en-GB" b="1" smtClean="0"/>
              <a:t>B is fully dependent on A if B is functionally dependent on A but not on any proper subset of A.</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6E879D-86AF-4328-BDCC-EA9FB0650D98}" type="slidenum">
              <a:rPr lang="en-GB" sz="1400"/>
              <a:pPr/>
              <a:t>47</a:t>
            </a:fld>
            <a:endParaRPr lang="en-GB" sz="1400"/>
          </a:p>
        </p:txBody>
      </p:sp>
      <p:sp>
        <p:nvSpPr>
          <p:cNvPr id="52227" name="Rectangle 2"/>
          <p:cNvSpPr>
            <a:spLocks noGrp="1" noChangeArrowheads="1"/>
          </p:cNvSpPr>
          <p:nvPr>
            <p:ph type="title"/>
          </p:nvPr>
        </p:nvSpPr>
        <p:spPr>
          <a:noFill/>
        </p:spPr>
        <p:txBody>
          <a:bodyPr lIns="90488" tIns="44450" rIns="90488" bIns="44450"/>
          <a:lstStyle/>
          <a:p>
            <a:r>
              <a:rPr lang="en-GB" b="1" smtClean="0"/>
              <a:t>Second Normal Form (2NF)</a:t>
            </a:r>
          </a:p>
        </p:txBody>
      </p:sp>
      <p:sp>
        <p:nvSpPr>
          <p:cNvPr id="52228" name="Rectangle 3"/>
          <p:cNvSpPr>
            <a:spLocks noGrp="1" noChangeArrowheads="1"/>
          </p:cNvSpPr>
          <p:nvPr>
            <p:ph type="body" idx="1"/>
          </p:nvPr>
        </p:nvSpPr>
        <p:spPr>
          <a:noFill/>
        </p:spPr>
        <p:txBody>
          <a:bodyPr lIns="90488" tIns="44450" rIns="90488" bIns="44450"/>
          <a:lstStyle/>
          <a:p>
            <a:r>
              <a:rPr lang="en-GB" b="1" smtClean="0"/>
              <a:t>A relation that is in 1NF and every non-primary-key attribute is fully functionally dependent on the primary key.</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303206-C06F-467F-81E9-31EF9CA74BDE}" type="slidenum">
              <a:rPr lang="en-GB" sz="1400"/>
              <a:pPr/>
              <a:t>48</a:t>
            </a:fld>
            <a:endParaRPr lang="en-GB" sz="1400"/>
          </a:p>
        </p:txBody>
      </p:sp>
      <p:sp>
        <p:nvSpPr>
          <p:cNvPr id="53251" name="Rectangle 2"/>
          <p:cNvSpPr>
            <a:spLocks noGrp="1" noChangeArrowheads="1"/>
          </p:cNvSpPr>
          <p:nvPr>
            <p:ph type="title"/>
          </p:nvPr>
        </p:nvSpPr>
        <p:spPr>
          <a:noFill/>
        </p:spPr>
        <p:txBody>
          <a:bodyPr lIns="90488" tIns="44450" rIns="90488" bIns="44450"/>
          <a:lstStyle/>
          <a:p>
            <a:r>
              <a:rPr lang="en-GB" b="1" smtClean="0"/>
              <a:t>1NF to 2NF</a:t>
            </a:r>
          </a:p>
        </p:txBody>
      </p:sp>
      <p:sp>
        <p:nvSpPr>
          <p:cNvPr id="53252" name="Rectangle 3"/>
          <p:cNvSpPr>
            <a:spLocks noGrp="1" noChangeArrowheads="1"/>
          </p:cNvSpPr>
          <p:nvPr>
            <p:ph type="body" idx="1"/>
          </p:nvPr>
        </p:nvSpPr>
        <p:spPr>
          <a:noFill/>
        </p:spPr>
        <p:txBody>
          <a:bodyPr lIns="90488" tIns="44450" rIns="90488" bIns="44450"/>
          <a:lstStyle/>
          <a:p>
            <a:r>
              <a:rPr lang="en-GB" b="1" smtClean="0"/>
              <a:t>Identify the primary key for the 1NF relation.</a:t>
            </a:r>
          </a:p>
          <a:p>
            <a:endParaRPr lang="en-GB" smtClean="0"/>
          </a:p>
          <a:p>
            <a:r>
              <a:rPr lang="en-GB" b="1" smtClean="0"/>
              <a:t>Identify the functional dependencies in the relation.</a:t>
            </a:r>
          </a:p>
          <a:p>
            <a:endParaRPr lang="en-GB" b="1" smtClean="0"/>
          </a:p>
          <a:p>
            <a:r>
              <a:rPr lang="en-GB" b="1" smtClean="0"/>
              <a:t>If partial dependencies exist on the primary key remove them by placing then in a new relation along with a copy of their determinant.</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F3F420-E5F1-4DE4-B462-94381B13F52F}" type="slidenum">
              <a:rPr lang="en-GB" sz="1400"/>
              <a:pPr/>
              <a:t>49</a:t>
            </a:fld>
            <a:endParaRPr lang="en-GB" sz="1400"/>
          </a:p>
        </p:txBody>
      </p:sp>
      <p:sp>
        <p:nvSpPr>
          <p:cNvPr id="54275" name="Rectangle 2"/>
          <p:cNvSpPr>
            <a:spLocks noGrp="1" noChangeArrowheads="1"/>
          </p:cNvSpPr>
          <p:nvPr>
            <p:ph type="title"/>
          </p:nvPr>
        </p:nvSpPr>
        <p:spPr>
          <a:noFill/>
        </p:spPr>
        <p:txBody>
          <a:bodyPr lIns="90488" tIns="44450" rIns="90488" bIns="44450"/>
          <a:lstStyle/>
          <a:p>
            <a:r>
              <a:rPr lang="en-GB" b="1" smtClean="0"/>
              <a:t>Third Normal Form (3NF)</a:t>
            </a:r>
          </a:p>
        </p:txBody>
      </p:sp>
      <p:sp>
        <p:nvSpPr>
          <p:cNvPr id="54276" name="Rectangle 3"/>
          <p:cNvSpPr>
            <a:spLocks noGrp="1" noChangeArrowheads="1"/>
          </p:cNvSpPr>
          <p:nvPr>
            <p:ph type="body" idx="1"/>
          </p:nvPr>
        </p:nvSpPr>
        <p:spPr>
          <a:xfrm>
            <a:off x="685800" y="1676400"/>
            <a:ext cx="8229600" cy="4114800"/>
          </a:xfrm>
          <a:noFill/>
        </p:spPr>
        <p:txBody>
          <a:bodyPr lIns="90488" tIns="44450" rIns="90488" bIns="44450"/>
          <a:lstStyle/>
          <a:p>
            <a:r>
              <a:rPr lang="en-GB" b="1" smtClean="0"/>
              <a:t>Based on the concept of transitive dependency.</a:t>
            </a:r>
          </a:p>
          <a:p>
            <a:endParaRPr lang="en-GB" b="1" smtClean="0"/>
          </a:p>
          <a:p>
            <a:r>
              <a:rPr lang="en-GB" b="1" smtClean="0"/>
              <a:t>Transitive Dependency is a condition where </a:t>
            </a:r>
          </a:p>
          <a:p>
            <a:pPr lvl="1"/>
            <a:r>
              <a:rPr lang="en-GB" b="1" smtClean="0"/>
              <a:t>A, B and C are attributes of a relation such that if A </a:t>
            </a:r>
            <a:r>
              <a:rPr lang="en-GB" b="1" smtClean="0">
                <a:sym typeface="Symbol" pitchFamily="18" charset="2"/>
              </a:rPr>
              <a:t></a:t>
            </a:r>
            <a:r>
              <a:rPr lang="en-GB" b="1" smtClean="0"/>
              <a:t> B and B </a:t>
            </a:r>
            <a:r>
              <a:rPr lang="en-GB" b="1" smtClean="0">
                <a:sym typeface="Symbol" pitchFamily="18" charset="2"/>
              </a:rPr>
              <a:t></a:t>
            </a:r>
            <a:r>
              <a:rPr lang="en-GB" b="1" smtClean="0"/>
              <a:t> C, </a:t>
            </a:r>
          </a:p>
          <a:p>
            <a:pPr lvl="1"/>
            <a:r>
              <a:rPr lang="en-GB" b="1" smtClean="0"/>
              <a:t>then C is transitively dependent on A through B.  (Provided that A is not functionally dependent on B or C).</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38F31FE-ABF6-4A1A-AB06-A772500D7631}" type="slidenum">
              <a:rPr lang="en-GB" sz="1400"/>
              <a:pPr/>
              <a:t>5</a:t>
            </a:fld>
            <a:endParaRPr lang="en-GB" sz="1400"/>
          </a:p>
        </p:txBody>
      </p:sp>
      <p:sp>
        <p:nvSpPr>
          <p:cNvPr id="9219" name="Rectangle 2"/>
          <p:cNvSpPr>
            <a:spLocks noGrp="1" noChangeArrowheads="1"/>
          </p:cNvSpPr>
          <p:nvPr>
            <p:ph type="title"/>
          </p:nvPr>
        </p:nvSpPr>
        <p:spPr/>
        <p:txBody>
          <a:bodyPr/>
          <a:lstStyle/>
          <a:p>
            <a:r>
              <a:rPr lang="en-GB" b="1" smtClean="0"/>
              <a:t>Purpose of Normalization</a:t>
            </a:r>
          </a:p>
        </p:txBody>
      </p:sp>
      <p:sp>
        <p:nvSpPr>
          <p:cNvPr id="9220" name="Rectangle 3"/>
          <p:cNvSpPr>
            <a:spLocks noGrp="1" noChangeArrowheads="1"/>
          </p:cNvSpPr>
          <p:nvPr>
            <p:ph type="body" idx="1"/>
          </p:nvPr>
        </p:nvSpPr>
        <p:spPr/>
        <p:txBody>
          <a:bodyPr/>
          <a:lstStyle/>
          <a:p>
            <a:r>
              <a:rPr lang="en-US" b="1" smtClean="0"/>
              <a:t>Normalization	is a technique for producing a set of suitable relations that support the data requirements of an enterprise.</a:t>
            </a:r>
            <a:r>
              <a:rPr lang="en-US" smtClean="0"/>
              <a:t> </a:t>
            </a:r>
          </a:p>
          <a:p>
            <a:pPr>
              <a:buFont typeface="Monotype Sorts" pitchFamily="2" charset="2"/>
              <a:buNone/>
            </a:pPr>
            <a:endParaRPr lang="en-GB" smtClean="0"/>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820D12-3093-4AE3-A783-F08BCA9C2A15}" type="slidenum">
              <a:rPr lang="en-GB" sz="1400"/>
              <a:pPr/>
              <a:t>50</a:t>
            </a:fld>
            <a:endParaRPr lang="en-GB" sz="1400"/>
          </a:p>
        </p:txBody>
      </p:sp>
      <p:sp>
        <p:nvSpPr>
          <p:cNvPr id="55299" name="Rectangle 2"/>
          <p:cNvSpPr>
            <a:spLocks noGrp="1" noChangeArrowheads="1"/>
          </p:cNvSpPr>
          <p:nvPr>
            <p:ph type="title"/>
          </p:nvPr>
        </p:nvSpPr>
        <p:spPr>
          <a:noFill/>
        </p:spPr>
        <p:txBody>
          <a:bodyPr lIns="90488" tIns="44450" rIns="90488" bIns="44450"/>
          <a:lstStyle/>
          <a:p>
            <a:r>
              <a:rPr lang="en-GB" b="1" smtClean="0"/>
              <a:t>Third Normal Form (3NF)</a:t>
            </a:r>
          </a:p>
        </p:txBody>
      </p:sp>
      <p:sp>
        <p:nvSpPr>
          <p:cNvPr id="55300" name="Rectangle 3"/>
          <p:cNvSpPr>
            <a:spLocks noGrp="1" noChangeArrowheads="1"/>
          </p:cNvSpPr>
          <p:nvPr>
            <p:ph type="body" idx="1"/>
          </p:nvPr>
        </p:nvSpPr>
        <p:spPr>
          <a:noFill/>
        </p:spPr>
        <p:txBody>
          <a:bodyPr lIns="90488" tIns="44450" rIns="90488" bIns="44450"/>
          <a:lstStyle/>
          <a:p>
            <a:r>
              <a:rPr lang="en-GB" b="1" smtClean="0"/>
              <a:t>A relation that is in 1NF and 2NF and in which no non-primary-key attribute is transitively dependent on the primary key.</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51D689-9552-42C5-9F33-0B8103E0D639}" type="slidenum">
              <a:rPr lang="en-GB" sz="1400"/>
              <a:pPr/>
              <a:t>51</a:t>
            </a:fld>
            <a:endParaRPr lang="en-GB" sz="1400"/>
          </a:p>
        </p:txBody>
      </p:sp>
      <p:sp>
        <p:nvSpPr>
          <p:cNvPr id="56323" name="Rectangle 2"/>
          <p:cNvSpPr>
            <a:spLocks noGrp="1" noChangeArrowheads="1"/>
          </p:cNvSpPr>
          <p:nvPr>
            <p:ph type="title"/>
          </p:nvPr>
        </p:nvSpPr>
        <p:spPr>
          <a:noFill/>
        </p:spPr>
        <p:txBody>
          <a:bodyPr lIns="90488" tIns="44450" rIns="90488" bIns="44450"/>
          <a:lstStyle/>
          <a:p>
            <a:r>
              <a:rPr lang="en-GB" b="1" smtClean="0"/>
              <a:t>2NF to 3NF</a:t>
            </a:r>
          </a:p>
        </p:txBody>
      </p:sp>
      <p:sp>
        <p:nvSpPr>
          <p:cNvPr id="56324" name="Rectangle 3"/>
          <p:cNvSpPr>
            <a:spLocks noGrp="1" noChangeArrowheads="1"/>
          </p:cNvSpPr>
          <p:nvPr>
            <p:ph type="body" idx="1"/>
          </p:nvPr>
        </p:nvSpPr>
        <p:spPr>
          <a:noFill/>
        </p:spPr>
        <p:txBody>
          <a:bodyPr lIns="90488" tIns="44450" rIns="90488" bIns="44450"/>
          <a:lstStyle/>
          <a:p>
            <a:r>
              <a:rPr lang="en-GB" b="1" smtClean="0"/>
              <a:t>Identify the primary key in the 2NF relation.</a:t>
            </a:r>
          </a:p>
          <a:p>
            <a:endParaRPr lang="en-GB" b="1" smtClean="0"/>
          </a:p>
          <a:p>
            <a:r>
              <a:rPr lang="en-GB" b="1" smtClean="0"/>
              <a:t>Identify functional dependencies in the relation.</a:t>
            </a:r>
          </a:p>
          <a:p>
            <a:endParaRPr lang="en-GB" b="1" smtClean="0"/>
          </a:p>
          <a:p>
            <a:r>
              <a:rPr lang="en-GB" b="1" smtClean="0"/>
              <a:t>If transitive dependencies exist on the primary key remove them by placing them in a new relation along with a copy of their dominant.</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1A7447-241B-4FDA-A153-F0E0683ABFD3}" type="slidenum">
              <a:rPr lang="en-GB" sz="1400"/>
              <a:pPr/>
              <a:t>52</a:t>
            </a:fld>
            <a:endParaRPr lang="en-GB" sz="1400"/>
          </a:p>
        </p:txBody>
      </p:sp>
      <p:sp>
        <p:nvSpPr>
          <p:cNvPr id="57347" name="Rectangle 2"/>
          <p:cNvSpPr>
            <a:spLocks noGrp="1" noChangeArrowheads="1"/>
          </p:cNvSpPr>
          <p:nvPr>
            <p:ph type="title"/>
          </p:nvPr>
        </p:nvSpPr>
        <p:spPr/>
        <p:txBody>
          <a:bodyPr/>
          <a:lstStyle/>
          <a:p>
            <a:r>
              <a:rPr lang="en-US" b="1" smtClean="0">
                <a:cs typeface="Times New Roman" pitchFamily="18" charset="0"/>
              </a:rPr>
              <a:t>General Definitions of 2NF and 3NF</a:t>
            </a:r>
            <a:r>
              <a:rPr lang="en-GB" smtClean="0"/>
              <a:t> </a:t>
            </a:r>
          </a:p>
        </p:txBody>
      </p:sp>
      <p:sp>
        <p:nvSpPr>
          <p:cNvPr id="57348" name="Rectangle 3"/>
          <p:cNvSpPr>
            <a:spLocks noGrp="1" noChangeArrowheads="1"/>
          </p:cNvSpPr>
          <p:nvPr>
            <p:ph type="body" idx="1"/>
          </p:nvPr>
        </p:nvSpPr>
        <p:spPr/>
        <p:txBody>
          <a:bodyPr/>
          <a:lstStyle/>
          <a:p>
            <a:pPr>
              <a:lnSpc>
                <a:spcPct val="90000"/>
              </a:lnSpc>
            </a:pPr>
            <a:r>
              <a:rPr lang="en-US" b="1" dirty="0" smtClean="0">
                <a:cs typeface="Times New Roman" pitchFamily="18" charset="0"/>
              </a:rPr>
              <a:t>Second normal form (2NF)</a:t>
            </a:r>
            <a:endParaRPr lang="en-GB" dirty="0" smtClean="0"/>
          </a:p>
          <a:p>
            <a:pPr lvl="1">
              <a:lnSpc>
                <a:spcPct val="90000"/>
              </a:lnSpc>
            </a:pPr>
            <a:r>
              <a:rPr lang="en-US" b="1" dirty="0" smtClean="0">
                <a:cs typeface="Times New Roman" pitchFamily="18" charset="0"/>
              </a:rPr>
              <a:t>A relation that is in first normal form and every </a:t>
            </a:r>
            <a:r>
              <a:rPr lang="en-US" b="1" dirty="0" smtClean="0">
                <a:cs typeface="Times New Roman" pitchFamily="18" charset="0"/>
              </a:rPr>
              <a:t>non-</a:t>
            </a:r>
            <a:r>
              <a:rPr lang="pl-PL" b="1" dirty="0" smtClean="0">
                <a:solidFill>
                  <a:srgbClr val="FF0000"/>
                </a:solidFill>
                <a:cs typeface="Times New Roman" pitchFamily="18" charset="0"/>
              </a:rPr>
              <a:t>candidate</a:t>
            </a:r>
            <a:r>
              <a:rPr lang="en-US" b="1" dirty="0" smtClean="0">
                <a:cs typeface="Times New Roman" pitchFamily="18" charset="0"/>
              </a:rPr>
              <a:t>-key </a:t>
            </a:r>
            <a:r>
              <a:rPr lang="en-US" b="1" dirty="0" smtClean="0">
                <a:cs typeface="Times New Roman" pitchFamily="18" charset="0"/>
              </a:rPr>
              <a:t>attribute is fully functionally dependent on </a:t>
            </a:r>
            <a:r>
              <a:rPr lang="en-US" b="1" i="1" dirty="0" smtClean="0">
                <a:cs typeface="Times New Roman" pitchFamily="18" charset="0"/>
              </a:rPr>
              <a:t>any</a:t>
            </a:r>
            <a:r>
              <a:rPr lang="en-US" b="1" dirty="0" smtClean="0">
                <a:cs typeface="Times New Roman" pitchFamily="18" charset="0"/>
              </a:rPr>
              <a:t> </a:t>
            </a:r>
            <a:r>
              <a:rPr lang="en-US" b="1" i="1" dirty="0" smtClean="0">
                <a:cs typeface="Times New Roman" pitchFamily="18" charset="0"/>
              </a:rPr>
              <a:t>candidate key</a:t>
            </a:r>
            <a:r>
              <a:rPr lang="en-US" b="1" dirty="0" smtClean="0">
                <a:cs typeface="Times New Roman" pitchFamily="18" charset="0"/>
              </a:rPr>
              <a:t>.</a:t>
            </a:r>
          </a:p>
          <a:p>
            <a:pPr lvl="1">
              <a:lnSpc>
                <a:spcPct val="90000"/>
              </a:lnSpc>
            </a:pPr>
            <a:endParaRPr lang="en-GB" b="1" dirty="0" smtClean="0"/>
          </a:p>
          <a:p>
            <a:pPr>
              <a:lnSpc>
                <a:spcPct val="90000"/>
              </a:lnSpc>
            </a:pPr>
            <a:r>
              <a:rPr lang="en-US" b="1" dirty="0" smtClean="0">
                <a:cs typeface="Times New Roman" pitchFamily="18" charset="0"/>
              </a:rPr>
              <a:t>Third normal form (3NF)</a:t>
            </a:r>
          </a:p>
          <a:p>
            <a:pPr lvl="1">
              <a:lnSpc>
                <a:spcPct val="90000"/>
              </a:lnSpc>
            </a:pPr>
            <a:r>
              <a:rPr lang="en-US" b="1" dirty="0" smtClean="0">
                <a:cs typeface="Times New Roman" pitchFamily="18" charset="0"/>
              </a:rPr>
              <a:t>A relation that is in first and second normal form and in which no </a:t>
            </a:r>
            <a:r>
              <a:rPr lang="en-US" b="1" dirty="0" smtClean="0">
                <a:cs typeface="Times New Roman" pitchFamily="18" charset="0"/>
              </a:rPr>
              <a:t>non-</a:t>
            </a:r>
            <a:r>
              <a:rPr lang="pl-PL" b="1" dirty="0" smtClean="0">
                <a:solidFill>
                  <a:srgbClr val="FF0000"/>
                </a:solidFill>
                <a:cs typeface="Times New Roman" pitchFamily="18" charset="0"/>
              </a:rPr>
              <a:t>candidate</a:t>
            </a:r>
            <a:r>
              <a:rPr lang="en-US" b="1" dirty="0" smtClean="0">
                <a:cs typeface="Times New Roman" pitchFamily="18" charset="0"/>
              </a:rPr>
              <a:t>-key </a:t>
            </a:r>
            <a:r>
              <a:rPr lang="en-US" b="1" dirty="0" smtClean="0">
                <a:cs typeface="Times New Roman" pitchFamily="18" charset="0"/>
              </a:rPr>
              <a:t>attribute is transitively dependent on </a:t>
            </a:r>
            <a:r>
              <a:rPr lang="en-US" b="1" i="1" dirty="0" smtClean="0">
                <a:cs typeface="Times New Roman" pitchFamily="18" charset="0"/>
              </a:rPr>
              <a:t>any candidate key</a:t>
            </a:r>
            <a:r>
              <a:rPr lang="en-US" b="1" dirty="0" smtClean="0">
                <a:cs typeface="Times New Roman" pitchFamily="18" charset="0"/>
              </a:rPr>
              <a:t>.</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E54437-64E7-4217-B7B8-E8107969537F}" type="slidenum">
              <a:rPr lang="en-GB" sz="1400"/>
              <a:pPr/>
              <a:t>6</a:t>
            </a:fld>
            <a:endParaRPr lang="en-GB" sz="1400"/>
          </a:p>
        </p:txBody>
      </p:sp>
      <p:sp>
        <p:nvSpPr>
          <p:cNvPr id="10243" name="Rectangle 2"/>
          <p:cNvSpPr>
            <a:spLocks noGrp="1" noChangeArrowheads="1"/>
          </p:cNvSpPr>
          <p:nvPr>
            <p:ph type="title"/>
          </p:nvPr>
        </p:nvSpPr>
        <p:spPr/>
        <p:txBody>
          <a:bodyPr/>
          <a:lstStyle/>
          <a:p>
            <a:r>
              <a:rPr lang="en-GB" b="1" smtClean="0"/>
              <a:t>Purpose of Normalization</a:t>
            </a:r>
          </a:p>
        </p:txBody>
      </p:sp>
      <p:sp>
        <p:nvSpPr>
          <p:cNvPr id="10244" name="Rectangle 3"/>
          <p:cNvSpPr>
            <a:spLocks noGrp="1" noChangeArrowheads="1"/>
          </p:cNvSpPr>
          <p:nvPr>
            <p:ph type="body" idx="1"/>
          </p:nvPr>
        </p:nvSpPr>
        <p:spPr/>
        <p:txBody>
          <a:bodyPr/>
          <a:lstStyle/>
          <a:p>
            <a:pPr>
              <a:lnSpc>
                <a:spcPct val="90000"/>
              </a:lnSpc>
            </a:pPr>
            <a:r>
              <a:rPr lang="en-US" b="1" smtClean="0"/>
              <a:t>Characteristics of a suitable set of relations include: </a:t>
            </a:r>
          </a:p>
          <a:p>
            <a:pPr lvl="1">
              <a:lnSpc>
                <a:spcPct val="90000"/>
              </a:lnSpc>
            </a:pPr>
            <a:r>
              <a:rPr lang="en-US" b="1" smtClean="0"/>
              <a:t>the  </a:t>
            </a:r>
            <a:r>
              <a:rPr lang="en-US" b="1" i="1" smtClean="0"/>
              <a:t>minimal</a:t>
            </a:r>
            <a:r>
              <a:rPr lang="en-US" b="1" smtClean="0"/>
              <a:t> number of attributes necessary to support the data requirements of the enterprise;</a:t>
            </a:r>
          </a:p>
          <a:p>
            <a:pPr lvl="1">
              <a:lnSpc>
                <a:spcPct val="90000"/>
              </a:lnSpc>
            </a:pPr>
            <a:r>
              <a:rPr lang="en-US" b="1" smtClean="0"/>
              <a:t>attributes with a close logical relationship are found in the same relation;</a:t>
            </a:r>
            <a:endParaRPr lang="en-US" b="1" i="1" smtClean="0"/>
          </a:p>
          <a:p>
            <a:pPr lvl="1">
              <a:lnSpc>
                <a:spcPct val="90000"/>
              </a:lnSpc>
            </a:pPr>
            <a:r>
              <a:rPr lang="en-US" b="1" i="1" smtClean="0"/>
              <a:t>minimal</a:t>
            </a:r>
            <a:r>
              <a:rPr lang="en-US" b="1" smtClean="0"/>
              <a:t> redundancy with each attribute represented only once with the important exception of attributes that form all or part of foreign keys.</a:t>
            </a:r>
            <a:endParaRPr lang="en-GB" b="1" smtClean="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127BBB-340A-49E3-9B21-AB5E364B7FDB}" type="slidenum">
              <a:rPr lang="en-GB" sz="1400"/>
              <a:pPr/>
              <a:t>7</a:t>
            </a:fld>
            <a:endParaRPr lang="en-GB" sz="1400"/>
          </a:p>
        </p:txBody>
      </p:sp>
      <p:sp>
        <p:nvSpPr>
          <p:cNvPr id="11267" name="Rectangle 2"/>
          <p:cNvSpPr>
            <a:spLocks noGrp="1" noChangeArrowheads="1"/>
          </p:cNvSpPr>
          <p:nvPr>
            <p:ph type="title"/>
          </p:nvPr>
        </p:nvSpPr>
        <p:spPr>
          <a:noFill/>
        </p:spPr>
        <p:txBody>
          <a:bodyPr lIns="90488" tIns="44450" rIns="90488" bIns="44450"/>
          <a:lstStyle/>
          <a:p>
            <a:r>
              <a:rPr lang="en-GB" b="1" smtClean="0"/>
              <a:t>Purpose of Normalization</a:t>
            </a:r>
          </a:p>
        </p:txBody>
      </p:sp>
      <p:sp>
        <p:nvSpPr>
          <p:cNvPr id="11268" name="Rectangle 3"/>
          <p:cNvSpPr>
            <a:spLocks noGrp="1" noChangeArrowheads="1"/>
          </p:cNvSpPr>
          <p:nvPr>
            <p:ph type="body" idx="1"/>
          </p:nvPr>
        </p:nvSpPr>
        <p:spPr>
          <a:noFill/>
        </p:spPr>
        <p:txBody>
          <a:bodyPr lIns="90488" tIns="44450" rIns="90488" bIns="44450"/>
          <a:lstStyle/>
          <a:p>
            <a:r>
              <a:rPr lang="en-US" b="1" smtClean="0"/>
              <a:t>The benefits of using a database that has a suitable set of relations is that the database will be:</a:t>
            </a:r>
          </a:p>
          <a:p>
            <a:pPr lvl="1"/>
            <a:r>
              <a:rPr lang="en-US" b="1" smtClean="0"/>
              <a:t>easier for the user to access and maintain the data;</a:t>
            </a:r>
          </a:p>
          <a:p>
            <a:pPr lvl="1"/>
            <a:r>
              <a:rPr lang="en-US" b="1" smtClean="0"/>
              <a:t>take up minimal storage space on the computer.</a:t>
            </a:r>
            <a:r>
              <a:rPr lang="en-US" smtClean="0"/>
              <a:t> </a:t>
            </a:r>
            <a:endParaRPr lang="en-GB" smtClean="0"/>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2CA7ED-9A75-4169-9F4B-4F1BD00032AA}" type="slidenum">
              <a:rPr lang="en-GB" sz="1400"/>
              <a:pPr/>
              <a:t>8</a:t>
            </a:fld>
            <a:endParaRPr lang="en-GB" sz="1400"/>
          </a:p>
        </p:txBody>
      </p:sp>
      <p:sp>
        <p:nvSpPr>
          <p:cNvPr id="12291" name="Rectangle 2"/>
          <p:cNvSpPr>
            <a:spLocks noGrp="1" noChangeArrowheads="1"/>
          </p:cNvSpPr>
          <p:nvPr>
            <p:ph type="title"/>
          </p:nvPr>
        </p:nvSpPr>
        <p:spPr/>
        <p:txBody>
          <a:bodyPr/>
          <a:lstStyle/>
          <a:p>
            <a:r>
              <a:rPr lang="en-US" b="1" smtClean="0"/>
              <a:t>How Normalization Supports Database Design</a:t>
            </a:r>
            <a:r>
              <a:rPr lang="en-US" smtClean="0"/>
              <a:t> </a:t>
            </a:r>
          </a:p>
        </p:txBody>
      </p:sp>
      <p:pic>
        <p:nvPicPr>
          <p:cNvPr id="12292" name="Picture 13" descr="C13NF0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r="-964" b="4156"/>
          <a:stretch>
            <a:fillRect/>
          </a:stretch>
        </p:blipFill>
        <p:spPr>
          <a:xfrm>
            <a:off x="684213" y="1557338"/>
            <a:ext cx="7488237" cy="4945062"/>
          </a:xfrm>
          <a:noFill/>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90715B-D844-4202-B8ED-B7523D362501}" type="slidenum">
              <a:rPr lang="en-GB" sz="1400"/>
              <a:pPr/>
              <a:t>9</a:t>
            </a:fld>
            <a:endParaRPr lang="en-GB" sz="1400"/>
          </a:p>
        </p:txBody>
      </p:sp>
      <p:sp>
        <p:nvSpPr>
          <p:cNvPr id="13315" name="Rectangle 2"/>
          <p:cNvSpPr>
            <a:spLocks noGrp="1" noChangeArrowheads="1"/>
          </p:cNvSpPr>
          <p:nvPr>
            <p:ph type="title"/>
          </p:nvPr>
        </p:nvSpPr>
        <p:spPr>
          <a:noFill/>
        </p:spPr>
        <p:txBody>
          <a:bodyPr lIns="90488" tIns="44450" rIns="90488" bIns="44450"/>
          <a:lstStyle/>
          <a:p>
            <a:r>
              <a:rPr lang="en-GB" b="1" smtClean="0"/>
              <a:t>Data Redundancy and Update Anomalies</a:t>
            </a:r>
          </a:p>
        </p:txBody>
      </p:sp>
      <p:sp>
        <p:nvSpPr>
          <p:cNvPr id="13316" name="Rectangle 3"/>
          <p:cNvSpPr>
            <a:spLocks noGrp="1" noChangeArrowheads="1"/>
          </p:cNvSpPr>
          <p:nvPr>
            <p:ph type="body" idx="1"/>
          </p:nvPr>
        </p:nvSpPr>
        <p:spPr>
          <a:noFill/>
        </p:spPr>
        <p:txBody>
          <a:bodyPr lIns="90488" tIns="44450" rIns="90488" bIns="44450"/>
          <a:lstStyle/>
          <a:p>
            <a:r>
              <a:rPr lang="en-GB" b="1" smtClean="0"/>
              <a:t>Major aim of relational database design is to group attributes into relations to minimize data redundancy. </a:t>
            </a:r>
          </a:p>
        </p:txBody>
      </p:sp>
    </p:spTree>
  </p:cSld>
  <p:clrMapOvr>
    <a:overrideClrMapping bg1="lt1" tx1="dk1" bg2="lt2" tx2="dk2" accent1="accent1" accent2="accent2" accent3="accent3" accent4="accent4" accent5="accent5" accent6="accent6" hlink="hlink" folHlink="folHlink"/>
  </p:clrMapOvr>
  <p:transition>
    <p:wipe dir="d"/>
  </p:transition>
</p:sld>
</file>

<file path=ppt/theme/theme1.xml><?xml version="1.0" encoding="utf-8"?>
<a:theme xmlns:a="http://schemas.openxmlformats.org/drawingml/2006/main" name="introdbs">
  <a:themeElements>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1_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1_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C:\Book2ndEdition\Final\Instructors Guide\PP Slides\TempTRB.pot</Template>
  <TotalTime>30</TotalTime>
  <Pages>43</Pages>
  <Words>2098</Words>
  <Application>Microsoft Office PowerPoint</Application>
  <PresentationFormat>On-screen Show (4:3)</PresentationFormat>
  <Paragraphs>267</Paragraphs>
  <Slides>52</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52</vt:i4>
      </vt:variant>
    </vt:vector>
  </HeadingPairs>
  <TitlesOfParts>
    <vt:vector size="58" baseType="lpstr">
      <vt:lpstr>Times New Roman</vt:lpstr>
      <vt:lpstr>Arial</vt:lpstr>
      <vt:lpstr>Monotype Sorts</vt:lpstr>
      <vt:lpstr>Symbol</vt:lpstr>
      <vt:lpstr>introdbs</vt:lpstr>
      <vt:lpstr>1_introdbs</vt:lpstr>
      <vt:lpstr>Normalization Chapter 14</vt:lpstr>
      <vt:lpstr>Objectives</vt:lpstr>
      <vt:lpstr>Objectives</vt:lpstr>
      <vt:lpstr>Objectives</vt:lpstr>
      <vt:lpstr>Purpose of Normalization</vt:lpstr>
      <vt:lpstr>Purpose of Normalization</vt:lpstr>
      <vt:lpstr>Purpose of Normalization</vt:lpstr>
      <vt:lpstr>How Normalization Supports Database Design </vt:lpstr>
      <vt:lpstr>Data Redundancy and Update Anomalies</vt:lpstr>
      <vt:lpstr>Data Redundancy and Update Anomalies</vt:lpstr>
      <vt:lpstr>Data Redundancy and Update Anomalies</vt:lpstr>
      <vt:lpstr>Data Redundancy and Update Anomalies</vt:lpstr>
      <vt:lpstr>Data Redundancy and Update Anomalies</vt:lpstr>
      <vt:lpstr>Data Redundancy and Update Anomalies</vt:lpstr>
      <vt:lpstr>Lossless-join and Dependency Preservation Properties</vt:lpstr>
      <vt:lpstr>Functional Dependencies</vt:lpstr>
      <vt:lpstr>Characteristics of Functional Dependencies</vt:lpstr>
      <vt:lpstr>An Example Functional Dependency</vt:lpstr>
      <vt:lpstr>Example Functional Dependency that holds for all Time</vt:lpstr>
      <vt:lpstr>Example Functional Dependency that holds for all Time</vt:lpstr>
      <vt:lpstr>Characteristics of Functional Dependencies</vt:lpstr>
      <vt:lpstr>Characteristics of Functional Dependencies</vt:lpstr>
      <vt:lpstr>Example Full Functional Dependency</vt:lpstr>
      <vt:lpstr>Characteristics of Functional Dependencies</vt:lpstr>
      <vt:lpstr>Transitive Dependencies</vt:lpstr>
      <vt:lpstr>Example Transitive Dependency</vt:lpstr>
      <vt:lpstr>The Process of Normalization</vt:lpstr>
      <vt:lpstr>Identifying Functional Dependencies </vt:lpstr>
      <vt:lpstr>Identifying Functional Dependencies </vt:lpstr>
      <vt:lpstr>Example - Identifying a set of functional dependencies for the StaffBranch relation</vt:lpstr>
      <vt:lpstr>Example - Identifying a set of functional dependencies for the StaffBranch relation</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Example - Identifying Primary Key for StaffBranch Relation</vt:lpstr>
      <vt:lpstr>Example - Identifying Primary Key for Sample Relation</vt:lpstr>
      <vt:lpstr>The Process of Normalization</vt:lpstr>
      <vt:lpstr>The Process of Normalization</vt:lpstr>
      <vt:lpstr>The Process of Normalization</vt:lpstr>
      <vt:lpstr>Unnormalized Form (UNF)</vt:lpstr>
      <vt:lpstr>First Normal Form (1NF)</vt:lpstr>
      <vt:lpstr>UNF to 1NF</vt:lpstr>
      <vt:lpstr>UNF to 1NF</vt:lpstr>
      <vt:lpstr>Second Normal Form (2NF)</vt:lpstr>
      <vt:lpstr>Second Normal Form (2NF)</vt:lpstr>
      <vt:lpstr>1NF to 2NF</vt:lpstr>
      <vt:lpstr>Third Normal Form (3NF)</vt:lpstr>
      <vt:lpstr>Third Normal Form (3NF)</vt:lpstr>
      <vt:lpstr>2NF to 3NF</vt:lpstr>
      <vt:lpstr>General Definitions of 2NF and 3NF </vt:lpstr>
    </vt:vector>
  </TitlesOfParts>
  <Company>University of Paisley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Database Systems</dc:subject>
  <dc:creator>Thomas Connolly and Carolyn Begg</dc:creator>
  <dc:description>Transparencies for Chapter 6 of textbook_x000d_
Database Systems: A Practical Approach to Design. Implementation and Management</dc:description>
  <cp:lastModifiedBy>Windows User</cp:lastModifiedBy>
  <cp:revision>69</cp:revision>
  <cp:lastPrinted>1998-07-14T09:19:00Z</cp:lastPrinted>
  <dcterms:created xsi:type="dcterms:W3CDTF">1998-02-12T14:58:02Z</dcterms:created>
  <dcterms:modified xsi:type="dcterms:W3CDTF">2013-03-13T18:03:36Z</dcterms:modified>
</cp:coreProperties>
</file>