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Override39.xml" ContentType="application/vnd.openxmlformats-officedocument.themeOverride+xml"/>
  <Override PartName="/ppt/theme/themeOverride1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theme/themeOverride35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38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theme/themeOverride2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40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61" r:id="rId5"/>
    <p:sldId id="337" r:id="rId6"/>
    <p:sldId id="260" r:id="rId7"/>
    <p:sldId id="262" r:id="rId8"/>
    <p:sldId id="317" r:id="rId9"/>
    <p:sldId id="264" r:id="rId10"/>
    <p:sldId id="272" r:id="rId11"/>
    <p:sldId id="321" r:id="rId12"/>
    <p:sldId id="322" r:id="rId13"/>
    <p:sldId id="273" r:id="rId14"/>
    <p:sldId id="323" r:id="rId15"/>
    <p:sldId id="324" r:id="rId16"/>
    <p:sldId id="325" r:id="rId17"/>
    <p:sldId id="327" r:id="rId18"/>
    <p:sldId id="326" r:id="rId19"/>
    <p:sldId id="328" r:id="rId20"/>
    <p:sldId id="265" r:id="rId21"/>
    <p:sldId id="266" r:id="rId22"/>
    <p:sldId id="267" r:id="rId23"/>
    <p:sldId id="268" r:id="rId24"/>
    <p:sldId id="270" r:id="rId25"/>
    <p:sldId id="269" r:id="rId26"/>
    <p:sldId id="263" r:id="rId27"/>
    <p:sldId id="281" r:id="rId28"/>
    <p:sldId id="330" r:id="rId29"/>
    <p:sldId id="318" r:id="rId30"/>
    <p:sldId id="331" r:id="rId31"/>
    <p:sldId id="284" r:id="rId32"/>
    <p:sldId id="285" r:id="rId33"/>
    <p:sldId id="286" r:id="rId34"/>
    <p:sldId id="287" r:id="rId35"/>
    <p:sldId id="288" r:id="rId36"/>
    <p:sldId id="289" r:id="rId37"/>
    <p:sldId id="332" r:id="rId38"/>
    <p:sldId id="333" r:id="rId39"/>
    <p:sldId id="334" r:id="rId40"/>
    <p:sldId id="320" r:id="rId41"/>
    <p:sldId id="319" r:id="rId42"/>
    <p:sldId id="336" r:id="rId43"/>
    <p:sldId id="335" r:id="rId44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>
        <p:scale>
          <a:sx n="66" d="100"/>
          <a:sy n="66" d="100"/>
        </p:scale>
        <p:origin x="-1200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64D6B46-4B18-4C60-A2D1-798C9EABB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9395" name="Rectangle 3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6563" name="Rectangle 2051"/>
          <p:cNvSpPr>
            <a:spLocks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EF59C-CF89-4139-93E6-83F6E8B3C3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A550-6FDA-44E2-A809-384CF90537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D5598-770E-42D6-9E7B-E121D53D61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6E605-1173-4110-96BA-B6C7E136C3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2719-997F-4F0F-875F-009EA7740F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3B81F-8432-487E-A464-35B8A6DCEE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6CAF-BA09-4D9B-8BA3-FEE398F2B9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1727D-D885-4095-A37E-2B0B85A45D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DFCD1-A6E0-4A69-966A-697CCBD470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E0C0E-6373-4DAE-B320-9F0FC657CC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9AA5-CB1E-4D17-92EA-62A8805793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8EF7-7643-4C5A-8CDC-6A0A2AD336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9E9B8-BB49-49F5-AF7A-DA94C01A9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F24B-3696-48DD-9EC0-6DD4C28679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F9C6-F602-4A52-8F7E-5B158AD24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19B1F-5EDA-41FC-BC5D-FE2822E6F4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6DF0-52D5-49C2-B6C1-DDF953514F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2D33-90F3-475A-BBFF-495F27C6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075A-F665-43E0-A434-670B774E69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F848F-B085-450F-A93E-16401F4E46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5C78F-7144-42A5-8D1E-936122CABA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03F6B-CEE7-43C7-9325-6F30E4AEA1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295CE0-87B2-4C57-B4C0-38E5701FD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C3D68C0-D751-4501-844A-C7073E300F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su.edu/~chen/che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Entity-Relationship Modeling</a:t>
            </a:r>
            <a:br>
              <a:rPr lang="en-GB" b="1" smtClean="0">
                <a:latin typeface="Times" pitchFamily="18" charset="0"/>
              </a:rPr>
            </a:br>
            <a:endParaRPr lang="en-GB" b="1" smtClean="0">
              <a:latin typeface="Times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smtClean="0">
                <a:latin typeface="Times" pitchFamily="18" charset="0"/>
              </a:rPr>
              <a:t>Based on Chapter 12</a:t>
            </a:r>
            <a:endParaRPr lang="en-GB" b="1" smtClean="0">
              <a:latin typeface="Times" pitchFamily="18" charset="0"/>
            </a:endParaRPr>
          </a:p>
          <a:p>
            <a:endParaRPr lang="en-GB" b="1" smtClean="0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1BFDC9-2A66-4F63-B3B1-8F8F29E72BDF}" type="slidenum">
              <a:rPr lang="en-GB"/>
              <a:pPr/>
              <a:t>10</a:t>
            </a:fld>
            <a:endParaRPr lang="en-GB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Has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 type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4340" name="Picture 1029" descr="DS3-Figure 11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F2679A-B0A1-45B5-A7F2-44D8E984BB79}" type="slidenum">
              <a:rPr lang="en-GB"/>
              <a:pPr/>
              <a:t>11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ER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diagram of </a:t>
            </a:r>
            <a:r>
              <a:rPr lang="en-AU" b="1" smtClean="0">
                <a:latin typeface="Times" pitchFamily="18" charset="0"/>
                <a:cs typeface="Arial" charset="0"/>
              </a:rPr>
              <a:t>Branch </a:t>
            </a:r>
            <a:r>
              <a:rPr lang="en-AU" b="1" i="1" smtClean="0">
                <a:latin typeface="Times" pitchFamily="18" charset="0"/>
                <a:cs typeface="Arial" charset="0"/>
              </a:rPr>
              <a:t>Has</a:t>
            </a:r>
            <a:r>
              <a:rPr lang="en-AU" b="1" smtClean="0">
                <a:latin typeface="Times" pitchFamily="18" charset="0"/>
                <a:cs typeface="Arial" charset="0"/>
              </a:rPr>
              <a:t> Staff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relationship 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5364" name="Picture 6" descr="DS3-Figure 11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62484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C89D60-5AA9-4FCD-870C-909C24D3AB87}" type="slidenum">
              <a:rPr lang="en-GB"/>
              <a:pPr/>
              <a:t>12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Degree of a Relationship</a:t>
            </a:r>
          </a:p>
          <a:p>
            <a:pPr lvl="1"/>
            <a:r>
              <a:rPr lang="en-GB" b="1" smtClean="0">
                <a:latin typeface="Times" pitchFamily="18" charset="0"/>
              </a:rPr>
              <a:t>Number of participating entities in  relationship.</a:t>
            </a:r>
          </a:p>
          <a:p>
            <a:pPr lvl="1">
              <a:lnSpc>
                <a:spcPct val="5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Relationship of degree :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two is binary 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three is ternary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four is quaternary.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06641B-9368-4071-9A1A-9BE7B811114A}" type="slidenum">
              <a:rPr lang="en-GB"/>
              <a:pPr/>
              <a:t>13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924800" cy="11049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Binary relationship called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P</a:t>
            </a:r>
            <a:r>
              <a:rPr lang="en-AU" b="1" i="1" smtClean="0">
                <a:latin typeface="Times" pitchFamily="18" charset="0"/>
                <a:cs typeface="Arial" charset="0"/>
              </a:rPr>
              <a:t>Owns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61797" name="Picture 5" descr="DS3-Figure 11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7914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8AB877-77B8-4399-A815-9F33FCDAFE57}" type="slidenum">
              <a:rPr lang="en-GB"/>
              <a:pPr/>
              <a:t>14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Ternary relationship called </a:t>
            </a:r>
            <a:r>
              <a:rPr lang="en-AU" b="1" i="1" smtClean="0">
                <a:latin typeface="Times" pitchFamily="18" charset="0"/>
                <a:cs typeface="Arial" charset="0"/>
              </a:rPr>
              <a:t>Registers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62821" name="Picture 5" descr="DS3-Figure 11-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315200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154883-9420-413B-BF6F-8E009C106B83}" type="slidenum">
              <a:rPr lang="en-GB"/>
              <a:pPr/>
              <a:t>15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Quaternary relationship called </a:t>
            </a:r>
            <a:r>
              <a:rPr lang="en-AU" b="1" i="1" smtClean="0">
                <a:latin typeface="Times" pitchFamily="18" charset="0"/>
                <a:cs typeface="Arial" charset="0"/>
              </a:rPr>
              <a:t>Arranges</a:t>
            </a:r>
          </a:p>
        </p:txBody>
      </p:sp>
      <p:pic>
        <p:nvPicPr>
          <p:cNvPr id="19460" name="Picture 5" descr="DS3-Figure 11-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1628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0B1172-8DAF-4434-8240-49FDB919B726}" type="slidenum">
              <a:rPr lang="en-GB"/>
              <a:pPr/>
              <a:t>16</a:t>
            </a:fld>
            <a:endParaRPr lang="en-GB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165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84860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Recursive Relationship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Relationship type where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same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entity type participates more than once in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different roles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Relationships may be given role names to indicate purpose that each participating entity type plays in a relationship.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F373EB-0671-4C5A-BD28-B646680946F4}" type="slidenum">
              <a:rPr lang="en-GB"/>
              <a:pPr/>
              <a:t>17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Recursive relationship called </a:t>
            </a:r>
            <a:r>
              <a:rPr lang="en-AU" b="1" i="1" smtClean="0">
                <a:latin typeface="Times" pitchFamily="18" charset="0"/>
                <a:cs typeface="Arial" charset="0"/>
              </a:rPr>
              <a:t>Supervises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with role names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64869" name="Picture 5" descr="DS3-Figure 11-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69342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9D9185-C3A2-4A6D-A3A2-0EE3EFC07BC6}" type="slidenum">
              <a:rPr lang="en-GB"/>
              <a:pPr/>
              <a:t>18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Entities associated through two distinct relationships with role names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67941" name="Picture 5" descr="DS3-Figure 11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6096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9256C7-E567-48A5-B043-7BCA8B86941D}" type="slidenum">
              <a:rPr lang="en-GB"/>
              <a:pPr/>
              <a:t>19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Attribute</a:t>
            </a:r>
          </a:p>
          <a:p>
            <a:pPr lvl="1"/>
            <a:r>
              <a:rPr lang="en-GB" b="1" smtClean="0">
                <a:latin typeface="Times" pitchFamily="18" charset="0"/>
              </a:rPr>
              <a:t>Property of an entity or a relationship type.</a:t>
            </a:r>
          </a:p>
          <a:p>
            <a:pPr lvl="1">
              <a:lnSpc>
                <a:spcPct val="40000"/>
              </a:lnSpc>
            </a:pPr>
            <a:endParaRPr lang="en-GB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Attribute Domain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Set of allowable values for one or more attributes.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B3FCD8-2F69-4B5C-8A88-84B016E69523}" type="slidenum">
              <a:rPr lang="en-GB"/>
              <a:pPr/>
              <a:t>2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Entity–Relationship (ER) </a:t>
            </a:r>
            <a:r>
              <a:rPr lang="en-AU" b="1" dirty="0" err="1" smtClean="0">
                <a:latin typeface="Times" pitchFamily="18" charset="0"/>
                <a:cs typeface="Times New Roman" pitchFamily="18" charset="0"/>
              </a:rPr>
              <a:t>modeling</a:t>
            </a: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 in database design.</a:t>
            </a:r>
            <a:r>
              <a:rPr lang="en-GB" b="1" dirty="0" smtClean="0">
                <a:latin typeface="Times" pitchFamily="18" charset="0"/>
              </a:rPr>
              <a:t> </a:t>
            </a:r>
          </a:p>
          <a:p>
            <a:pPr>
              <a:lnSpc>
                <a:spcPct val="0"/>
              </a:lnSpc>
            </a:pPr>
            <a:endParaRPr lang="en-GB" b="1" dirty="0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Basic concepts associated with ER model.</a:t>
            </a:r>
            <a:r>
              <a:rPr lang="en-GB" b="1" dirty="0" smtClean="0">
                <a:latin typeface="Times" pitchFamily="18" charset="0"/>
              </a:rPr>
              <a:t> </a:t>
            </a:r>
          </a:p>
          <a:p>
            <a:pPr>
              <a:lnSpc>
                <a:spcPct val="0"/>
              </a:lnSpc>
            </a:pPr>
            <a:endParaRPr lang="en-GB" b="1" dirty="0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Diagrammatic technique for displaying ER model using Unified </a:t>
            </a:r>
            <a:r>
              <a:rPr lang="en-AU" b="1" dirty="0" err="1" smtClean="0">
                <a:latin typeface="Times" pitchFamily="18" charset="0"/>
                <a:cs typeface="Times New Roman" pitchFamily="18" charset="0"/>
              </a:rPr>
              <a:t>Modeling</a:t>
            </a: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 Language (UML).</a:t>
            </a:r>
          </a:p>
          <a:p>
            <a:pPr>
              <a:lnSpc>
                <a:spcPct val="0"/>
              </a:lnSpc>
            </a:pPr>
            <a:endParaRPr lang="en-GB" b="1" dirty="0" smtClean="0">
              <a:latin typeface="Times" pitchFamily="18" charset="0"/>
            </a:endParaRPr>
          </a:p>
          <a:p>
            <a:pPr>
              <a:lnSpc>
                <a:spcPct val="0"/>
              </a:lnSpc>
            </a:pPr>
            <a:endParaRPr lang="en-GB" b="1" dirty="0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How to build an ER model from a requirements specification.</a:t>
            </a:r>
            <a:r>
              <a:rPr lang="en-GB" b="1" dirty="0" smtClean="0">
                <a:latin typeface="Times" pitchFamily="18" charset="0"/>
              </a:rPr>
              <a:t> </a:t>
            </a:r>
            <a:r>
              <a:rPr lang="en-GB" b="1" dirty="0" smtClean="0">
                <a:latin typeface="Times" pitchFamily="18" charset="0"/>
              </a:rPr>
              <a:t>(Short exercise, Lab </a:t>
            </a:r>
            <a:r>
              <a:rPr lang="en-GB" b="1" dirty="0" smtClean="0">
                <a:latin typeface="Times" pitchFamily="18" charset="0"/>
              </a:rPr>
              <a:t>2)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B5A8BD-356C-4621-A72A-CCB0DB5A8B7A}" type="slidenum">
              <a:rPr lang="en-GB"/>
              <a:pPr/>
              <a:t>20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Simple Attribute</a:t>
            </a:r>
          </a:p>
          <a:p>
            <a:pPr lvl="1"/>
            <a:r>
              <a:rPr lang="en-GB" b="1" smtClean="0">
                <a:latin typeface="Times" pitchFamily="18" charset="0"/>
              </a:rPr>
              <a:t>Attribute composed of a single component with an independent existence.</a:t>
            </a:r>
          </a:p>
          <a:p>
            <a:pPr lvl="1"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Composite Attribute</a:t>
            </a:r>
          </a:p>
          <a:p>
            <a:pPr lvl="1"/>
            <a:r>
              <a:rPr lang="en-GB" b="1" smtClean="0">
                <a:latin typeface="Times" pitchFamily="18" charset="0"/>
              </a:rPr>
              <a:t>Attribute composed of multiple components, each with an independent existence.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6AB6A2-06C7-4D17-9F36-EFE283332C7B}" type="slidenum">
              <a:rPr lang="en-GB"/>
              <a:pPr/>
              <a:t>21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Single-valued Attribute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Attribute that holds a single value for each occurrence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Multi-valued Attribute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Attribute that holds multiple values for each occurrence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DAADEF-B64D-43B6-B98B-8115A43D1A37}" type="slidenum">
              <a:rPr lang="en-GB"/>
              <a:pPr/>
              <a:t>22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Derived Attribute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Attribute that represents a value that is derivable from value of a related attribute, or set of attributes, not necessarily in the same entity type.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82A586-04EE-4EB3-8972-05BD7B9225BE}" type="slidenum">
              <a:rPr lang="en-GB"/>
              <a:pPr/>
              <a:t>23</a:t>
            </a:fld>
            <a:endParaRPr lang="en-GB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Keys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Candidate Key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Minimal set of attributes that uniquely identifies each occurrence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Primary Key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Candidate key selected to uniquely identify each occurrence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Composite Key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latin typeface="Times" pitchFamily="18" charset="0"/>
                <a:cs typeface="Times New Roman" pitchFamily="18" charset="0"/>
              </a:rPr>
              <a:t>A candidate key that consists of two or more attributes.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8F8623-15FF-4F46-8EC2-FECFEE1F311B}" type="slidenum">
              <a:rPr lang="en-GB"/>
              <a:pPr/>
              <a:t>24</a:t>
            </a:fld>
            <a:endParaRPr lang="en-GB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ER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diagram of 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and  </a:t>
            </a:r>
            <a:r>
              <a:rPr lang="en-AU" b="1" smtClean="0">
                <a:latin typeface="Times" pitchFamily="18" charset="0"/>
                <a:cs typeface="Arial" charset="0"/>
              </a:rPr>
              <a:t>Branch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entities and their attributes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27656" name="Picture 1032" descr="DS3-Figure 11-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526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1033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22E59D-57B3-4FF8-AB37-308C77FE0206}" type="slidenum">
              <a:rPr lang="en-GB"/>
              <a:pPr/>
              <a:t>25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Entity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Strong Entity Type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Entity type that is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not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existence-dependent on some other entity type.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Weak Entity Type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Entity type that is existence-dependent on some other entity type.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endParaRPr lang="en-GB" b="1" smtClean="0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534C48-7418-4443-AB16-93F83CAB2B15}" type="slidenum">
              <a:rPr lang="en-GB"/>
              <a:pPr/>
              <a:t>26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Strong entity type called </a:t>
            </a:r>
            <a:r>
              <a:rPr lang="en-AU" b="1" smtClean="0">
                <a:latin typeface="Times" pitchFamily="18" charset="0"/>
                <a:cs typeface="Arial" charset="0"/>
              </a:rPr>
              <a:t>Client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and weak entity type called </a:t>
            </a:r>
            <a:r>
              <a:rPr lang="en-AU" b="1" smtClean="0">
                <a:latin typeface="Times" pitchFamily="18" charset="0"/>
                <a:cs typeface="Arial" charset="0"/>
              </a:rPr>
              <a:t>Preference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52232" name="Picture 8" descr="DS3-Figure 11-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05000"/>
            <a:ext cx="6324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053C75-3413-4BBB-9447-88D96DDDD2A9}" type="slidenum">
              <a:rPr lang="en-GB"/>
              <a:pPr/>
              <a:t>27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Relationship called </a:t>
            </a:r>
            <a:r>
              <a:rPr lang="en-AU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with attributes</a:t>
            </a:r>
            <a:endParaRPr lang="en-GB" b="1" smtClean="0">
              <a:latin typeface="Times" pitchFamily="18" charset="0"/>
            </a:endParaRPr>
          </a:p>
        </p:txBody>
      </p:sp>
      <p:pic>
        <p:nvPicPr>
          <p:cNvPr id="169989" name="Picture 5" descr="DS3-Figure 11-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828800"/>
            <a:ext cx="6858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5DA90B-2E8A-4CAF-BFBF-1872EADCC416}" type="slidenum">
              <a:rPr lang="en-GB"/>
              <a:pPr/>
              <a:t>28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Main type of constraint on relationships is called </a:t>
            </a:r>
            <a:r>
              <a:rPr lang="en-GB" i="1" smtClean="0">
                <a:latin typeface="Times" pitchFamily="18" charset="0"/>
              </a:rPr>
              <a:t>multiplicity</a:t>
            </a:r>
            <a:r>
              <a:rPr lang="en-GB" b="1" smtClean="0">
                <a:latin typeface="Times" pitchFamily="18" charset="0"/>
              </a:rPr>
              <a:t>.</a:t>
            </a:r>
          </a:p>
          <a:p>
            <a:pPr>
              <a:lnSpc>
                <a:spcPct val="3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Multiplicity -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Represents policies (called </a:t>
            </a:r>
            <a:r>
              <a:rPr lang="en-GB" b="1" i="1" smtClean="0">
                <a:latin typeface="Times" pitchFamily="18" charset="0"/>
              </a:rPr>
              <a:t>business rules</a:t>
            </a:r>
            <a:r>
              <a:rPr lang="en-GB" b="1" smtClean="0">
                <a:latin typeface="Times" pitchFamily="18" charset="0"/>
              </a:rPr>
              <a:t>) established by user or company.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FDF8F4-59C2-4A4F-B724-25CA9A2852BD}" type="slidenum">
              <a:rPr lang="en-GB"/>
              <a:pPr/>
              <a:t>29</a:t>
            </a:fld>
            <a:endParaRPr lang="en-GB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2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The most common degree for relationships is binary. </a:t>
            </a:r>
          </a:p>
          <a:p>
            <a:pPr lvl="1">
              <a:lnSpc>
                <a:spcPct val="40000"/>
              </a:lnSpc>
            </a:pPr>
            <a:endParaRPr lang="en-AU" b="1" smtClean="0">
              <a:latin typeface="Times" pitchFamily="18" charset="0"/>
              <a:cs typeface="Times New Roman" pitchFamily="18" charset="0"/>
            </a:endParaRPr>
          </a:p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Binary relationships are generally referred to as being: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one-to-one (1:1)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one-to-many (1:*)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many-to-many (*:*)</a:t>
            </a:r>
            <a:endParaRPr lang="en-GB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33797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CAA777-49E6-4177-B8FE-D2A27B16EDFF}" type="slidenum">
              <a:rPr lang="en-GB"/>
              <a:pPr/>
              <a:t>3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ER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diagram of Branch user views of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DreamHome</a:t>
            </a:r>
            <a:endParaRPr lang="en-GB" b="1" smtClean="0">
              <a:latin typeface="Times" pitchFamily="18" charset="0"/>
            </a:endParaRPr>
          </a:p>
        </p:txBody>
      </p:sp>
      <p:pic>
        <p:nvPicPr>
          <p:cNvPr id="13320" name="Picture 8" descr="DS3-Figure 11-0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62000" y="14478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44DAD1-CF79-4C93-9CE8-A03804BA4A59}" type="slidenum">
              <a:rPr lang="en-GB"/>
              <a:pPr/>
              <a:t>30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i="1" smtClean="0">
                <a:latin typeface="Times" pitchFamily="18" charset="0"/>
                <a:cs typeface="Arial" charset="0"/>
              </a:rPr>
              <a:t>Manages </a:t>
            </a:r>
            <a:r>
              <a:rPr lang="en-AU" b="1" smtClean="0">
                <a:latin typeface="Times" pitchFamily="18" charset="0"/>
                <a:cs typeface="Arial" charset="0"/>
              </a:rPr>
              <a:t>Branch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 type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58375" name="Picture 7" descr="DS3-Figure 11-14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7391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B6CB55-AD19-4BDB-BCFF-27D8EF55BD32}" type="slidenum">
              <a:rPr lang="en-GB"/>
              <a:pPr/>
              <a:t>31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i="1" smtClean="0">
                <a:latin typeface="Times" pitchFamily="18" charset="0"/>
                <a:cs typeface="Arial" charset="0"/>
              </a:rPr>
              <a:t>Manages</a:t>
            </a:r>
            <a:r>
              <a:rPr lang="en-AU" b="1" smtClean="0">
                <a:latin typeface="Times" pitchFamily="18" charset="0"/>
                <a:cs typeface="Arial" charset="0"/>
              </a:rPr>
              <a:t> Branch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(1:1) relationship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60424" name="Picture 8" descr="DS3-Figure 11-14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752600"/>
            <a:ext cx="701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482634-206C-47EC-A2D5-2B7D9F3CFD6D}" type="slidenum">
              <a:rPr lang="en-GB"/>
              <a:pPr/>
              <a:t>32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i="1" smtClean="0">
                <a:latin typeface="Times" pitchFamily="18" charset="0"/>
                <a:cs typeface="Arial" charset="0"/>
              </a:rPr>
              <a:t>Oversees </a:t>
            </a:r>
            <a:r>
              <a:rPr lang="en-AU" b="1" smtClean="0">
                <a:latin typeface="Times" pitchFamily="18" charset="0"/>
                <a:cs typeface="Arial" charset="0"/>
              </a:rPr>
              <a:t>PropertyForRent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 type</a:t>
            </a:r>
            <a:endParaRPr lang="en-GB" b="1" smtClean="0">
              <a:latin typeface="Times" pitchFamily="18" charset="0"/>
            </a:endParaRPr>
          </a:p>
        </p:txBody>
      </p:sp>
      <p:pic>
        <p:nvPicPr>
          <p:cNvPr id="62473" name="Picture 9" descr="DS3-Figure 11-1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7526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8C224D-77D4-4785-9307-F2B8EC3BBD99}" type="slidenum">
              <a:rPr lang="en-GB"/>
              <a:pPr/>
              <a:t>33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144000" cy="1104900"/>
          </a:xfrm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i="1" smtClean="0">
                <a:latin typeface="Times" pitchFamily="18" charset="0"/>
                <a:cs typeface="Arial" charset="0"/>
              </a:rPr>
              <a:t>Oversees</a:t>
            </a:r>
            <a:r>
              <a:rPr lang="en-AU" b="1" smtClean="0">
                <a:latin typeface="Times" pitchFamily="18" charset="0"/>
                <a:cs typeface="Arial" charset="0"/>
              </a:rPr>
              <a:t> PropertyForRent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(1:*) relationship type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64520" name="Picture 8" descr="DS3-Figure 11-1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828800"/>
            <a:ext cx="723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4F121C-3A30-406E-9841-79F6C7301470}" type="slidenum">
              <a:rPr lang="en-GB"/>
              <a:pPr/>
              <a:t>34</a:t>
            </a:fld>
            <a:endParaRPr lang="en-GB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b="1" smtClean="0">
                <a:latin typeface="Times" pitchFamily="18" charset="0"/>
                <a:cs typeface="Arial" charset="0"/>
              </a:rPr>
              <a:t>Newspaper </a:t>
            </a:r>
            <a:r>
              <a:rPr lang="en-AU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b="1" smtClean="0">
                <a:latin typeface="Times" pitchFamily="18" charset="0"/>
                <a:cs typeface="Arial" charset="0"/>
              </a:rPr>
              <a:t> PropertyForRent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 type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66567" name="Picture 7" descr="DS3-Figure 11-16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76400"/>
            <a:ext cx="7010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8CC050-8A09-4A1F-AF4B-BCC72C863FEA}" type="slidenum">
              <a:rPr lang="en-GB"/>
              <a:pPr/>
              <a:t>35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b="1" smtClean="0">
                <a:latin typeface="Times" pitchFamily="18" charset="0"/>
                <a:cs typeface="Arial" charset="0"/>
              </a:rPr>
              <a:t>Newspaper </a:t>
            </a:r>
            <a:r>
              <a:rPr lang="en-AU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b="1" smtClean="0">
                <a:latin typeface="Times" pitchFamily="18" charset="0"/>
                <a:cs typeface="Arial" charset="0"/>
              </a:rPr>
              <a:t> PropertyForRent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(*:*) relationship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pic>
        <p:nvPicPr>
          <p:cNvPr id="68616" name="Picture 8" descr="DS3-Figure 11-1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752600"/>
            <a:ext cx="739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3EBDE5-F844-48FC-8D0B-7AF1D350BE40}" type="slidenum">
              <a:rPr lang="en-GB"/>
              <a:pPr/>
              <a:t>36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for Complex Relationships</a:t>
            </a:r>
            <a:r>
              <a:rPr lang="en-AU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Number (or range) of possible occurrences of an entity type in an 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n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-ary relationship when other (</a:t>
            </a:r>
            <a:r>
              <a:rPr lang="en-AU" b="1" i="1" smtClean="0">
                <a:latin typeface="Times" pitchFamily="18" charset="0"/>
                <a:cs typeface="Times New Roman" pitchFamily="18" charset="0"/>
              </a:rPr>
              <a:t>n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-1) values are fixed.</a:t>
            </a:r>
            <a:r>
              <a:rPr lang="en-GB" smtClean="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41C5C8-9865-4318-885B-08A0816897CE}" type="slidenum">
              <a:rPr lang="en-GB"/>
              <a:pPr/>
              <a:t>37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049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Semantic net of ternary </a:t>
            </a:r>
            <a:r>
              <a:rPr lang="en-AU" b="1" i="1" smtClean="0">
                <a:latin typeface="Times" pitchFamily="18" charset="0"/>
                <a:cs typeface="Arial" charset="0"/>
              </a:rPr>
              <a:t>Registers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 with values for Staff and Branch entities fixed</a:t>
            </a:r>
            <a:r>
              <a:rPr lang="en-GB" smtClean="0">
                <a:latin typeface="Times" pitchFamily="18" charset="0"/>
              </a:rPr>
              <a:t> </a:t>
            </a:r>
          </a:p>
        </p:txBody>
      </p:sp>
      <p:pic>
        <p:nvPicPr>
          <p:cNvPr id="174085" name="Picture 5" descr="DS3-Figure 11-17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1FABC1-5CA2-4876-B1EF-BF9120035377}" type="slidenum">
              <a:rPr lang="en-GB"/>
              <a:pPr/>
              <a:t>38</a:t>
            </a:fld>
            <a:endParaRPr lang="en-GB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of ternary </a:t>
            </a:r>
            <a:r>
              <a:rPr lang="en-AU" b="1" i="1" smtClean="0">
                <a:latin typeface="Times" pitchFamily="18" charset="0"/>
                <a:cs typeface="Arial" charset="0"/>
              </a:rPr>
              <a:t>Registers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 relationship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75109" name="Picture 1029" descr="DS3-Figure 11-17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31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6DC07B-D126-4B79-AFDC-FF338D8F5E05}" type="slidenum">
              <a:rPr lang="en-GB"/>
              <a:pPr/>
              <a:t>39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Summary of multiplicity constraints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/>
        </p:nvSpPr>
        <p:spPr bwMode="auto">
          <a:xfrm>
            <a:off x="53340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Clr>
                <a:schemeClr val="accent2"/>
              </a:buClr>
              <a:buSzPts val="2100"/>
              <a:buFont typeface="Monotype Sorts" pitchFamily="2" charset="2"/>
              <a:buChar char="u"/>
            </a:pPr>
            <a:endParaRPr lang="en-US" sz="2800" b="1"/>
          </a:p>
          <a:p>
            <a:endParaRPr lang="en-GB" sz="2800" b="1"/>
          </a:p>
        </p:txBody>
      </p:sp>
      <p:pic>
        <p:nvPicPr>
          <p:cNvPr id="150534" name="Picture 6" descr="DS3-Table 11-01"/>
          <p:cNvPicPr>
            <a:picLocks noChangeAspect="1" noChangeArrowheads="1"/>
          </p:cNvPicPr>
          <p:nvPr/>
        </p:nvPicPr>
        <p:blipFill>
          <a:blip r:embed="rId3" cstate="print"/>
          <a:srcRect l="84" t="12500"/>
          <a:stretch>
            <a:fillRect/>
          </a:stretch>
        </p:blipFill>
        <p:spPr bwMode="auto">
          <a:xfrm>
            <a:off x="468313" y="1773238"/>
            <a:ext cx="7991475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64D40D-D1FF-480D-A561-407E67988A1E}" type="slidenum">
              <a:rPr lang="en-GB"/>
              <a:pPr/>
              <a:t>4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Concepts of the ER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ER modeling </a:t>
            </a:r>
          </a:p>
          <a:p>
            <a:r>
              <a:rPr lang="en-GB" b="1" smtClean="0">
                <a:latin typeface="Times" pitchFamily="18" charset="0"/>
              </a:rPr>
              <a:t>Peter Chen 1976</a:t>
            </a:r>
          </a:p>
          <a:p>
            <a:r>
              <a:rPr lang="en-GB" b="1" smtClean="0">
                <a:latin typeface="Times" pitchFamily="18" charset="0"/>
              </a:rPr>
              <a:t>Chen, P.P. (1976). The Entity-Relationship model – Towards a unified view of data. </a:t>
            </a:r>
            <a:r>
              <a:rPr lang="en-GB" b="1" i="1" smtClean="0">
                <a:latin typeface="Times" pitchFamily="18" charset="0"/>
              </a:rPr>
              <a:t>ACM Trans. Database Systems</a:t>
            </a:r>
            <a:r>
              <a:rPr lang="en-GB" b="1" smtClean="0">
                <a:latin typeface="Times" pitchFamily="18" charset="0"/>
              </a:rPr>
              <a:t>, 1(1), 9-36.</a:t>
            </a:r>
          </a:p>
          <a:p>
            <a:r>
              <a:rPr lang="en-GB" b="1" smtClean="0">
                <a:latin typeface="Times" pitchFamily="18" charset="0"/>
                <a:hlinkClick r:id="rId3"/>
              </a:rPr>
              <a:t>http://www.csc.lsu.edu/~chen/chen.html</a:t>
            </a:r>
            <a:endParaRPr lang="en-GB" b="1" smtClean="0">
              <a:latin typeface="Times" pitchFamily="18" charset="0"/>
            </a:endParaRPr>
          </a:p>
          <a:p>
            <a:endParaRPr lang="en-GB" b="1" smtClean="0">
              <a:latin typeface="Times" pitchFamily="18" charset="0"/>
            </a:endParaRPr>
          </a:p>
          <a:p>
            <a:endParaRPr lang="en-GB" b="1" smtClean="0">
              <a:latin typeface="Times" pitchFamily="18" charset="0"/>
            </a:endParaRPr>
          </a:p>
          <a:p>
            <a:endParaRPr lang="en-GB" b="1" smtClean="0">
              <a:latin typeface="Times" pitchFamily="18" charset="0"/>
            </a:endParaRPr>
          </a:p>
          <a:p>
            <a:endParaRPr lang="en-GB" smtClean="0">
              <a:latin typeface="Times" pitchFamily="18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57188"/>
            <a:ext cx="1616075" cy="2143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80C883-D704-4A0B-80C1-A01BE2FD7B57}" type="slidenum">
              <a:rPr lang="en-GB"/>
              <a:pPr/>
              <a:t>40</a:t>
            </a:fld>
            <a:endParaRPr lang="en-GB"/>
          </a:p>
        </p:txBody>
      </p:sp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557338"/>
            <a:ext cx="7339013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Multiplicity is made up of two types of restrictions on relationships: </a:t>
            </a:r>
            <a:r>
              <a:rPr lang="en-GB" b="1" i="1" smtClean="0">
                <a:latin typeface="Times" pitchFamily="18" charset="0"/>
              </a:rPr>
              <a:t>cardinality</a:t>
            </a:r>
            <a:r>
              <a:rPr lang="en-GB" b="1" smtClean="0">
                <a:latin typeface="Times" pitchFamily="18" charset="0"/>
              </a:rPr>
              <a:t> and </a:t>
            </a:r>
            <a:r>
              <a:rPr lang="en-GB" b="1" i="1" smtClean="0">
                <a:latin typeface="Times" pitchFamily="18" charset="0"/>
              </a:rPr>
              <a:t>participation</a:t>
            </a:r>
            <a:r>
              <a:rPr lang="en-GB" b="1" smtClean="0">
                <a:latin typeface="Times" pitchFamily="18" charset="0"/>
              </a:rPr>
              <a:t>.</a:t>
            </a:r>
          </a:p>
          <a:p>
            <a:pPr>
              <a:lnSpc>
                <a:spcPct val="0"/>
              </a:lnSpc>
            </a:pPr>
            <a:endParaRPr lang="en-GB" smtClean="0">
              <a:latin typeface="Times" pitchFamily="18" charset="0"/>
            </a:endParaRPr>
          </a:p>
          <a:p>
            <a:endParaRPr lang="en-GB" sz="3000" b="1" smtClean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76C107-8BE8-4420-BA13-024FBABDEF46}" type="slidenum">
              <a:rPr lang="en-GB"/>
              <a:pPr/>
              <a:t>41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7338"/>
            <a:ext cx="8382000" cy="4114800"/>
          </a:xfrm>
        </p:spPr>
        <p:txBody>
          <a:bodyPr/>
          <a:lstStyle/>
          <a:p>
            <a:pPr>
              <a:lnSpc>
                <a:spcPct val="0"/>
              </a:lnSpc>
            </a:pPr>
            <a:endParaRPr lang="en-GB" sz="3200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Cardinality 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Describes maximum number of possible relationship occurrences for an entity participating in a given relationship type.</a:t>
            </a:r>
            <a:r>
              <a:rPr lang="en-GB" b="1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"/>
              </a:lnSpc>
            </a:pPr>
            <a:endParaRPr lang="en-GB" b="1" smtClean="0">
              <a:latin typeface="Times" pitchFamily="18" charset="0"/>
              <a:cs typeface="Times New Roman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Participation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Determines whether all or only some entity occurrences participate in a relationship.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566357-03D8-47CA-A6AB-3B54276E6A19}" type="slidenum">
              <a:rPr lang="en-GB"/>
              <a:pPr/>
              <a:t>42</a:t>
            </a:fld>
            <a:endParaRPr lang="en-GB"/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AU" b="1" smtClean="0">
                <a:latin typeface="Times" pitchFamily="18" charset="0"/>
                <a:cs typeface="Times New Roman" pitchFamily="18" charset="0"/>
              </a:rPr>
              <a:t>Multiplicity as cardinality and participation constraints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176133" name="Picture 1029" descr="DS3-Figure 11-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579120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C6378-532C-4A43-A8BD-0EBC2AB62770}" type="slidenum">
              <a:rPr lang="en-GB"/>
              <a:pPr/>
              <a:t>5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Concepts of the ER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Entity types</a:t>
            </a:r>
          </a:p>
          <a:p>
            <a:pPr>
              <a:lnSpc>
                <a:spcPct val="30000"/>
              </a:lnSpc>
            </a:pPr>
            <a:endParaRPr lang="en-GB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Relationship types </a:t>
            </a:r>
          </a:p>
          <a:p>
            <a:pPr>
              <a:lnSpc>
                <a:spcPct val="3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Attributes</a:t>
            </a:r>
          </a:p>
          <a:p>
            <a:endParaRPr lang="en-GB" b="1" smtClean="0">
              <a:latin typeface="Times" pitchFamily="18" charset="0"/>
            </a:endParaRPr>
          </a:p>
          <a:p>
            <a:endParaRPr lang="en-GB" b="1" smtClean="0">
              <a:latin typeface="Times" pitchFamily="18" charset="0"/>
            </a:endParaRPr>
          </a:p>
          <a:p>
            <a:endParaRPr lang="en-GB" smtClean="0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B72ECB-58DC-4515-AEB6-290A40B8BE10}" type="slidenum">
              <a:rPr lang="en-GB"/>
              <a:pPr/>
              <a:t>6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Entity Type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Entity type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Group of objects with same properties,  identified by enterprise as having an independent existence.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/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Entity occurrence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Uniquely identifiable object of an entity type.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E31A09-C56A-4DD0-98B6-402C7518806C}" type="slidenum">
              <a:rPr lang="en-GB"/>
              <a:pPr/>
              <a:t>7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Examples of Entity Types</a:t>
            </a:r>
          </a:p>
        </p:txBody>
      </p:sp>
      <p:pic>
        <p:nvPicPr>
          <p:cNvPr id="131078" name="Picture 6" descr="DS3-Figure 11-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52600"/>
            <a:ext cx="40386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C0743-2C52-4EFA-A4CB-DC0E77871E9B}" type="slidenum">
              <a:rPr lang="en-GB"/>
              <a:pPr/>
              <a:t>8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ER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diagram of </a:t>
            </a:r>
            <a:r>
              <a:rPr lang="en-AU" b="1" smtClean="0">
                <a:latin typeface="Times" pitchFamily="18" charset="0"/>
                <a:cs typeface="Arial" charset="0"/>
              </a:rPr>
              <a:t>Staff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and</a:t>
            </a:r>
            <a:r>
              <a:rPr lang="en-AU" b="1" smtClean="0">
                <a:latin typeface="Times" pitchFamily="18" charset="0"/>
                <a:cs typeface="Arial" charset="0"/>
              </a:rPr>
              <a:t> Branch </a:t>
            </a:r>
            <a:r>
              <a:rPr lang="en-AU" b="1" smtClean="0">
                <a:latin typeface="Times" pitchFamily="18" charset="0"/>
                <a:cs typeface="Times New Roman" pitchFamily="18" charset="0"/>
              </a:rPr>
              <a:t>entity types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8440" name="Picture 8" descr="DS3-Figure 11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057400"/>
            <a:ext cx="51054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714375" y="5786438"/>
            <a:ext cx="50720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Note: Entity type name should be a singular noun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430DE5-E9B8-44F9-8EF7-90E01D87DFC0}" type="slidenum">
              <a:rPr lang="en-GB"/>
              <a:pPr/>
              <a:t>9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Relationship type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Set of meaningful associations among entity types.</a:t>
            </a:r>
            <a:r>
              <a:rPr lang="en-GB" b="1" smtClean="0">
                <a:latin typeface="Times" pitchFamily="18" charset="0"/>
              </a:rPr>
              <a:t> </a:t>
            </a:r>
          </a:p>
          <a:p>
            <a:pPr lvl="1"/>
            <a:endParaRPr lang="en-GB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Relationship occurrence</a:t>
            </a:r>
          </a:p>
          <a:p>
            <a:pPr lvl="1"/>
            <a:r>
              <a:rPr lang="en-AU" b="1" smtClean="0">
                <a:latin typeface="Times" pitchFamily="18" charset="0"/>
                <a:cs typeface="Times New Roman" pitchFamily="18" charset="0"/>
              </a:rPr>
              <a:t>Uniquely identifiable association, which includes one occurrence from each participating entity type.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1031</TotalTime>
  <Pages>59</Pages>
  <Words>841</Words>
  <Application>Microsoft Office PowerPoint</Application>
  <PresentationFormat>On-screen Show (4:3)</PresentationFormat>
  <Paragraphs>185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Times New Roman</vt:lpstr>
      <vt:lpstr>Arial</vt:lpstr>
      <vt:lpstr>Monotype Sorts</vt:lpstr>
      <vt:lpstr>Times</vt:lpstr>
      <vt:lpstr>introdbs</vt:lpstr>
      <vt:lpstr>1_introdbs</vt:lpstr>
      <vt:lpstr>Entity-Relationship Modeling </vt:lpstr>
      <vt:lpstr>Objectives</vt:lpstr>
      <vt:lpstr>ER diagram of Branch user views of DreamHome</vt:lpstr>
      <vt:lpstr>Concepts of the ER Model</vt:lpstr>
      <vt:lpstr>Concepts of the ER Model</vt:lpstr>
      <vt:lpstr>Entity Type</vt:lpstr>
      <vt:lpstr>Examples of Entity Types</vt:lpstr>
      <vt:lpstr>ER diagram of Staff and Branch entity types</vt:lpstr>
      <vt:lpstr>Relationship Types</vt:lpstr>
      <vt:lpstr>Semantic net of Has relationship type</vt:lpstr>
      <vt:lpstr>ER diagram of Branch Has Staff relationship </vt:lpstr>
      <vt:lpstr>Relationship Types</vt:lpstr>
      <vt:lpstr>Binary relationship called POwns</vt:lpstr>
      <vt:lpstr>Ternary relationship called Registers</vt:lpstr>
      <vt:lpstr>Quaternary relationship called Arranges</vt:lpstr>
      <vt:lpstr>Relationship Types</vt:lpstr>
      <vt:lpstr>Recursive relationship called Supervises with role names</vt:lpstr>
      <vt:lpstr>Entities associated through two distinct relationships with role names</vt:lpstr>
      <vt:lpstr>Attributes</vt:lpstr>
      <vt:lpstr>Attributes</vt:lpstr>
      <vt:lpstr>Attributes</vt:lpstr>
      <vt:lpstr>Attributes</vt:lpstr>
      <vt:lpstr>Keys</vt:lpstr>
      <vt:lpstr>ER diagram of  Staff and  Branch entities and their attributes</vt:lpstr>
      <vt:lpstr>Entity Type</vt:lpstr>
      <vt:lpstr>Strong entity type called Client and weak entity type called Preference </vt:lpstr>
      <vt:lpstr>Relationship called Advertises with attributes</vt:lpstr>
      <vt:lpstr>Structural Constraints</vt:lpstr>
      <vt:lpstr>Structural Constraints</vt:lpstr>
      <vt:lpstr>Semantic net of Staff Manages Branch relationship type </vt:lpstr>
      <vt:lpstr>Multiplicity of Staff Manages Branch (1:1) relationship </vt:lpstr>
      <vt:lpstr>Semantic net of Staff Oversees PropertyForRent relationship type</vt:lpstr>
      <vt:lpstr>Multiplicity of Staff Oversees PropertyForRent (1:*) relationship type </vt:lpstr>
      <vt:lpstr>Semantic net of Newspaper Advertises PropertyForRent  relationship type </vt:lpstr>
      <vt:lpstr>Multiplicity of Newspaper Advertises PropertyForRent (*:*) relationship </vt:lpstr>
      <vt:lpstr>Structural Constraints</vt:lpstr>
      <vt:lpstr>Semantic net of ternary Registers relationship with values for Staff and Branch entities fixed </vt:lpstr>
      <vt:lpstr>Multiplicity of ternary Registers relationship</vt:lpstr>
      <vt:lpstr>Summary of multiplicity constraints</vt:lpstr>
      <vt:lpstr>Structural Constraints</vt:lpstr>
      <vt:lpstr>Structural Constraints</vt:lpstr>
      <vt:lpstr>Multiplicity as cardinality and participation constraints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Database Systems</dc:subject>
  <dc:creator>Thomas Connolly and Carolyn Begg</dc:creator>
  <cp:keywords/>
  <dc:description>Transparencies for Chapter 11 of textbook_x000d_
Database Systems: A Practical Approach to Design, Implementation, and Management</dc:description>
  <cp:lastModifiedBy>TRU-XP-PC</cp:lastModifiedBy>
  <cp:revision>71</cp:revision>
  <cp:lastPrinted>1998-06-24T16:37:58Z</cp:lastPrinted>
  <dcterms:created xsi:type="dcterms:W3CDTF">1998-02-12T14:58:02Z</dcterms:created>
  <dcterms:modified xsi:type="dcterms:W3CDTF">2009-09-21T18:59:38Z</dcterms:modified>
</cp:coreProperties>
</file>