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Default Extension="png" ContentType="image/png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4.xml" ContentType="application/vnd.openxmlformats-officedocument.themeOverr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655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302" r:id="rId5"/>
    <p:sldId id="303" r:id="rId6"/>
    <p:sldId id="304" r:id="rId7"/>
    <p:sldId id="305" r:id="rId8"/>
    <p:sldId id="321" r:id="rId9"/>
    <p:sldId id="306" r:id="rId10"/>
    <p:sldId id="334" r:id="rId11"/>
    <p:sldId id="307" r:id="rId12"/>
    <p:sldId id="308" r:id="rId13"/>
    <p:sldId id="309" r:id="rId14"/>
    <p:sldId id="323" r:id="rId15"/>
    <p:sldId id="324" r:id="rId16"/>
    <p:sldId id="330" r:id="rId17"/>
    <p:sldId id="331" r:id="rId18"/>
    <p:sldId id="332" r:id="rId19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>
      <p:cViewPr>
        <p:scale>
          <a:sx n="66" d="100"/>
          <a:sy n="66" d="100"/>
        </p:scale>
        <p:origin x="-1200" y="-9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11.xml"/><Relationship Id="rId1" Type="http://schemas.openxmlformats.org/officeDocument/2006/relationships/slide" Target="slides/slide10.xml"/><Relationship Id="rId4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964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82D838-5754-4EAF-8E34-593A122718F5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B40E92C-F8D1-45DF-A5A4-73C708F1F8F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9BC175-7500-4875-B379-29020992B76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ACF4B-1B55-4DBD-902C-AA57149836A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ADBE3FD-A8FA-4398-976C-4DD081BB4E0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2CEAE2-CB55-4467-A574-F76C446DEA8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8C9839-05A6-4CCE-B4E4-BCC4E4DD751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29968B-A7A6-48E9-8DDE-1A557689CE7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914A51-3B45-4B07-A0AB-91B9F7AD49D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A83A99-D666-4414-90BA-BA856379ABB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01694E-ECDF-4736-B24F-F99FA517D10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C4D26C-62D6-4527-97D6-732893EA8EF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91BD51-3B0D-4E1C-8ED1-CA234AFF7C1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7961FC-7938-418B-89F6-1E9773B24A9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625796-391A-4F5F-B6F1-EC13A1043AF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1F01B1-28AC-4432-952F-3921492F81D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A2F3D9-FC6C-4606-B77E-778BF8EA01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5B78FF-B667-48F5-ADAF-B974037B8CB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158B03-95E1-4D3B-9364-BE9E514E7BD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1C28F3-CB65-45F5-8980-9213556B0AB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861614-6400-4891-B736-C2AF3E33EA8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1025EA-63AE-403C-A869-CA49193F5AF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FA8215-88A3-4748-B13B-EFFD87A7CDC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F7A29AF-E9C3-45E4-821F-5D7F531097F8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0363420-DC5B-4883-B581-C2F45FB60670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26988" y="3429000"/>
            <a:ext cx="797401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 dirty="0" smtClean="0">
                <a:latin typeface="Times" pitchFamily="18" charset="0"/>
              </a:rPr>
              <a:t>			Chapter </a:t>
            </a:r>
            <a:r>
              <a:rPr lang="en-GB" b="1" dirty="0">
                <a:latin typeface="Times" pitchFamily="18" charset="0"/>
              </a:rPr>
              <a:t>13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1714488"/>
            <a:ext cx="6400800" cy="1752600"/>
          </a:xfrm>
          <a:noFill/>
          <a:ln/>
        </p:spPr>
        <p:txBody>
          <a:bodyPr lIns="90488" tIns="44450" rIns="90488" bIns="44450"/>
          <a:lstStyle/>
          <a:p>
            <a:r>
              <a:rPr lang="en-GB" b="1" dirty="0">
                <a:latin typeface="Times" pitchFamily="18" charset="0"/>
              </a:rPr>
              <a:t>Enhanced Entity-Relationship </a:t>
            </a:r>
            <a:r>
              <a:rPr lang="en-GB" b="1" dirty="0" err="1">
                <a:latin typeface="Times" pitchFamily="18" charset="0"/>
              </a:rPr>
              <a:t>Modeling</a:t>
            </a:r>
            <a:endParaRPr lang="en-GB" b="1">
              <a:latin typeface="Times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16812-81EE-4A0B-9A0A-1E11024D577B}" type="slidenum">
              <a:rPr lang="en-GB"/>
              <a:pPr/>
              <a:t>10</a:t>
            </a:fld>
            <a:endParaRPr lang="en-GB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1104900"/>
          </a:xfrm>
          <a:noFill/>
          <a:ln/>
        </p:spPr>
        <p:txBody>
          <a:bodyPr lIns="90488" tIns="44450" rIns="90488" bIns="44450"/>
          <a:lstStyle/>
          <a:p>
            <a:r>
              <a:rPr lang="en-AU" b="1">
                <a:latin typeface="Times" pitchFamily="18" charset="0"/>
                <a:cs typeface="Times New Roman" pitchFamily="18" charset="0"/>
              </a:rPr>
              <a:t>Specialization/generalization of </a:t>
            </a:r>
            <a:r>
              <a:rPr lang="en-AU" b="1">
                <a:latin typeface="Times" pitchFamily="18" charset="0"/>
                <a:cs typeface="Arial" charset="0"/>
              </a:rPr>
              <a:t>Staff</a:t>
            </a:r>
            <a:r>
              <a:rPr lang="en-AU" b="1">
                <a:latin typeface="Times" pitchFamily="18" charset="0"/>
                <a:cs typeface="Times New Roman" pitchFamily="18" charset="0"/>
              </a:rPr>
              <a:t> entity into subclasses representing job roles</a:t>
            </a:r>
            <a:endParaRPr lang="en-GB" b="1">
              <a:latin typeface="Times" pitchFamily="18" charset="0"/>
            </a:endParaRPr>
          </a:p>
        </p:txBody>
      </p:sp>
      <p:pic>
        <p:nvPicPr>
          <p:cNvPr id="105481" name="Picture 9" descr="DS3-Figure 12-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772400" cy="4916488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EF3E2-9DC5-4FC6-A445-26782CBC4358}" type="slidenum">
              <a:rPr lang="en-GB"/>
              <a:pPr/>
              <a:t>11</a:t>
            </a:fld>
            <a:endParaRPr lang="en-GB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3000" cy="1104900"/>
          </a:xfrm>
          <a:noFill/>
          <a:ln/>
        </p:spPr>
        <p:txBody>
          <a:bodyPr lIns="90488" tIns="44450" rIns="90488" bIns="44450"/>
          <a:lstStyle/>
          <a:p>
            <a:r>
              <a:rPr lang="en-AU" b="1">
                <a:latin typeface="Times" pitchFamily="18" charset="0"/>
                <a:cs typeface="Times New Roman" pitchFamily="18" charset="0"/>
              </a:rPr>
              <a:t>Specialization/generalization of </a:t>
            </a:r>
            <a:r>
              <a:rPr lang="en-AU" b="1">
                <a:latin typeface="Times" pitchFamily="18" charset="0"/>
                <a:cs typeface="Arial" charset="0"/>
              </a:rPr>
              <a:t>Staff</a:t>
            </a:r>
            <a:r>
              <a:rPr lang="en-AU" b="1">
                <a:latin typeface="Times" pitchFamily="18" charset="0"/>
                <a:cs typeface="Times New Roman" pitchFamily="18" charset="0"/>
              </a:rPr>
              <a:t> entity into job roles and contracts of employment</a:t>
            </a:r>
            <a:r>
              <a:rPr lang="en-GB" b="1">
                <a:latin typeface="Times" pitchFamily="18" charset="0"/>
              </a:rPr>
              <a:t> </a:t>
            </a:r>
          </a:p>
        </p:txBody>
      </p:sp>
      <p:pic>
        <p:nvPicPr>
          <p:cNvPr id="107529" name="Picture 9" descr="DS3-Figure 12-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447800"/>
            <a:ext cx="8229600" cy="4751388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CD13C-718F-4D71-9835-ED0682AEDDED}" type="slidenum">
              <a:rPr lang="en-GB"/>
              <a:pPr/>
              <a:t>12</a:t>
            </a:fld>
            <a:endParaRPr lang="en-GB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  <a:noFill/>
          <a:ln/>
        </p:spPr>
        <p:txBody>
          <a:bodyPr lIns="90488" tIns="44450" rIns="90488" bIns="44450"/>
          <a:lstStyle/>
          <a:p>
            <a:r>
              <a:rPr lang="en-AU" b="1">
                <a:latin typeface="Times" pitchFamily="18" charset="0"/>
                <a:cs typeface="Times New Roman" pitchFamily="18" charset="0"/>
              </a:rPr>
              <a:t>EER diagram with shared subclass and subclass with its own subclass</a:t>
            </a:r>
            <a:endParaRPr lang="en-GB" b="1">
              <a:latin typeface="Times" pitchFamily="18" charset="0"/>
            </a:endParaRPr>
          </a:p>
        </p:txBody>
      </p:sp>
      <p:pic>
        <p:nvPicPr>
          <p:cNvPr id="109577" name="Picture 9" descr="DS3-Figure 12-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447800"/>
            <a:ext cx="6705600" cy="5011738"/>
          </a:xfrm>
          <a:prstGeom prst="rect">
            <a:avLst/>
          </a:prstGeom>
          <a:noFill/>
        </p:spPr>
      </p:pic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895F6-9B14-408D-B227-79AA103DBC3A}" type="slidenum">
              <a:rPr lang="en-GB"/>
              <a:pPr/>
              <a:t>13</a:t>
            </a:fld>
            <a:endParaRPr lang="en-GB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</p:spPr>
        <p:txBody>
          <a:bodyPr/>
          <a:lstStyle/>
          <a:p>
            <a:r>
              <a:rPr lang="en-AU" b="1">
                <a:latin typeface="Times" pitchFamily="18" charset="0"/>
                <a:cs typeface="Times New Roman" pitchFamily="18" charset="0"/>
              </a:rPr>
              <a:t>Constraints on Specialization / Generalization</a:t>
            </a:r>
            <a:r>
              <a:rPr lang="en-GB">
                <a:latin typeface="Times" pitchFamily="18" charset="0"/>
              </a:rPr>
              <a:t> 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560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b="1">
                <a:latin typeface="Times" pitchFamily="18" charset="0"/>
                <a:cs typeface="Times New Roman" pitchFamily="18" charset="0"/>
              </a:rPr>
              <a:t>Two constraints that may apply to a specialization/generalization: </a:t>
            </a:r>
          </a:p>
          <a:p>
            <a:pPr lvl="1">
              <a:lnSpc>
                <a:spcPct val="90000"/>
              </a:lnSpc>
            </a:pPr>
            <a:r>
              <a:rPr lang="en-AU" b="1">
                <a:latin typeface="Times" pitchFamily="18" charset="0"/>
                <a:cs typeface="Times New Roman" pitchFamily="18" charset="0"/>
              </a:rPr>
              <a:t>participation constraints  </a:t>
            </a:r>
          </a:p>
          <a:p>
            <a:pPr lvl="1">
              <a:lnSpc>
                <a:spcPct val="90000"/>
              </a:lnSpc>
            </a:pPr>
            <a:r>
              <a:rPr lang="en-AU" b="1">
                <a:latin typeface="Times" pitchFamily="18" charset="0"/>
                <a:cs typeface="Times New Roman" pitchFamily="18" charset="0"/>
              </a:rPr>
              <a:t>disjoint constraints.</a:t>
            </a:r>
            <a:r>
              <a:rPr lang="en-GB" b="1">
                <a:latin typeface="Times" pitchFamily="18" charset="0"/>
              </a:rPr>
              <a:t> </a:t>
            </a:r>
          </a:p>
          <a:p>
            <a:pPr>
              <a:lnSpc>
                <a:spcPct val="60000"/>
              </a:lnSpc>
            </a:pPr>
            <a:endParaRPr lang="en-GB" b="1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AU" b="1">
                <a:latin typeface="Times" pitchFamily="18" charset="0"/>
                <a:cs typeface="Times New Roman" pitchFamily="18" charset="0"/>
              </a:rPr>
              <a:t>Participation</a:t>
            </a:r>
            <a:r>
              <a:rPr lang="en-GB">
                <a:latin typeface="Times" pitchFamily="18" charset="0"/>
              </a:rPr>
              <a:t> </a:t>
            </a:r>
            <a:r>
              <a:rPr lang="en-GB" b="1">
                <a:latin typeface="Times" pitchFamily="18" charset="0"/>
              </a:rPr>
              <a:t>constraint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Times" pitchFamily="18" charset="0"/>
                <a:cs typeface="Times New Roman" pitchFamily="18" charset="0"/>
              </a:rPr>
              <a:t>Determines whether every member in superclass must participate as a </a:t>
            </a:r>
            <a:r>
              <a:rPr lang="en-AU" b="1">
                <a:latin typeface="Times" pitchFamily="18" charset="0"/>
                <a:cs typeface="Times New Roman" pitchFamily="18" charset="0"/>
              </a:rPr>
              <a:t>member of a subclass.</a:t>
            </a:r>
            <a:r>
              <a:rPr lang="en-GB" b="1">
                <a:latin typeface="Times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AU" b="1">
                <a:latin typeface="Times" pitchFamily="18" charset="0"/>
                <a:cs typeface="Times New Roman" pitchFamily="18" charset="0"/>
              </a:rPr>
              <a:t>May be </a:t>
            </a:r>
            <a:r>
              <a:rPr lang="en-AU" b="1" i="1">
                <a:latin typeface="Times" pitchFamily="18" charset="0"/>
                <a:cs typeface="Times New Roman" pitchFamily="18" charset="0"/>
              </a:rPr>
              <a:t>mandatory</a:t>
            </a:r>
            <a:r>
              <a:rPr lang="en-AU" b="1">
                <a:latin typeface="Times" pitchFamily="18" charset="0"/>
                <a:cs typeface="Times New Roman" pitchFamily="18" charset="0"/>
              </a:rPr>
              <a:t> or </a:t>
            </a:r>
            <a:r>
              <a:rPr lang="en-AU" b="1" i="1">
                <a:latin typeface="Times" pitchFamily="18" charset="0"/>
                <a:cs typeface="Times New Roman" pitchFamily="18" charset="0"/>
              </a:rPr>
              <a:t>optional</a:t>
            </a:r>
            <a:r>
              <a:rPr lang="en-AU" b="1">
                <a:latin typeface="Times" pitchFamily="18" charset="0"/>
                <a:cs typeface="Times New Roman" pitchFamily="18" charset="0"/>
              </a:rPr>
              <a:t>. </a:t>
            </a:r>
            <a:endParaRPr lang="en-GB" b="1">
              <a:latin typeface="Times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7D1C2-FD1A-4B17-B2B3-73E7941A7D44}" type="slidenum">
              <a:rPr lang="en-GB"/>
              <a:pPr/>
              <a:t>14</a:t>
            </a:fld>
            <a:endParaRPr lang="en-GB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</p:spPr>
        <p:txBody>
          <a:bodyPr/>
          <a:lstStyle/>
          <a:p>
            <a:r>
              <a:rPr lang="en-AU" b="1">
                <a:latin typeface="Times" pitchFamily="18" charset="0"/>
                <a:cs typeface="Times New Roman" pitchFamily="18" charset="0"/>
              </a:rPr>
              <a:t>Constraints on Specialization / Generalization</a:t>
            </a:r>
            <a:endParaRPr lang="en-GB" b="1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27950" cy="4114800"/>
          </a:xfrm>
        </p:spPr>
        <p:txBody>
          <a:bodyPr/>
          <a:lstStyle/>
          <a:p>
            <a:r>
              <a:rPr lang="en-AU" b="1">
                <a:latin typeface="Times" pitchFamily="18" charset="0"/>
                <a:cs typeface="Times New Roman" pitchFamily="18" charset="0"/>
              </a:rPr>
              <a:t>Disjoint constraint </a:t>
            </a:r>
          </a:p>
          <a:p>
            <a:pPr lvl="1"/>
            <a:r>
              <a:rPr lang="en-AU" b="1">
                <a:latin typeface="Times" pitchFamily="18" charset="0"/>
                <a:cs typeface="Times New Roman" pitchFamily="18" charset="0"/>
              </a:rPr>
              <a:t>Describes relationship between members of the subclasses and indicates whether member of a superclass can be a member of one, or more than one, subclass.</a:t>
            </a:r>
            <a:r>
              <a:rPr lang="en-GB" b="1">
                <a:latin typeface="Times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GB" b="1">
                <a:latin typeface="Times" pitchFamily="18" charset="0"/>
                <a:cs typeface="Times New Roman" pitchFamily="18" charset="0"/>
              </a:rPr>
              <a:t>May be </a:t>
            </a:r>
            <a:r>
              <a:rPr lang="en-GB" b="1" i="1">
                <a:latin typeface="Times" pitchFamily="18" charset="0"/>
                <a:cs typeface="Times New Roman" pitchFamily="18" charset="0"/>
              </a:rPr>
              <a:t>disjoint</a:t>
            </a:r>
            <a:r>
              <a:rPr lang="en-GB" b="1">
                <a:latin typeface="Times" pitchFamily="18" charset="0"/>
                <a:cs typeface="Times New Roman" pitchFamily="18" charset="0"/>
              </a:rPr>
              <a:t> or </a:t>
            </a:r>
            <a:r>
              <a:rPr lang="en-GB" b="1" i="1">
                <a:latin typeface="Times" pitchFamily="18" charset="0"/>
                <a:cs typeface="Times New Roman" pitchFamily="18" charset="0"/>
              </a:rPr>
              <a:t>nondisjoint</a:t>
            </a:r>
            <a:r>
              <a:rPr lang="en-GB" b="1">
                <a:latin typeface="Times" pitchFamily="18" charset="0"/>
                <a:cs typeface="Times New Roman" pitchFamily="18" charset="0"/>
              </a:rPr>
              <a:t>.</a:t>
            </a:r>
            <a:endParaRPr lang="en-GB">
              <a:latin typeface="Times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0E9F-6C76-4E76-B5A6-97116F039709}" type="slidenum">
              <a:rPr lang="en-GB"/>
              <a:pPr/>
              <a:t>15</a:t>
            </a:fld>
            <a:endParaRPr lang="en-GB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b="1" i="1">
                <a:latin typeface="Times" pitchFamily="18" charset="0"/>
                <a:cs typeface="Arial" charset="0"/>
              </a:rPr>
              <a:t>DreamHome </a:t>
            </a:r>
            <a:r>
              <a:rPr lang="en-AU" sz="2800" b="1">
                <a:latin typeface="Times" pitchFamily="18" charset="0"/>
                <a:cs typeface="Arial" charset="0"/>
              </a:rPr>
              <a:t>worked example - Staff</a:t>
            </a:r>
            <a:r>
              <a:rPr lang="en-AU" sz="2800" b="1">
                <a:latin typeface="Times" pitchFamily="18" charset="0"/>
                <a:cs typeface="Times New Roman" pitchFamily="18" charset="0"/>
              </a:rPr>
              <a:t> Superclass with </a:t>
            </a:r>
            <a:r>
              <a:rPr lang="en-AU" sz="2800" b="1">
                <a:latin typeface="Times" pitchFamily="18" charset="0"/>
                <a:cs typeface="Arial" charset="0"/>
              </a:rPr>
              <a:t>Supervisor</a:t>
            </a:r>
            <a:r>
              <a:rPr lang="en-AU" sz="2800" b="1">
                <a:latin typeface="Times" pitchFamily="18" charset="0"/>
                <a:cs typeface="Times New Roman" pitchFamily="18" charset="0"/>
              </a:rPr>
              <a:t> and </a:t>
            </a:r>
            <a:r>
              <a:rPr lang="en-AU" sz="2800" b="1">
                <a:latin typeface="Times" pitchFamily="18" charset="0"/>
                <a:cs typeface="Arial" charset="0"/>
              </a:rPr>
              <a:t>Manager</a:t>
            </a:r>
            <a:r>
              <a:rPr lang="en-AU" sz="2800" b="1">
                <a:latin typeface="Times" pitchFamily="18" charset="0"/>
                <a:cs typeface="Times New Roman" pitchFamily="18" charset="0"/>
              </a:rPr>
              <a:t> subclasses</a:t>
            </a:r>
            <a:r>
              <a:rPr lang="en-GB">
                <a:latin typeface="Times" pitchFamily="18" charset="0"/>
              </a:rPr>
              <a:t> </a:t>
            </a:r>
          </a:p>
        </p:txBody>
      </p:sp>
      <p:pic>
        <p:nvPicPr>
          <p:cNvPr id="169989" name="Picture 5" descr="C12NF05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 l="31799" t="-934"/>
          <a:stretch>
            <a:fillRect/>
          </a:stretch>
        </p:blipFill>
        <p:spPr>
          <a:xfrm>
            <a:off x="827088" y="1557338"/>
            <a:ext cx="6985000" cy="4773612"/>
          </a:xfrm>
          <a:noFill/>
          <a:ln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CCEEA-1480-426E-9B1A-4CBCA72823C8}" type="slidenum">
              <a:rPr lang="en-GB"/>
              <a:pPr/>
              <a:t>16</a:t>
            </a:fld>
            <a:endParaRPr lang="en-GB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534400" cy="1104900"/>
          </a:xfrm>
        </p:spPr>
        <p:txBody>
          <a:bodyPr/>
          <a:lstStyle/>
          <a:p>
            <a:r>
              <a:rPr lang="en-AU" sz="2800" b="1" i="1">
                <a:latin typeface="Times" pitchFamily="18" charset="0"/>
                <a:cs typeface="Arial" charset="0"/>
              </a:rPr>
              <a:t>DreamHome </a:t>
            </a:r>
            <a:r>
              <a:rPr lang="en-AU" sz="2800" b="1">
                <a:latin typeface="Times" pitchFamily="18" charset="0"/>
                <a:cs typeface="Arial" charset="0"/>
              </a:rPr>
              <a:t>worked example - Owner</a:t>
            </a:r>
            <a:r>
              <a:rPr lang="en-AU" sz="2800" b="1">
                <a:latin typeface="Times" pitchFamily="18" charset="0"/>
                <a:cs typeface="Times New Roman" pitchFamily="18" charset="0"/>
              </a:rPr>
              <a:t> Superclass with </a:t>
            </a:r>
            <a:r>
              <a:rPr lang="en-AU" sz="2800" b="1">
                <a:latin typeface="Times" pitchFamily="18" charset="0"/>
                <a:cs typeface="Arial" charset="0"/>
              </a:rPr>
              <a:t>PrivateOwner</a:t>
            </a:r>
            <a:r>
              <a:rPr lang="en-AU" sz="2800" b="1">
                <a:latin typeface="Times" pitchFamily="18" charset="0"/>
                <a:cs typeface="Times New Roman" pitchFamily="18" charset="0"/>
              </a:rPr>
              <a:t> and </a:t>
            </a:r>
            <a:r>
              <a:rPr lang="en-AU" sz="2800" b="1">
                <a:latin typeface="Times" pitchFamily="18" charset="0"/>
                <a:cs typeface="Arial" charset="0"/>
              </a:rPr>
              <a:t>BusinessOwner</a:t>
            </a:r>
            <a:r>
              <a:rPr lang="en-AU" sz="2800" b="1">
                <a:latin typeface="Times" pitchFamily="18" charset="0"/>
                <a:cs typeface="Times New Roman" pitchFamily="18" charset="0"/>
              </a:rPr>
              <a:t> subclasses</a:t>
            </a:r>
            <a:endParaRPr lang="en-GB" sz="2800" b="1">
              <a:latin typeface="Times" pitchFamily="18" charset="0"/>
              <a:cs typeface="Times New Roman" pitchFamily="18" charset="0"/>
            </a:endParaRPr>
          </a:p>
        </p:txBody>
      </p:sp>
      <p:pic>
        <p:nvPicPr>
          <p:cNvPr id="171012" name="Picture 4" descr="DS3-Figure 12-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752600"/>
            <a:ext cx="5791200" cy="4017963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E3FEC-A411-4861-A146-D4203721DC93}" type="slidenum">
              <a:rPr lang="en-GB"/>
              <a:pPr/>
              <a:t>17</a:t>
            </a:fld>
            <a:endParaRPr lang="en-GB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b="1" i="1">
                <a:latin typeface="Times" pitchFamily="18" charset="0"/>
                <a:cs typeface="Arial" charset="0"/>
              </a:rPr>
              <a:t>DreamHome </a:t>
            </a:r>
            <a:r>
              <a:rPr lang="en-AU" sz="2800" b="1">
                <a:latin typeface="Times" pitchFamily="18" charset="0"/>
                <a:cs typeface="Arial" charset="0"/>
              </a:rPr>
              <a:t>worked example - Person</a:t>
            </a:r>
            <a:r>
              <a:rPr lang="en-AU" sz="2800" b="1">
                <a:latin typeface="Times" pitchFamily="18" charset="0"/>
                <a:cs typeface="Times New Roman" pitchFamily="18" charset="0"/>
              </a:rPr>
              <a:t> superclass with </a:t>
            </a:r>
            <a:r>
              <a:rPr lang="en-AU" sz="2800" b="1">
                <a:latin typeface="Times" pitchFamily="18" charset="0"/>
                <a:cs typeface="Arial" charset="0"/>
              </a:rPr>
              <a:t>Staff, PrivateOwner</a:t>
            </a:r>
            <a:r>
              <a:rPr lang="en-AU" sz="2800" b="1">
                <a:latin typeface="Times" pitchFamily="18" charset="0"/>
                <a:cs typeface="Times New Roman" pitchFamily="18" charset="0"/>
              </a:rPr>
              <a:t>, and </a:t>
            </a:r>
            <a:r>
              <a:rPr lang="en-AU" sz="2800" b="1">
                <a:latin typeface="Times" pitchFamily="18" charset="0"/>
                <a:cs typeface="Arial" charset="0"/>
              </a:rPr>
              <a:t>Client</a:t>
            </a:r>
            <a:r>
              <a:rPr lang="en-AU" sz="2800" b="1">
                <a:latin typeface="Times" pitchFamily="18" charset="0"/>
                <a:cs typeface="Times New Roman" pitchFamily="18" charset="0"/>
              </a:rPr>
              <a:t> subclasses</a:t>
            </a:r>
            <a:r>
              <a:rPr lang="en-GB">
                <a:latin typeface="Times" pitchFamily="18" charset="0"/>
              </a:rPr>
              <a:t> </a:t>
            </a:r>
          </a:p>
        </p:txBody>
      </p:sp>
      <p:pic>
        <p:nvPicPr>
          <p:cNvPr id="172037" name="Picture 5" descr="C12NF07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 t="-1158" r="29570"/>
          <a:stretch>
            <a:fillRect/>
          </a:stretch>
        </p:blipFill>
        <p:spPr>
          <a:xfrm>
            <a:off x="1476375" y="1484313"/>
            <a:ext cx="5200650" cy="4991100"/>
          </a:xfrm>
          <a:noFill/>
          <a:ln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34FAB-E778-43B6-AB24-9B060B6CE083}" type="slidenum">
              <a:rPr lang="en-GB"/>
              <a:pPr/>
              <a:t>2</a:t>
            </a:fld>
            <a:endParaRPr lang="en-GB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 dirty="0" smtClean="0">
                <a:latin typeface="Times" pitchFamily="18" charset="0"/>
              </a:rPr>
              <a:t>Objectives</a:t>
            </a:r>
            <a:endParaRPr lang="en-GB" b="1" dirty="0">
              <a:latin typeface="Times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804150" cy="5068888"/>
          </a:xfrm>
          <a:noFill/>
          <a:ln/>
        </p:spPr>
        <p:txBody>
          <a:bodyPr lIns="90488" tIns="44450" rIns="90488" bIns="44450"/>
          <a:lstStyle/>
          <a:p>
            <a:r>
              <a:rPr lang="en-AU" b="1" dirty="0" smtClean="0">
                <a:latin typeface="Times" pitchFamily="18" charset="0"/>
                <a:cs typeface="Times New Roman" pitchFamily="18" charset="0"/>
              </a:rPr>
              <a:t>EER </a:t>
            </a:r>
            <a:r>
              <a:rPr lang="en-AU" b="1" dirty="0">
                <a:latin typeface="Times" pitchFamily="18" charset="0"/>
                <a:cs typeface="Times New Roman" pitchFamily="18" charset="0"/>
              </a:rPr>
              <a:t>model </a:t>
            </a:r>
            <a:endParaRPr lang="en-AU" b="1" dirty="0" smtClean="0">
              <a:latin typeface="Times" pitchFamily="18" charset="0"/>
              <a:cs typeface="Times New Roman" pitchFamily="18" charset="0"/>
            </a:endParaRPr>
          </a:p>
          <a:p>
            <a:r>
              <a:rPr lang="en-AU" b="1" dirty="0" smtClean="0">
                <a:latin typeface="Times" pitchFamily="18" charset="0"/>
                <a:cs typeface="Times New Roman" pitchFamily="18" charset="0"/>
              </a:rPr>
              <a:t>specialization/generalization</a:t>
            </a:r>
          </a:p>
          <a:p>
            <a:r>
              <a:rPr lang="en-AU" b="1" dirty="0" smtClean="0">
                <a:latin typeface="Times" pitchFamily="18" charset="0"/>
                <a:cs typeface="Times New Roman" pitchFamily="18" charset="0"/>
              </a:rPr>
              <a:t>A </a:t>
            </a:r>
            <a:r>
              <a:rPr lang="en-AU" b="1" dirty="0">
                <a:latin typeface="Times" pitchFamily="18" charset="0"/>
                <a:cs typeface="Times New Roman" pitchFamily="18" charset="0"/>
              </a:rPr>
              <a:t>diagrammatic technique for displaying specialization/generalization in an EER diagram using </a:t>
            </a:r>
            <a:r>
              <a:rPr lang="en-AU" b="1" dirty="0" smtClean="0">
                <a:latin typeface="Times" pitchFamily="18" charset="0"/>
                <a:cs typeface="Times New Roman" pitchFamily="18" charset="0"/>
              </a:rPr>
              <a:t>UML</a:t>
            </a:r>
            <a:r>
              <a:rPr lang="en-GB" b="1" dirty="0" smtClean="0">
                <a:latin typeface="Times" pitchFamily="18" charset="0"/>
              </a:rPr>
              <a:t> </a:t>
            </a:r>
            <a:endParaRPr lang="en-GB" b="1" dirty="0">
              <a:latin typeface="Times" pitchFamily="18" charset="0"/>
            </a:endParaRPr>
          </a:p>
          <a:p>
            <a:endParaRPr lang="en-AU" sz="3200" b="1" dirty="0">
              <a:latin typeface="Times" pitchFamily="18" charset="0"/>
              <a:cs typeface="Times New Roman" pitchFamily="18" charset="0"/>
            </a:endParaRPr>
          </a:p>
          <a:p>
            <a:endParaRPr lang="en-AU" b="1" dirty="0">
              <a:latin typeface="Times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416E2-78F8-4E0B-9951-7BA434B2157D}" type="slidenum">
              <a:rPr lang="en-GB"/>
              <a:pPr/>
              <a:t>3</a:t>
            </a:fld>
            <a:endParaRPr lang="en-GB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>
                <a:latin typeface="Times" pitchFamily="18" charset="0"/>
              </a:rPr>
              <a:t>Enhanced Entity-Relationship Model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Since 1980s there has been an increase in emergence of new database applications with more demanding requirements.</a:t>
            </a:r>
          </a:p>
          <a:p>
            <a:pPr>
              <a:lnSpc>
                <a:spcPct val="90000"/>
              </a:lnSpc>
            </a:pPr>
            <a:endParaRPr lang="en-GB" b="1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Basic concepts of ER modeling are not sufficient to represent requirements of newer, more complex applications.</a:t>
            </a:r>
          </a:p>
          <a:p>
            <a:pPr>
              <a:lnSpc>
                <a:spcPct val="90000"/>
              </a:lnSpc>
            </a:pPr>
            <a:endParaRPr lang="en-GB" b="1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Response is development of additional ‘semantic’ modeling concepts.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EA1B0-AF2B-47A8-8306-CC7D6A02A39E}" type="slidenum">
              <a:rPr lang="en-GB"/>
              <a:pPr/>
              <a:t>4</a:t>
            </a:fld>
            <a:endParaRPr lang="en-GB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>
                <a:latin typeface="Times" pitchFamily="18" charset="0"/>
              </a:rPr>
              <a:t>The Enhanced Entity-Relationship Model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727950" cy="4114800"/>
          </a:xfrm>
          <a:noFill/>
          <a:ln/>
        </p:spPr>
        <p:txBody>
          <a:bodyPr lIns="90488" tIns="44450" rIns="90488" bIns="44450"/>
          <a:lstStyle/>
          <a:p>
            <a:r>
              <a:rPr lang="en-GB" b="1">
                <a:latin typeface="Times" pitchFamily="18" charset="0"/>
              </a:rPr>
              <a:t>Semantic concepts are incorporated into the original ER model and called the Enhanced Entity-Relationship (EER) model.</a:t>
            </a:r>
          </a:p>
          <a:p>
            <a:endParaRPr lang="en-GB" b="1">
              <a:latin typeface="Times" pitchFamily="18" charset="0"/>
            </a:endParaRPr>
          </a:p>
          <a:p>
            <a:r>
              <a:rPr lang="en-GB" b="1">
                <a:latin typeface="Times" pitchFamily="18" charset="0"/>
              </a:rPr>
              <a:t>Examples of additional concept of EER model is called specialization / generalization.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F82A3-AF4C-4E15-BFE5-42412B657D19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 dirty="0">
                <a:latin typeface="Times" pitchFamily="18" charset="0"/>
              </a:rPr>
              <a:t>Specialization / Generalization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7950" cy="4114800"/>
          </a:xfrm>
          <a:noFill/>
          <a:ln/>
        </p:spPr>
        <p:txBody>
          <a:bodyPr lIns="90488" tIns="44450" rIns="90488" bIns="44450"/>
          <a:lstStyle/>
          <a:p>
            <a:r>
              <a:rPr lang="en-GB" sz="3200" b="1" dirty="0" err="1">
                <a:latin typeface="Times" pitchFamily="18" charset="0"/>
              </a:rPr>
              <a:t>Superclass</a:t>
            </a:r>
            <a:endParaRPr lang="en-GB" sz="3200" b="1" dirty="0">
              <a:latin typeface="Times" pitchFamily="18" charset="0"/>
            </a:endParaRPr>
          </a:p>
          <a:p>
            <a:pPr lvl="1"/>
            <a:r>
              <a:rPr lang="en-AU" b="1" dirty="0">
                <a:latin typeface="Times" pitchFamily="18" charset="0"/>
                <a:cs typeface="Times New Roman" pitchFamily="18" charset="0"/>
              </a:rPr>
              <a:t>An entity type that includes one or more distinct </a:t>
            </a:r>
            <a:r>
              <a:rPr lang="en-AU" b="1" dirty="0" err="1">
                <a:latin typeface="Times" pitchFamily="18" charset="0"/>
                <a:cs typeface="Times New Roman" pitchFamily="18" charset="0"/>
              </a:rPr>
              <a:t>subgroupings</a:t>
            </a:r>
            <a:r>
              <a:rPr lang="en-AU" b="1" dirty="0">
                <a:latin typeface="Times" pitchFamily="18" charset="0"/>
                <a:cs typeface="Times New Roman" pitchFamily="18" charset="0"/>
              </a:rPr>
              <a:t> of its occurrences.</a:t>
            </a:r>
            <a:r>
              <a:rPr lang="en-GB" b="1" dirty="0">
                <a:latin typeface="Times" pitchFamily="18" charset="0"/>
              </a:rPr>
              <a:t> </a:t>
            </a:r>
          </a:p>
          <a:p>
            <a:pPr>
              <a:lnSpc>
                <a:spcPct val="50000"/>
              </a:lnSpc>
            </a:pPr>
            <a:endParaRPr lang="en-GB" sz="3200" b="1" dirty="0">
              <a:latin typeface="Times" pitchFamily="18" charset="0"/>
            </a:endParaRPr>
          </a:p>
          <a:p>
            <a:r>
              <a:rPr lang="en-GB" sz="3200" b="1" dirty="0">
                <a:latin typeface="Times" pitchFamily="18" charset="0"/>
              </a:rPr>
              <a:t>Subclass</a:t>
            </a:r>
          </a:p>
          <a:p>
            <a:pPr lvl="1"/>
            <a:r>
              <a:rPr lang="en-AU" b="1" dirty="0">
                <a:latin typeface="Times" pitchFamily="18" charset="0"/>
                <a:cs typeface="Times New Roman" pitchFamily="18" charset="0"/>
              </a:rPr>
              <a:t>A distinct </a:t>
            </a:r>
            <a:r>
              <a:rPr lang="en-AU" b="1" dirty="0" err="1">
                <a:latin typeface="Times" pitchFamily="18" charset="0"/>
                <a:cs typeface="Times New Roman" pitchFamily="18" charset="0"/>
              </a:rPr>
              <a:t>subgrouping</a:t>
            </a:r>
            <a:r>
              <a:rPr lang="en-AU" b="1" dirty="0">
                <a:latin typeface="Times" pitchFamily="18" charset="0"/>
                <a:cs typeface="Times New Roman" pitchFamily="18" charset="0"/>
              </a:rPr>
              <a:t> of occurrences of an entity type.</a:t>
            </a:r>
            <a:r>
              <a:rPr lang="en-GB" b="1" dirty="0">
                <a:latin typeface="Times" pitchFamily="18" charset="0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E3A8D-BE27-4C51-AFDC-8D97ACBE39B5}" type="slidenum">
              <a:rPr lang="en-GB"/>
              <a:pPr/>
              <a:t>6</a:t>
            </a:fld>
            <a:endParaRPr lang="en-GB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>
                <a:latin typeface="Times" pitchFamily="18" charset="0"/>
              </a:rPr>
              <a:t>Specialization / Generalization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  <a:noFill/>
          <a:ln/>
        </p:spPr>
        <p:txBody>
          <a:bodyPr lIns="90488" tIns="44450" rIns="90488" bIns="44450"/>
          <a:lstStyle/>
          <a:p>
            <a:r>
              <a:rPr lang="en-AU" sz="3200" b="1">
                <a:latin typeface="Times" pitchFamily="18" charset="0"/>
                <a:cs typeface="Times New Roman" pitchFamily="18" charset="0"/>
              </a:rPr>
              <a:t>Superclass/subclass relationship is one-to-one (1:1). </a:t>
            </a:r>
          </a:p>
          <a:p>
            <a:pPr>
              <a:lnSpc>
                <a:spcPct val="10000"/>
              </a:lnSpc>
            </a:pPr>
            <a:endParaRPr lang="en-AU" sz="3200" b="1">
              <a:latin typeface="Times" pitchFamily="18" charset="0"/>
              <a:cs typeface="Times New Roman" pitchFamily="18" charset="0"/>
            </a:endParaRPr>
          </a:p>
          <a:p>
            <a:r>
              <a:rPr lang="en-GB" sz="3200" b="1">
                <a:latin typeface="Times" pitchFamily="18" charset="0"/>
              </a:rPr>
              <a:t>Superclass may contain overlapping or distinct subclasses. </a:t>
            </a:r>
          </a:p>
          <a:p>
            <a:pPr>
              <a:lnSpc>
                <a:spcPct val="10000"/>
              </a:lnSpc>
            </a:pPr>
            <a:endParaRPr lang="en-GB" sz="3200" b="1">
              <a:latin typeface="Times" pitchFamily="18" charset="0"/>
            </a:endParaRPr>
          </a:p>
          <a:p>
            <a:r>
              <a:rPr lang="en-GB" sz="3200" b="1">
                <a:latin typeface="Times" pitchFamily="18" charset="0"/>
              </a:rPr>
              <a:t>Not all members of a superclass need be a member of a subclass.</a:t>
            </a:r>
            <a:endParaRPr lang="en-GB" sz="2400" b="1">
              <a:latin typeface="Times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2BFC-6A9F-4AD3-9C66-5B750A2EF87A}" type="slidenum">
              <a:rPr lang="en-GB"/>
              <a:pPr/>
              <a:t>7</a:t>
            </a:fld>
            <a:endParaRPr lang="en-GB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>
                <a:latin typeface="Times" pitchFamily="18" charset="0"/>
              </a:rPr>
              <a:t>Specialization / Generalization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  <a:noFill/>
          <a:ln/>
        </p:spPr>
        <p:txBody>
          <a:bodyPr lIns="90488" tIns="44450" rIns="90488" bIns="44450"/>
          <a:lstStyle/>
          <a:p>
            <a:r>
              <a:rPr lang="en-GB" b="1">
                <a:latin typeface="Times" pitchFamily="18" charset="0"/>
              </a:rPr>
              <a:t>Attribute Inheritance</a:t>
            </a:r>
          </a:p>
          <a:p>
            <a:pPr lvl="1"/>
            <a:r>
              <a:rPr lang="en-AU" b="1">
                <a:latin typeface="Times" pitchFamily="18" charset="0"/>
                <a:cs typeface="Times New Roman" pitchFamily="18" charset="0"/>
              </a:rPr>
              <a:t>An entity in a subclass represents same ‘real world’ object as in superclass, and may possess subclass-specific attributes, as well as those associated with the superclass. </a:t>
            </a:r>
            <a:endParaRPr lang="en-GB" b="1">
              <a:latin typeface="Times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CB251-5FD7-4C73-B23B-7BBDAE8B3D2F}" type="slidenum">
              <a:rPr lang="en-GB"/>
              <a:pPr/>
              <a:t>8</a:t>
            </a:fld>
            <a:endParaRPr lang="en-GB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>
                <a:latin typeface="Times" pitchFamily="18" charset="0"/>
              </a:rPr>
              <a:t>Specialization / Generalization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27950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AU" b="1">
                <a:latin typeface="Times" pitchFamily="18" charset="0"/>
                <a:cs typeface="Times New Roman" pitchFamily="18" charset="0"/>
              </a:rPr>
              <a:t>Specialization</a:t>
            </a:r>
            <a:r>
              <a:rPr lang="en-GB" b="1">
                <a:latin typeface="Times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AU" b="1">
                <a:latin typeface="Times" pitchFamily="18" charset="0"/>
                <a:cs typeface="Times New Roman" pitchFamily="18" charset="0"/>
              </a:rPr>
              <a:t>Process of maximizing differences between members of an entity by identifying their distinguishing characteristics.</a:t>
            </a:r>
            <a:r>
              <a:rPr lang="en-GB" b="1">
                <a:latin typeface="Times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endParaRPr lang="en-GB" b="1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Generalization</a:t>
            </a:r>
          </a:p>
          <a:p>
            <a:pPr lvl="1">
              <a:lnSpc>
                <a:spcPct val="90000"/>
              </a:lnSpc>
            </a:pPr>
            <a:r>
              <a:rPr lang="en-AU" b="1">
                <a:latin typeface="Times" pitchFamily="18" charset="0"/>
                <a:cs typeface="Times New Roman" pitchFamily="18" charset="0"/>
              </a:rPr>
              <a:t>Process of minimizing differences between entities by identifying their common characteristics.</a:t>
            </a:r>
            <a:r>
              <a:rPr lang="en-GB" b="1">
                <a:latin typeface="Times" pitchFamily="18" charset="0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B67F1-A331-487F-8F2F-2D404DA3A804}" type="slidenum">
              <a:rPr lang="en-GB"/>
              <a:pPr/>
              <a:t>9</a:t>
            </a:fld>
            <a:endParaRPr lang="en-GB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b="1">
                <a:latin typeface="Times" pitchFamily="18" charset="0"/>
                <a:cs typeface="Arial" charset="0"/>
              </a:rPr>
              <a:t>AllStaff</a:t>
            </a:r>
            <a:r>
              <a:rPr lang="en-AU" b="1">
                <a:latin typeface="Times" pitchFamily="18" charset="0"/>
                <a:cs typeface="Times New Roman" pitchFamily="18" charset="0"/>
              </a:rPr>
              <a:t> relation holding details of all staff</a:t>
            </a:r>
            <a:r>
              <a:rPr lang="en-GB">
                <a:latin typeface="Times" pitchFamily="18" charset="0"/>
              </a:rPr>
              <a:t> </a:t>
            </a:r>
          </a:p>
        </p:txBody>
      </p:sp>
      <p:pic>
        <p:nvPicPr>
          <p:cNvPr id="174083" name="Picture 3" descr="DS3-Figure 12-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7800"/>
            <a:ext cx="8153400" cy="40671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rodbs">
  <a:themeElements>
    <a:clrScheme name="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trodbs">
  <a:themeElements>
    <a:clrScheme name="1_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1_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rodbs 7">
    <a:dk1>
      <a:srgbClr val="000066"/>
    </a:dk1>
    <a:lt1>
      <a:srgbClr val="EAEAEA"/>
    </a:lt1>
    <a:dk2>
      <a:srgbClr val="000080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C:\Book2ndEdition\Final\Instructors Guide\PP Slides\TempTRB.pot</Template>
  <TotalTime>0</TotalTime>
  <Pages>59</Pages>
  <Words>411</Words>
  <Application>Microsoft Office PowerPoint</Application>
  <PresentationFormat>On-screen Show (4:3)</PresentationFormat>
  <Paragraphs>73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Times New Roman</vt:lpstr>
      <vt:lpstr>Monotype Sorts</vt:lpstr>
      <vt:lpstr>Times</vt:lpstr>
      <vt:lpstr>Arial</vt:lpstr>
      <vt:lpstr>introdbs</vt:lpstr>
      <vt:lpstr>1_introdbs</vt:lpstr>
      <vt:lpstr>   Chapter 13</vt:lpstr>
      <vt:lpstr>Objectives</vt:lpstr>
      <vt:lpstr>Enhanced Entity-Relationship Model</vt:lpstr>
      <vt:lpstr>The Enhanced Entity-Relationship Model</vt:lpstr>
      <vt:lpstr>Specialization / Generalization</vt:lpstr>
      <vt:lpstr>Specialization / Generalization</vt:lpstr>
      <vt:lpstr>Specialization / Generalization</vt:lpstr>
      <vt:lpstr>Specialization / Generalization</vt:lpstr>
      <vt:lpstr>AllStaff relation holding details of all staff </vt:lpstr>
      <vt:lpstr>Specialization/generalization of Staff entity into subclasses representing job roles</vt:lpstr>
      <vt:lpstr>Specialization/generalization of Staff entity into job roles and contracts of employment </vt:lpstr>
      <vt:lpstr>EER diagram with shared subclass and subclass with its own subclass</vt:lpstr>
      <vt:lpstr>Constraints on Specialization / Generalization </vt:lpstr>
      <vt:lpstr>Constraints on Specialization / Generalization</vt:lpstr>
      <vt:lpstr>DreamHome worked example - Staff Superclass with Supervisor and Manager subclasses </vt:lpstr>
      <vt:lpstr>DreamHome worked example - Owner Superclass with PrivateOwner and BusinessOwner subclasses</vt:lpstr>
      <vt:lpstr>DreamHome worked example - Person superclass with Staff, PrivateOwner, and Client subclasses </vt:lpstr>
    </vt:vector>
  </TitlesOfParts>
  <Company>University of Paisley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subject>Database Systems</dc:subject>
  <dc:creator>Thomas Connolly and Carolyn Begg</dc:creator>
  <cp:keywords/>
  <dc:description>Transparencies for Chapter 12 of textbook_x000d_
Database Systems: A Practical Approach to Design, Implementation, and Management</dc:description>
  <cp:lastModifiedBy>TRU-XP-PC</cp:lastModifiedBy>
  <cp:revision>58</cp:revision>
  <cp:lastPrinted>1998-06-24T16:37:58Z</cp:lastPrinted>
  <dcterms:created xsi:type="dcterms:W3CDTF">1998-02-12T14:58:02Z</dcterms:created>
  <dcterms:modified xsi:type="dcterms:W3CDTF">2009-09-23T20:03:30Z</dcterms:modified>
</cp:coreProperties>
</file>