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87" r:id="rId2"/>
  </p:sldMasterIdLst>
  <p:notesMasterIdLst>
    <p:notesMasterId r:id="rId34"/>
  </p:notesMasterIdLst>
  <p:handoutMasterIdLst>
    <p:handoutMasterId r:id="rId35"/>
  </p:handoutMasterIdLst>
  <p:sldIdLst>
    <p:sldId id="276" r:id="rId3"/>
    <p:sldId id="257" r:id="rId4"/>
    <p:sldId id="277" r:id="rId5"/>
    <p:sldId id="279" r:id="rId6"/>
    <p:sldId id="280" r:id="rId7"/>
    <p:sldId id="300" r:id="rId8"/>
    <p:sldId id="281" r:id="rId9"/>
    <p:sldId id="282" r:id="rId10"/>
    <p:sldId id="283" r:id="rId11"/>
    <p:sldId id="306" r:id="rId12"/>
    <p:sldId id="307" r:id="rId13"/>
    <p:sldId id="308" r:id="rId14"/>
    <p:sldId id="309" r:id="rId15"/>
    <p:sldId id="310" r:id="rId16"/>
    <p:sldId id="284" r:id="rId17"/>
    <p:sldId id="285" r:id="rId18"/>
    <p:sldId id="286" r:id="rId19"/>
    <p:sldId id="303" r:id="rId20"/>
    <p:sldId id="287" r:id="rId21"/>
    <p:sldId id="288" r:id="rId22"/>
    <p:sldId id="289" r:id="rId23"/>
    <p:sldId id="290" r:id="rId24"/>
    <p:sldId id="291" r:id="rId25"/>
    <p:sldId id="302" r:id="rId26"/>
    <p:sldId id="301" r:id="rId27"/>
    <p:sldId id="304" r:id="rId28"/>
    <p:sldId id="305" r:id="rId29"/>
    <p:sldId id="311" r:id="rId30"/>
    <p:sldId id="312" r:id="rId31"/>
    <p:sldId id="313" r:id="rId32"/>
    <p:sldId id="314" r:id="rId33"/>
  </p:sldIdLst>
  <p:sldSz cx="9144000" cy="6858000" type="screen4x3"/>
  <p:notesSz cx="6616700" cy="98107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0">
          <p15:clr>
            <a:srgbClr val="A4A3A4"/>
          </p15:clr>
        </p15:guide>
        <p15:guide id="2" pos="20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37" autoAdjust="0"/>
  </p:normalViewPr>
  <p:slideViewPr>
    <p:cSldViewPr>
      <p:cViewPr varScale="1">
        <p:scale>
          <a:sx n="74" d="100"/>
          <a:sy n="74" d="100"/>
        </p:scale>
        <p:origin x="103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572" y="-102"/>
      </p:cViewPr>
      <p:guideLst>
        <p:guide orient="horz" pos="3090"/>
        <p:guide pos="20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52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3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8200" y="7620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48200"/>
            <a:ext cx="4800600" cy="441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270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9BA44-8E17-4D61-A9B3-1DBBBF90FC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13F87-0454-44C6-988C-C4AD3CCBB9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A4731-6AE3-46F0-905A-CE9996032A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10/12/2016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159BA44-8E17-4D61-A9B3-1DBBBF90FC7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080174-A04C-4167-AC69-2470431A1E8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0BCDCC8-E212-4393-A43B-19A7618F922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A2A6EAC-935C-4001-B4A7-2DE7159CE1D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282A892-CD9E-4364-9490-34566922758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6770C19-3695-4183-AFD3-6088ABF3883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200" dirty="0">
                <a:cs typeface="+mn-cs"/>
              </a:rPr>
              <a:t>Pearson Education © 2009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5BE39A-5F0A-49F5-B64A-7F78EF74660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711DD3C-B44B-4E44-9B87-60835FA88D0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200" dirty="0">
                <a:cs typeface="+mn-cs"/>
              </a:rPr>
              <a:t>Pearson Education © 2009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A21E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80174-A04C-4167-AC69-2470431A1E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10/12/2016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CFA5290-DA2B-4780-8DAC-7AA58C7156E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5D13F87-0454-44C6-988C-C4AD3CCBB9E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6DA4731-6AE3-46F0-905A-CE9996032A2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CDCC8-E212-4393-A43B-19A7618F92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A6EAC-935C-4001-B4A7-2DE7159CE1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2A892-CD9E-4364-9490-3456692275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200" dirty="0">
                <a:cs typeface="+mn-cs"/>
              </a:rPr>
              <a:t>Pearson Education © 2009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A21E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70C19-3695-4183-AFD3-6088ABF388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BE39A-5F0A-49F5-B64A-7F78EF7466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1DD3C-B44B-4E44-9B87-60835FA88D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A5290-DA2B-4780-8DAC-7AA58C7156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fld id="{FEC657B1-1CC9-41C1-B3BE-4533B39919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64" r:id="rId3"/>
    <p:sldLayoutId id="2147483665" r:id="rId4"/>
    <p:sldLayoutId id="2147483666" r:id="rId5"/>
    <p:sldLayoutId id="2147483674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10/12/2016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C657B1-1CC9-41C1-B3BE-4533B399192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" pitchFamily="18" charset="0"/>
              </a:rPr>
              <a:t>Advanced SQL</a:t>
            </a:r>
            <a:br>
              <a:rPr lang="en-US" dirty="0" smtClean="0">
                <a:latin typeface="Times" pitchFamily="18" charset="0"/>
              </a:rPr>
            </a:br>
            <a:r>
              <a:rPr lang="en-US" dirty="0" smtClean="0">
                <a:latin typeface="Times" pitchFamily="18" charset="0"/>
              </a:rPr>
              <a:t>PL/SQL</a:t>
            </a:r>
            <a:br>
              <a:rPr lang="en-US" dirty="0" smtClean="0">
                <a:latin typeface="Times" pitchFamily="18" charset="0"/>
              </a:rPr>
            </a:br>
            <a:endParaRPr lang="en-GB" b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Monotype Sorts"/>
              <a:buNone/>
            </a:pPr>
            <a:r>
              <a:rPr lang="en-CA" b="1" dirty="0" smtClean="0">
                <a:latin typeface="Times" pitchFamily="18" charset="0"/>
              </a:rPr>
              <a:t>Chapter 8</a:t>
            </a:r>
            <a:endParaRPr lang="en-US" b="1" dirty="0" smtClean="0">
              <a:latin typeface="Times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4000" b="1" smtClean="0"/>
              <a:t>Conditional IF Statement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684213" y="1412875"/>
            <a:ext cx="8078787" cy="3151188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b="1" dirty="0"/>
              <a:t>IF</a:t>
            </a:r>
            <a:r>
              <a:rPr lang="en-US" dirty="0"/>
              <a:t> (position = ‘Manager’) </a:t>
            </a:r>
            <a:r>
              <a:rPr lang="en-US" b="1" dirty="0"/>
              <a:t>THEN</a:t>
            </a:r>
            <a:endParaRPr lang="en-GB" dirty="0"/>
          </a:p>
          <a:p>
            <a:pPr marL="0" indent="0" eaLnBrk="1" hangingPunct="1">
              <a:buFontTx/>
              <a:buNone/>
              <a:defRPr/>
            </a:pPr>
            <a:r>
              <a:rPr lang="en-US" dirty="0"/>
              <a:t>	salary := salary*1.05;</a:t>
            </a:r>
            <a:endParaRPr lang="en-GB" dirty="0"/>
          </a:p>
          <a:p>
            <a:pPr marL="0" indent="0" eaLnBrk="1" hangingPunct="1">
              <a:buFontTx/>
              <a:buNone/>
              <a:defRPr/>
            </a:pPr>
            <a:r>
              <a:rPr lang="en-US" b="1" dirty="0"/>
              <a:t>ELSE</a:t>
            </a:r>
            <a:endParaRPr lang="en-GB" dirty="0"/>
          </a:p>
          <a:p>
            <a:pPr marL="0" indent="0" eaLnBrk="1" hangingPunct="1">
              <a:buFontTx/>
              <a:buNone/>
              <a:defRPr/>
            </a:pPr>
            <a:r>
              <a:rPr lang="en-US" dirty="0"/>
              <a:t>	salary := salary*1.05;</a:t>
            </a:r>
            <a:endParaRPr lang="en-GB" dirty="0"/>
          </a:p>
          <a:p>
            <a:pPr marL="0" indent="0" eaLnBrk="1" hangingPunct="1">
              <a:buFontTx/>
              <a:buNone/>
              <a:defRPr/>
            </a:pPr>
            <a:r>
              <a:rPr lang="en-US" b="1" dirty="0"/>
              <a:t>END IF;</a:t>
            </a:r>
            <a:endParaRPr lang="en-GB" dirty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4036" name="Slide Number Placeholder 3"/>
          <p:cNvSpPr txBox="1">
            <a:spLocks/>
          </p:cNvSpPr>
          <p:nvPr/>
        </p:nvSpPr>
        <p:spPr bwMode="auto">
          <a:xfrm>
            <a:off x="8453438" y="6397625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1F1E2C-8528-4ABA-B327-3A67C0D25A8A}" type="slidenum">
              <a:rPr lang="en-GB" altLang="en-US" sz="1800"/>
              <a:pPr eaLnBrk="1" hangingPunct="1"/>
              <a:t>10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764390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4000" b="1" smtClean="0"/>
              <a:t>Conditional CASE Statement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684213" y="1412875"/>
            <a:ext cx="8078787" cy="423545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b="1" dirty="0"/>
              <a:t>UPDATE</a:t>
            </a:r>
            <a:r>
              <a:rPr lang="en-US" dirty="0"/>
              <a:t> Staff</a:t>
            </a:r>
            <a:endParaRPr lang="en-GB" dirty="0"/>
          </a:p>
          <a:p>
            <a:pPr marL="0" indent="0" eaLnBrk="1" hangingPunct="1">
              <a:buFontTx/>
              <a:buNone/>
              <a:defRPr/>
            </a:pPr>
            <a:r>
              <a:rPr lang="en-US" b="1" dirty="0" smtClean="0"/>
              <a:t>SET</a:t>
            </a:r>
            <a:r>
              <a:rPr lang="en-US" dirty="0" smtClean="0"/>
              <a:t> </a:t>
            </a:r>
            <a:r>
              <a:rPr lang="en-US" dirty="0"/>
              <a:t>salary = </a:t>
            </a:r>
            <a:r>
              <a:rPr lang="en-US" b="1" dirty="0"/>
              <a:t>CASE</a:t>
            </a:r>
            <a:endParaRPr lang="en-GB" dirty="0"/>
          </a:p>
          <a:p>
            <a:pPr marL="0" indent="0" eaLnBrk="1" hangingPunct="1">
              <a:buFontTx/>
              <a:buNone/>
              <a:defRPr/>
            </a:pPr>
            <a:r>
              <a:rPr lang="en-US" dirty="0"/>
              <a:t>	</a:t>
            </a:r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dirty="0"/>
              <a:t>position = ‘Manager’</a:t>
            </a:r>
            <a:endParaRPr lang="en-GB" dirty="0"/>
          </a:p>
          <a:p>
            <a:pPr marL="0" indent="0" eaLnBrk="1" hangingPunct="1">
              <a:buFontTx/>
              <a:buNone/>
              <a:defRPr/>
            </a:pPr>
            <a:r>
              <a:rPr lang="en-US" b="1" dirty="0"/>
              <a:t>	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salary * 1.05</a:t>
            </a:r>
            <a:endParaRPr lang="en-GB" dirty="0"/>
          </a:p>
          <a:p>
            <a:pPr marL="0" indent="0" eaLnBrk="1" hangingPunct="1">
              <a:buFontTx/>
              <a:buNone/>
              <a:defRPr/>
            </a:pPr>
            <a:r>
              <a:rPr lang="en-US" b="1" dirty="0" smtClean="0"/>
              <a:t>	ELSE</a:t>
            </a:r>
            <a:endParaRPr lang="en-GB" dirty="0"/>
          </a:p>
          <a:p>
            <a:pPr marL="0" indent="0" eaLnBrk="1" hangingPunct="1">
              <a:buFontTx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salary </a:t>
            </a:r>
            <a:r>
              <a:rPr lang="en-US" dirty="0"/>
              <a:t>* 1.02</a:t>
            </a:r>
            <a:endParaRPr lang="en-GB" dirty="0"/>
          </a:p>
          <a:p>
            <a:pPr marL="0" indent="0" eaLnBrk="1" hangingPunct="1">
              <a:buFontTx/>
              <a:buNone/>
              <a:defRPr/>
            </a:pPr>
            <a:r>
              <a:rPr lang="en-US" b="1" dirty="0" smtClean="0"/>
              <a:t>END</a:t>
            </a:r>
            <a:r>
              <a:rPr lang="en-US" dirty="0"/>
              <a:t>;</a:t>
            </a:r>
            <a:endParaRPr lang="en-GB" dirty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5060" name="Slide Number Placeholder 3"/>
          <p:cNvSpPr txBox="1">
            <a:spLocks/>
          </p:cNvSpPr>
          <p:nvPr/>
        </p:nvSpPr>
        <p:spPr bwMode="auto">
          <a:xfrm>
            <a:off x="8453438" y="6397625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809DBA-E77A-471A-A4F1-0D557A6576DC}" type="slidenum">
              <a:rPr lang="en-GB" altLang="en-US" sz="1800"/>
              <a:pPr eaLnBrk="1" hangingPunct="1"/>
              <a:t>11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545626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4000" b="1" smtClean="0"/>
              <a:t>Iteration Statement (LOOP)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539750" y="1052513"/>
            <a:ext cx="8424863" cy="477678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x:=1;</a:t>
            </a:r>
            <a:endParaRPr lang="en-GB" altLang="en-US" smtClean="0"/>
          </a:p>
          <a:p>
            <a:pPr marL="0" indent="0" eaLnBrk="1" hangingPunct="1">
              <a:buFontTx/>
              <a:buNone/>
            </a:pPr>
            <a:r>
              <a:rPr lang="en-US" altLang="en-US" smtClean="0"/>
              <a:t>myLoop:</a:t>
            </a:r>
            <a:endParaRPr lang="en-GB" altLang="en-US" smtClean="0"/>
          </a:p>
          <a:p>
            <a:pPr marL="0" indent="0" eaLnBrk="1" hangingPunct="1">
              <a:buFontTx/>
              <a:buNone/>
            </a:pPr>
            <a:r>
              <a:rPr lang="en-US" altLang="en-US" b="1" smtClean="0"/>
              <a:t>LOOP</a:t>
            </a:r>
            <a:endParaRPr lang="en-GB" altLang="en-US" smtClean="0"/>
          </a:p>
          <a:p>
            <a:pPr marL="0" indent="0" eaLnBrk="1" hangingPunct="1">
              <a:buFontTx/>
              <a:buNone/>
            </a:pPr>
            <a:r>
              <a:rPr lang="en-US" altLang="en-US" smtClean="0"/>
              <a:t>	x := x+1;</a:t>
            </a:r>
            <a:endParaRPr lang="en-GB" altLang="en-US" smtClean="0"/>
          </a:p>
          <a:p>
            <a:pPr marL="0" indent="0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b="1" smtClean="0"/>
              <a:t>IF</a:t>
            </a:r>
            <a:r>
              <a:rPr lang="en-US" altLang="en-US" smtClean="0"/>
              <a:t> (x &gt; 3) </a:t>
            </a:r>
            <a:r>
              <a:rPr lang="en-US" altLang="en-US" b="1" smtClean="0"/>
              <a:t>THEN</a:t>
            </a:r>
            <a:endParaRPr lang="en-GB" altLang="en-US" smtClean="0"/>
          </a:p>
          <a:p>
            <a:pPr marL="0" indent="0" eaLnBrk="1" hangingPunct="1">
              <a:buFontTx/>
              <a:buNone/>
            </a:pPr>
            <a:r>
              <a:rPr lang="en-US" altLang="en-US" smtClean="0"/>
              <a:t>		</a:t>
            </a:r>
            <a:r>
              <a:rPr lang="en-US" altLang="en-US" b="1" smtClean="0"/>
              <a:t>EXIT </a:t>
            </a:r>
            <a:r>
              <a:rPr lang="en-US" altLang="en-US" smtClean="0"/>
              <a:t>myLoop;	--- exit loop now</a:t>
            </a:r>
            <a:endParaRPr lang="en-GB" altLang="en-US" smtClean="0"/>
          </a:p>
          <a:p>
            <a:pPr marL="0" indent="0" eaLnBrk="1" hangingPunct="1">
              <a:buFontTx/>
              <a:buNone/>
            </a:pPr>
            <a:r>
              <a:rPr lang="en-US" altLang="en-US" b="1" smtClean="0"/>
              <a:t>END LOOP </a:t>
            </a:r>
            <a:r>
              <a:rPr lang="en-US" altLang="en-US" smtClean="0"/>
              <a:t>myLoop;</a:t>
            </a:r>
            <a:endParaRPr lang="en-GB" altLang="en-US" smtClean="0"/>
          </a:p>
          <a:p>
            <a:pPr marL="0" indent="0" eaLnBrk="1" hangingPunct="1">
              <a:buFontTx/>
              <a:buNone/>
            </a:pPr>
            <a:r>
              <a:rPr lang="en-US" altLang="en-US" smtClean="0"/>
              <a:t>--- control resumes here</a:t>
            </a:r>
            <a:endParaRPr lang="en-GB" altLang="en-US" smtClean="0"/>
          </a:p>
          <a:p>
            <a:pPr marL="0" indent="0" eaLnBrk="1" hangingPunct="1">
              <a:buFontTx/>
              <a:buNone/>
            </a:pPr>
            <a:r>
              <a:rPr lang="en-US" altLang="en-US" smtClean="0"/>
              <a:t>y := 2;</a:t>
            </a:r>
            <a:endParaRPr lang="en-GB" altLang="en-US" smtClean="0"/>
          </a:p>
        </p:txBody>
      </p:sp>
      <p:sp>
        <p:nvSpPr>
          <p:cNvPr id="46084" name="Slide Number Placeholder 3"/>
          <p:cNvSpPr txBox="1">
            <a:spLocks/>
          </p:cNvSpPr>
          <p:nvPr/>
        </p:nvSpPr>
        <p:spPr bwMode="auto">
          <a:xfrm>
            <a:off x="8453438" y="6397625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901655-5611-44C9-86A1-36597EE4F0C0}" type="slidenum">
              <a:rPr lang="en-GB" altLang="en-US" sz="1800"/>
              <a:pPr eaLnBrk="1" hangingPunct="1"/>
              <a:t>12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201500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4000" b="1" smtClean="0"/>
              <a:t>Iteration Statement (WHILE and REPEAT)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2354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b="1" smtClean="0"/>
              <a:t>WHILE </a:t>
            </a:r>
            <a:r>
              <a:rPr lang="en-US" altLang="en-US" smtClean="0"/>
              <a:t>(condition) </a:t>
            </a:r>
            <a:r>
              <a:rPr lang="en-US" altLang="en-US" b="1" smtClean="0"/>
              <a:t>DO</a:t>
            </a:r>
            <a:endParaRPr lang="en-GB" altLang="en-US" smtClean="0"/>
          </a:p>
          <a:p>
            <a:pPr marL="0" indent="0" eaLnBrk="1" hangingPunct="1">
              <a:buFontTx/>
              <a:buNone/>
            </a:pPr>
            <a:r>
              <a:rPr lang="en-US" altLang="en-US" smtClean="0"/>
              <a:t>	&lt;SQL statement list&gt;</a:t>
            </a:r>
            <a:endParaRPr lang="en-GB" altLang="en-US" smtClean="0"/>
          </a:p>
          <a:p>
            <a:pPr marL="0" indent="0" eaLnBrk="1" hangingPunct="1">
              <a:buFontTx/>
              <a:buNone/>
            </a:pPr>
            <a:r>
              <a:rPr lang="en-US" altLang="en-US" b="1" smtClean="0"/>
              <a:t>END WHILE </a:t>
            </a:r>
            <a:r>
              <a:rPr lang="en-US" altLang="en-US" smtClean="0"/>
              <a:t>[labelName];</a:t>
            </a:r>
            <a:endParaRPr lang="en-GB" altLang="en-US" smtClean="0"/>
          </a:p>
          <a:p>
            <a:pPr marL="0" indent="0" eaLnBrk="1" hangingPunct="1">
              <a:buFontTx/>
              <a:buNone/>
            </a:pPr>
            <a:r>
              <a:rPr lang="en-US" altLang="en-US" smtClean="0"/>
              <a:t> </a:t>
            </a:r>
            <a:endParaRPr lang="en-GB" altLang="en-US" smtClean="0"/>
          </a:p>
          <a:p>
            <a:pPr marL="0" indent="0" eaLnBrk="1" hangingPunct="1">
              <a:buFontTx/>
              <a:buNone/>
            </a:pPr>
            <a:r>
              <a:rPr lang="en-US" altLang="en-US" b="1" smtClean="0"/>
              <a:t>REPEAT</a:t>
            </a:r>
            <a:endParaRPr lang="en-GB" altLang="en-US" smtClean="0"/>
          </a:p>
          <a:p>
            <a:pPr marL="0" indent="0" eaLnBrk="1" hangingPunct="1">
              <a:buFontTx/>
              <a:buNone/>
            </a:pPr>
            <a:r>
              <a:rPr lang="en-US" altLang="en-US" b="1" smtClean="0"/>
              <a:t>	</a:t>
            </a:r>
            <a:r>
              <a:rPr lang="en-US" altLang="en-US" smtClean="0"/>
              <a:t>&lt;SQL statement list&gt;</a:t>
            </a:r>
            <a:endParaRPr lang="en-GB" altLang="en-US" smtClean="0"/>
          </a:p>
          <a:p>
            <a:pPr marL="0" indent="0" eaLnBrk="1" hangingPunct="1">
              <a:buFontTx/>
              <a:buNone/>
            </a:pPr>
            <a:r>
              <a:rPr lang="en-US" altLang="en-US" b="1" smtClean="0"/>
              <a:t>UNTIL</a:t>
            </a:r>
            <a:r>
              <a:rPr lang="en-US" altLang="en-US" smtClean="0"/>
              <a:t> (condition)</a:t>
            </a:r>
            <a:endParaRPr lang="en-GB" altLang="en-US" smtClean="0"/>
          </a:p>
          <a:p>
            <a:pPr marL="0" indent="0" eaLnBrk="1" hangingPunct="1">
              <a:buFontTx/>
              <a:buNone/>
            </a:pPr>
            <a:r>
              <a:rPr lang="en-US" altLang="en-US" b="1" smtClean="0"/>
              <a:t>END REPEAT</a:t>
            </a:r>
            <a:r>
              <a:rPr lang="en-US" altLang="en-US" smtClean="0"/>
              <a:t> [labelName];</a:t>
            </a:r>
            <a:endParaRPr lang="en-GB" altLang="en-US" smtClean="0"/>
          </a:p>
        </p:txBody>
      </p:sp>
      <p:sp>
        <p:nvSpPr>
          <p:cNvPr id="47108" name="Slide Number Placeholder 3"/>
          <p:cNvSpPr txBox="1">
            <a:spLocks/>
          </p:cNvSpPr>
          <p:nvPr/>
        </p:nvSpPr>
        <p:spPr bwMode="auto">
          <a:xfrm>
            <a:off x="8453438" y="6397625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B2FE79-D759-4153-91AF-5C39F7A31115}" type="slidenum">
              <a:rPr lang="en-GB" altLang="en-US" sz="1800"/>
              <a:pPr eaLnBrk="1" hangingPunct="1"/>
              <a:t>13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6468696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4000" b="1" smtClean="0"/>
              <a:t>Iteration Statement (FOR)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511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myLoop1:</a:t>
            </a:r>
            <a:endParaRPr lang="en-GB" altLang="en-US" smtClean="0"/>
          </a:p>
          <a:p>
            <a:pPr marL="0" indent="0" eaLnBrk="1" hangingPunct="1">
              <a:buFontTx/>
              <a:buNone/>
            </a:pPr>
            <a:r>
              <a:rPr lang="en-US" altLang="en-US" b="1" smtClean="0"/>
              <a:t>FOR </a:t>
            </a:r>
            <a:r>
              <a:rPr lang="en-US" altLang="en-US" smtClean="0"/>
              <a:t>iStaff </a:t>
            </a:r>
            <a:r>
              <a:rPr lang="en-US" altLang="en-US" b="1" smtClean="0"/>
              <a:t>AS</a:t>
            </a:r>
            <a:r>
              <a:rPr lang="en-US" altLang="en-US" smtClean="0"/>
              <a:t> </a:t>
            </a:r>
            <a:r>
              <a:rPr lang="en-US" altLang="en-US" b="1" smtClean="0"/>
              <a:t>SELECT</a:t>
            </a:r>
            <a:r>
              <a:rPr lang="en-US" altLang="en-US" smtClean="0"/>
              <a:t> </a:t>
            </a:r>
            <a:r>
              <a:rPr lang="en-US" altLang="en-US" b="1" smtClean="0"/>
              <a:t>COUNT</a:t>
            </a:r>
            <a:r>
              <a:rPr lang="en-US" altLang="en-US" smtClean="0"/>
              <a:t>(*) </a:t>
            </a:r>
            <a:r>
              <a:rPr lang="en-US" altLang="en-US" b="1" smtClean="0"/>
              <a:t>FROM</a:t>
            </a:r>
            <a:r>
              <a:rPr lang="en-US" altLang="en-US" smtClean="0"/>
              <a:t> PropertyForRent </a:t>
            </a:r>
            <a:r>
              <a:rPr lang="en-US" altLang="en-US" b="1" smtClean="0"/>
              <a:t>WHERE</a:t>
            </a:r>
            <a:r>
              <a:rPr lang="en-US" altLang="en-US" smtClean="0"/>
              <a:t> staffNo = ‘SG14’ </a:t>
            </a:r>
            <a:r>
              <a:rPr lang="en-US" altLang="en-US" b="1" smtClean="0"/>
              <a:t>DO</a:t>
            </a:r>
            <a:endParaRPr lang="en-GB" altLang="en-US" smtClean="0"/>
          </a:p>
          <a:p>
            <a:pPr marL="0" indent="0" eaLnBrk="1" hangingPunct="1">
              <a:buFontTx/>
              <a:buNone/>
            </a:pPr>
            <a:r>
              <a:rPr lang="en-US" altLang="en-US" smtClean="0"/>
              <a:t>		…..	</a:t>
            </a:r>
            <a:endParaRPr lang="en-GB" altLang="en-US" smtClean="0"/>
          </a:p>
          <a:p>
            <a:pPr marL="0" indent="0" eaLnBrk="1" hangingPunct="1">
              <a:buFontTx/>
              <a:buNone/>
            </a:pPr>
            <a:r>
              <a:rPr lang="en-US" altLang="en-US" b="1" smtClean="0"/>
              <a:t>END FOR </a:t>
            </a:r>
            <a:r>
              <a:rPr lang="en-US" altLang="en-US" smtClean="0"/>
              <a:t>myLoop1;</a:t>
            </a:r>
            <a:endParaRPr lang="en-GB" altLang="en-US" smtClean="0"/>
          </a:p>
        </p:txBody>
      </p:sp>
      <p:sp>
        <p:nvSpPr>
          <p:cNvPr id="48132" name="Slide Number Placeholder 3"/>
          <p:cNvSpPr txBox="1">
            <a:spLocks/>
          </p:cNvSpPr>
          <p:nvPr/>
        </p:nvSpPr>
        <p:spPr bwMode="auto">
          <a:xfrm>
            <a:off x="8453438" y="6397625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8AE4FA-37F3-436E-ABA2-1A4079138845}" type="slidenum">
              <a:rPr lang="en-GB" altLang="en-US" sz="1800"/>
              <a:pPr eaLnBrk="1" hangingPunct="1"/>
              <a:t>14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624321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Exception </a:t>
            </a:r>
          </a:p>
          <a:p>
            <a:pPr lvl="1"/>
            <a:r>
              <a:rPr lang="en-US" smtClean="0"/>
              <a:t>Identifier in PL/SQL </a:t>
            </a:r>
          </a:p>
          <a:p>
            <a:pPr lvl="1"/>
            <a:r>
              <a:rPr lang="en-US" smtClean="0"/>
              <a:t>Raised during the execution of a block </a:t>
            </a:r>
          </a:p>
          <a:p>
            <a:pPr lvl="1"/>
            <a:r>
              <a:rPr lang="en-US" smtClean="0"/>
              <a:t>Terminates block’s main body of actions</a:t>
            </a:r>
          </a:p>
          <a:p>
            <a:r>
              <a:rPr lang="en-US" smtClean="0"/>
              <a:t>Exception handlers</a:t>
            </a:r>
          </a:p>
          <a:p>
            <a:pPr lvl="1"/>
            <a:r>
              <a:rPr lang="en-US" smtClean="0"/>
              <a:t>Separate routines that handle raised exceptions</a:t>
            </a:r>
          </a:p>
          <a:p>
            <a:r>
              <a:rPr lang="en-US" smtClean="0"/>
              <a:t>User-defined exception </a:t>
            </a:r>
          </a:p>
          <a:p>
            <a:pPr lvl="1"/>
            <a:r>
              <a:rPr lang="en-US" smtClean="0"/>
              <a:t>Defined in the declarative part of a PL/SQL block</a:t>
            </a:r>
          </a:p>
        </p:txBody>
      </p:sp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Exceptions in PL/SQL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Example of Exception Handling in PL/SQL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1428750"/>
            <a:ext cx="67151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Define a handler by </a:t>
            </a:r>
          </a:p>
          <a:p>
            <a:pPr lvl="1"/>
            <a:r>
              <a:rPr lang="en-US" smtClean="0"/>
              <a:t>Specifying its type</a:t>
            </a:r>
          </a:p>
          <a:p>
            <a:pPr lvl="1"/>
            <a:r>
              <a:rPr lang="en-US" smtClean="0"/>
              <a:t>Exception and completion conditions it can resolve</a:t>
            </a:r>
          </a:p>
          <a:p>
            <a:pPr lvl="1"/>
            <a:r>
              <a:rPr lang="en-US" smtClean="0"/>
              <a:t>Action it takes to do so</a:t>
            </a:r>
          </a:p>
          <a:p>
            <a:r>
              <a:rPr lang="en-US" smtClean="0"/>
              <a:t>Handler is activated </a:t>
            </a:r>
          </a:p>
          <a:p>
            <a:pPr lvl="1"/>
            <a:r>
              <a:rPr lang="en-US" smtClean="0"/>
              <a:t>When it is the most appropriate handler for the condition that has been raised by the SQL statement</a:t>
            </a:r>
          </a:p>
        </p:txBody>
      </p:sp>
      <p:sp>
        <p:nvSpPr>
          <p:cNvPr id="2764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/>
              <a:buNone/>
            </a:pPr>
            <a:r>
              <a:rPr lang="en-US" smtClean="0"/>
              <a:t>	DECLARE {CONTINUE | EXIT | UNDO} HANDLER FOR SQLSTATE {sqlstateValue | conditionName | SQLEXCEPTION |SQLWARNING | NOT FOUND} handlerAction;</a:t>
            </a:r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DECLARE . . . HANDLER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Cursor</a:t>
            </a:r>
          </a:p>
          <a:p>
            <a:pPr lvl="1"/>
            <a:r>
              <a:rPr lang="en-US" smtClean="0"/>
              <a:t>Allows the rows of a query result to be accessed one at a time</a:t>
            </a:r>
          </a:p>
          <a:p>
            <a:pPr lvl="1"/>
            <a:r>
              <a:rPr lang="en-US" smtClean="0"/>
              <a:t>Must be declared and opened before use</a:t>
            </a:r>
          </a:p>
          <a:p>
            <a:pPr lvl="1"/>
            <a:r>
              <a:rPr lang="en-US" smtClean="0"/>
              <a:t>Must be closed to deactivate it after it is no longer required</a:t>
            </a:r>
          </a:p>
          <a:p>
            <a:pPr lvl="1"/>
            <a:r>
              <a:rPr lang="en-US" smtClean="0"/>
              <a:t>Updating rows through a cursor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Cursors in PL/SQL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to use the SQL programming language</a:t>
            </a:r>
          </a:p>
          <a:p>
            <a:r>
              <a:rPr lang="en-US" smtClean="0"/>
              <a:t>How to use SQL cursors</a:t>
            </a:r>
          </a:p>
          <a:p>
            <a:r>
              <a:rPr lang="en-US" smtClean="0"/>
              <a:t>How to create stored procedures</a:t>
            </a:r>
          </a:p>
          <a:p>
            <a:r>
              <a:rPr lang="en-US" smtClean="0"/>
              <a:t>How to create triggers</a:t>
            </a:r>
          </a:p>
          <a:p>
            <a:r>
              <a:rPr lang="en-US" smtClean="0"/>
              <a:t>How to use triggers to enforce integrity constraints</a:t>
            </a:r>
            <a:endParaRPr lang="en-GB" smtClean="0"/>
          </a:p>
        </p:txBody>
      </p:sp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6858048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Cursors in PL/SQL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745151"/>
            <a:ext cx="5072098" cy="611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Subprograms </a:t>
            </a:r>
          </a:p>
          <a:p>
            <a:pPr lvl="1"/>
            <a:r>
              <a:rPr lang="en-US" dirty="0" smtClean="0"/>
              <a:t>Named PL/SQL blocks that can take parameters and be invoked</a:t>
            </a:r>
          </a:p>
          <a:p>
            <a:pPr lvl="1"/>
            <a:r>
              <a:rPr lang="en-US" dirty="0" smtClean="0"/>
              <a:t>Two Types</a:t>
            </a:r>
            <a:endParaRPr lang="en-US" dirty="0" smtClean="0"/>
          </a:p>
          <a:p>
            <a:pPr lvl="2"/>
            <a:r>
              <a:rPr lang="en-US" dirty="0" smtClean="0"/>
              <a:t>Stored procedures</a:t>
            </a:r>
          </a:p>
          <a:p>
            <a:pPr lvl="2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Parameters</a:t>
            </a:r>
          </a:p>
          <a:p>
            <a:pPr lvl="2"/>
            <a:r>
              <a:rPr lang="en-US" altLang="en-US" dirty="0"/>
              <a:t>Each has name and data type</a:t>
            </a:r>
          </a:p>
          <a:p>
            <a:pPr lvl="2"/>
            <a:r>
              <a:rPr lang="en-US" altLang="en-US" dirty="0"/>
              <a:t>Can be designated as IN, OUT, IN OUT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Subprograms, Stored Procedures, Functions, and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</a:p>
          <a:p>
            <a:pPr lvl="1"/>
            <a:r>
              <a:rPr lang="en-US" dirty="0" smtClean="0"/>
              <a:t>Collection of procedures, functions, variables, and SQL statements that are grouped together and stored as a single program unit</a:t>
            </a:r>
          </a:p>
          <a:p>
            <a:pPr lvl="1"/>
            <a:r>
              <a:rPr lang="en-US" b="1" dirty="0" smtClean="0"/>
              <a:t>Specification</a:t>
            </a:r>
          </a:p>
          <a:p>
            <a:pPr lvl="2"/>
            <a:r>
              <a:rPr lang="en-US" dirty="0" smtClean="0"/>
              <a:t>Declares all public constructs of the package</a:t>
            </a:r>
          </a:p>
          <a:p>
            <a:pPr lvl="1"/>
            <a:r>
              <a:rPr lang="en-US" b="1" dirty="0" smtClean="0"/>
              <a:t>Body</a:t>
            </a:r>
          </a:p>
          <a:p>
            <a:pPr lvl="2"/>
            <a:r>
              <a:rPr lang="en-US" dirty="0" smtClean="0"/>
              <a:t>Defines all constructs (public and private) of the package</a:t>
            </a:r>
          </a:p>
        </p:txBody>
      </p:sp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Subprograms, Stored Procedures, Functions, and Packages</a:t>
            </a:r>
            <a:r>
              <a:rPr lang="en-GB" smtClean="0"/>
              <a:t> (continued)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Trigger </a:t>
            </a:r>
          </a:p>
          <a:p>
            <a:pPr lvl="1"/>
            <a:r>
              <a:rPr lang="en-US" dirty="0" smtClean="0"/>
              <a:t>Defines an action that the database should take when some event occurs in the application</a:t>
            </a:r>
          </a:p>
          <a:p>
            <a:pPr lvl="1"/>
            <a:r>
              <a:rPr lang="en-US" dirty="0" smtClean="0"/>
              <a:t>Format of a trigger</a:t>
            </a:r>
          </a:p>
          <a:p>
            <a:pPr lvl="1"/>
            <a:r>
              <a:rPr lang="en-US" dirty="0" smtClean="0"/>
              <a:t>Types</a:t>
            </a:r>
          </a:p>
          <a:p>
            <a:pPr lvl="2"/>
            <a:r>
              <a:rPr lang="en-US" altLang="en-US" dirty="0"/>
              <a:t>Row-level</a:t>
            </a:r>
          </a:p>
          <a:p>
            <a:pPr lvl="2"/>
            <a:r>
              <a:rPr lang="en-US" altLang="en-US" dirty="0"/>
              <a:t>Statement-level</a:t>
            </a:r>
          </a:p>
          <a:p>
            <a:pPr lvl="1"/>
            <a:r>
              <a:rPr lang="en-US" altLang="en-US" dirty="0"/>
              <a:t>Event: INSERT, UPDATE or DELETE</a:t>
            </a:r>
          </a:p>
          <a:p>
            <a:pPr lvl="1"/>
            <a:r>
              <a:rPr lang="en-US" altLang="en-US" dirty="0"/>
              <a:t>Timing: BEFORE, AFTER or INSTEAD OF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TRIGGER Privilege</a:t>
            </a:r>
          </a:p>
          <a:p>
            <a:pPr lvl="1"/>
            <a:r>
              <a:rPr lang="en-US" dirty="0" smtClean="0"/>
              <a:t>Advantages and disadvantages of triggers</a:t>
            </a:r>
          </a:p>
        </p:txBody>
      </p:sp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Triggers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99211" y="2060848"/>
            <a:ext cx="7787589" cy="1036117"/>
          </a:xfrm>
        </p:spPr>
      </p:pic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Trigger Format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9396" y="3096965"/>
            <a:ext cx="750721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1357298"/>
            <a:ext cx="8696441" cy="4286280"/>
          </a:xfrm>
        </p:spPr>
      </p:pic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a BEFORE Trigger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Example of a trigger to insert a sequence number  (Sequence PATIENT_ID_SQ and table PATIENT  must be created first)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CREATE TRIGGER </a:t>
            </a:r>
            <a:r>
              <a:rPr lang="en-US" dirty="0" err="1" smtClean="0"/>
              <a:t>patient_id_bir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BEFORE INSERT ON PATIENT</a:t>
            </a:r>
          </a:p>
          <a:p>
            <a:pPr>
              <a:buNone/>
            </a:pPr>
            <a:r>
              <a:rPr lang="en-US" dirty="0" smtClean="0"/>
              <a:t>FOR EACH ROW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   SELECT </a:t>
            </a:r>
            <a:r>
              <a:rPr lang="en-US" dirty="0" err="1" smtClean="0"/>
              <a:t>PATIENT_ID_SQ.nextval</a:t>
            </a:r>
            <a:r>
              <a:rPr lang="en-US" dirty="0" smtClean="0"/>
              <a:t> into 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en-US" dirty="0" err="1" smtClean="0">
                <a:solidFill>
                  <a:srgbClr val="C00000"/>
                </a:solidFill>
              </a:rPr>
              <a:t>new.PATIENT_ID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/>
              <a:t>   FROM dual;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Trigger for Sequence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CREATE OR REPLACE TRIGGER </a:t>
            </a:r>
            <a:r>
              <a:rPr lang="en-US" dirty="0" err="1" smtClean="0"/>
              <a:t>invalid_date_BIR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BEFORE INSERT OR UPDATE</a:t>
            </a:r>
          </a:p>
          <a:p>
            <a:pPr>
              <a:buNone/>
            </a:pPr>
            <a:r>
              <a:rPr lang="en-US" dirty="0" smtClean="0"/>
              <a:t>ON </a:t>
            </a:r>
            <a:r>
              <a:rPr lang="en-US" dirty="0" err="1" smtClean="0"/>
              <a:t>mytable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FOR EACH ROW</a:t>
            </a:r>
          </a:p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Invalid_date_e</a:t>
            </a:r>
            <a:r>
              <a:rPr lang="en-US" dirty="0" smtClean="0"/>
              <a:t> exception;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  IF :</a:t>
            </a:r>
            <a:r>
              <a:rPr lang="en-US" dirty="0" err="1" smtClean="0"/>
              <a:t>new.date_to</a:t>
            </a:r>
            <a:r>
              <a:rPr lang="en-US" dirty="0" smtClean="0"/>
              <a:t> &lt;= SYSDATE THEN</a:t>
            </a:r>
          </a:p>
          <a:p>
            <a:pPr>
              <a:buNone/>
            </a:pPr>
            <a:r>
              <a:rPr lang="en-US" dirty="0" smtClean="0"/>
              <a:t>     RAISE </a:t>
            </a:r>
            <a:r>
              <a:rPr lang="en-US" dirty="0" err="1" smtClean="0"/>
              <a:t>invalid_date_e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END IF;</a:t>
            </a:r>
          </a:p>
          <a:p>
            <a:pPr>
              <a:buNone/>
            </a:pPr>
            <a:r>
              <a:rPr lang="en-US" dirty="0" smtClean="0"/>
              <a:t>EXCEPTION</a:t>
            </a:r>
          </a:p>
          <a:p>
            <a:pPr>
              <a:buNone/>
            </a:pPr>
            <a:r>
              <a:rPr lang="en-US" dirty="0" smtClean="0"/>
              <a:t> WHEN </a:t>
            </a:r>
            <a:r>
              <a:rPr lang="en-US" dirty="0" err="1" smtClean="0"/>
              <a:t>invalid_date_e</a:t>
            </a:r>
            <a:r>
              <a:rPr lang="en-US" dirty="0" smtClean="0"/>
              <a:t> THEN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Raise_Application_Error</a:t>
            </a:r>
            <a:r>
              <a:rPr lang="en-US" dirty="0" smtClean="0"/>
              <a:t> (-20001, 'Date to must be greater than today');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Trigger to check </a:t>
            </a:r>
            <a:r>
              <a:rPr lang="en-CA" smtClean="0"/>
              <a:t>the date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4000" b="1" smtClean="0"/>
              <a:t>Triggers – Advantages</a:t>
            </a:r>
          </a:p>
        </p:txBody>
      </p:sp>
      <p:sp>
        <p:nvSpPr>
          <p:cNvPr id="33794" name="Content Placeholder 3"/>
          <p:cNvSpPr>
            <a:spLocks noGrp="1"/>
          </p:cNvSpPr>
          <p:nvPr>
            <p:ph idx="1"/>
          </p:nvPr>
        </p:nvSpPr>
        <p:spPr>
          <a:xfrm>
            <a:off x="381000" y="1125538"/>
            <a:ext cx="8382000" cy="3151187"/>
          </a:xfrm>
        </p:spPr>
        <p:txBody>
          <a:bodyPr/>
          <a:lstStyle/>
          <a:p>
            <a:pPr eaLnBrk="1" hangingPunct="1"/>
            <a:r>
              <a:rPr lang="en-US" altLang="en-US" smtClean="0"/>
              <a:t>Elimination of redundant code</a:t>
            </a:r>
            <a:r>
              <a:rPr lang="en-US" altLang="en-US" b="1" smtClean="0"/>
              <a:t> </a:t>
            </a:r>
          </a:p>
          <a:p>
            <a:pPr eaLnBrk="1" hangingPunct="1"/>
            <a:r>
              <a:rPr lang="en-US" altLang="en-US" smtClean="0"/>
              <a:t>Simplifying modifications</a:t>
            </a:r>
          </a:p>
          <a:p>
            <a:pPr eaLnBrk="1" hangingPunct="1"/>
            <a:r>
              <a:rPr lang="en-US" altLang="en-US" smtClean="0"/>
              <a:t>Increased security</a:t>
            </a:r>
          </a:p>
          <a:p>
            <a:pPr eaLnBrk="1" hangingPunct="1"/>
            <a:r>
              <a:rPr lang="en-US" altLang="en-US" smtClean="0"/>
              <a:t>Improved integrity</a:t>
            </a:r>
          </a:p>
          <a:p>
            <a:pPr eaLnBrk="1" hangingPunct="1"/>
            <a:r>
              <a:rPr lang="en-US" altLang="en-US" smtClean="0"/>
              <a:t>Improved processing power</a:t>
            </a:r>
          </a:p>
          <a:p>
            <a:pPr eaLnBrk="1" hangingPunct="1"/>
            <a:r>
              <a:rPr lang="en-US" altLang="en-US" smtClean="0"/>
              <a:t>Good fit with client-server architecture</a:t>
            </a:r>
          </a:p>
        </p:txBody>
      </p:sp>
      <p:sp>
        <p:nvSpPr>
          <p:cNvPr id="60420" name="Slide Number Placeholder 3"/>
          <p:cNvSpPr txBox="1">
            <a:spLocks/>
          </p:cNvSpPr>
          <p:nvPr/>
        </p:nvSpPr>
        <p:spPr bwMode="auto">
          <a:xfrm>
            <a:off x="8453438" y="6397625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DC2A80-6E1D-4CDB-ACA4-4AAB58949D5E}" type="slidenum">
              <a:rPr lang="en-GB" altLang="en-US" sz="1800"/>
              <a:pPr eaLnBrk="1" hangingPunct="1"/>
              <a:t>28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459018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4000" b="1" smtClean="0"/>
              <a:t>Triggers – Disadvantages</a:t>
            </a:r>
          </a:p>
        </p:txBody>
      </p:sp>
      <p:sp>
        <p:nvSpPr>
          <p:cNvPr id="33794" name="Content Placeholder 3"/>
          <p:cNvSpPr>
            <a:spLocks noGrp="1"/>
          </p:cNvSpPr>
          <p:nvPr>
            <p:ph idx="1"/>
          </p:nvPr>
        </p:nvSpPr>
        <p:spPr>
          <a:xfrm>
            <a:off x="381000" y="1125538"/>
            <a:ext cx="8382000" cy="2066925"/>
          </a:xfrm>
        </p:spPr>
        <p:txBody>
          <a:bodyPr/>
          <a:lstStyle/>
          <a:p>
            <a:pPr eaLnBrk="1" hangingPunct="1"/>
            <a:r>
              <a:rPr lang="en-US" altLang="en-US" smtClean="0"/>
              <a:t>Performance overhead</a:t>
            </a:r>
            <a:endParaRPr lang="en-US" altLang="en-US" b="1" smtClean="0"/>
          </a:p>
          <a:p>
            <a:pPr eaLnBrk="1" hangingPunct="1"/>
            <a:r>
              <a:rPr lang="en-US" altLang="en-US" smtClean="0"/>
              <a:t>Cascading effects</a:t>
            </a:r>
          </a:p>
          <a:p>
            <a:pPr eaLnBrk="1" hangingPunct="1"/>
            <a:r>
              <a:rPr lang="en-US" altLang="en-US" smtClean="0"/>
              <a:t>Cannot be scheduled</a:t>
            </a:r>
          </a:p>
          <a:p>
            <a:pPr eaLnBrk="1" hangingPunct="1"/>
            <a:r>
              <a:rPr lang="en-US" altLang="en-US" smtClean="0"/>
              <a:t>Less portable</a:t>
            </a:r>
          </a:p>
        </p:txBody>
      </p:sp>
      <p:sp>
        <p:nvSpPr>
          <p:cNvPr id="61444" name="Slide Number Placeholder 3"/>
          <p:cNvSpPr txBox="1">
            <a:spLocks/>
          </p:cNvSpPr>
          <p:nvPr/>
        </p:nvSpPr>
        <p:spPr bwMode="auto">
          <a:xfrm>
            <a:off x="8453438" y="6397625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E901AF-E33A-47E4-B0A4-EF8958CADE5C}" type="slidenum">
              <a:rPr lang="en-GB" altLang="en-US" sz="1800"/>
              <a:pPr eaLnBrk="1" hangingPunct="1"/>
              <a:t>29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902143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advantages and disadvantages of triggers</a:t>
            </a: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Objectives (continued)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4000" b="1" dirty="0" smtClean="0"/>
              <a:t>Recursion</a:t>
            </a:r>
            <a:r>
              <a:rPr lang="en-US" sz="4000" b="1" dirty="0" smtClean="0"/>
              <a:t>  (optional material)</a:t>
            </a:r>
            <a:endParaRPr sz="4000" b="1" dirty="0" smtClean="0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381000" y="1196975"/>
            <a:ext cx="8382000" cy="3305175"/>
          </a:xfrm>
        </p:spPr>
        <p:txBody>
          <a:bodyPr/>
          <a:lstStyle/>
          <a:p>
            <a:pPr eaLnBrk="1" hangingPunct="1"/>
            <a:r>
              <a:rPr lang="en-US" altLang="en-US" smtClean="0"/>
              <a:t>Extremely difficult to handle recursive queries</a:t>
            </a:r>
          </a:p>
          <a:p>
            <a:pPr lvl="1" eaLnBrk="1" hangingPunct="1"/>
            <a:r>
              <a:rPr lang="en-US" altLang="en-US" smtClean="0"/>
              <a:t>Queries about relationships that a relation has with itself (directly or indirectly)</a:t>
            </a:r>
          </a:p>
          <a:p>
            <a:pPr eaLnBrk="1" hangingPunct="1"/>
            <a:r>
              <a:rPr lang="en-US" altLang="en-US" smtClean="0"/>
              <a:t>WITH RECURSIVE statement handles this</a:t>
            </a:r>
          </a:p>
          <a:p>
            <a:pPr eaLnBrk="1" hangingPunct="1"/>
            <a:r>
              <a:rPr lang="en-US" altLang="en-US" smtClean="0"/>
              <a:t>Infinite loop can occur unless the cycle can be detected</a:t>
            </a:r>
          </a:p>
          <a:p>
            <a:pPr lvl="1" eaLnBrk="1" hangingPunct="1"/>
            <a:r>
              <a:rPr lang="en-US" altLang="en-US" smtClean="0"/>
              <a:t>CYCLE clause</a:t>
            </a:r>
          </a:p>
        </p:txBody>
      </p:sp>
      <p:sp>
        <p:nvSpPr>
          <p:cNvPr id="62468" name="Slide Number Placeholder 3"/>
          <p:cNvSpPr txBox="1">
            <a:spLocks/>
          </p:cNvSpPr>
          <p:nvPr/>
        </p:nvSpPr>
        <p:spPr bwMode="auto">
          <a:xfrm>
            <a:off x="8453438" y="6397625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06CF44-A0B4-42C8-82A1-E76DAA3B7F71}" type="slidenum">
              <a:rPr lang="en-GB" altLang="en-US" sz="1800"/>
              <a:pPr eaLnBrk="1" hangingPunct="1"/>
              <a:t>30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6429411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40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4000" b="1" dirty="0" smtClean="0"/>
              <a:t>Recursion </a:t>
            </a:r>
            <a:r>
              <a:rPr lang="en-US" sz="4000" b="1" dirty="0" smtClean="0"/>
              <a:t>–</a:t>
            </a:r>
            <a:r>
              <a:rPr sz="4000" b="1" dirty="0" smtClean="0"/>
              <a:t> Example</a:t>
            </a:r>
            <a:r>
              <a:rPr lang="en-US" sz="4000" b="1" dirty="0" smtClean="0"/>
              <a:t> </a:t>
            </a:r>
            <a:r>
              <a:rPr lang="en-US" sz="4000" b="1" smtClean="0"/>
              <a:t>(optional material)</a:t>
            </a:r>
            <a:endParaRPr sz="4000" b="1" smtClean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611188" y="1196975"/>
            <a:ext cx="8151812" cy="4652963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Tx/>
              <a:buNone/>
            </a:pPr>
            <a:r>
              <a:rPr lang="en-GB" altLang="en-US" sz="2800" b="1" smtClean="0"/>
              <a:t>WITH RECURSIVE</a:t>
            </a:r>
          </a:p>
          <a:p>
            <a:pPr marL="0" indent="0" eaLnBrk="1" hangingPunct="1">
              <a:buFontTx/>
              <a:buNone/>
            </a:pPr>
            <a:r>
              <a:rPr lang="en-GB" altLang="en-US" sz="2800" smtClean="0"/>
              <a:t>AllManagers (staffNo, managerStaffNo) </a:t>
            </a:r>
            <a:r>
              <a:rPr lang="en-GB" altLang="en-US" sz="2800" b="1" smtClean="0"/>
              <a:t>AS</a:t>
            </a:r>
          </a:p>
          <a:p>
            <a:pPr marL="0" indent="0" eaLnBrk="1" hangingPunct="1">
              <a:buFontTx/>
              <a:buNone/>
            </a:pPr>
            <a:r>
              <a:rPr lang="en-GB" altLang="en-US" sz="2800" smtClean="0"/>
              <a:t>(</a:t>
            </a:r>
            <a:r>
              <a:rPr lang="en-GB" altLang="en-US" sz="2800" b="1" smtClean="0"/>
              <a:t>SELECT </a:t>
            </a:r>
            <a:r>
              <a:rPr lang="en-GB" altLang="en-US" sz="2800" smtClean="0"/>
              <a:t>staffNo, managerStaffNo</a:t>
            </a:r>
          </a:p>
          <a:p>
            <a:pPr marL="0" indent="0" eaLnBrk="1" hangingPunct="1">
              <a:buFontTx/>
              <a:buNone/>
            </a:pPr>
            <a:r>
              <a:rPr lang="en-GB" altLang="en-US" sz="2800" b="1" smtClean="0"/>
              <a:t>FROM </a:t>
            </a:r>
            <a:r>
              <a:rPr lang="en-GB" altLang="en-US" sz="2800" smtClean="0"/>
              <a:t>Staff</a:t>
            </a:r>
          </a:p>
          <a:p>
            <a:pPr marL="0" indent="0" eaLnBrk="1" hangingPunct="1">
              <a:buFontTx/>
              <a:buNone/>
            </a:pPr>
            <a:r>
              <a:rPr lang="en-GB" altLang="en-US" sz="2800" b="1" smtClean="0"/>
              <a:t>UNION</a:t>
            </a:r>
          </a:p>
          <a:p>
            <a:pPr marL="0" indent="0" eaLnBrk="1" hangingPunct="1">
              <a:buFontTx/>
              <a:buNone/>
            </a:pPr>
            <a:r>
              <a:rPr lang="en-GB" altLang="en-US" sz="2800" b="1" smtClean="0"/>
              <a:t>SELECT </a:t>
            </a:r>
            <a:r>
              <a:rPr lang="en-GB" altLang="en-US" sz="2800" smtClean="0"/>
              <a:t>in.staffNo, out.managerStaffNo</a:t>
            </a:r>
          </a:p>
          <a:p>
            <a:pPr marL="0" indent="0" eaLnBrk="1" hangingPunct="1">
              <a:buFontTx/>
              <a:buNone/>
            </a:pPr>
            <a:r>
              <a:rPr lang="en-GB" altLang="en-US" sz="2800" b="1" smtClean="0"/>
              <a:t>FROM </a:t>
            </a:r>
            <a:r>
              <a:rPr lang="en-GB" altLang="en-US" sz="2800" smtClean="0"/>
              <a:t>AllManagers in, Staff out</a:t>
            </a:r>
          </a:p>
          <a:p>
            <a:pPr marL="0" indent="0" eaLnBrk="1" hangingPunct="1">
              <a:buFontTx/>
              <a:buNone/>
            </a:pPr>
            <a:r>
              <a:rPr lang="en-GB" altLang="en-US" sz="2800" b="1" smtClean="0"/>
              <a:t>WHERE </a:t>
            </a:r>
            <a:r>
              <a:rPr lang="en-GB" altLang="en-US" sz="2800" smtClean="0"/>
              <a:t>in.managerStaffNo = out.staffNo);</a:t>
            </a:r>
          </a:p>
          <a:p>
            <a:pPr marL="0" indent="0" eaLnBrk="1" hangingPunct="1">
              <a:buFontTx/>
              <a:buNone/>
            </a:pPr>
            <a:r>
              <a:rPr lang="en-GB" altLang="en-US" sz="2800" b="1" smtClean="0"/>
              <a:t>SELECT </a:t>
            </a:r>
            <a:r>
              <a:rPr lang="en-GB" altLang="en-US" sz="2800" smtClean="0"/>
              <a:t>* </a:t>
            </a:r>
            <a:r>
              <a:rPr lang="en-GB" altLang="en-US" sz="2800" b="1" smtClean="0"/>
              <a:t>FROM </a:t>
            </a:r>
            <a:r>
              <a:rPr lang="en-GB" altLang="en-US" sz="2800" smtClean="0"/>
              <a:t>AllManagers</a:t>
            </a:r>
          </a:p>
          <a:p>
            <a:pPr marL="0" indent="0" eaLnBrk="1" hangingPunct="1">
              <a:buFontTx/>
              <a:buNone/>
            </a:pPr>
            <a:r>
              <a:rPr lang="en-GB" altLang="en-US" sz="2800" b="1" smtClean="0"/>
              <a:t>ORDER BY </a:t>
            </a:r>
            <a:r>
              <a:rPr lang="en-GB" altLang="en-US" sz="2800" smtClean="0"/>
              <a:t>staffNo, managerStaffNo;</a:t>
            </a:r>
            <a:endParaRPr lang="en-US" altLang="en-US" sz="2800" smtClean="0"/>
          </a:p>
        </p:txBody>
      </p:sp>
      <p:sp>
        <p:nvSpPr>
          <p:cNvPr id="63492" name="Slide Number Placeholder 3"/>
          <p:cNvSpPr txBox="1">
            <a:spLocks/>
          </p:cNvSpPr>
          <p:nvPr/>
        </p:nvSpPr>
        <p:spPr bwMode="auto">
          <a:xfrm>
            <a:off x="8453438" y="6397625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7C8242-BBE3-4FD2-8534-198BD81EFE1F}" type="slidenum">
              <a:rPr lang="en-GB" altLang="en-US" sz="1800"/>
              <a:pPr eaLnBrk="1" hangingPunct="1"/>
              <a:t>31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12637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Impedance mismatch</a:t>
            </a:r>
          </a:p>
          <a:p>
            <a:pPr lvl="1"/>
            <a:r>
              <a:rPr lang="en-US" smtClean="0"/>
              <a:t>Mixing different programming paradigms</a:t>
            </a:r>
          </a:p>
          <a:p>
            <a:pPr lvl="1"/>
            <a:r>
              <a:rPr lang="en-US" smtClean="0"/>
              <a:t>SQL is a declarative language</a:t>
            </a:r>
          </a:p>
          <a:p>
            <a:pPr lvl="1"/>
            <a:r>
              <a:rPr lang="en-US" smtClean="0"/>
              <a:t>High-level language such as C is a procedural language</a:t>
            </a:r>
          </a:p>
          <a:p>
            <a:pPr lvl="1"/>
            <a:r>
              <a:rPr lang="en-US" smtClean="0"/>
              <a:t>SQL and 3GLs use different models to represent data</a:t>
            </a: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SQL Programming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SQL/PSM</a:t>
            </a:r>
            <a:r>
              <a:rPr lang="en-US" dirty="0" smtClean="0"/>
              <a:t> (Persistent Stored Modules)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PL/SQL</a:t>
            </a:r>
            <a:r>
              <a:rPr lang="en-US" dirty="0" smtClean="0"/>
              <a:t> (Procedural Language/SQL) </a:t>
            </a:r>
          </a:p>
          <a:p>
            <a:pPr lvl="1"/>
            <a:r>
              <a:rPr lang="en-US" dirty="0" smtClean="0"/>
              <a:t>Oracle’s procedural extension to SQL</a:t>
            </a: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SQL Programming Language</a:t>
            </a:r>
            <a:r>
              <a:rPr lang="en-GB" smtClean="0"/>
              <a:t> (continued)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and constant variables must be declared before they can be referenced</a:t>
            </a:r>
          </a:p>
          <a:p>
            <a:r>
              <a:rPr lang="en-US" dirty="0" smtClean="0"/>
              <a:t>Possible to declare a variable as NOT NULL</a:t>
            </a:r>
          </a:p>
          <a:p>
            <a:r>
              <a:rPr lang="en-US" dirty="0" smtClean="0"/>
              <a:t>%TYPE and %</a:t>
            </a:r>
            <a:r>
              <a:rPr lang="en-US" dirty="0" err="1" smtClean="0"/>
              <a:t>ROWTYPE</a:t>
            </a:r>
            <a:endParaRPr lang="en-US" dirty="0" smtClean="0"/>
          </a:p>
          <a:p>
            <a:pPr lvl="1"/>
            <a:r>
              <a:rPr lang="en-US" altLang="en-US" b="1" dirty="0" smtClean="0"/>
              <a:t>%</a:t>
            </a:r>
            <a:r>
              <a:rPr lang="en-US" altLang="en-US" b="1" dirty="0"/>
              <a:t>TYPE</a:t>
            </a:r>
            <a:r>
              <a:rPr lang="en-US" altLang="en-US" dirty="0"/>
              <a:t> – variable same type as a column</a:t>
            </a:r>
          </a:p>
          <a:p>
            <a:pPr marL="393192" lvl="1" indent="0"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vStaffNo</a:t>
            </a:r>
            <a:r>
              <a:rPr lang="en-US" altLang="en-US" dirty="0" smtClean="0"/>
              <a:t>    </a:t>
            </a:r>
            <a:r>
              <a:rPr lang="en-US" altLang="en-US" dirty="0" err="1"/>
              <a:t>Staff.staffNo%TYPE</a:t>
            </a:r>
            <a:r>
              <a:rPr lang="en-US" altLang="en-US" dirty="0"/>
              <a:t>;</a:t>
            </a:r>
          </a:p>
          <a:p>
            <a:pPr lvl="1"/>
            <a:r>
              <a:rPr lang="en-US" altLang="en-US" b="1" dirty="0"/>
              <a:t>%</a:t>
            </a:r>
            <a:r>
              <a:rPr lang="en-US" altLang="en-US" b="1" dirty="0" err="1"/>
              <a:t>ROWTYPE</a:t>
            </a:r>
            <a:r>
              <a:rPr lang="en-US" altLang="en-US" b="1" dirty="0"/>
              <a:t> </a:t>
            </a:r>
            <a:r>
              <a:rPr lang="en-US" altLang="en-US" dirty="0"/>
              <a:t>– variable same type as an entire row</a:t>
            </a:r>
          </a:p>
          <a:p>
            <a:pPr marL="630936" lvl="2" indent="0">
              <a:buNone/>
            </a:pPr>
            <a:r>
              <a:rPr lang="en-US" altLang="en-US" dirty="0" smtClean="0"/>
              <a:t>	vStaffNo1    </a:t>
            </a:r>
            <a:r>
              <a:rPr lang="en-US" altLang="en-US" dirty="0" err="1"/>
              <a:t>Staff%ROWTYPE</a:t>
            </a:r>
            <a:r>
              <a:rPr lang="en-US" altLang="en-US" dirty="0"/>
              <a:t>;</a:t>
            </a:r>
          </a:p>
          <a:p>
            <a:endParaRPr lang="en-US" dirty="0" smtClean="0"/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General structure of a PL/SQL block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6050" y="1500174"/>
            <a:ext cx="4965850" cy="310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can be assigned in two ways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Using the normal assignment statement </a:t>
            </a:r>
            <a:r>
              <a:rPr lang="en-US" dirty="0" smtClean="0"/>
              <a:t>(:=) </a:t>
            </a:r>
          </a:p>
          <a:p>
            <a:pPr marL="914400" lvl="2" indent="0">
              <a:buNone/>
            </a:pPr>
            <a:r>
              <a:rPr lang="en-US" altLang="en-US" b="1" dirty="0" err="1"/>
              <a:t>vStaffNo</a:t>
            </a:r>
            <a:r>
              <a:rPr lang="en-US" altLang="en-US" b="1" dirty="0"/>
              <a:t> := ‘SG14’;</a:t>
            </a:r>
          </a:p>
          <a:p>
            <a:pPr marL="393192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Using an SQL SELECT or FETCH </a:t>
            </a:r>
            <a:r>
              <a:rPr lang="en-US" dirty="0" smtClean="0"/>
              <a:t>statement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b="1" dirty="0"/>
              <a:t>COUNT</a:t>
            </a:r>
            <a:r>
              <a:rPr lang="en-US" altLang="en-US" dirty="0"/>
              <a:t>(*) </a:t>
            </a:r>
            <a:r>
              <a:rPr lang="en-US" altLang="en-US" b="1" dirty="0"/>
              <a:t>INTO</a:t>
            </a:r>
            <a:r>
              <a:rPr lang="en-US" altLang="en-US" dirty="0"/>
              <a:t> x</a:t>
            </a:r>
          </a:p>
          <a:p>
            <a:pPr marL="914400" lvl="2" indent="0">
              <a:buNone/>
            </a:pP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dirty="0" err="1"/>
              <a:t>PropertyForRent</a:t>
            </a:r>
            <a:endParaRPr lang="en-US" altLang="en-US" dirty="0"/>
          </a:p>
          <a:p>
            <a:pPr marL="914400" lvl="2" indent="0">
              <a:buNone/>
            </a:pP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dirty="0" err="1"/>
              <a:t>staffNo</a:t>
            </a:r>
            <a:r>
              <a:rPr lang="en-US" altLang="en-US" dirty="0"/>
              <a:t> = </a:t>
            </a:r>
            <a:r>
              <a:rPr lang="en-US" altLang="en-US" dirty="0" err="1"/>
              <a:t>vStaffNo</a:t>
            </a:r>
            <a:r>
              <a:rPr lang="en-US" altLang="en-US" dirty="0"/>
              <a:t>;</a:t>
            </a:r>
          </a:p>
          <a:p>
            <a:endParaRPr lang="en-US" dirty="0" smtClean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Conditional IF statement</a:t>
            </a:r>
          </a:p>
          <a:p>
            <a:r>
              <a:rPr lang="en-US" smtClean="0"/>
              <a:t>Conditional CASE statement</a:t>
            </a:r>
          </a:p>
          <a:p>
            <a:r>
              <a:rPr lang="en-US" smtClean="0"/>
              <a:t>Iteration statement (LOOP)</a:t>
            </a:r>
          </a:p>
          <a:p>
            <a:r>
              <a:rPr lang="en-US" smtClean="0"/>
              <a:t>Iteration statement (WHILE and REPEAT)</a:t>
            </a:r>
          </a:p>
          <a:p>
            <a:r>
              <a:rPr lang="en-US" smtClean="0"/>
              <a:t>Iteration statement (FOR)</a:t>
            </a:r>
          </a:p>
        </p:txBody>
      </p:sp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bs">
  <a:themeElements>
    <a:clrScheme name="introdbs.pp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introdbs.pp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dbs.pp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.pp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.pp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777</Words>
  <Application>Microsoft Office PowerPoint</Application>
  <PresentationFormat>On-screen Show (4:3)</PresentationFormat>
  <Paragraphs>207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Lucida Sans Unicode</vt:lpstr>
      <vt:lpstr>Monotype Sorts</vt:lpstr>
      <vt:lpstr>Times</vt:lpstr>
      <vt:lpstr>Times New Roman</vt:lpstr>
      <vt:lpstr>Verdana</vt:lpstr>
      <vt:lpstr>Wingdings 2</vt:lpstr>
      <vt:lpstr>Wingdings 3</vt:lpstr>
      <vt:lpstr>introdbs</vt:lpstr>
      <vt:lpstr>Concourse</vt:lpstr>
      <vt:lpstr>Advanced SQL PL/SQL </vt:lpstr>
      <vt:lpstr>Objectives</vt:lpstr>
      <vt:lpstr>Objectives (continued)</vt:lpstr>
      <vt:lpstr>The SQL Programming Language</vt:lpstr>
      <vt:lpstr>The SQL Programming Language (continued)</vt:lpstr>
      <vt:lpstr>Declarations</vt:lpstr>
      <vt:lpstr>General structure of a PL/SQL block</vt:lpstr>
      <vt:lpstr>Assignments</vt:lpstr>
      <vt:lpstr>Control Statements</vt:lpstr>
      <vt:lpstr>Conditional IF Statement</vt:lpstr>
      <vt:lpstr>Conditional CASE Statement</vt:lpstr>
      <vt:lpstr>Iteration Statement (LOOP)</vt:lpstr>
      <vt:lpstr>Iteration Statement (WHILE and REPEAT)</vt:lpstr>
      <vt:lpstr>Iteration Statement (FOR)</vt:lpstr>
      <vt:lpstr>Exceptions in PL/SQL</vt:lpstr>
      <vt:lpstr>Example of Exception Handling in PL/SQL</vt:lpstr>
      <vt:lpstr>Condition Handling</vt:lpstr>
      <vt:lpstr>The DECLARE . . . HANDLER Statement</vt:lpstr>
      <vt:lpstr>Cursors in PL/SQL</vt:lpstr>
      <vt:lpstr>Using Cursors in PL/SQL</vt:lpstr>
      <vt:lpstr>Subprograms, Stored Procedures, Functions, and Packages</vt:lpstr>
      <vt:lpstr>Subprograms, Stored Procedures, Functions, and Packages (continued)</vt:lpstr>
      <vt:lpstr>Triggers</vt:lpstr>
      <vt:lpstr>Trigger Format</vt:lpstr>
      <vt:lpstr>Using a BEFORE Trigger</vt:lpstr>
      <vt:lpstr>Trigger for Sequence</vt:lpstr>
      <vt:lpstr>Trigger to check the date</vt:lpstr>
      <vt:lpstr>Triggers – Advantages</vt:lpstr>
      <vt:lpstr>Triggers – Disadvantages</vt:lpstr>
      <vt:lpstr>Recursion  (optional material)</vt:lpstr>
      <vt:lpstr>Recursion – Example (optional material)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Database Systems</dc:subject>
  <dc:creator>Thomas Connolly &amp; Carolyn Begg</dc:creator>
  <dc:description>Transparencies for Chapter 1 of textbook_x000d_
Database Systems: A Practical Approach to Design, Implementation, and Management</dc:description>
  <cp:lastModifiedBy>Mila Kwiatkowska</cp:lastModifiedBy>
  <cp:revision>113</cp:revision>
  <cp:lastPrinted>1997-01-27T16:12:02Z</cp:lastPrinted>
  <dcterms:created xsi:type="dcterms:W3CDTF">1996-12-09T10:09:10Z</dcterms:created>
  <dcterms:modified xsi:type="dcterms:W3CDTF">2016-10-12T17:43:04Z</dcterms:modified>
</cp:coreProperties>
</file>