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3"/>
  </p:sldMasterIdLst>
  <p:notesMasterIdLst>
    <p:notesMasterId r:id="rId41"/>
  </p:notesMasterIdLst>
  <p:handoutMasterIdLst>
    <p:handoutMasterId r:id="rId42"/>
  </p:handoutMasterIdLst>
  <p:sldIdLst>
    <p:sldId id="489" r:id="rId4"/>
    <p:sldId id="459" r:id="rId5"/>
    <p:sldId id="460" r:id="rId6"/>
    <p:sldId id="461" r:id="rId7"/>
    <p:sldId id="462" r:id="rId8"/>
    <p:sldId id="463" r:id="rId9"/>
    <p:sldId id="491" r:id="rId10"/>
    <p:sldId id="492" r:id="rId11"/>
    <p:sldId id="464" r:id="rId12"/>
    <p:sldId id="512" r:id="rId13"/>
    <p:sldId id="490" r:id="rId14"/>
    <p:sldId id="448" r:id="rId15"/>
    <p:sldId id="449" r:id="rId16"/>
    <p:sldId id="450" r:id="rId17"/>
    <p:sldId id="495" r:id="rId18"/>
    <p:sldId id="496" r:id="rId19"/>
    <p:sldId id="497" r:id="rId20"/>
    <p:sldId id="513" r:id="rId21"/>
    <p:sldId id="514" r:id="rId22"/>
    <p:sldId id="498" r:id="rId23"/>
    <p:sldId id="518" r:id="rId24"/>
    <p:sldId id="515" r:id="rId25"/>
    <p:sldId id="500" r:id="rId26"/>
    <p:sldId id="501" r:id="rId27"/>
    <p:sldId id="502" r:id="rId28"/>
    <p:sldId id="503" r:id="rId29"/>
    <p:sldId id="516" r:id="rId30"/>
    <p:sldId id="504" r:id="rId31"/>
    <p:sldId id="519" r:id="rId32"/>
    <p:sldId id="505" r:id="rId33"/>
    <p:sldId id="506" r:id="rId34"/>
    <p:sldId id="520" r:id="rId35"/>
    <p:sldId id="521" r:id="rId36"/>
    <p:sldId id="508" r:id="rId37"/>
    <p:sldId id="509" r:id="rId38"/>
    <p:sldId id="417" r:id="rId39"/>
    <p:sldId id="418" r:id="rId40"/>
  </p:sldIdLst>
  <p:sldSz cx="9144000" cy="6858000" type="screen4x3"/>
  <p:notesSz cx="6997700" cy="92837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9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9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9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9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9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4690" autoAdjust="0"/>
  </p:normalViewPr>
  <p:slideViewPr>
    <p:cSldViewPr>
      <p:cViewPr varScale="1">
        <p:scale>
          <a:sx n="76" d="100"/>
          <a:sy n="76" d="100"/>
        </p:scale>
        <p:origin x="208" y="9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9.xml"/><Relationship Id="rId7" Type="http://schemas.openxmlformats.org/officeDocument/2006/relationships/slide" Target="slides/slide36.xml"/><Relationship Id="rId8" Type="http://schemas.openxmlformats.org/officeDocument/2006/relationships/slide" Target="slides/slide37.xml"/><Relationship Id="rId1" Type="http://schemas.openxmlformats.org/officeDocument/2006/relationships/slide" Target="slides/slide2.xml"/><Relationship Id="rId2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21" tIns="46461" rIns="92921" bIns="4646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r>
              <a:rPr lang="en-US" altLang="en-US"/>
              <a:t>April 4, 2007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21" tIns="46461" rIns="92921" bIns="4646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r>
              <a:rPr lang="en-US" altLang="en-US"/>
              <a:t>March 26, 2001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3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21" tIns="46461" rIns="92921" bIns="4646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20150"/>
            <a:ext cx="30337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21" tIns="46461" rIns="92921" bIns="4646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47240A35-B563-8446-BD78-2496DD0903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996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21" tIns="46461" rIns="92921" bIns="46461" numCol="1" anchor="t" anchorCtr="0" compatLnSpc="1">
            <a:prstTxWarp prst="textNoShape">
              <a:avLst/>
            </a:prstTxWarp>
          </a:bodyPr>
          <a:lstStyle>
            <a:lvl1pPr algn="l" defTabSz="928688">
              <a:spcBef>
                <a:spcPct val="0"/>
              </a:spcBef>
              <a:defRPr sz="1200"/>
            </a:lvl1pPr>
          </a:lstStyle>
          <a:p>
            <a:r>
              <a:rPr lang="en-US" altLang="en-US"/>
              <a:t>April 4, 2007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21" tIns="46461" rIns="92921" bIns="46461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defRPr sz="1200"/>
            </a:lvl1pPr>
          </a:lstStyle>
          <a:p>
            <a:r>
              <a:rPr lang="en-US" altLang="en-US"/>
              <a:t>March 26, 2001</a:t>
            </a:r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21" tIns="46461" rIns="92921" bIns="46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3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21" tIns="46461" rIns="92921" bIns="46461" numCol="1" anchor="b" anchorCtr="0" compatLnSpc="1">
            <a:prstTxWarp prst="textNoShape">
              <a:avLst/>
            </a:prstTxWarp>
          </a:bodyPr>
          <a:lstStyle>
            <a:lvl1pPr algn="l" defTabSz="928688">
              <a:spcBef>
                <a:spcPct val="0"/>
              </a:spcBef>
              <a:defRPr sz="1200"/>
            </a:lvl1pPr>
          </a:lstStyle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37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21" tIns="46461" rIns="92921" bIns="46461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defRPr sz="1200"/>
            </a:lvl1pPr>
          </a:lstStyle>
          <a:p>
            <a:fld id="{2021D4A8-8B9C-8A4B-87C8-B75CFD6D7A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5586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FF46B-06DB-D243-B341-21FF9213A38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34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16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FF84-C1C7-D942-8FD1-A9582DC8D36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9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3475" y="687388"/>
            <a:ext cx="4673600" cy="3505200"/>
          </a:xfrm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21188"/>
            <a:ext cx="5186362" cy="41894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740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51F95-82F5-0C4D-8EF9-6B407672093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32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33475" y="687388"/>
            <a:ext cx="4673600" cy="3505200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21188"/>
            <a:ext cx="5186362" cy="41894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053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95635-44A2-F749-91F5-6F83A7055E5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45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216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F2804-5ED7-014C-8172-79808BF7CDF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6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6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86724C-1ACE-FE4A-8449-B689D356729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47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24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14880-EB3B-294E-8C82-E725AB3ECA3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3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08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C6FA0-5117-A541-BD66-6A949499C96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6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755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99430-C326-C741-B8EB-2C762FBA2F6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8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798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CF532-54B5-BD44-B104-350496E0BAE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01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811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0951C-1057-1741-9669-F80777200CB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4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6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C9B11-284C-6541-8D05-DB225074775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73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5863" y="696913"/>
            <a:ext cx="4640262" cy="34798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10075"/>
            <a:ext cx="51371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65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ADBF5-3581-8E46-ABA4-87FFFB656D3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70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114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CE44F7-A601-6B4A-97CE-D8E41FE35A6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14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060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E835E-39A5-104A-8F52-550DC46D927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07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007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99158-363D-EC4C-8F1D-6A628540192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74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676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3EB16-0746-E149-837D-6B9E0AE8EEA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76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14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85B0C3-0421-354A-8EB4-44CC2B4F222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78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175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6D2B2-ECAA-154B-B726-AF6CA4BF4D5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80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938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3F127-F99F-354A-AA2E-B0EA2C630C5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10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03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E3B6D-4F7B-9A4A-A3C2-DE0AA5F528F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82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850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95318-2E07-3844-9DE5-E02A82B49B9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16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57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9DFFD-7876-8244-A10A-CE2D0BF0F8D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75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5863" y="696913"/>
            <a:ext cx="4640262" cy="34798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10075"/>
            <a:ext cx="51371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331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3A60E-4922-BA48-8C17-F3EA1151BF9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85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218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BB241-D184-6B46-98F8-78BD815143C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87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322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5CDC3-02D2-4540-8F3A-644507E405C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18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972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AAD4D-3E52-EB4D-BDBD-0B61BA3475E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20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7177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372F6-06BA-E149-BE06-39A97636C23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91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7565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A9282-D931-9F43-8F76-8EB67AB1D20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93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2361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F29DF-5C4B-1345-B871-AFDC662BC52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50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390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CBE91-E198-4742-BAAF-DE69E10F426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51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8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17B0E-7211-F24F-8C1E-A0376FA0CE9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77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5863" y="696913"/>
            <a:ext cx="4640262" cy="34798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10075"/>
            <a:ext cx="51371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11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DA186-664C-AA4E-AA72-7195D914CD3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795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5863" y="696913"/>
            <a:ext cx="4640262" cy="34798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10075"/>
            <a:ext cx="51371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25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A4D4A-DCAB-5F40-86A0-89241725435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16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5863" y="696913"/>
            <a:ext cx="4640262" cy="347980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10075"/>
            <a:ext cx="51371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99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82D474-F0EC-AF4C-A758-7A96A25C871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53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0075"/>
            <a:ext cx="512762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26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7993CA-A713-B146-A884-5588B81C622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57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0075"/>
            <a:ext cx="512762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277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April 4,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CSE 451 Introduction to Operating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B2145-01AB-BA4A-8E26-64FE3F278FC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36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5863" y="696913"/>
            <a:ext cx="4640262" cy="34798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10075"/>
            <a:ext cx="51371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5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E3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EE3900"/>
                </a:solidFill>
                <a:latin typeface="Helvetica" panose="020B0604020202020204" pitchFamily="34" charset="0"/>
              </a:rPr>
              <a:t>3.</a:t>
            </a:r>
            <a:fld id="{58FA5962-9E8B-0E4F-952A-84A67F183140}" type="slidenum">
              <a:rPr lang="en-US" altLang="en-US" sz="1000" b="1" smtClean="0">
                <a:solidFill>
                  <a:srgbClr val="EE39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rgbClr val="EE3900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489700" y="6621463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E3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EE3900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1438" y="6621463"/>
            <a:ext cx="3241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E3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EE3900"/>
                </a:solidFill>
                <a:latin typeface="Helvetica" charset="0"/>
              </a:rPr>
              <a:t>Operating System Concepts with Java – 8</a:t>
            </a:r>
            <a:r>
              <a:rPr lang="en-US" sz="1000" b="1" baseline="30000" smtClean="0">
                <a:solidFill>
                  <a:srgbClr val="EE3900"/>
                </a:solidFill>
                <a:latin typeface="Helvetica" charset="0"/>
              </a:rPr>
              <a:t>th</a:t>
            </a:r>
            <a:r>
              <a:rPr lang="en-US" sz="1000" b="1" smtClean="0">
                <a:solidFill>
                  <a:srgbClr val="EE3900"/>
                </a:solidFill>
                <a:latin typeface="Helvetica" charset="0"/>
              </a:rPr>
              <a:t> Edition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3048000"/>
            <a:ext cx="9144000" cy="228600"/>
          </a:xfrm>
          <a:prstGeom prst="rect">
            <a:avLst/>
          </a:prstGeom>
          <a:gradFill rotWithShape="1">
            <a:gsLst>
              <a:gs pos="0">
                <a:srgbClr val="FF8A65"/>
              </a:gs>
              <a:gs pos="100000">
                <a:srgbClr val="C02E00"/>
              </a:gs>
            </a:gsLst>
            <a:lin ang="5400000" scaled="1"/>
          </a:gradFill>
          <a:ln w="9525">
            <a:solidFill>
              <a:srgbClr val="D032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048000" y="3048000"/>
            <a:ext cx="3200400" cy="228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475E00"/>
              </a:gs>
            </a:gsLst>
            <a:lin ang="5400000" scaled="1"/>
          </a:gra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570288" y="4319588"/>
            <a:ext cx="2092325" cy="1403350"/>
          </a:xfrm>
          <a:prstGeom prst="bevel">
            <a:avLst>
              <a:gd name="adj" fmla="val 12500"/>
            </a:avLst>
          </a:prstGeom>
          <a:solidFill>
            <a:srgbClr val="D03200"/>
          </a:solidFill>
          <a:ln w="9525">
            <a:solidFill>
              <a:srgbClr val="D032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8A65"/>
              </a:solidFill>
              <a:latin typeface="Arial" charset="0"/>
            </a:endParaRPr>
          </a:p>
        </p:txBody>
      </p:sp>
      <p:pic>
        <p:nvPicPr>
          <p:cNvPr id="10" name="Picture 10" descr="dino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4498975"/>
            <a:ext cx="1706563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131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9231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5519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5519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DC7FC1-DDE5-334C-A4D8-62E1EA7DBF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07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36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413" y="1190625"/>
            <a:ext cx="3789362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175" y="1190625"/>
            <a:ext cx="3789363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37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34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032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1190625"/>
            <a:ext cx="77311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EE3900"/>
                </a:solidFill>
                <a:latin typeface="Helvetica" panose="020B0604020202020204" pitchFamily="34" charset="0"/>
              </a:rPr>
              <a:t>3.</a:t>
            </a:r>
            <a:fld id="{0B3925E2-A5DD-6A47-8EAE-6C7B7B9EA476}" type="slidenum">
              <a:rPr lang="en-US" altLang="en-US" sz="1000" b="1" smtClean="0">
                <a:solidFill>
                  <a:srgbClr val="EE39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rgbClr val="EE3900"/>
              </a:solidFill>
              <a:latin typeface="Helvetica" panose="020B0604020202020204" pitchFamily="34" charset="0"/>
            </a:endParaRP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6489700" y="66262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EE3900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71438" y="6621463"/>
            <a:ext cx="3241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EE3900"/>
                </a:solidFill>
                <a:latin typeface="Helvetica" charset="0"/>
              </a:rPr>
              <a:t>Operating System Concepts with Java – 8</a:t>
            </a:r>
            <a:r>
              <a:rPr lang="en-US" sz="1000" b="1" baseline="30000" smtClean="0">
                <a:solidFill>
                  <a:srgbClr val="EE3900"/>
                </a:solidFill>
                <a:latin typeface="Helvetica" charset="0"/>
              </a:rPr>
              <a:t>th</a:t>
            </a:r>
            <a:r>
              <a:rPr lang="en-US" sz="1000" b="1" smtClean="0">
                <a:solidFill>
                  <a:srgbClr val="EE3900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1" name="Picture 7" descr="dino_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"/>
            <a:ext cx="130651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6"/>
          <p:cNvSpPr>
            <a:spLocks noChangeShapeType="1"/>
          </p:cNvSpPr>
          <p:nvPr/>
        </p:nvSpPr>
        <p:spPr bwMode="auto">
          <a:xfrm>
            <a:off x="246063" y="846138"/>
            <a:ext cx="8689975" cy="19050"/>
          </a:xfrm>
          <a:prstGeom prst="line">
            <a:avLst/>
          </a:prstGeom>
          <a:noFill/>
          <a:ln w="38100">
            <a:solidFill>
              <a:srgbClr val="D03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dino_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5700713"/>
            <a:ext cx="1076325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89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chemeClr val="bg2"/>
        </a:buClr>
        <a:buSzPct val="90000"/>
        <a:buFont typeface="Wingding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3300"/>
        </a:buClr>
        <a:buSzPct val="80000"/>
        <a:buFont typeface="Wingding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6699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en-US" altLang="en-US" sz="2800">
              <a:ea typeface="Times New Roman" charset="0"/>
              <a:cs typeface="Times New Roman" charset="0"/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36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Chapter </a:t>
            </a:r>
            <a:r>
              <a:rPr lang="en-US" altLang="en-US" sz="36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4: </a:t>
            </a:r>
            <a:r>
              <a:rPr lang="en-US" altLang="en-US" sz="4400" dirty="0" smtClean="0">
                <a:solidFill>
                  <a:srgbClr val="FF0000"/>
                </a:solidFill>
              </a:rPr>
              <a:t>Threads</a:t>
            </a:r>
            <a:endParaRPr lang="en-US" altLang="en-US" sz="4400" dirty="0">
              <a:solidFill>
                <a:srgbClr val="FF0000"/>
              </a:solidFill>
            </a:endParaRP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Single and Multithreaded Processes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5119251-117F-E44C-8C39-81F3AC208764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398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116013" y="1652588"/>
            <a:ext cx="7132637" cy="41259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969963"/>
            <a:ext cx="6886575" cy="619125"/>
          </a:xfrm>
        </p:spPr>
        <p:txBody>
          <a:bodyPr/>
          <a:lstStyle/>
          <a:p>
            <a:r>
              <a:rPr lang="en-US" altLang="en-US"/>
              <a:t>Benefits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657225" y="1589088"/>
            <a:ext cx="7731125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Responsiveness - Interactive applications can be performing two tasks at the same time (rendering, spell checking)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Resource Sharing - Sharing resources between threads is easy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Economy - Resource allocation between threads is fast (no protection issues)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Utilization of MP Architectures - seamlessly assign multiple threads to multiple processors (if available). Future appears to be multi-core anyway.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CDE9994-BB4B-1D4B-91B7-A5483479288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endParaRPr kumimoji="1" lang="en-US" altLang="en-US" sz="3200" b="1">
              <a:solidFill>
                <a:schemeClr val="tx2"/>
              </a:solidFill>
              <a:latin typeface="Helvetica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Thread Design Space</a:t>
            </a: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3B19145-ABDE-3447-830D-10FF0C2D6C4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425450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228600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address space</a:t>
            </a:r>
          </a:p>
        </p:txBody>
      </p:sp>
      <p:sp>
        <p:nvSpPr>
          <p:cNvPr id="257029" name="Freeform 5"/>
          <p:cNvSpPr>
            <a:spLocks/>
          </p:cNvSpPr>
          <p:nvPr/>
        </p:nvSpPr>
        <p:spPr bwMode="auto">
          <a:xfrm>
            <a:off x="654050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349250" y="44196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thread</a:t>
            </a:r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3276600" y="16002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2" name="Freeform 8"/>
          <p:cNvSpPr>
            <a:spLocks/>
          </p:cNvSpPr>
          <p:nvPr/>
        </p:nvSpPr>
        <p:spPr bwMode="auto">
          <a:xfrm>
            <a:off x="3505200" y="1752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33" name="Rectangle 9"/>
          <p:cNvSpPr>
            <a:spLocks noChangeArrowheads="1"/>
          </p:cNvSpPr>
          <p:nvPr/>
        </p:nvSpPr>
        <p:spPr bwMode="auto">
          <a:xfrm>
            <a:off x="5791200" y="1524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4" name="Freeform 10"/>
          <p:cNvSpPr>
            <a:spLocks/>
          </p:cNvSpPr>
          <p:nvPr/>
        </p:nvSpPr>
        <p:spPr bwMode="auto">
          <a:xfrm>
            <a:off x="6019800" y="1676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5791200" y="2286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6" name="Freeform 12"/>
          <p:cNvSpPr>
            <a:spLocks/>
          </p:cNvSpPr>
          <p:nvPr/>
        </p:nvSpPr>
        <p:spPr bwMode="auto">
          <a:xfrm>
            <a:off x="6019800" y="2438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37" name="Rectangle 13"/>
          <p:cNvSpPr>
            <a:spLocks noChangeArrowheads="1"/>
          </p:cNvSpPr>
          <p:nvPr/>
        </p:nvSpPr>
        <p:spPr bwMode="auto">
          <a:xfrm>
            <a:off x="6553200" y="1524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8" name="Freeform 14"/>
          <p:cNvSpPr>
            <a:spLocks/>
          </p:cNvSpPr>
          <p:nvPr/>
        </p:nvSpPr>
        <p:spPr bwMode="auto">
          <a:xfrm>
            <a:off x="6781800" y="1676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39" name="Rectangle 15"/>
          <p:cNvSpPr>
            <a:spLocks noChangeArrowheads="1"/>
          </p:cNvSpPr>
          <p:nvPr/>
        </p:nvSpPr>
        <p:spPr bwMode="auto">
          <a:xfrm>
            <a:off x="6553200" y="2286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40" name="Freeform 16"/>
          <p:cNvSpPr>
            <a:spLocks/>
          </p:cNvSpPr>
          <p:nvPr/>
        </p:nvSpPr>
        <p:spPr bwMode="auto">
          <a:xfrm>
            <a:off x="6781800" y="2438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1" name="Rectangle 17"/>
          <p:cNvSpPr>
            <a:spLocks noChangeArrowheads="1"/>
          </p:cNvSpPr>
          <p:nvPr/>
        </p:nvSpPr>
        <p:spPr bwMode="auto">
          <a:xfrm>
            <a:off x="3048000" y="4038600"/>
            <a:ext cx="12192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42" name="Freeform 18"/>
          <p:cNvSpPr>
            <a:spLocks/>
          </p:cNvSpPr>
          <p:nvPr/>
        </p:nvSpPr>
        <p:spPr bwMode="auto">
          <a:xfrm>
            <a:off x="3276600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3" name="Freeform 19"/>
          <p:cNvSpPr>
            <a:spLocks/>
          </p:cNvSpPr>
          <p:nvPr/>
        </p:nvSpPr>
        <p:spPr bwMode="auto">
          <a:xfrm>
            <a:off x="3781425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4" name="Freeform 20"/>
          <p:cNvSpPr>
            <a:spLocks/>
          </p:cNvSpPr>
          <p:nvPr/>
        </p:nvSpPr>
        <p:spPr bwMode="auto">
          <a:xfrm>
            <a:off x="3276600" y="4724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5" name="Freeform 21"/>
          <p:cNvSpPr>
            <a:spLocks/>
          </p:cNvSpPr>
          <p:nvPr/>
        </p:nvSpPr>
        <p:spPr bwMode="auto">
          <a:xfrm>
            <a:off x="3781425" y="4724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6" name="Rectangle 22"/>
          <p:cNvSpPr>
            <a:spLocks noChangeArrowheads="1"/>
          </p:cNvSpPr>
          <p:nvPr/>
        </p:nvSpPr>
        <p:spPr bwMode="auto">
          <a:xfrm>
            <a:off x="5638800" y="4038600"/>
            <a:ext cx="6858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47" name="Rectangle 23"/>
          <p:cNvSpPr>
            <a:spLocks noChangeArrowheads="1"/>
          </p:cNvSpPr>
          <p:nvPr/>
        </p:nvSpPr>
        <p:spPr bwMode="auto">
          <a:xfrm>
            <a:off x="6553200" y="4038600"/>
            <a:ext cx="9144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6705600" y="4800600"/>
            <a:ext cx="4572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49" name="Freeform 25"/>
          <p:cNvSpPr>
            <a:spLocks/>
          </p:cNvSpPr>
          <p:nvPr/>
        </p:nvSpPr>
        <p:spPr bwMode="auto">
          <a:xfrm>
            <a:off x="5867400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0" name="Freeform 26"/>
          <p:cNvSpPr>
            <a:spLocks/>
          </p:cNvSpPr>
          <p:nvPr/>
        </p:nvSpPr>
        <p:spPr bwMode="auto">
          <a:xfrm>
            <a:off x="5715000" y="4691063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1" name="Freeform 27"/>
          <p:cNvSpPr>
            <a:spLocks/>
          </p:cNvSpPr>
          <p:nvPr/>
        </p:nvSpPr>
        <p:spPr bwMode="auto">
          <a:xfrm>
            <a:off x="6067425" y="4691063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2" name="Freeform 28"/>
          <p:cNvSpPr>
            <a:spLocks/>
          </p:cNvSpPr>
          <p:nvPr/>
        </p:nvSpPr>
        <p:spPr bwMode="auto">
          <a:xfrm>
            <a:off x="6753225" y="4157663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3" name="Freeform 29"/>
          <p:cNvSpPr>
            <a:spLocks/>
          </p:cNvSpPr>
          <p:nvPr/>
        </p:nvSpPr>
        <p:spPr bwMode="auto">
          <a:xfrm>
            <a:off x="7134225" y="4157663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4" name="Freeform 30"/>
          <p:cNvSpPr>
            <a:spLocks/>
          </p:cNvSpPr>
          <p:nvPr/>
        </p:nvSpPr>
        <p:spPr bwMode="auto">
          <a:xfrm>
            <a:off x="6829425" y="4843463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5" name="Line 31"/>
          <p:cNvSpPr>
            <a:spLocks noChangeShapeType="1"/>
          </p:cNvSpPr>
          <p:nvPr/>
        </p:nvSpPr>
        <p:spPr bwMode="auto">
          <a:xfrm>
            <a:off x="4876800" y="16002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56" name="Line 32"/>
          <p:cNvSpPr>
            <a:spLocks noChangeShapeType="1"/>
          </p:cNvSpPr>
          <p:nvPr/>
        </p:nvSpPr>
        <p:spPr bwMode="auto">
          <a:xfrm>
            <a:off x="2514600" y="38100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57" name="Rectangle 33"/>
          <p:cNvSpPr>
            <a:spLocks noChangeArrowheads="1"/>
          </p:cNvSpPr>
          <p:nvPr/>
        </p:nvSpPr>
        <p:spPr bwMode="auto">
          <a:xfrm>
            <a:off x="5359400" y="3048000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one thread/process</a:t>
            </a:r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>
            <a:off x="5486400" y="3367088"/>
            <a:ext cx="184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solidFill>
                  <a:schemeClr val="accent2"/>
                </a:solidFill>
                <a:latin typeface="Arial" charset="0"/>
              </a:rPr>
              <a:t>many processes</a:t>
            </a:r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5264150" y="5410200"/>
            <a:ext cx="243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many threads/process</a:t>
            </a:r>
          </a:p>
        </p:txBody>
      </p:sp>
      <p:sp>
        <p:nvSpPr>
          <p:cNvPr id="257060" name="Rectangle 36"/>
          <p:cNvSpPr>
            <a:spLocks noChangeArrowheads="1"/>
          </p:cNvSpPr>
          <p:nvPr/>
        </p:nvSpPr>
        <p:spPr bwMode="auto">
          <a:xfrm>
            <a:off x="5537200" y="5729288"/>
            <a:ext cx="184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solidFill>
                  <a:schemeClr val="accent2"/>
                </a:solidFill>
                <a:latin typeface="Arial" charset="0"/>
              </a:rPr>
              <a:t>many processes</a:t>
            </a:r>
          </a:p>
        </p:txBody>
      </p:sp>
      <p:sp>
        <p:nvSpPr>
          <p:cNvPr id="257061" name="Rectangle 37"/>
          <p:cNvSpPr>
            <a:spLocks noChangeArrowheads="1"/>
          </p:cNvSpPr>
          <p:nvPr/>
        </p:nvSpPr>
        <p:spPr bwMode="auto">
          <a:xfrm>
            <a:off x="2660650" y="2971800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one thread/process</a:t>
            </a:r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2997200" y="3290888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solidFill>
                  <a:schemeClr val="accent2"/>
                </a:solidFill>
                <a:latin typeface="Arial" charset="0"/>
              </a:rPr>
              <a:t>one process</a:t>
            </a:r>
          </a:p>
        </p:txBody>
      </p:sp>
      <p:sp>
        <p:nvSpPr>
          <p:cNvPr id="257063" name="Rectangle 39"/>
          <p:cNvSpPr>
            <a:spLocks noChangeArrowheads="1"/>
          </p:cNvSpPr>
          <p:nvPr/>
        </p:nvSpPr>
        <p:spPr bwMode="auto">
          <a:xfrm>
            <a:off x="2438400" y="5410200"/>
            <a:ext cx="243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many threads/process</a:t>
            </a:r>
          </a:p>
        </p:txBody>
      </p:sp>
      <p:sp>
        <p:nvSpPr>
          <p:cNvPr id="257064" name="Rectangle 40"/>
          <p:cNvSpPr>
            <a:spLocks noChangeArrowheads="1"/>
          </p:cNvSpPr>
          <p:nvPr/>
        </p:nvSpPr>
        <p:spPr bwMode="auto">
          <a:xfrm>
            <a:off x="2997200" y="5729288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solidFill>
                  <a:schemeClr val="accent2"/>
                </a:solidFill>
                <a:latin typeface="Arial" charset="0"/>
              </a:rPr>
              <a:t>one process</a:t>
            </a: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1828800" y="23622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 i="1">
                <a:latin typeface="Arial" charset="0"/>
              </a:rPr>
              <a:t>MS/DOS</a:t>
            </a:r>
          </a:p>
        </p:txBody>
      </p:sp>
      <p:sp>
        <p:nvSpPr>
          <p:cNvPr id="257066" name="Rectangle 42"/>
          <p:cNvSpPr>
            <a:spLocks noChangeArrowheads="1"/>
          </p:cNvSpPr>
          <p:nvPr/>
        </p:nvSpPr>
        <p:spPr bwMode="auto">
          <a:xfrm>
            <a:off x="1885950" y="45862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 i="1">
                <a:latin typeface="Arial" charset="0"/>
              </a:rPr>
              <a:t>Java</a:t>
            </a:r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>
            <a:off x="7543800" y="2057400"/>
            <a:ext cx="97155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 i="1">
                <a:latin typeface="Arial" charset="0"/>
              </a:rPr>
              <a:t>older</a:t>
            </a:r>
          </a:p>
          <a:p>
            <a:pPr>
              <a:spcBef>
                <a:spcPct val="10000"/>
              </a:spcBef>
            </a:pPr>
            <a:r>
              <a:rPr lang="en-US" altLang="en-US" sz="1800" i="1">
                <a:latin typeface="Arial" charset="0"/>
              </a:rPr>
              <a:t>UNIXes</a:t>
            </a:r>
          </a:p>
        </p:txBody>
      </p:sp>
      <p:sp>
        <p:nvSpPr>
          <p:cNvPr id="257068" name="Rectangle 44"/>
          <p:cNvSpPr>
            <a:spLocks noChangeArrowheads="1"/>
          </p:cNvSpPr>
          <p:nvPr/>
        </p:nvSpPr>
        <p:spPr bwMode="auto">
          <a:xfrm>
            <a:off x="7696200" y="4648200"/>
            <a:ext cx="123825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 i="1">
                <a:latin typeface="Arial" charset="0"/>
              </a:rPr>
              <a:t>Mach, NT,</a:t>
            </a:r>
          </a:p>
          <a:p>
            <a:pPr>
              <a:spcBef>
                <a:spcPct val="10000"/>
              </a:spcBef>
            </a:pPr>
            <a:r>
              <a:rPr lang="en-US" altLang="en-US" sz="1800" i="1">
                <a:latin typeface="Arial" charset="0"/>
              </a:rPr>
              <a:t>Chorus,</a:t>
            </a:r>
          </a:p>
          <a:p>
            <a:pPr>
              <a:spcBef>
                <a:spcPct val="10000"/>
              </a:spcBef>
            </a:pPr>
            <a:r>
              <a:rPr lang="en-US" altLang="en-US" sz="1800" i="1">
                <a:latin typeface="Arial" charset="0"/>
              </a:rPr>
              <a:t>Linux, 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(old) Process address space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7FDACE5-345D-864C-8E49-24C27B51B26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1333500" y="5181600"/>
            <a:ext cx="144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0x00000000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1289050" y="1600200"/>
            <a:ext cx="153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0x7FFFFFFF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1219200" y="327660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address space</a:t>
            </a:r>
          </a:p>
        </p:txBody>
      </p:sp>
      <p:sp>
        <p:nvSpPr>
          <p:cNvPr id="258054" name="Line 6"/>
          <p:cNvSpPr>
            <a:spLocks noChangeShapeType="1"/>
          </p:cNvSpPr>
          <p:nvPr/>
        </p:nvSpPr>
        <p:spPr bwMode="auto">
          <a:xfrm flipV="1">
            <a:off x="2019300" y="2057400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8055" name="Line 7"/>
          <p:cNvSpPr>
            <a:spLocks noChangeShapeType="1"/>
          </p:cNvSpPr>
          <p:nvPr/>
        </p:nvSpPr>
        <p:spPr bwMode="auto">
          <a:xfrm flipV="1">
            <a:off x="2019300" y="38100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3384550" y="4724400"/>
            <a:ext cx="2743200" cy="7620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code</a:t>
            </a:r>
          </a:p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(text segment)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3384550" y="396240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static data</a:t>
            </a:r>
          </a:p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(data segment)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3384550" y="320040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heap</a:t>
            </a:r>
          </a:p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(dynamic allocated mem)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3384550" y="2438400"/>
            <a:ext cx="27432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3384550" y="1676400"/>
            <a:ext cx="2743200" cy="762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stack</a:t>
            </a:r>
          </a:p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(dynamic allocated mem)</a:t>
            </a:r>
          </a:p>
        </p:txBody>
      </p:sp>
      <p:sp>
        <p:nvSpPr>
          <p:cNvPr id="258061" name="Line 13"/>
          <p:cNvSpPr>
            <a:spLocks noChangeShapeType="1"/>
          </p:cNvSpPr>
          <p:nvPr/>
        </p:nvSpPr>
        <p:spPr bwMode="auto">
          <a:xfrm>
            <a:off x="475615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>
            <a:off x="475615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 flipH="1">
            <a:off x="6280150" y="2438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 flipH="1">
            <a:off x="6280150" y="5029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6661150" y="48910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PC</a:t>
            </a:r>
          </a:p>
        </p:txBody>
      </p:sp>
      <p:sp>
        <p:nvSpPr>
          <p:cNvPr id="258066" name="Rectangle 18"/>
          <p:cNvSpPr>
            <a:spLocks noChangeArrowheads="1"/>
          </p:cNvSpPr>
          <p:nvPr/>
        </p:nvSpPr>
        <p:spPr bwMode="auto">
          <a:xfrm>
            <a:off x="6661150" y="228600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SP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(new) Address space with threads</a:t>
            </a: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F6E3E9E-9C06-4840-A550-4C3BE8AB89A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952500" y="5181600"/>
            <a:ext cx="144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0x00000000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08050" y="1600200"/>
            <a:ext cx="153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0x7FFFFFFF</a:t>
            </a: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838200" y="327660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address space</a:t>
            </a:r>
          </a:p>
        </p:txBody>
      </p:sp>
      <p:sp>
        <p:nvSpPr>
          <p:cNvPr id="259078" name="Line 6"/>
          <p:cNvSpPr>
            <a:spLocks noChangeShapeType="1"/>
          </p:cNvSpPr>
          <p:nvPr/>
        </p:nvSpPr>
        <p:spPr bwMode="auto">
          <a:xfrm flipV="1">
            <a:off x="1638300" y="2057400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9079" name="Line 7"/>
          <p:cNvSpPr>
            <a:spLocks noChangeShapeType="1"/>
          </p:cNvSpPr>
          <p:nvPr/>
        </p:nvSpPr>
        <p:spPr bwMode="auto">
          <a:xfrm flipV="1">
            <a:off x="1638300" y="38100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3810000" y="5257800"/>
            <a:ext cx="2743200" cy="9906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code</a:t>
            </a:r>
          </a:p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(text segment)</a:t>
            </a:r>
          </a:p>
        </p:txBody>
      </p:sp>
      <p:sp>
        <p:nvSpPr>
          <p:cNvPr id="259081" name="Rectangle 9"/>
          <p:cNvSpPr>
            <a:spLocks noChangeArrowheads="1"/>
          </p:cNvSpPr>
          <p:nvPr/>
        </p:nvSpPr>
        <p:spPr bwMode="auto">
          <a:xfrm>
            <a:off x="3810000" y="449580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static data</a:t>
            </a:r>
          </a:p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(data segment)</a:t>
            </a:r>
          </a:p>
        </p:txBody>
      </p:sp>
      <p:sp>
        <p:nvSpPr>
          <p:cNvPr id="259082" name="Rectangle 10"/>
          <p:cNvSpPr>
            <a:spLocks noChangeArrowheads="1"/>
          </p:cNvSpPr>
          <p:nvPr/>
        </p:nvSpPr>
        <p:spPr bwMode="auto">
          <a:xfrm>
            <a:off x="3810000" y="373380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heap</a:t>
            </a:r>
          </a:p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(dynamic allocated mem)</a:t>
            </a:r>
          </a:p>
        </p:txBody>
      </p:sp>
      <p:sp>
        <p:nvSpPr>
          <p:cNvPr id="259083" name="Rectangle 11"/>
          <p:cNvSpPr>
            <a:spLocks noChangeArrowheads="1"/>
          </p:cNvSpPr>
          <p:nvPr/>
        </p:nvSpPr>
        <p:spPr bwMode="auto">
          <a:xfrm>
            <a:off x="3810000" y="2971800"/>
            <a:ext cx="27432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259084" name="Rectangle 12"/>
          <p:cNvSpPr>
            <a:spLocks noChangeArrowheads="1"/>
          </p:cNvSpPr>
          <p:nvPr/>
        </p:nvSpPr>
        <p:spPr bwMode="auto">
          <a:xfrm>
            <a:off x="3810000" y="1143000"/>
            <a:ext cx="2743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thread 1 stack</a:t>
            </a:r>
          </a:p>
        </p:txBody>
      </p:sp>
      <p:sp>
        <p:nvSpPr>
          <p:cNvPr id="259085" name="Line 13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86" name="Line 14"/>
          <p:cNvSpPr>
            <a:spLocks noChangeShapeType="1"/>
          </p:cNvSpPr>
          <p:nvPr/>
        </p:nvSpPr>
        <p:spPr bwMode="auto">
          <a:xfrm>
            <a:off x="51816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87" name="Line 15"/>
          <p:cNvSpPr>
            <a:spLocks noChangeShapeType="1"/>
          </p:cNvSpPr>
          <p:nvPr/>
        </p:nvSpPr>
        <p:spPr bwMode="auto">
          <a:xfrm flipH="1">
            <a:off x="6705600" y="2286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88" name="Line 16"/>
          <p:cNvSpPr>
            <a:spLocks noChangeShapeType="1"/>
          </p:cNvSpPr>
          <p:nvPr/>
        </p:nvSpPr>
        <p:spPr bwMode="auto">
          <a:xfrm flipH="1">
            <a:off x="6705600" y="54244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89" name="Rectangle 17"/>
          <p:cNvSpPr>
            <a:spLocks noChangeArrowheads="1"/>
          </p:cNvSpPr>
          <p:nvPr/>
        </p:nvSpPr>
        <p:spPr bwMode="auto">
          <a:xfrm>
            <a:off x="7086600" y="5272088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PC (T2)</a:t>
            </a:r>
          </a:p>
        </p:txBody>
      </p:sp>
      <p:sp>
        <p:nvSpPr>
          <p:cNvPr id="259090" name="Rectangle 18"/>
          <p:cNvSpPr>
            <a:spLocks noChangeArrowheads="1"/>
          </p:cNvSpPr>
          <p:nvPr/>
        </p:nvSpPr>
        <p:spPr bwMode="auto">
          <a:xfrm>
            <a:off x="7162800" y="213360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SP (T2)</a:t>
            </a:r>
          </a:p>
        </p:txBody>
      </p:sp>
      <p:sp>
        <p:nvSpPr>
          <p:cNvPr id="259091" name="Rectangle 19"/>
          <p:cNvSpPr>
            <a:spLocks noChangeArrowheads="1"/>
          </p:cNvSpPr>
          <p:nvPr/>
        </p:nvSpPr>
        <p:spPr bwMode="auto">
          <a:xfrm>
            <a:off x="3810000" y="1447800"/>
            <a:ext cx="2743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259092" name="Rectangle 20"/>
          <p:cNvSpPr>
            <a:spLocks noChangeArrowheads="1"/>
          </p:cNvSpPr>
          <p:nvPr/>
        </p:nvSpPr>
        <p:spPr bwMode="auto">
          <a:xfrm>
            <a:off x="3810000" y="1752600"/>
            <a:ext cx="2743200" cy="533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thread 2 stack</a:t>
            </a:r>
          </a:p>
        </p:txBody>
      </p:sp>
      <p:sp>
        <p:nvSpPr>
          <p:cNvPr id="259093" name="Rectangle 21"/>
          <p:cNvSpPr>
            <a:spLocks noChangeArrowheads="1"/>
          </p:cNvSpPr>
          <p:nvPr/>
        </p:nvSpPr>
        <p:spPr bwMode="auto">
          <a:xfrm>
            <a:off x="3810000" y="2286000"/>
            <a:ext cx="2743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259094" name="Rectangle 22"/>
          <p:cNvSpPr>
            <a:spLocks noChangeArrowheads="1"/>
          </p:cNvSpPr>
          <p:nvPr/>
        </p:nvSpPr>
        <p:spPr bwMode="auto">
          <a:xfrm>
            <a:off x="3810000" y="2590800"/>
            <a:ext cx="27432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thread 3 stack</a:t>
            </a:r>
          </a:p>
        </p:txBody>
      </p:sp>
      <p:sp>
        <p:nvSpPr>
          <p:cNvPr id="259095" name="Line 23"/>
          <p:cNvSpPr>
            <a:spLocks noChangeShapeType="1"/>
          </p:cNvSpPr>
          <p:nvPr/>
        </p:nvSpPr>
        <p:spPr bwMode="auto">
          <a:xfrm>
            <a:off x="5181600" y="2286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96" name="Line 24"/>
          <p:cNvSpPr>
            <a:spLocks noChangeShapeType="1"/>
          </p:cNvSpPr>
          <p:nvPr/>
        </p:nvSpPr>
        <p:spPr bwMode="auto">
          <a:xfrm>
            <a:off x="5181600" y="144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97" name="Line 25"/>
          <p:cNvSpPr>
            <a:spLocks noChangeShapeType="1"/>
          </p:cNvSpPr>
          <p:nvPr/>
        </p:nvSpPr>
        <p:spPr bwMode="auto">
          <a:xfrm flipH="1">
            <a:off x="6705600" y="1447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98" name="Rectangle 26"/>
          <p:cNvSpPr>
            <a:spLocks noChangeArrowheads="1"/>
          </p:cNvSpPr>
          <p:nvPr/>
        </p:nvSpPr>
        <p:spPr bwMode="auto">
          <a:xfrm>
            <a:off x="7162800" y="129540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SP (T1)</a:t>
            </a:r>
          </a:p>
        </p:txBody>
      </p:sp>
      <p:sp>
        <p:nvSpPr>
          <p:cNvPr id="259099" name="Line 27"/>
          <p:cNvSpPr>
            <a:spLocks noChangeShapeType="1"/>
          </p:cNvSpPr>
          <p:nvPr/>
        </p:nvSpPr>
        <p:spPr bwMode="auto">
          <a:xfrm flipH="1">
            <a:off x="6705600" y="29860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100" name="Rectangle 28"/>
          <p:cNvSpPr>
            <a:spLocks noChangeArrowheads="1"/>
          </p:cNvSpPr>
          <p:nvPr/>
        </p:nvSpPr>
        <p:spPr bwMode="auto">
          <a:xfrm>
            <a:off x="7162800" y="2833688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SP (T3)</a:t>
            </a:r>
          </a:p>
        </p:txBody>
      </p:sp>
      <p:sp>
        <p:nvSpPr>
          <p:cNvPr id="259101" name="Line 29"/>
          <p:cNvSpPr>
            <a:spLocks noChangeShapeType="1"/>
          </p:cNvSpPr>
          <p:nvPr/>
        </p:nvSpPr>
        <p:spPr bwMode="auto">
          <a:xfrm flipH="1">
            <a:off x="6705600" y="57292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102" name="Rectangle 30"/>
          <p:cNvSpPr>
            <a:spLocks noChangeArrowheads="1"/>
          </p:cNvSpPr>
          <p:nvPr/>
        </p:nvSpPr>
        <p:spPr bwMode="auto">
          <a:xfrm>
            <a:off x="7550150" y="5576888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PC (T1)</a:t>
            </a:r>
          </a:p>
        </p:txBody>
      </p:sp>
      <p:sp>
        <p:nvSpPr>
          <p:cNvPr id="259103" name="Line 31"/>
          <p:cNvSpPr>
            <a:spLocks noChangeShapeType="1"/>
          </p:cNvSpPr>
          <p:nvPr/>
        </p:nvSpPr>
        <p:spPr bwMode="auto">
          <a:xfrm flipH="1">
            <a:off x="6705600" y="60340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104" name="Rectangle 32"/>
          <p:cNvSpPr>
            <a:spLocks noChangeArrowheads="1"/>
          </p:cNvSpPr>
          <p:nvPr/>
        </p:nvSpPr>
        <p:spPr bwMode="auto">
          <a:xfrm>
            <a:off x="7086600" y="5881688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PC (T3)</a:t>
            </a:r>
          </a:p>
        </p:txBody>
      </p:sp>
      <p:sp>
        <p:nvSpPr>
          <p:cNvPr id="259105" name="Rectangle 33"/>
          <p:cNvSpPr>
            <a:spLocks noChangeArrowheads="1"/>
          </p:cNvSpPr>
          <p:nvPr/>
        </p:nvSpPr>
        <p:spPr bwMode="auto">
          <a:xfrm>
            <a:off x="2895600" y="213360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SP</a:t>
            </a:r>
          </a:p>
        </p:txBody>
      </p:sp>
      <p:sp>
        <p:nvSpPr>
          <p:cNvPr id="259106" name="Line 34"/>
          <p:cNvSpPr>
            <a:spLocks noChangeShapeType="1"/>
          </p:cNvSpPr>
          <p:nvPr/>
        </p:nvSpPr>
        <p:spPr bwMode="auto">
          <a:xfrm flipH="1">
            <a:off x="3352800" y="2286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107" name="Rectangle 35"/>
          <p:cNvSpPr>
            <a:spLocks noChangeArrowheads="1"/>
          </p:cNvSpPr>
          <p:nvPr/>
        </p:nvSpPr>
        <p:spPr bwMode="auto">
          <a:xfrm>
            <a:off x="2813050" y="52578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800">
                <a:latin typeface="Arial" charset="0"/>
              </a:rPr>
              <a:t>PC</a:t>
            </a:r>
          </a:p>
        </p:txBody>
      </p:sp>
      <p:sp>
        <p:nvSpPr>
          <p:cNvPr id="259108" name="Line 36"/>
          <p:cNvSpPr>
            <a:spLocks noChangeShapeType="1"/>
          </p:cNvSpPr>
          <p:nvPr/>
        </p:nvSpPr>
        <p:spPr bwMode="auto">
          <a:xfrm flipH="1">
            <a:off x="3276600" y="5410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4400"/>
              <a:t>Types of Threads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766B74F-9FD1-B94A-85AB-BB87BE639F7A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types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/>
              <a:t>User threads</a:t>
            </a:r>
            <a:r>
              <a:rPr lang="en-US" altLang="en-US" sz="2400"/>
              <a:t>: thread management done by user-level threads library. Kernel does not know about these threads</a:t>
            </a:r>
          </a:p>
          <a:p>
            <a:endParaRPr lang="en-US" altLang="en-US" sz="2400" b="1"/>
          </a:p>
          <a:p>
            <a:r>
              <a:rPr lang="en-US" altLang="en-US" sz="2400" b="1"/>
              <a:t>Kernel threads</a:t>
            </a:r>
            <a:r>
              <a:rPr lang="en-US" altLang="en-US" sz="2400"/>
              <a:t>: Supported by the Kernel and so more overhead than user threads</a:t>
            </a:r>
          </a:p>
          <a:p>
            <a:pPr lvl="1"/>
            <a:r>
              <a:rPr lang="en-US" altLang="en-US" sz="2000"/>
              <a:t>Examples: Windows XP/2000, Solaris, Linux, Mac OS X</a:t>
            </a:r>
          </a:p>
          <a:p>
            <a:r>
              <a:rPr lang="en-US" altLang="en-US" sz="2400"/>
              <a:t>User threads map into kernel threads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169422E-35CA-9748-984D-93CE94AF04C3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Multithreading Models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Many-to-One: Many user-level threads mapped to single kernel thread</a:t>
            </a:r>
          </a:p>
          <a:p>
            <a:pPr lvl="1"/>
            <a:r>
              <a:rPr lang="en-US" altLang="en-US" sz="2000"/>
              <a:t>If a thread blocks inside kernel, all the other threads cannot run</a:t>
            </a:r>
          </a:p>
          <a:p>
            <a:pPr lvl="1"/>
            <a:r>
              <a:rPr lang="en-US" altLang="en-US" sz="2000"/>
              <a:t>Examples: Solaris Green Threads, GNU Pthreads </a:t>
            </a:r>
          </a:p>
        </p:txBody>
      </p:sp>
      <p:pic>
        <p:nvPicPr>
          <p:cNvPr id="36762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09850"/>
            <a:ext cx="3810000" cy="2857500"/>
          </a:xfr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E8D-D16C-C942-902C-819F64DE3EDD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Multithreading Models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en-US" sz="2800"/>
              <a:t>One-to-One: Each user-level thread maps to kernel thread</a:t>
            </a:r>
          </a:p>
          <a:p>
            <a:endParaRPr lang="en-US" altLang="en-US" sz="2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3ED05CC-FC69-0E4F-B455-283172E3CA36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400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1295400" y="3276600"/>
            <a:ext cx="6577013" cy="24590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Multithreading Models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Many-to-Many: Allows many user level threads to be mapped to many kernel threads</a:t>
            </a:r>
          </a:p>
          <a:p>
            <a:pPr lvl="1"/>
            <a:r>
              <a:rPr lang="en-US" altLang="en-US" sz="2000"/>
              <a:t>Allows the  operating system to create a sufficient number of kernel threads</a:t>
            </a:r>
          </a:p>
        </p:txBody>
      </p:sp>
      <p:pic>
        <p:nvPicPr>
          <p:cNvPr id="40346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09850"/>
            <a:ext cx="3810000" cy="2857500"/>
          </a:xfr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9A7B-D58A-BB4A-BF6B-0B6A9E47DC88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723900"/>
          </a:xfrm>
        </p:spPr>
        <p:txBody>
          <a:bodyPr/>
          <a:lstStyle/>
          <a:p>
            <a:r>
              <a:rPr lang="en-US" altLang="en-US" sz="3200"/>
              <a:t>What’s in a process?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7772400" cy="4953000"/>
          </a:xfrm>
        </p:spPr>
        <p:txBody>
          <a:bodyPr/>
          <a:lstStyle/>
          <a:p>
            <a:r>
              <a:rPr lang="en-US" altLang="en-US" sz="2400" dirty="0"/>
              <a:t>A process consists of (at least):</a:t>
            </a:r>
          </a:p>
          <a:p>
            <a:pPr lvl="1"/>
            <a:r>
              <a:rPr lang="en-US" altLang="en-US" sz="2000" dirty="0"/>
              <a:t>an address space</a:t>
            </a:r>
          </a:p>
          <a:p>
            <a:pPr lvl="1"/>
            <a:r>
              <a:rPr lang="en-US" altLang="en-US" sz="2000" dirty="0"/>
              <a:t>the code for the running program</a:t>
            </a:r>
          </a:p>
          <a:p>
            <a:pPr lvl="1"/>
            <a:r>
              <a:rPr lang="en-US" altLang="en-US" sz="2000" dirty="0"/>
              <a:t>the data for the running program</a:t>
            </a:r>
          </a:p>
          <a:p>
            <a:pPr lvl="1"/>
            <a:r>
              <a:rPr lang="en-US" altLang="en-US" sz="2000" dirty="0"/>
              <a:t>an execution stack and stack pointer (SP)</a:t>
            </a:r>
          </a:p>
          <a:p>
            <a:pPr lvl="2"/>
            <a:r>
              <a:rPr lang="en-US" altLang="en-US" sz="2000" dirty="0"/>
              <a:t>traces state of procedure calls made</a:t>
            </a:r>
          </a:p>
          <a:p>
            <a:pPr lvl="1"/>
            <a:r>
              <a:rPr lang="en-US" altLang="en-US" sz="2000" dirty="0"/>
              <a:t>the program counter (PC), indicating the next instruction</a:t>
            </a:r>
          </a:p>
          <a:p>
            <a:pPr lvl="1"/>
            <a:r>
              <a:rPr lang="en-US" altLang="en-US" sz="2000" dirty="0"/>
              <a:t>a set of general-purpose processor registers and their values</a:t>
            </a:r>
          </a:p>
          <a:p>
            <a:pPr lvl="1"/>
            <a:r>
              <a:rPr lang="en-US" altLang="en-US" sz="2000" dirty="0"/>
              <a:t>a set of OS resources</a:t>
            </a:r>
          </a:p>
          <a:p>
            <a:pPr lvl="2"/>
            <a:r>
              <a:rPr lang="en-US" altLang="en-US" sz="2000" dirty="0"/>
              <a:t>open files, network connections, sound channels, 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05D8D9F-F923-9042-93E8-6C6B84F053E8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Model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Similar to M:M, except that it allows a user thread to be bound to kernel thread</a:t>
            </a:r>
          </a:p>
          <a:p>
            <a:r>
              <a:rPr lang="en-US" altLang="en-US"/>
              <a:t>Examples</a:t>
            </a:r>
          </a:p>
          <a:p>
            <a:pPr lvl="1"/>
            <a:r>
              <a:rPr lang="en-US" altLang="en-US"/>
              <a:t>IRIX</a:t>
            </a:r>
          </a:p>
          <a:p>
            <a:pPr lvl="1"/>
            <a:r>
              <a:rPr lang="en-US" altLang="en-US"/>
              <a:t>HP-UX</a:t>
            </a:r>
          </a:p>
          <a:p>
            <a:pPr lvl="1"/>
            <a:r>
              <a:rPr lang="en-US" altLang="en-US"/>
              <a:t>Tru64 UNIX</a:t>
            </a:r>
          </a:p>
          <a:p>
            <a:pPr lvl="1"/>
            <a:r>
              <a:rPr lang="en-US" altLang="en-US"/>
              <a:t>Solaris 8 and earlier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FD6647C-B165-644D-A7CD-1DB372BFD6A1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3696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t="5733" r="240" b="5414"/>
          <a:stretch>
            <a:fillRect/>
          </a:stretch>
        </p:blipFill>
        <p:spPr bwMode="auto">
          <a:xfrm>
            <a:off x="4572000" y="3736975"/>
            <a:ext cx="4038600" cy="2717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Threads Implementation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Two ways: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Provide library entirely in user space with no kernel support.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Invoking function in the API -&gt;local function call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Kernel-level library supported by OS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Invoking function in the API -&gt; system call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Three primary thread libraries: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POSIX Pthreads (maybe KL or UL)</a:t>
            </a:r>
            <a:endParaRPr lang="en-US" altLang="en-US" sz="2000" i="1"/>
          </a:p>
          <a:p>
            <a:pPr lvl="1">
              <a:lnSpc>
                <a:spcPct val="90000"/>
              </a:lnSpc>
            </a:pPr>
            <a:r>
              <a:rPr lang="en-US" altLang="en-US" sz="2000"/>
              <a:t>Win32 threads (KL)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Java threads (UL)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4805929-BE62-E04D-8407-90E7E336DD25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4400"/>
              <a:t>Threading Issues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84A0BE8-4320-124D-A1D8-6FB070B7F948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Threading Issues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Semantics of fork() and exec() system calls</a:t>
            </a:r>
          </a:p>
          <a:p>
            <a:r>
              <a:rPr lang="en-US" altLang="en-US"/>
              <a:t>Thread cancellation</a:t>
            </a:r>
          </a:p>
          <a:p>
            <a:r>
              <a:rPr lang="en-US" altLang="en-US"/>
              <a:t>Signal handling</a:t>
            </a:r>
          </a:p>
          <a:p>
            <a:r>
              <a:rPr lang="en-US" altLang="en-US"/>
              <a:t>Thread pools</a:t>
            </a:r>
          </a:p>
          <a:p>
            <a:r>
              <a:rPr lang="en-US" altLang="en-US"/>
              <a:t>Thread specific data</a:t>
            </a:r>
          </a:p>
          <a:p>
            <a:r>
              <a:rPr lang="en-US" altLang="en-US"/>
              <a:t>Scheduler activations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C740CCA-D05B-8141-93ED-D9CCAFB93E8E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Semantics of fork() and exec()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Does </a:t>
            </a:r>
            <a:r>
              <a:rPr lang="en-US" altLang="en-US" b="1"/>
              <a:t>fork()</a:t>
            </a:r>
            <a:r>
              <a:rPr lang="en-US" altLang="en-US"/>
              <a:t> duplicate only the calling thread or all threads?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7F93D83-528F-504E-93F2-B1DE597063B4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Cancellation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Terminating a thread before it has finished</a:t>
            </a:r>
          </a:p>
          <a:p>
            <a:r>
              <a:rPr lang="en-US" altLang="en-US"/>
              <a:t>Two general approaches:</a:t>
            </a:r>
          </a:p>
          <a:p>
            <a:pPr lvl="1"/>
            <a:r>
              <a:rPr lang="en-US" altLang="en-US"/>
              <a:t>Asynchronous cancellation terminates the target thread  immediately</a:t>
            </a:r>
          </a:p>
          <a:p>
            <a:pPr lvl="1"/>
            <a:r>
              <a:rPr lang="en-US" altLang="en-US"/>
              <a:t>Deferred cancellation allows the target thread to periodically check if it should be cancelled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4B25604-97DF-354C-BF3C-7B11072E5A91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Signal Handling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Signals are used in UNIX systems to notify a process that a particular event has occurred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signal handler is used to process signals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Signal is generated by particular event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Signal is delivered to a process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Signal is handled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Every signal maybe handled by either: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default signal handler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user-defined signal handler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67A103E6-05B0-DF40-8ED6-DA1CA216F92C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Signal Handling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In Multi-threaded programs, we have the following options: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Deliver the signal to the thread to which the signal applies (e.g. synchronous signals)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Deliver the signal to every thread in the process (e.g. terminate a process)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Deliver the signal to certain threads in the process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Assign a specific thread to receive all signals for the process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In *nix: Kill –signal pid (for process), pthread_kill tid (for threads)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2B0569D-5049-CD4C-A67D-EF91447516F2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Pools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207250" cy="4067175"/>
          </a:xfrm>
        </p:spPr>
        <p:txBody>
          <a:bodyPr/>
          <a:lstStyle/>
          <a:p>
            <a:r>
              <a:rPr lang="en-US" altLang="en-US"/>
              <a:t>Do you remember the multithreading scenario in a web server? It has two problems:</a:t>
            </a:r>
          </a:p>
          <a:p>
            <a:pPr lvl="1"/>
            <a:r>
              <a:rPr lang="en-US" altLang="en-US"/>
              <a:t>Time required to create the thread</a:t>
            </a:r>
          </a:p>
          <a:p>
            <a:pPr lvl="1"/>
            <a:r>
              <a:rPr lang="en-US" altLang="en-US"/>
              <a:t>No bound on the number of threads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C1289BD-43E4-7B4E-BEFC-BE336ADC2A0B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Pools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207250" cy="4067175"/>
          </a:xfrm>
        </p:spPr>
        <p:txBody>
          <a:bodyPr/>
          <a:lstStyle/>
          <a:p>
            <a:r>
              <a:rPr lang="en-US" altLang="en-US"/>
              <a:t>Create a number of threads in a pool where they await work</a:t>
            </a:r>
          </a:p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Usually slightly faster to service a request with an existing thread than create a new thread</a:t>
            </a:r>
          </a:p>
          <a:p>
            <a:pPr lvl="1"/>
            <a:r>
              <a:rPr lang="en-US" altLang="en-US"/>
              <a:t>Allows the number of threads in the application(s) to be bound to the size of the pool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0A01752-D7FD-1842-9A4F-B19C231C55D0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sz="3200"/>
              <a:t>Concurrency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Imagine a web server, which might like to handle multiple requests concurrently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While waiting for the credit card server to approve a purchase for one client, it could be retrieving the data requested by another client from disk, and assembling the response for a third client from cached information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Imagine a web client (browser), which might like to initiate multiple requests concurrently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The IT home page has 10 “</a:t>
            </a:r>
            <a:r>
              <a:rPr lang="en-US" altLang="en-US" sz="2000" dirty="0" err="1">
                <a:solidFill>
                  <a:schemeClr val="accent2"/>
                </a:solidFill>
              </a:rPr>
              <a:t>src</a:t>
            </a:r>
            <a:r>
              <a:rPr lang="en-US" altLang="en-US" sz="2000" dirty="0">
                <a:solidFill>
                  <a:schemeClr val="accent2"/>
                </a:solidFill>
              </a:rPr>
              <a:t>= …” html commands, each of which is going to involve a lot of sitting around!  Wouldn’t it be nice to be able to launch these requests concurrently?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Imagine a parallel program running on a multiprocessor, which might like to employ “physical concurrency”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For example, multiplying a large matrix – split the output matrix into k regions and compute the entries in each region concurrently using k processors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3265005-BE90-2646-A30A-948DBCDAFDE0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Specific Data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6638925" cy="4067175"/>
          </a:xfrm>
        </p:spPr>
        <p:txBody>
          <a:bodyPr/>
          <a:lstStyle/>
          <a:p>
            <a:r>
              <a:rPr lang="en-US" altLang="en-US"/>
              <a:t>Allows each thread to have its own copy of data</a:t>
            </a:r>
          </a:p>
          <a:p>
            <a:r>
              <a:rPr lang="en-US" altLang="en-US"/>
              <a:t>Useful when you do not have control over the thread creation process (i.e., when using a thread pool)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BE00517-678E-B047-82D7-BE4E47B0FA42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Scheduler Activations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079875"/>
          </a:xfrm>
        </p:spPr>
        <p:txBody>
          <a:bodyPr/>
          <a:lstStyle/>
          <a:p>
            <a:r>
              <a:rPr lang="en-US" altLang="en-US" sz="2800"/>
              <a:t>Both M:M and Two-level models require communication to maintain the appropriate number of kernel threads allocated to the application</a:t>
            </a:r>
          </a:p>
          <a:p>
            <a:r>
              <a:rPr lang="en-US" altLang="en-US" sz="2800"/>
              <a:t>Use intermediate data structure called </a:t>
            </a:r>
            <a:r>
              <a:rPr lang="en-US" altLang="en-US" sz="2800" b="1"/>
              <a:t>LWP</a:t>
            </a:r>
            <a:r>
              <a:rPr lang="en-US" altLang="en-US" sz="2800"/>
              <a:t> (lightweight process)</a:t>
            </a:r>
          </a:p>
          <a:p>
            <a:pPr lvl="1"/>
            <a:r>
              <a:rPr lang="en-US" altLang="en-US" sz="2400"/>
              <a:t>CPU Bound -&gt; one LWP</a:t>
            </a:r>
          </a:p>
          <a:p>
            <a:pPr lvl="1"/>
            <a:r>
              <a:rPr lang="en-US" altLang="en-US" sz="2400"/>
              <a:t>I/O Bound -&gt; Multiple LWP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30C092F-28B1-5044-8F34-B4ADBE5B6271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Scheduler Activations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079875"/>
          </a:xfrm>
        </p:spPr>
        <p:txBody>
          <a:bodyPr/>
          <a:lstStyle/>
          <a:p>
            <a:r>
              <a:rPr lang="en-US" altLang="en-US" sz="2800"/>
              <a:t>Scheduler activations provide </a:t>
            </a:r>
            <a:r>
              <a:rPr lang="en-US" altLang="en-US" sz="2800" b="1"/>
              <a:t>upcalls</a:t>
            </a:r>
            <a:r>
              <a:rPr lang="en-US" altLang="en-US" sz="2800"/>
              <a:t> - a communication mechanism from the kernel to the thread library</a:t>
            </a:r>
          </a:p>
          <a:p>
            <a:r>
              <a:rPr lang="en-US" altLang="en-US" sz="2800"/>
              <a:t>This communication allows an application to maintain the correct of number kernel threads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92185C2-4733-F045-BB62-3AE112B96FBF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4400"/>
              <a:t>OS Examples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D75F365-9F86-8F4C-BF3F-C4131C817CE1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Windows XP Threads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Implements the one-to-one mapping</a:t>
            </a:r>
          </a:p>
          <a:p>
            <a:r>
              <a:rPr lang="en-US" altLang="en-US"/>
              <a:t>Each thread contains</a:t>
            </a:r>
          </a:p>
          <a:p>
            <a:pPr lvl="1"/>
            <a:r>
              <a:rPr lang="en-US" altLang="en-US"/>
              <a:t>A thread id</a:t>
            </a:r>
          </a:p>
          <a:p>
            <a:pPr lvl="1"/>
            <a:r>
              <a:rPr lang="en-US" altLang="en-US"/>
              <a:t>Register set</a:t>
            </a:r>
          </a:p>
          <a:p>
            <a:pPr lvl="1"/>
            <a:r>
              <a:rPr lang="en-US" altLang="en-US"/>
              <a:t>Separate user and kernel stacks</a:t>
            </a:r>
          </a:p>
          <a:p>
            <a:pPr lvl="1"/>
            <a:r>
              <a:rPr lang="en-US" altLang="en-US"/>
              <a:t>Private data storage area</a:t>
            </a:r>
          </a:p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43C428F-6D6A-0F4F-8394-9AF5547B2B75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Linux Threads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Linux refers to them as tasks rather than threads</a:t>
            </a:r>
          </a:p>
          <a:p>
            <a:r>
              <a:rPr lang="en-US" altLang="en-US"/>
              <a:t>Thread creation is done through clone() system call</a:t>
            </a:r>
          </a:p>
          <a:p>
            <a:r>
              <a:rPr lang="en-US" altLang="en-US"/>
              <a:t>clone() allows a child task to share the address space of the parent task (process)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51E37E5-E19B-0742-8633-0E1A9C95EC72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Kernel threads: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More robust than user-level threads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Allow impersonation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Easier to tune the OS CPU scheduler to handle multiple threads in a process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thread doing a wait on a kernel resource (like I/O) does not stop the process from running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User-level threads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lot faster if programmed correctly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Can be better tuned for the exact application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Note that user-level threads can be done on any 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2792183-7A33-D340-A0B5-6D5398575549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Each thread shares everything with all the other threads in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They can read/write the exact same variables, so they need to synchronize themselves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They can access each other’s runtime stack, so be very careful if you communicate using runtime stack variables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Each thread should be able to retrieve a unique thread id that it can use to access </a:t>
            </a:r>
            <a:r>
              <a:rPr lang="en-US" altLang="en-US" sz="2000" i="1">
                <a:solidFill>
                  <a:srgbClr val="FF0000"/>
                </a:solidFill>
              </a:rPr>
              <a:t>thread local storage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Multi-threading is great, but use it wisely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D585216-E08C-5543-BE1B-5D52FAE38849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254000"/>
            <a:ext cx="7772400" cy="571500"/>
          </a:xfrm>
        </p:spPr>
        <p:txBody>
          <a:bodyPr/>
          <a:lstStyle/>
          <a:p>
            <a:r>
              <a:rPr lang="en-US" altLang="en-US" sz="3200"/>
              <a:t>What’s needed?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3800"/>
            <a:ext cx="7772400" cy="4114800"/>
          </a:xfrm>
        </p:spPr>
        <p:txBody>
          <a:bodyPr/>
          <a:lstStyle/>
          <a:p>
            <a:r>
              <a:rPr lang="en-US" altLang="en-US" sz="2400"/>
              <a:t>In each of these examples of concurrency (web server, web client, parallel program):</a:t>
            </a:r>
          </a:p>
          <a:p>
            <a:pPr lvl="1"/>
            <a:r>
              <a:rPr lang="en-US" altLang="en-US" sz="2000" dirty="0"/>
              <a:t>Everybody wants to run the same code</a:t>
            </a:r>
          </a:p>
          <a:p>
            <a:pPr lvl="1"/>
            <a:r>
              <a:rPr lang="en-US" altLang="en-US" sz="2000" dirty="0"/>
              <a:t>Everybody wants to access the same data</a:t>
            </a:r>
          </a:p>
          <a:p>
            <a:pPr lvl="1"/>
            <a:r>
              <a:rPr lang="en-US" altLang="en-US" sz="2000" dirty="0"/>
              <a:t>Everybody has the same privileges (most of the time)</a:t>
            </a:r>
          </a:p>
          <a:p>
            <a:pPr lvl="1"/>
            <a:r>
              <a:rPr lang="en-US" altLang="en-US" sz="2000" dirty="0"/>
              <a:t>Everybody uses the same resources (open files, network connections, etc.)</a:t>
            </a:r>
          </a:p>
          <a:p>
            <a:r>
              <a:rPr lang="en-US" altLang="en-US" sz="2400" dirty="0"/>
              <a:t>But you’d like to have multiple hardware execution states:</a:t>
            </a:r>
          </a:p>
          <a:p>
            <a:pPr lvl="1"/>
            <a:r>
              <a:rPr lang="en-US" altLang="en-US" sz="2000" dirty="0"/>
              <a:t>an execution stack and stack pointer (SP)</a:t>
            </a:r>
          </a:p>
          <a:p>
            <a:pPr lvl="2"/>
            <a:r>
              <a:rPr lang="en-US" altLang="en-US" sz="2000" dirty="0"/>
              <a:t>traces state of procedure calls made</a:t>
            </a:r>
          </a:p>
          <a:p>
            <a:pPr lvl="1"/>
            <a:r>
              <a:rPr lang="en-US" altLang="en-US" sz="2000" dirty="0"/>
              <a:t>the program counter (PC), indicating the next instruction</a:t>
            </a:r>
          </a:p>
          <a:p>
            <a:pPr lvl="1"/>
            <a:r>
              <a:rPr lang="en-US" altLang="en-US" sz="2000" dirty="0"/>
              <a:t>a set of general-purpose processor registers and their values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62EE664-A558-D445-B24D-03509E85085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3200"/>
              <a:t>How could we achieve this?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Given the process abstraction as we know it: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fork several processes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cause each to </a:t>
            </a:r>
            <a:r>
              <a:rPr lang="en-US" altLang="en-US" sz="2400" i="1"/>
              <a:t>map</a:t>
            </a:r>
            <a:r>
              <a:rPr lang="en-US" altLang="en-US" sz="2400"/>
              <a:t> to the </a:t>
            </a:r>
            <a:r>
              <a:rPr lang="en-US" altLang="en-US" sz="2400">
                <a:solidFill>
                  <a:srgbClr val="FF0000"/>
                </a:solidFill>
              </a:rPr>
              <a:t>same</a:t>
            </a:r>
            <a:r>
              <a:rPr lang="en-US" altLang="en-US" sz="2400"/>
              <a:t> physical memory to share data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800"/>
              <a:t>This is really inefficient!!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space:  PCB, page tables, etc.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time: creating OS structures, fork and copy address space, etc.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So any support that the OS can give for doing multi-threaded programming is a win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610B357D-F1FA-E04D-8A55-87E579573898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3200"/>
              <a:t>Can we do better?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 sz="2400"/>
              <a:t>Key idea:</a:t>
            </a:r>
          </a:p>
          <a:p>
            <a:pPr lvl="1"/>
            <a:r>
              <a:rPr lang="en-US" altLang="en-US" sz="2000"/>
              <a:t>separate the concept of a </a:t>
            </a:r>
            <a:r>
              <a:rPr lang="en-US" altLang="en-US" sz="2000">
                <a:solidFill>
                  <a:srgbClr val="FF0000"/>
                </a:solidFill>
              </a:rPr>
              <a:t>process</a:t>
            </a:r>
            <a:r>
              <a:rPr lang="en-US" altLang="en-US" sz="2000"/>
              <a:t> (address space, etc.)</a:t>
            </a:r>
          </a:p>
          <a:p>
            <a:pPr lvl="1"/>
            <a:r>
              <a:rPr lang="en-US" altLang="en-US" sz="2000"/>
              <a:t>…from that of a minimal “</a:t>
            </a:r>
            <a:r>
              <a:rPr lang="en-US" altLang="en-US" sz="2000">
                <a:solidFill>
                  <a:srgbClr val="FF0000"/>
                </a:solidFill>
              </a:rPr>
              <a:t>thread of control</a:t>
            </a:r>
            <a:r>
              <a:rPr lang="en-US" altLang="en-US" sz="2000"/>
              <a:t>” (execution state:  PC, etc.)</a:t>
            </a:r>
          </a:p>
          <a:p>
            <a:r>
              <a:rPr lang="en-US" altLang="en-US" sz="2400"/>
              <a:t>This execution state is usually called a </a:t>
            </a:r>
            <a:r>
              <a:rPr lang="en-US" altLang="en-US" sz="2400">
                <a:solidFill>
                  <a:srgbClr val="FF0000"/>
                </a:solidFill>
              </a:rPr>
              <a:t>thread</a:t>
            </a:r>
            <a:r>
              <a:rPr lang="en-US" altLang="en-US" sz="2400"/>
              <a:t>, or sometimes, a </a:t>
            </a:r>
            <a:r>
              <a:rPr lang="en-US" altLang="en-US" sz="2400">
                <a:solidFill>
                  <a:srgbClr val="FF0000"/>
                </a:solidFill>
              </a:rPr>
              <a:t>lightweight process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4E60C3F-15E9-6E44-B81F-4C6B47327691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Single-Threaded Example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419600"/>
          </a:xfrm>
        </p:spPr>
        <p:txBody>
          <a:bodyPr/>
          <a:lstStyle/>
          <a:p>
            <a:r>
              <a:rPr lang="en-US" altLang="en-US" sz="2800"/>
              <a:t>Imagine the following C program:</a:t>
            </a:r>
          </a:p>
          <a:p>
            <a:pPr>
              <a:buFontTx/>
              <a:buNone/>
            </a:pPr>
            <a:r>
              <a:rPr lang="en-US" altLang="en-US" sz="2800">
                <a:latin typeface="Courier New" charset="0"/>
              </a:rPr>
              <a:t>	</a:t>
            </a:r>
            <a:r>
              <a:rPr lang="en-US" altLang="en-US" sz="2700">
                <a:latin typeface="Courier New" charset="0"/>
              </a:rPr>
              <a:t>main() {</a:t>
            </a:r>
          </a:p>
          <a:p>
            <a:pPr>
              <a:buFontTx/>
              <a:buNone/>
            </a:pPr>
            <a:r>
              <a:rPr lang="en-US" altLang="en-US" sz="2700">
                <a:latin typeface="Courier New" charset="0"/>
              </a:rPr>
              <a:t>	   ComputePI(“pi.txt”);</a:t>
            </a:r>
          </a:p>
          <a:p>
            <a:pPr>
              <a:buFontTx/>
              <a:buNone/>
            </a:pPr>
            <a:r>
              <a:rPr lang="en-US" altLang="en-US" sz="2700">
                <a:latin typeface="Courier New" charset="0"/>
              </a:rPr>
              <a:t>	   PrintClassList(“clist.text”);</a:t>
            </a:r>
          </a:p>
          <a:p>
            <a:pPr>
              <a:buFontTx/>
              <a:buNone/>
            </a:pPr>
            <a:r>
              <a:rPr lang="en-US" altLang="en-US" sz="2700">
                <a:latin typeface="Courier New" charset="0"/>
              </a:rPr>
              <a:t>	}</a:t>
            </a:r>
            <a:endParaRPr lang="en-US" altLang="en-US" sz="2700"/>
          </a:p>
          <a:p>
            <a:r>
              <a:rPr lang="en-US" altLang="en-US" sz="2800"/>
              <a:t>What is the behavior here?</a:t>
            </a:r>
          </a:p>
          <a:p>
            <a:pPr lvl="1"/>
            <a:r>
              <a:rPr lang="en-US" altLang="en-US" sz="2400"/>
              <a:t>Program would never print out class list</a:t>
            </a:r>
          </a:p>
          <a:p>
            <a:pPr lvl="1"/>
            <a:r>
              <a:rPr lang="en-US" altLang="en-US" sz="2400"/>
              <a:t>Why? ComputePI would never finish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B74F3FD-BD45-0B4E-AA60-E6B46AC58E62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3894" y="180974"/>
            <a:ext cx="7772400" cy="595313"/>
          </a:xfrm>
        </p:spPr>
        <p:txBody>
          <a:bodyPr/>
          <a:lstStyle/>
          <a:p>
            <a:r>
              <a:rPr lang="en-US" altLang="en-US"/>
              <a:t>Use of Threads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280988" y="1020233"/>
            <a:ext cx="8558212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Version of program with Threads: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charset="0"/>
              </a:rPr>
              <a:t>	</a:t>
            </a:r>
            <a:r>
              <a:rPr lang="en-US" altLang="en-US" sz="2300" dirty="0">
                <a:latin typeface="Courier New" charset="0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300" dirty="0">
                <a:latin typeface="Courier New" charset="0"/>
              </a:rPr>
              <a:t>	</a:t>
            </a:r>
            <a:r>
              <a:rPr lang="en-US" altLang="en-US" sz="2300" dirty="0" err="1">
                <a:latin typeface="Courier New" charset="0"/>
              </a:rPr>
              <a:t>CreateThread</a:t>
            </a:r>
            <a:r>
              <a:rPr lang="en-US" altLang="en-US" sz="2300" dirty="0">
                <a:latin typeface="Courier New" charset="0"/>
              </a:rPr>
              <a:t>(</a:t>
            </a:r>
            <a:r>
              <a:rPr lang="en-US" altLang="en-US" sz="2300" dirty="0" err="1">
                <a:latin typeface="Courier New" charset="0"/>
              </a:rPr>
              <a:t>ComputePI</a:t>
            </a:r>
            <a:r>
              <a:rPr lang="en-US" altLang="en-US" sz="2300" dirty="0">
                <a:latin typeface="Courier New" charset="0"/>
              </a:rPr>
              <a:t>(“</a:t>
            </a:r>
            <a:r>
              <a:rPr lang="en-US" altLang="en-US" sz="2300" dirty="0" err="1">
                <a:latin typeface="Courier New" charset="0"/>
              </a:rPr>
              <a:t>pi.txt</a:t>
            </a:r>
            <a:r>
              <a:rPr lang="en-US" altLang="en-US" sz="2300" dirty="0">
                <a:latin typeface="Courier New" charset="0"/>
              </a:rPr>
              <a:t>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300" dirty="0">
                <a:latin typeface="Courier New" charset="0"/>
              </a:rPr>
              <a:t>	    </a:t>
            </a:r>
            <a:r>
              <a:rPr lang="en-US" altLang="en-US" sz="2300" dirty="0" err="1">
                <a:latin typeface="Courier New" charset="0"/>
              </a:rPr>
              <a:t>CreateThread</a:t>
            </a:r>
            <a:r>
              <a:rPr lang="en-US" altLang="en-US" sz="2300" dirty="0">
                <a:latin typeface="Courier New" charset="0"/>
              </a:rPr>
              <a:t>(</a:t>
            </a:r>
            <a:r>
              <a:rPr lang="en-US" altLang="en-US" sz="2300" dirty="0" err="1">
                <a:latin typeface="Courier New" charset="0"/>
              </a:rPr>
              <a:t>PrintClassList</a:t>
            </a:r>
            <a:r>
              <a:rPr lang="en-US" altLang="en-US" sz="2300" dirty="0">
                <a:latin typeface="Courier New" charset="0"/>
              </a:rPr>
              <a:t>(“</a:t>
            </a:r>
            <a:r>
              <a:rPr lang="en-US" altLang="en-US" sz="2300" dirty="0" err="1">
                <a:latin typeface="Courier New" charset="0"/>
              </a:rPr>
              <a:t>clist.text</a:t>
            </a:r>
            <a:r>
              <a:rPr lang="en-US" altLang="en-US" sz="2300" dirty="0">
                <a:latin typeface="Courier New" charset="0"/>
              </a:rPr>
              <a:t>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300" dirty="0">
                <a:latin typeface="Courier New" charset="0"/>
              </a:rPr>
              <a:t>	}</a:t>
            </a:r>
            <a:endParaRPr lang="en-US" altLang="en-US" sz="23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What does “</a:t>
            </a:r>
            <a:r>
              <a:rPr lang="en-US" altLang="en-US" sz="2400" dirty="0" err="1"/>
              <a:t>CreateThread</a:t>
            </a:r>
            <a:r>
              <a:rPr lang="en-US" altLang="en-US" sz="2400" dirty="0"/>
              <a:t>” do?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Start independent thread running for a given procedure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What is the behavior here?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Now, you would actually see the class list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This </a:t>
            </a:r>
            <a:r>
              <a:rPr lang="en-US" altLang="en-US" sz="2000" i="1" dirty="0"/>
              <a:t>should</a:t>
            </a:r>
            <a:r>
              <a:rPr lang="en-US" altLang="en-US" sz="2000" dirty="0"/>
              <a:t> behave as if there are two separate CPUs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7B82CB4-CE22-A842-81B2-FBB68FD92EE9}" type="slidenum">
              <a:rPr lang="en-US" altLang="en-US"/>
              <a:pPr/>
              <a:t>8</a:t>
            </a:fld>
            <a:endParaRPr lang="en-US" altLang="en-US"/>
          </a:p>
        </p:txBody>
      </p:sp>
      <p:grpSp>
        <p:nvGrpSpPr>
          <p:cNvPr id="356356" name="Group 4"/>
          <p:cNvGrpSpPr>
            <a:grpSpLocks/>
          </p:cNvGrpSpPr>
          <p:nvPr/>
        </p:nvGrpSpPr>
        <p:grpSpPr bwMode="auto">
          <a:xfrm>
            <a:off x="1676400" y="5486400"/>
            <a:ext cx="5481638" cy="1128713"/>
            <a:chOff x="576" y="3360"/>
            <a:chExt cx="3453" cy="711"/>
          </a:xfrm>
        </p:grpSpPr>
        <p:sp>
          <p:nvSpPr>
            <p:cNvPr id="356357" name="Rectangle 5"/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Comic Sans MS" charset="0"/>
                </a:rPr>
                <a:t>CPU1</a:t>
              </a:r>
            </a:p>
          </p:txBody>
        </p:sp>
        <p:sp>
          <p:nvSpPr>
            <p:cNvPr id="356358" name="Rectangle 6"/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Comic Sans MS" charset="0"/>
                </a:rPr>
                <a:t>CPU2</a:t>
              </a:r>
            </a:p>
          </p:txBody>
        </p:sp>
        <p:sp>
          <p:nvSpPr>
            <p:cNvPr id="356359" name="Rectangle 7"/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Comic Sans MS" charset="0"/>
                </a:rPr>
                <a:t>CPU1</a:t>
              </a:r>
            </a:p>
          </p:txBody>
        </p:sp>
        <p:sp>
          <p:nvSpPr>
            <p:cNvPr id="356360" name="Rectangle 8"/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Comic Sans MS" charset="0"/>
                </a:rPr>
                <a:t>CPU2</a:t>
              </a:r>
            </a:p>
          </p:txBody>
        </p:sp>
        <p:sp>
          <p:nvSpPr>
            <p:cNvPr id="356361" name="Text Box 9"/>
            <p:cNvSpPr txBox="1">
              <a:spLocks noChangeArrowheads="1"/>
            </p:cNvSpPr>
            <p:nvPr/>
          </p:nvSpPr>
          <p:spPr bwMode="auto">
            <a:xfrm>
              <a:off x="864" y="3744"/>
              <a:ext cx="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en-US" sz="2800" b="1">
                  <a:latin typeface="Comic Sans MS" charset="0"/>
                </a:rPr>
                <a:t>Time </a:t>
              </a:r>
            </a:p>
          </p:txBody>
        </p:sp>
        <p:sp>
          <p:nvSpPr>
            <p:cNvPr id="356362" name="Line 10"/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63" name="Rectangle 11"/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Comic Sans MS" charset="0"/>
                </a:rPr>
                <a:t>CPU1</a:t>
              </a:r>
            </a:p>
          </p:txBody>
        </p:sp>
        <p:sp>
          <p:nvSpPr>
            <p:cNvPr id="356364" name="Rectangle 12"/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Comic Sans MS" charset="0"/>
                </a:rPr>
                <a:t>CPU2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 sz="3200"/>
              <a:t>Threads and processes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694267" y="1041400"/>
            <a:ext cx="8153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Most modern OS’s (NT, modern UNIX,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) therefore support two entities: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process</a:t>
            </a:r>
            <a:r>
              <a:rPr lang="en-US" altLang="en-US" sz="2400" dirty="0"/>
              <a:t>, which defines the address space and general process attributes (such as open files, etc.)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thread</a:t>
            </a:r>
            <a:r>
              <a:rPr lang="en-US" altLang="en-US" sz="2400" dirty="0"/>
              <a:t>, which defines a sequential execution stream within a process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 thread is bound to a single process / address space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address spaces, however, can have multiple threads executing within them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sharing data between threads is cheap: all see the same address space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creating threads is cheap too!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91D2939-E597-674A-82A0-818B05EA7788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3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3_os-8">
      <a:majorFont>
        <a:latin typeface="Arial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lnDef>
  </a:objectDefaults>
  <a:extraClrSchemeLst>
    <a:extraClrScheme>
      <a:clrScheme name="3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A77BF051-251A-5F40-B395-85E8B655E78F}" vid="{E7F522AF-75F7-0D49-ADBC-535E194C739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B6319961E944B9DE2647F8ECC54CE" ma:contentTypeVersion="0" ma:contentTypeDescription="Create a new document." ma:contentTypeScope="" ma:versionID="bc597c1e48db2d34b62c40b948f3a6a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81255C-2BE9-4BE7-B335-84ED195A59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ED06B2-FA83-46FE-BFBF-4161EADFAA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8165</TotalTime>
  <Words>2006</Words>
  <Application>Microsoft Macintosh PowerPoint</Application>
  <PresentationFormat>On-screen Show (4:3)</PresentationFormat>
  <Paragraphs>399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Times New Roman</vt:lpstr>
      <vt:lpstr>Courier New</vt:lpstr>
      <vt:lpstr>Comic Sans MS</vt:lpstr>
      <vt:lpstr>Helvetica</vt:lpstr>
      <vt:lpstr>Arial</vt:lpstr>
      <vt:lpstr>Theme1</vt:lpstr>
      <vt:lpstr>Chapter 4: Threads</vt:lpstr>
      <vt:lpstr>What’s in a process?</vt:lpstr>
      <vt:lpstr>Concurrency</vt:lpstr>
      <vt:lpstr>What’s needed?</vt:lpstr>
      <vt:lpstr>How could we achieve this?</vt:lpstr>
      <vt:lpstr>Can we do better?</vt:lpstr>
      <vt:lpstr>Single-Threaded Example</vt:lpstr>
      <vt:lpstr>Use of Threads</vt:lpstr>
      <vt:lpstr>Threads and processes</vt:lpstr>
      <vt:lpstr>Single and Multithreaded Processes</vt:lpstr>
      <vt:lpstr>Benefits</vt:lpstr>
      <vt:lpstr>Thread Design Space</vt:lpstr>
      <vt:lpstr>(old) Process address space</vt:lpstr>
      <vt:lpstr>(new) Address space with threads</vt:lpstr>
      <vt:lpstr>Types of Threads</vt:lpstr>
      <vt:lpstr>Thread types</vt:lpstr>
      <vt:lpstr>Multithreading Models</vt:lpstr>
      <vt:lpstr>Multithreading Models</vt:lpstr>
      <vt:lpstr>Multithreading Models</vt:lpstr>
      <vt:lpstr>Two-level Model</vt:lpstr>
      <vt:lpstr>Threads Implementation</vt:lpstr>
      <vt:lpstr>Threading Issues</vt:lpstr>
      <vt:lpstr>Threading Issues</vt:lpstr>
      <vt:lpstr>Semantics of fork() and exec()</vt:lpstr>
      <vt:lpstr>Thread Cancellation</vt:lpstr>
      <vt:lpstr>Signal Handling</vt:lpstr>
      <vt:lpstr>Signal Handling</vt:lpstr>
      <vt:lpstr>Thread Pools</vt:lpstr>
      <vt:lpstr>Thread Pools</vt:lpstr>
      <vt:lpstr>Thread Specific Data</vt:lpstr>
      <vt:lpstr>Scheduler Activations</vt:lpstr>
      <vt:lpstr>Scheduler Activations</vt:lpstr>
      <vt:lpstr>OS Examples</vt:lpstr>
      <vt:lpstr>Windows XP Threads</vt:lpstr>
      <vt:lpstr>Linux Threads</vt:lpstr>
      <vt:lpstr>Conclusion</vt:lpstr>
      <vt:lpstr>Conclusion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Threads</dc:title>
  <dc:creator/>
  <cp:lastModifiedBy>Mrudula Sharma</cp:lastModifiedBy>
  <cp:revision>98</cp:revision>
  <dcterms:created xsi:type="dcterms:W3CDTF">1998-03-30T02:45:13Z</dcterms:created>
  <dcterms:modified xsi:type="dcterms:W3CDTF">2017-05-08T06:17:05Z</dcterms:modified>
</cp:coreProperties>
</file>