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4"/>
  </p:notesMasterIdLst>
  <p:handoutMasterIdLst>
    <p:handoutMasterId r:id="rId75"/>
  </p:handoutMasterIdLst>
  <p:sldIdLst>
    <p:sldId id="256" r:id="rId2"/>
    <p:sldId id="268" r:id="rId3"/>
    <p:sldId id="269" r:id="rId4"/>
    <p:sldId id="347" r:id="rId5"/>
    <p:sldId id="348" r:id="rId6"/>
    <p:sldId id="257" r:id="rId7"/>
    <p:sldId id="271" r:id="rId8"/>
    <p:sldId id="316" r:id="rId9"/>
    <p:sldId id="349" r:id="rId10"/>
    <p:sldId id="321" r:id="rId11"/>
    <p:sldId id="331" r:id="rId12"/>
    <p:sldId id="332" r:id="rId13"/>
    <p:sldId id="333" r:id="rId14"/>
    <p:sldId id="334" r:id="rId15"/>
    <p:sldId id="335" r:id="rId16"/>
    <p:sldId id="351" r:id="rId17"/>
    <p:sldId id="337" r:id="rId18"/>
    <p:sldId id="353" r:id="rId19"/>
    <p:sldId id="352" r:id="rId20"/>
    <p:sldId id="323" r:id="rId21"/>
    <p:sldId id="354" r:id="rId22"/>
    <p:sldId id="357" r:id="rId23"/>
    <p:sldId id="355" r:id="rId24"/>
    <p:sldId id="356" r:id="rId25"/>
    <p:sldId id="350" r:id="rId26"/>
    <p:sldId id="359" r:id="rId27"/>
    <p:sldId id="360" r:id="rId28"/>
    <p:sldId id="361" r:id="rId29"/>
    <p:sldId id="322" r:id="rId30"/>
    <p:sldId id="338" r:id="rId31"/>
    <p:sldId id="339" r:id="rId32"/>
    <p:sldId id="362" r:id="rId33"/>
    <p:sldId id="340" r:id="rId34"/>
    <p:sldId id="341" r:id="rId35"/>
    <p:sldId id="342" r:id="rId36"/>
    <p:sldId id="343" r:id="rId37"/>
    <p:sldId id="344" r:id="rId38"/>
    <p:sldId id="346" r:id="rId39"/>
    <p:sldId id="317" r:id="rId40"/>
    <p:sldId id="364" r:id="rId41"/>
    <p:sldId id="365" r:id="rId42"/>
    <p:sldId id="366" r:id="rId43"/>
    <p:sldId id="368" r:id="rId44"/>
    <p:sldId id="363" r:id="rId45"/>
    <p:sldId id="284" r:id="rId46"/>
    <p:sldId id="372" r:id="rId47"/>
    <p:sldId id="281" r:id="rId48"/>
    <p:sldId id="258" r:id="rId49"/>
    <p:sldId id="373" r:id="rId50"/>
    <p:sldId id="369" r:id="rId51"/>
    <p:sldId id="282" r:id="rId52"/>
    <p:sldId id="259" r:id="rId53"/>
    <p:sldId id="319" r:id="rId54"/>
    <p:sldId id="285" r:id="rId55"/>
    <p:sldId id="286" r:id="rId56"/>
    <p:sldId id="260" r:id="rId57"/>
    <p:sldId id="320" r:id="rId58"/>
    <p:sldId id="261" r:id="rId59"/>
    <p:sldId id="289" r:id="rId60"/>
    <p:sldId id="262" r:id="rId61"/>
    <p:sldId id="308" r:id="rId62"/>
    <p:sldId id="309" r:id="rId63"/>
    <p:sldId id="310" r:id="rId64"/>
    <p:sldId id="326" r:id="rId65"/>
    <p:sldId id="371" r:id="rId66"/>
    <p:sldId id="370" r:id="rId67"/>
    <p:sldId id="327" r:id="rId68"/>
    <p:sldId id="328" r:id="rId69"/>
    <p:sldId id="329" r:id="rId70"/>
    <p:sldId id="330" r:id="rId71"/>
    <p:sldId id="325" r:id="rId72"/>
    <p:sldId id="303"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94660"/>
  </p:normalViewPr>
  <p:slideViewPr>
    <p:cSldViewPr snapToGrid="0" snapToObjects="1">
      <p:cViewPr varScale="1">
        <p:scale>
          <a:sx n="104" d="100"/>
          <a:sy n="104" d="100"/>
        </p:scale>
        <p:origin x="79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3D62E-D0EC-F54F-AB63-33C13DC0F3F4}" type="datetimeFigureOut">
              <a:rPr lang="en-US" smtClean="0"/>
              <a:pPr/>
              <a:t>5/27/2015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9DC4D4-E7E2-5047-B9BF-D81C68BFBE43}" type="slidenum">
              <a:rPr lang="en-US" smtClean="0"/>
              <a:pPr/>
              <a:t>‹#›</a:t>
            </a:fld>
            <a:endParaRPr lang="en-US"/>
          </a:p>
        </p:txBody>
      </p:sp>
    </p:spTree>
    <p:extLst>
      <p:ext uri="{BB962C8B-B14F-4D97-AF65-F5344CB8AC3E}">
        <p14:creationId xmlns:p14="http://schemas.microsoft.com/office/powerpoint/2010/main" val="3000857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10D5-FB77-D84E-BBD0-81880621CA15}" type="datetimeFigureOut">
              <a:rPr lang="en-US" smtClean="0"/>
              <a:pPr/>
              <a:t>5/27/2015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F16F-1C2A-B042-98B1-E0329540C195}" type="slidenum">
              <a:rPr lang="en-US" smtClean="0"/>
              <a:pPr/>
              <a:t>‹#›</a:t>
            </a:fld>
            <a:endParaRPr lang="en-US"/>
          </a:p>
        </p:txBody>
      </p:sp>
    </p:spTree>
    <p:extLst>
      <p:ext uri="{BB962C8B-B14F-4D97-AF65-F5344CB8AC3E}">
        <p14:creationId xmlns:p14="http://schemas.microsoft.com/office/powerpoint/2010/main" val="16149208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3751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2925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707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5839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296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6085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43119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324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30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205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656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3801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430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572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12/11/2014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12/11/2014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9"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12/11/2014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5"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12/11/2014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4"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12/11/2014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12/11/2014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12/11/2014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13 Security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0AF272E-47EF-6349-88BF-E15B24383BFC}"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13 – Security Engineering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70" y="2273508"/>
            <a:ext cx="8245061" cy="1143000"/>
          </a:xfrm>
        </p:spPr>
        <p:txBody>
          <a:bodyPr/>
          <a:lstStyle/>
          <a:p>
            <a:pPr algn="ctr"/>
            <a:r>
              <a:rPr lang="en-US" dirty="0" smtClean="0"/>
              <a:t>Security and dependability</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10</a:t>
            </a:fld>
            <a:endParaRPr lang="en-US"/>
          </a:p>
        </p:txBody>
      </p:sp>
    </p:spTree>
    <p:extLst>
      <p:ext uri="{BB962C8B-B14F-4D97-AF65-F5344CB8AC3E}">
        <p14:creationId xmlns:p14="http://schemas.microsoft.com/office/powerpoint/2010/main" val="143075846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from accidental or deliberate external </a:t>
            </a:r>
            <a:r>
              <a:rPr lang="en-GB" dirty="0" smtClean="0"/>
              <a:t>attack.</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a:p>
            <a:pPr>
              <a:lnSpc>
                <a:spcPct val="90000"/>
              </a:lnSpc>
            </a:pPr>
            <a:r>
              <a:rPr lang="en-GB" dirty="0"/>
              <a:t>Security is an essential pre-requisite 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128534324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insecure then statements about its reliability and its safety are </a:t>
            </a:r>
            <a:r>
              <a:rPr lang="en-GB" dirty="0" smtClean="0"/>
              <a:t>unreliable.</a:t>
            </a:r>
          </a:p>
          <a:p>
            <a:r>
              <a:rPr lang="en-GB" dirty="0"/>
              <a:t>These statements depend on the executing system and the developed system being the same.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410843550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6984883"/>
              </p:ext>
            </p:extLst>
          </p:nvPr>
        </p:nvGraphicFramePr>
        <p:xfrm>
          <a:off x="457200" y="1930401"/>
          <a:ext cx="8229600" cy="4089400"/>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400" dirty="0" smtClean="0">
                          <a:solidFill>
                            <a:srgbClr val="000000"/>
                          </a:solidFill>
                          <a:latin typeface="Arial"/>
                          <a:ea typeface="Times New Roman"/>
                          <a:cs typeface="Arial"/>
                        </a:rPr>
                        <a:t>system</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Threat</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936309001"/>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 </a:t>
            </a:r>
            <a:r>
              <a:rPr lang="en-US" smtClean="0"/>
              <a:t>(Mentcare)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99641"/>
          <a:ext cx="8229600" cy="3515360"/>
        </p:xfrm>
        <a:graphic>
          <a:graphicData uri="http://schemas.openxmlformats.org/drawingml/2006/table">
            <a:tbl>
              <a:tblPr firstRow="1" bandRow="1">
                <a:tableStyleId>{5C22544A-7EE6-4342-B048-85BDC9FD1C3A}</a:tableStyleId>
              </a:tblPr>
              <a:tblGrid>
                <a:gridCol w="2434290"/>
                <a:gridCol w="5795310"/>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Example</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The records of each patient that is receiving or has received treatment.</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impersonation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1510720442"/>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types</a:t>
            </a:r>
            <a:endParaRPr lang="en-US" dirty="0"/>
          </a:p>
        </p:txBody>
      </p:sp>
      <p:sp>
        <p:nvSpPr>
          <p:cNvPr id="3" name="Content Placeholder 2"/>
          <p:cNvSpPr>
            <a:spLocks noGrp="1"/>
          </p:cNvSpPr>
          <p:nvPr>
            <p:ph idx="1"/>
          </p:nvPr>
        </p:nvSpPr>
        <p:spPr/>
        <p:txBody>
          <a:bodyPr/>
          <a:lstStyle/>
          <a:p>
            <a:r>
              <a:rPr lang="en-US" dirty="0"/>
              <a:t>Interception threats that allow an attacker to gain access to an asset. </a:t>
            </a:r>
            <a:endParaRPr lang="en-US" dirty="0" smtClean="0"/>
          </a:p>
          <a:p>
            <a:pPr lvl="1"/>
            <a:r>
              <a:rPr lang="en-US" dirty="0" smtClean="0"/>
              <a:t>A possible </a:t>
            </a:r>
            <a:r>
              <a:rPr lang="en-US" dirty="0"/>
              <a:t>threat to the Mentcare system might be a situation where an attacker gains access to the records of an individual patient.</a:t>
            </a:r>
            <a:endParaRPr lang="en-GB" dirty="0"/>
          </a:p>
          <a:p>
            <a:r>
              <a:rPr lang="en-US" dirty="0" smtClean="0"/>
              <a:t>Interruption </a:t>
            </a:r>
            <a:r>
              <a:rPr lang="en-US" dirty="0"/>
              <a:t>threats that allow an attacker to make part of the system unavailable. </a:t>
            </a:r>
            <a:endParaRPr lang="en-US" dirty="0" smtClean="0"/>
          </a:p>
          <a:p>
            <a:pPr lvl="1"/>
            <a:r>
              <a:rPr lang="en-US" dirty="0" smtClean="0"/>
              <a:t>A possible </a:t>
            </a:r>
            <a:r>
              <a:rPr lang="en-US" dirty="0"/>
              <a:t>threat might be a denial of service attack on a system database </a:t>
            </a:r>
            <a:r>
              <a:rPr lang="en-US" dirty="0" smtClean="0"/>
              <a:t>server so that database connections become impossible.</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01517506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types</a:t>
            </a:r>
            <a:endParaRPr lang="en-US" dirty="0"/>
          </a:p>
        </p:txBody>
      </p:sp>
      <p:sp>
        <p:nvSpPr>
          <p:cNvPr id="3" name="Content Placeholder 2"/>
          <p:cNvSpPr>
            <a:spLocks noGrp="1"/>
          </p:cNvSpPr>
          <p:nvPr>
            <p:ph idx="1"/>
          </p:nvPr>
        </p:nvSpPr>
        <p:spPr/>
        <p:txBody>
          <a:bodyPr/>
          <a:lstStyle/>
          <a:p>
            <a:r>
              <a:rPr lang="en-US" dirty="0"/>
              <a:t>Modification threats that allow an attacker to tamper with a system asset. </a:t>
            </a:r>
            <a:endParaRPr lang="en-US" dirty="0" smtClean="0"/>
          </a:p>
          <a:p>
            <a:pPr lvl="1"/>
            <a:r>
              <a:rPr lang="en-US" dirty="0" smtClean="0"/>
              <a:t>In </a:t>
            </a:r>
            <a:r>
              <a:rPr lang="en-US" dirty="0"/>
              <a:t>the Mentcare system, a modification threat would be where an attacker alters or destroys a patient record.</a:t>
            </a:r>
            <a:endParaRPr lang="en-GB" dirty="0"/>
          </a:p>
          <a:p>
            <a:r>
              <a:rPr lang="en-US" dirty="0" smtClean="0"/>
              <a:t>Fabrication </a:t>
            </a:r>
            <a:r>
              <a:rPr lang="en-US" dirty="0"/>
              <a:t>threats that allow an attacker to insert false information into a system. </a:t>
            </a:r>
            <a:endParaRPr lang="en-US" dirty="0" smtClean="0"/>
          </a:p>
          <a:p>
            <a:pPr lvl="1"/>
            <a:r>
              <a:rPr lang="en-US" dirty="0" smtClean="0"/>
              <a:t>This </a:t>
            </a:r>
            <a:r>
              <a:rPr lang="en-US" dirty="0"/>
              <a:t>is perhaps not a credible threat in the Mentcare system but would </a:t>
            </a:r>
            <a:r>
              <a:rPr lang="en-US" dirty="0" smtClean="0"/>
              <a:t>be </a:t>
            </a:r>
            <a:r>
              <a:rPr lang="en-US" dirty="0"/>
              <a:t>a threat in a banking system, where false transactions might be added to the system that transfer money to the perpetrator’s bank account.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16</a:t>
            </a:fld>
            <a:endParaRPr lang="en-US"/>
          </a:p>
        </p:txBody>
      </p:sp>
    </p:spTree>
    <p:extLst>
      <p:ext uri="{BB962C8B-B14F-4D97-AF65-F5344CB8AC3E}">
        <p14:creationId xmlns:p14="http://schemas.microsoft.com/office/powerpoint/2010/main" val="141911935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a:t>
            </a:r>
            <a:r>
              <a:rPr lang="en-GB" sz="2400" dirty="0" smtClean="0"/>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9980593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a:t>
            </a:r>
            <a:endParaRPr lang="en-US" dirty="0"/>
          </a:p>
        </p:txBody>
      </p:sp>
      <p:sp>
        <p:nvSpPr>
          <p:cNvPr id="3" name="Content Placeholder 2"/>
          <p:cNvSpPr>
            <a:spLocks noGrp="1"/>
          </p:cNvSpPr>
          <p:nvPr>
            <p:ph idx="1"/>
          </p:nvPr>
        </p:nvSpPr>
        <p:spPr/>
        <p:txBody>
          <a:bodyPr/>
          <a:lstStyle/>
          <a:p>
            <a:r>
              <a:rPr lang="en-GB" i="1" dirty="0"/>
              <a:t>Security and reliability</a:t>
            </a:r>
            <a:r>
              <a:rPr lang="en-GB" dirty="0"/>
              <a:t> </a:t>
            </a:r>
            <a:endParaRPr lang="en-GB" dirty="0" smtClean="0"/>
          </a:p>
          <a:p>
            <a:pPr lvl="1"/>
            <a:r>
              <a:rPr lang="en-GB" dirty="0" smtClean="0"/>
              <a:t>If </a:t>
            </a:r>
            <a:r>
              <a:rPr lang="en-GB" dirty="0"/>
              <a:t>a system is attacked and the system or its data are corrupted as a consequence of that attack, then this may induce system failures that compromise the reliability of the system. </a:t>
            </a:r>
            <a:endParaRPr lang="en-GB" dirty="0" smtClean="0"/>
          </a:p>
          <a:p>
            <a:r>
              <a:rPr lang="en-GB" i="1" dirty="0"/>
              <a:t>Security and availability</a:t>
            </a:r>
            <a:r>
              <a:rPr lang="en-GB" dirty="0"/>
              <a:t> </a:t>
            </a:r>
            <a:endParaRPr lang="en-GB" dirty="0" smtClean="0"/>
          </a:p>
          <a:p>
            <a:pPr lvl="1"/>
            <a:r>
              <a:rPr lang="en-GB" dirty="0" smtClean="0"/>
              <a:t>A </a:t>
            </a:r>
            <a:r>
              <a:rPr lang="en-GB" dirty="0"/>
              <a:t>common attack on a web-based system is a denial of service attack, where a web server is flooded with service requests from a range of different sources. The aim of this attack is to make the system unavailable.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18</a:t>
            </a:fld>
            <a:endParaRPr lang="en-US"/>
          </a:p>
        </p:txBody>
      </p:sp>
    </p:spTree>
    <p:extLst>
      <p:ext uri="{BB962C8B-B14F-4D97-AF65-F5344CB8AC3E}">
        <p14:creationId xmlns:p14="http://schemas.microsoft.com/office/powerpoint/2010/main" val="353836590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a:t>
            </a:r>
            <a:endParaRPr lang="en-US" dirty="0"/>
          </a:p>
        </p:txBody>
      </p:sp>
      <p:sp>
        <p:nvSpPr>
          <p:cNvPr id="3" name="Content Placeholder 2"/>
          <p:cNvSpPr>
            <a:spLocks noGrp="1"/>
          </p:cNvSpPr>
          <p:nvPr>
            <p:ph idx="1"/>
          </p:nvPr>
        </p:nvSpPr>
        <p:spPr/>
        <p:txBody>
          <a:bodyPr/>
          <a:lstStyle/>
          <a:p>
            <a:r>
              <a:rPr lang="en-GB" i="1" dirty="0"/>
              <a:t>Security and safety </a:t>
            </a:r>
            <a:endParaRPr lang="en-GB" i="1" dirty="0" smtClean="0"/>
          </a:p>
          <a:p>
            <a:pPr lvl="1"/>
            <a:r>
              <a:rPr lang="en-GB" dirty="0" smtClean="0"/>
              <a:t>An attack </a:t>
            </a:r>
            <a:r>
              <a:rPr lang="en-GB" dirty="0"/>
              <a:t>that corrupts the system or its </a:t>
            </a:r>
            <a:r>
              <a:rPr lang="en-GB" dirty="0" smtClean="0"/>
              <a:t>data means that assumptions about safety may not hold. </a:t>
            </a:r>
            <a:r>
              <a:rPr lang="en-GB" dirty="0"/>
              <a:t>Safety checks </a:t>
            </a:r>
            <a:r>
              <a:rPr lang="en-GB" dirty="0" smtClean="0"/>
              <a:t>rely on analysing the </a:t>
            </a:r>
            <a:r>
              <a:rPr lang="en-GB" dirty="0"/>
              <a:t>source code of safety critical software and </a:t>
            </a:r>
            <a:r>
              <a:rPr lang="en-GB" dirty="0" smtClean="0"/>
              <a:t>assume the </a:t>
            </a:r>
            <a:r>
              <a:rPr lang="en-GB" dirty="0"/>
              <a:t>executing code is a completely accurate translation of that source code. If this is not the case, </a:t>
            </a:r>
            <a:r>
              <a:rPr lang="en-GB" dirty="0" smtClean="0"/>
              <a:t>safety</a:t>
            </a:r>
            <a:r>
              <a:rPr lang="en-GB" dirty="0"/>
              <a:t>-related failures may be induced and the safety case made for the software is invalid. </a:t>
            </a:r>
            <a:endParaRPr lang="en-GB" dirty="0" smtClean="0"/>
          </a:p>
          <a:p>
            <a:r>
              <a:rPr lang="en-GB" i="1" dirty="0"/>
              <a:t>Security and resilience</a:t>
            </a:r>
            <a:r>
              <a:rPr lang="en-GB" dirty="0"/>
              <a:t>  </a:t>
            </a:r>
            <a:endParaRPr lang="en-GB" dirty="0" smtClean="0"/>
          </a:p>
          <a:p>
            <a:pPr lvl="1"/>
            <a:r>
              <a:rPr lang="en-GB" dirty="0" smtClean="0"/>
              <a:t>Resilience </a:t>
            </a:r>
            <a:r>
              <a:rPr lang="en-GB" dirty="0"/>
              <a:t>is a system characteristic that reflects its ability to resist and recover from damaging events. The most probable damaging event on networked software systems is a cyberattack of some kind so most of the work now done in resilience is aimed at deterring, detecting and recovering from such attacks.</a:t>
            </a:r>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19</a:t>
            </a:fld>
            <a:endParaRPr lang="en-US"/>
          </a:p>
        </p:txBody>
      </p:sp>
    </p:spTree>
    <p:extLst>
      <p:ext uri="{BB962C8B-B14F-4D97-AF65-F5344CB8AC3E}">
        <p14:creationId xmlns:p14="http://schemas.microsoft.com/office/powerpoint/2010/main" val="214386703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smtClean="0"/>
              <a:t>Security and dependability</a:t>
            </a:r>
          </a:p>
          <a:p>
            <a:r>
              <a:rPr lang="en-GB" dirty="0" smtClean="0"/>
              <a:t>Security and organizations</a:t>
            </a:r>
          </a:p>
          <a:p>
            <a:r>
              <a:rPr lang="en-GB" dirty="0" smtClean="0"/>
              <a:t>Security requirements</a:t>
            </a:r>
          </a:p>
          <a:p>
            <a:r>
              <a:rPr lang="en-GB" dirty="0" smtClean="0"/>
              <a:t>Secure systems design</a:t>
            </a:r>
          </a:p>
          <a:p>
            <a:r>
              <a:rPr lang="en-GB" dirty="0" smtClean="0"/>
              <a:t>Security testing and assurance</a:t>
            </a:r>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smtClean="0"/>
              <a:t>Security and organizations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20</a:t>
            </a:fld>
            <a:endParaRPr lang="en-US"/>
          </a:p>
        </p:txBody>
      </p:sp>
    </p:spTree>
    <p:extLst>
      <p:ext uri="{BB962C8B-B14F-4D97-AF65-F5344CB8AC3E}">
        <p14:creationId xmlns:p14="http://schemas.microsoft.com/office/powerpoint/2010/main" val="2454638088"/>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 a business issue</a:t>
            </a:r>
            <a:endParaRPr lang="en-US" dirty="0"/>
          </a:p>
        </p:txBody>
      </p:sp>
      <p:sp>
        <p:nvSpPr>
          <p:cNvPr id="3" name="Content Placeholder 2"/>
          <p:cNvSpPr>
            <a:spLocks noGrp="1"/>
          </p:cNvSpPr>
          <p:nvPr>
            <p:ph idx="1"/>
          </p:nvPr>
        </p:nvSpPr>
        <p:spPr/>
        <p:txBody>
          <a:bodyPr/>
          <a:lstStyle/>
          <a:p>
            <a:r>
              <a:rPr lang="en-US" dirty="0" smtClean="0"/>
              <a:t>Security is expensive and it is important that security decisions are made in a cost-effective way</a:t>
            </a:r>
          </a:p>
          <a:p>
            <a:pPr lvl="1"/>
            <a:r>
              <a:rPr lang="en-US" dirty="0" smtClean="0"/>
              <a:t>There is no point in spending more than the value of an asset to keep that asset secure.</a:t>
            </a:r>
          </a:p>
          <a:p>
            <a:r>
              <a:rPr lang="en-US" dirty="0" smtClean="0"/>
              <a:t>Organizations use a risk-based approach to support security decision making and should have a defined security policy based on security risk analysis</a:t>
            </a:r>
          </a:p>
          <a:p>
            <a:r>
              <a:rPr lang="en-US" dirty="0" smtClean="0"/>
              <a:t>Security risk analysis is a business rather than a technical process</a:t>
            </a:r>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21</a:t>
            </a:fld>
            <a:endParaRPr lang="en-US"/>
          </a:p>
        </p:txBody>
      </p:sp>
    </p:spTree>
    <p:extLst>
      <p:ext uri="{BB962C8B-B14F-4D97-AF65-F5344CB8AC3E}">
        <p14:creationId xmlns:p14="http://schemas.microsoft.com/office/powerpoint/2010/main" val="15093752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security policies</a:t>
            </a:r>
            <a:endParaRPr lang="en-US" dirty="0"/>
          </a:p>
        </p:txBody>
      </p:sp>
      <p:sp>
        <p:nvSpPr>
          <p:cNvPr id="3" name="Content Placeholder 2"/>
          <p:cNvSpPr>
            <a:spLocks noGrp="1"/>
          </p:cNvSpPr>
          <p:nvPr>
            <p:ph idx="1"/>
          </p:nvPr>
        </p:nvSpPr>
        <p:spPr/>
        <p:txBody>
          <a:bodyPr/>
          <a:lstStyle/>
          <a:p>
            <a:r>
              <a:rPr lang="en-GB" dirty="0"/>
              <a:t>Security policies </a:t>
            </a:r>
            <a:r>
              <a:rPr lang="en-GB" dirty="0" smtClean="0"/>
              <a:t>should set </a:t>
            </a:r>
            <a:r>
              <a:rPr lang="en-GB" dirty="0"/>
              <a:t>out general information access strategies that should apply across the organization. </a:t>
            </a:r>
            <a:endParaRPr lang="en-GB" dirty="0" smtClean="0"/>
          </a:p>
          <a:p>
            <a:r>
              <a:rPr lang="en-GB" dirty="0"/>
              <a:t>The point of security policies is to inform everyone in an organization about security so these should not be long and detailed technical documents. </a:t>
            </a:r>
            <a:endParaRPr lang="en-GB" dirty="0" smtClean="0"/>
          </a:p>
          <a:p>
            <a:r>
              <a:rPr lang="en-GB" dirty="0" smtClean="0"/>
              <a:t>From </a:t>
            </a:r>
            <a:r>
              <a:rPr lang="en-GB" dirty="0"/>
              <a:t>a security engineering perspective, the security policy defines, in broad terms, the security goals of the organization. </a:t>
            </a:r>
            <a:endParaRPr lang="en-GB" dirty="0" smtClean="0"/>
          </a:p>
          <a:p>
            <a:r>
              <a:rPr lang="en-GB" dirty="0" smtClean="0"/>
              <a:t>The </a:t>
            </a:r>
            <a:r>
              <a:rPr lang="en-GB" dirty="0"/>
              <a:t>security engineering process is concerned with implementing these goals. </a:t>
            </a:r>
          </a:p>
          <a:p>
            <a:endParaRPr lang="en-GB" dirty="0" smtClean="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22</a:t>
            </a:fld>
            <a:endParaRPr lang="en-US"/>
          </a:p>
        </p:txBody>
      </p:sp>
    </p:spTree>
    <p:extLst>
      <p:ext uri="{BB962C8B-B14F-4D97-AF65-F5344CB8AC3E}">
        <p14:creationId xmlns:p14="http://schemas.microsoft.com/office/powerpoint/2010/main" val="299931372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policies</a:t>
            </a:r>
            <a:endParaRPr lang="en-US" dirty="0"/>
          </a:p>
        </p:txBody>
      </p:sp>
      <p:sp>
        <p:nvSpPr>
          <p:cNvPr id="3" name="Content Placeholder 2"/>
          <p:cNvSpPr>
            <a:spLocks noGrp="1"/>
          </p:cNvSpPr>
          <p:nvPr>
            <p:ph idx="1"/>
          </p:nvPr>
        </p:nvSpPr>
        <p:spPr/>
        <p:txBody>
          <a:bodyPr/>
          <a:lstStyle/>
          <a:p>
            <a:r>
              <a:rPr lang="en-GB" i="1" dirty="0" smtClean="0"/>
              <a:t>The </a:t>
            </a:r>
            <a:r>
              <a:rPr lang="en-GB" i="1" dirty="0"/>
              <a:t>assets that must be protected</a:t>
            </a:r>
            <a:r>
              <a:rPr lang="en-GB" dirty="0"/>
              <a:t> </a:t>
            </a:r>
            <a:endParaRPr lang="en-GB" dirty="0" smtClean="0"/>
          </a:p>
          <a:p>
            <a:pPr lvl="1"/>
            <a:r>
              <a:rPr lang="en-GB" dirty="0" smtClean="0"/>
              <a:t>It is not cost-effective </a:t>
            </a:r>
            <a:r>
              <a:rPr lang="en-GB" dirty="0"/>
              <a:t>to apply stringent security procedures to all organizational assets. Many assets are not confidential and </a:t>
            </a:r>
            <a:r>
              <a:rPr lang="en-GB" dirty="0" smtClean="0"/>
              <a:t>can be made </a:t>
            </a:r>
            <a:r>
              <a:rPr lang="en-GB" dirty="0"/>
              <a:t>freely available. </a:t>
            </a:r>
            <a:endParaRPr lang="en-GB" dirty="0" smtClean="0"/>
          </a:p>
          <a:p>
            <a:r>
              <a:rPr lang="en-GB" i="1" dirty="0"/>
              <a:t>The level of protection that is required for different types of asset</a:t>
            </a:r>
            <a:r>
              <a:rPr lang="en-GB" dirty="0"/>
              <a:t> </a:t>
            </a:r>
            <a:endParaRPr lang="en-GB" dirty="0" smtClean="0"/>
          </a:p>
          <a:p>
            <a:pPr lvl="1"/>
            <a:r>
              <a:rPr lang="en-GB" dirty="0" smtClean="0"/>
              <a:t>For </a:t>
            </a:r>
            <a:r>
              <a:rPr lang="en-GB" dirty="0"/>
              <a:t>sensitive personal information, a high level of security is required; for other information, the consequences of loss may be minor so a lower level of security is adequate. </a:t>
            </a:r>
            <a:endParaRPr lang="en-GB" dirty="0" smtClean="0"/>
          </a:p>
        </p:txBody>
      </p:sp>
      <p:sp>
        <p:nvSpPr>
          <p:cNvPr id="4" name="Date Placeholder 3"/>
          <p:cNvSpPr>
            <a:spLocks noGrp="1"/>
          </p:cNvSpPr>
          <p:nvPr>
            <p:ph type="dt" sz="half" idx="10"/>
          </p:nvPr>
        </p:nvSpPr>
        <p:spPr/>
        <p:txBody>
          <a:bodyPr/>
          <a:lstStyle/>
          <a:p>
            <a:r>
              <a:rPr lang="en-GB" smtClean="0"/>
              <a:t>12/11/2014</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23</a:t>
            </a:fld>
            <a:endParaRPr lang="en-US"/>
          </a:p>
        </p:txBody>
      </p:sp>
    </p:spTree>
    <p:extLst>
      <p:ext uri="{BB962C8B-B14F-4D97-AF65-F5344CB8AC3E}">
        <p14:creationId xmlns:p14="http://schemas.microsoft.com/office/powerpoint/2010/main" val="1912404994"/>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policies</a:t>
            </a:r>
            <a:endParaRPr lang="en-US" dirty="0"/>
          </a:p>
        </p:txBody>
      </p:sp>
      <p:sp>
        <p:nvSpPr>
          <p:cNvPr id="3" name="Content Placeholder 2"/>
          <p:cNvSpPr>
            <a:spLocks noGrp="1"/>
          </p:cNvSpPr>
          <p:nvPr>
            <p:ph idx="1"/>
          </p:nvPr>
        </p:nvSpPr>
        <p:spPr/>
        <p:txBody>
          <a:bodyPr/>
          <a:lstStyle/>
          <a:p>
            <a:r>
              <a:rPr lang="en-GB" i="1" dirty="0"/>
              <a:t>The responsibilities of individual users, managers and the organization</a:t>
            </a:r>
            <a:r>
              <a:rPr lang="en-GB" dirty="0"/>
              <a:t> </a:t>
            </a:r>
            <a:endParaRPr lang="en-GB" dirty="0" smtClean="0"/>
          </a:p>
          <a:p>
            <a:pPr lvl="1"/>
            <a:r>
              <a:rPr lang="en-GB" dirty="0" smtClean="0"/>
              <a:t>The </a:t>
            </a:r>
            <a:r>
              <a:rPr lang="en-GB" dirty="0"/>
              <a:t>security policy should set out what is expected of users e.g. strong passwords, log out of computers, office security, etc.</a:t>
            </a:r>
          </a:p>
          <a:p>
            <a:r>
              <a:rPr lang="en-GB" i="1" dirty="0"/>
              <a:t>Existing </a:t>
            </a:r>
            <a:r>
              <a:rPr lang="en-GB" i="1" dirty="0" smtClean="0"/>
              <a:t>security </a:t>
            </a:r>
            <a:r>
              <a:rPr lang="en-GB" i="1" dirty="0"/>
              <a:t>procedures and technologies that should be maintained</a:t>
            </a:r>
            <a:r>
              <a:rPr lang="en-GB" dirty="0"/>
              <a:t> </a:t>
            </a:r>
          </a:p>
          <a:p>
            <a:pPr lvl="1"/>
            <a:r>
              <a:rPr lang="en-GB" dirty="0" smtClean="0"/>
              <a:t>For </a:t>
            </a:r>
            <a:r>
              <a:rPr lang="en-GB" dirty="0"/>
              <a:t>reasons of practicality and cost, it may be essential to continue to use existing approaches to security even where these have known limitations.  </a:t>
            </a:r>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24</a:t>
            </a:fld>
            <a:endParaRPr lang="en-US"/>
          </a:p>
        </p:txBody>
      </p:sp>
    </p:spTree>
    <p:extLst>
      <p:ext uri="{BB962C8B-B14F-4D97-AF65-F5344CB8AC3E}">
        <p14:creationId xmlns:p14="http://schemas.microsoft.com/office/powerpoint/2010/main" val="37047236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dirty="0"/>
              <a:t>Security risk </a:t>
            </a:r>
            <a:r>
              <a:rPr lang="en-US" dirty="0" smtClean="0"/>
              <a:t>assessment and management</a:t>
            </a:r>
            <a:endParaRPr lang="en-US" dirty="0"/>
          </a:p>
        </p:txBody>
      </p:sp>
      <p:sp>
        <p:nvSpPr>
          <p:cNvPr id="112643" name="Rectangle 3"/>
          <p:cNvSpPr>
            <a:spLocks noGrp="1" noChangeArrowheads="1"/>
          </p:cNvSpPr>
          <p:nvPr>
            <p:ph idx="1"/>
          </p:nvPr>
        </p:nvSpPr>
        <p:spPr/>
        <p:txBody>
          <a:bodyPr/>
          <a:lstStyle/>
          <a:p>
            <a:r>
              <a:rPr lang="en-US" sz="2400" dirty="0"/>
              <a:t>Risk </a:t>
            </a:r>
            <a:r>
              <a:rPr lang="en-US" sz="2400" dirty="0" smtClean="0"/>
              <a:t>assessment and management </a:t>
            </a:r>
            <a:r>
              <a:rPr lang="en-US" sz="2400" dirty="0"/>
              <a:t>is concerned with assessing the possible losses that might ensue from attacks on the system and balancing these losses against the costs of security procedures that may reduce these losses.</a:t>
            </a:r>
          </a:p>
          <a:p>
            <a:r>
              <a:rPr lang="en-US" sz="2400" dirty="0"/>
              <a:t>Risk management should be driven by an </a:t>
            </a:r>
            <a:r>
              <a:rPr lang="en-US" sz="2400" dirty="0" smtClean="0"/>
              <a:t>organizational </a:t>
            </a:r>
            <a:r>
              <a:rPr lang="en-US" sz="2400" dirty="0"/>
              <a:t>security policy.</a:t>
            </a:r>
          </a:p>
          <a:p>
            <a:r>
              <a:rPr lang="en-US" sz="2400" dirty="0"/>
              <a:t>Risk management involves</a:t>
            </a:r>
          </a:p>
          <a:p>
            <a:pPr lvl="1"/>
            <a:r>
              <a:rPr lang="en-US" sz="2000" dirty="0"/>
              <a:t>Preliminary risk assessment</a:t>
            </a:r>
          </a:p>
          <a:p>
            <a:pPr lvl="1"/>
            <a:r>
              <a:rPr lang="en-US" sz="2000" dirty="0"/>
              <a:t>Life cycle risk </a:t>
            </a:r>
            <a:r>
              <a:rPr lang="en-US" sz="2000" dirty="0" smtClean="0"/>
              <a:t>assessment</a:t>
            </a:r>
          </a:p>
          <a:p>
            <a:pPr lvl="1"/>
            <a:r>
              <a:rPr lang="en-US" dirty="0" smtClean="0"/>
              <a:t>Operational risk assessment</a:t>
            </a:r>
            <a:endParaRPr lang="en-US" sz="2000"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25</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149372517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risk assessment</a:t>
            </a:r>
            <a:endParaRPr lang="en-US" dirty="0"/>
          </a:p>
        </p:txBody>
      </p:sp>
      <p:sp>
        <p:nvSpPr>
          <p:cNvPr id="3" name="Content Placeholder 2"/>
          <p:cNvSpPr>
            <a:spLocks noGrp="1"/>
          </p:cNvSpPr>
          <p:nvPr>
            <p:ph idx="1"/>
          </p:nvPr>
        </p:nvSpPr>
        <p:spPr/>
        <p:txBody>
          <a:bodyPr/>
          <a:lstStyle/>
          <a:p>
            <a:r>
              <a:rPr lang="en-US" dirty="0"/>
              <a:t>The aim of this initial risk assessment is to identify generic risks that are applicable to the system and to decide if an adequate level of security can be achieved at a reasonable cost. </a:t>
            </a:r>
            <a:endParaRPr lang="en-US" dirty="0" smtClean="0"/>
          </a:p>
          <a:p>
            <a:r>
              <a:rPr lang="en-US" dirty="0" smtClean="0"/>
              <a:t>The </a:t>
            </a:r>
            <a:r>
              <a:rPr lang="en-US" dirty="0"/>
              <a:t>risk assessment should </a:t>
            </a:r>
            <a:r>
              <a:rPr lang="en-US" dirty="0" smtClean="0"/>
              <a:t>focus </a:t>
            </a:r>
            <a:r>
              <a:rPr lang="en-US" dirty="0"/>
              <a:t>on the identification and analysis of high-level risks to the system. </a:t>
            </a:r>
            <a:endParaRPr lang="en-US" dirty="0" smtClean="0"/>
          </a:p>
          <a:p>
            <a:r>
              <a:rPr lang="en-US" dirty="0" smtClean="0"/>
              <a:t>The </a:t>
            </a:r>
            <a:r>
              <a:rPr lang="en-US" dirty="0"/>
              <a:t>outcomes of the risk assessment process are used to help identify security requirements.</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26</a:t>
            </a:fld>
            <a:endParaRPr lang="en-US"/>
          </a:p>
        </p:txBody>
      </p:sp>
    </p:spTree>
    <p:extLst>
      <p:ext uri="{BB962C8B-B14F-4D97-AF65-F5344CB8AC3E}">
        <p14:creationId xmlns:p14="http://schemas.microsoft.com/office/powerpoint/2010/main" val="86938281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risk assessment</a:t>
            </a:r>
            <a:endParaRPr lang="en-US" dirty="0"/>
          </a:p>
        </p:txBody>
      </p:sp>
      <p:sp>
        <p:nvSpPr>
          <p:cNvPr id="3" name="Content Placeholder 2"/>
          <p:cNvSpPr>
            <a:spLocks noGrp="1"/>
          </p:cNvSpPr>
          <p:nvPr>
            <p:ph idx="1"/>
          </p:nvPr>
        </p:nvSpPr>
        <p:spPr/>
        <p:txBody>
          <a:bodyPr/>
          <a:lstStyle/>
          <a:p>
            <a:r>
              <a:rPr lang="en-US" dirty="0"/>
              <a:t>This risk assessment takes place during the system development life cycle and is informed by the technical system design and implementation decisions. </a:t>
            </a:r>
            <a:endParaRPr lang="en-US" dirty="0" smtClean="0"/>
          </a:p>
          <a:p>
            <a:r>
              <a:rPr lang="en-US" dirty="0" smtClean="0"/>
              <a:t>The </a:t>
            </a:r>
            <a:r>
              <a:rPr lang="en-US" dirty="0"/>
              <a:t>results of the assessment may lead to changes to the security requirements and the addition of new requirements. </a:t>
            </a:r>
            <a:endParaRPr lang="en-US" dirty="0" smtClean="0"/>
          </a:p>
          <a:p>
            <a:r>
              <a:rPr lang="en-US" dirty="0" smtClean="0"/>
              <a:t>Known </a:t>
            </a:r>
            <a:r>
              <a:rPr lang="en-US" dirty="0"/>
              <a:t>and potential vulnerabilities are identified, and this knowledge is used to inform decision making about the system functionality and how it is to be implemented, tested, and deployed.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27</a:t>
            </a:fld>
            <a:endParaRPr lang="en-US"/>
          </a:p>
        </p:txBody>
      </p:sp>
    </p:spTree>
    <p:extLst>
      <p:ext uri="{BB962C8B-B14F-4D97-AF65-F5344CB8AC3E}">
        <p14:creationId xmlns:p14="http://schemas.microsoft.com/office/powerpoint/2010/main" val="1714332118"/>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risk assessment</a:t>
            </a:r>
            <a:endParaRPr lang="en-US" dirty="0"/>
          </a:p>
        </p:txBody>
      </p:sp>
      <p:sp>
        <p:nvSpPr>
          <p:cNvPr id="3" name="Content Placeholder 2"/>
          <p:cNvSpPr>
            <a:spLocks noGrp="1"/>
          </p:cNvSpPr>
          <p:nvPr>
            <p:ph idx="1"/>
          </p:nvPr>
        </p:nvSpPr>
        <p:spPr/>
        <p:txBody>
          <a:bodyPr/>
          <a:lstStyle/>
          <a:p>
            <a:r>
              <a:rPr lang="en-US" dirty="0"/>
              <a:t>This risk assessment process focuses on the use of the system and the possible risks that can </a:t>
            </a:r>
            <a:r>
              <a:rPr lang="en-US" dirty="0" smtClean="0"/>
              <a:t>arise from human behavior. </a:t>
            </a:r>
          </a:p>
          <a:p>
            <a:r>
              <a:rPr lang="en-US" dirty="0" smtClean="0"/>
              <a:t>Operational </a:t>
            </a:r>
            <a:r>
              <a:rPr lang="en-US" dirty="0"/>
              <a:t>risk assessment should continue after a system has been installed to take account of how the system is </a:t>
            </a:r>
            <a:r>
              <a:rPr lang="en-US" dirty="0" smtClean="0"/>
              <a:t>used. </a:t>
            </a:r>
          </a:p>
          <a:p>
            <a:r>
              <a:rPr lang="en-US" dirty="0" smtClean="0"/>
              <a:t>Organizational </a:t>
            </a:r>
            <a:r>
              <a:rPr lang="en-US" dirty="0"/>
              <a:t>changes may mean that the system is used in different ways from those originally planned. These changes lead to new security requirements that have to be implemented as the system evolves.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28</a:t>
            </a:fld>
            <a:endParaRPr lang="en-US"/>
          </a:p>
        </p:txBody>
      </p:sp>
    </p:spTree>
    <p:extLst>
      <p:ext uri="{BB962C8B-B14F-4D97-AF65-F5344CB8AC3E}">
        <p14:creationId xmlns:p14="http://schemas.microsoft.com/office/powerpoint/2010/main" val="105809849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686800" cy="1143000"/>
          </a:xfrm>
        </p:spPr>
        <p:txBody>
          <a:bodyPr/>
          <a:lstStyle/>
          <a:p>
            <a:pPr algn="ctr"/>
            <a:r>
              <a:rPr lang="en-US" dirty="0" smtClean="0"/>
              <a:t>Security requirements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29</a:t>
            </a:fld>
            <a:endParaRPr lang="en-US"/>
          </a:p>
        </p:txBody>
      </p:sp>
    </p:spTree>
    <p:extLst>
      <p:ext uri="{BB962C8B-B14F-4D97-AF65-F5344CB8AC3E}">
        <p14:creationId xmlns:p14="http://schemas.microsoft.com/office/powerpoint/2010/main" val="132310350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381000" y="263526"/>
            <a:ext cx="7940920" cy="1108075"/>
          </a:xfrm>
          <a:noFill/>
          <a:ln/>
        </p:spPr>
        <p:txBody>
          <a:bodyPr/>
          <a:lstStyle/>
          <a:p>
            <a:r>
              <a:rPr lang="en-GB"/>
              <a:t>Security engineering</a:t>
            </a:r>
          </a:p>
        </p:txBody>
      </p:sp>
      <p:sp>
        <p:nvSpPr>
          <p:cNvPr id="64514" name="Rectangle 2"/>
          <p:cNvSpPr>
            <a:spLocks noGrp="1" noChangeArrowheads="1"/>
          </p:cNvSpPr>
          <p:nvPr>
            <p:ph idx="1"/>
          </p:nvPr>
        </p:nvSpPr>
        <p:spPr>
          <a:noFill/>
          <a:ln/>
        </p:spPr>
        <p:txBody>
          <a:bodyPr/>
          <a:lstStyle/>
          <a:p>
            <a:r>
              <a:rPr lang="en-GB" dirty="0"/>
              <a:t>Tools, techniques and methods to support the development and maintenance of systems that can resist malicious attacks that are intended to damage a computer-based system or its data.</a:t>
            </a:r>
          </a:p>
          <a:p>
            <a:r>
              <a:rPr lang="en-GB" dirty="0"/>
              <a:t>A sub-field of the broader field of computer security</a:t>
            </a:r>
            <a:r>
              <a:rPr lang="en-GB" dirty="0" smtClean="0"/>
              <a:t>.</a:t>
            </a:r>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specification</a:t>
            </a:r>
            <a:endParaRPr lang="en-US" dirty="0"/>
          </a:p>
        </p:txBody>
      </p:sp>
      <p:sp>
        <p:nvSpPr>
          <p:cNvPr id="3" name="Content Placeholder 2"/>
          <p:cNvSpPr>
            <a:spLocks noGrp="1"/>
          </p:cNvSpPr>
          <p:nvPr>
            <p:ph idx="1"/>
          </p:nvPr>
        </p:nvSpPr>
        <p:spPr/>
        <p:txBody>
          <a:bodyPr/>
          <a:lstStyle/>
          <a:p>
            <a:r>
              <a:rPr lang="en-US" sz="2000" dirty="0" smtClean="0"/>
              <a:t>Security specification has something in common with safety requirements specification – in both cases, your concern is to avoid something bad happening.</a:t>
            </a:r>
          </a:p>
          <a:p>
            <a:r>
              <a:rPr lang="en-US" sz="2000" dirty="0" smtClean="0"/>
              <a:t>Four major differences</a:t>
            </a:r>
          </a:p>
          <a:p>
            <a:pPr lvl="1"/>
            <a:r>
              <a:rPr lang="en-US" sz="1800" dirty="0" smtClean="0"/>
              <a:t>Safety problems are accidental – the software is not operating in a hostile environment. In security, you must assume that attackers have knowledge of system weaknesses</a:t>
            </a:r>
          </a:p>
          <a:p>
            <a:pPr lvl="1"/>
            <a:r>
              <a:rPr lang="en-US" sz="1800" dirty="0" smtClean="0"/>
              <a:t>When safety failures occur, you can look for the root cause or weakness that led to the failure. When failure results from a deliberate attack, the attacker may conceal the cause of the failure.</a:t>
            </a:r>
          </a:p>
          <a:p>
            <a:pPr lvl="1"/>
            <a:r>
              <a:rPr lang="en-US" sz="1800" dirty="0" smtClean="0"/>
              <a:t>Shutting down a system can avoid a safety-related failure. Causing a shut down may be the aim of an attack.</a:t>
            </a:r>
          </a:p>
          <a:p>
            <a:pPr lvl="1"/>
            <a:r>
              <a:rPr lang="en-US" sz="1800" dirty="0" smtClean="0"/>
              <a:t>Safety-related events are not generated from an intelligent adversary. An attacker can probe defenses over time to discover weaknesses.</a:t>
            </a:r>
            <a:endParaRPr lang="en-US"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44750520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Types of security requirement</a:t>
            </a:r>
          </a:p>
        </p:txBody>
      </p:sp>
      <p:sp>
        <p:nvSpPr>
          <p:cNvPr id="171011" name="Rectangle 3"/>
          <p:cNvSpPr>
            <a:spLocks noGrp="1" noChangeArrowheads="1"/>
          </p:cNvSpPr>
          <p:nvPr>
            <p:ph idx="1"/>
          </p:nvPr>
        </p:nvSpPr>
        <p:spPr/>
        <p:txBody>
          <a:bodyPr/>
          <a:lstStyle/>
          <a:p>
            <a:pPr>
              <a:lnSpc>
                <a:spcPct val="90000"/>
              </a:lnSpc>
            </a:pPr>
            <a:r>
              <a:rPr lang="en-US" sz="2400"/>
              <a:t>Identification requirements.</a:t>
            </a:r>
          </a:p>
          <a:p>
            <a:pPr>
              <a:lnSpc>
                <a:spcPct val="90000"/>
              </a:lnSpc>
            </a:pPr>
            <a:r>
              <a:rPr lang="en-US" sz="2400"/>
              <a:t>Authentication requirements.</a:t>
            </a:r>
          </a:p>
          <a:p>
            <a:pPr>
              <a:lnSpc>
                <a:spcPct val="90000"/>
              </a:lnSpc>
            </a:pPr>
            <a:r>
              <a:rPr lang="en-US" sz="2400"/>
              <a:t>Authorisation requirements.</a:t>
            </a:r>
          </a:p>
          <a:p>
            <a:pPr>
              <a:lnSpc>
                <a:spcPct val="90000"/>
              </a:lnSpc>
            </a:pPr>
            <a:r>
              <a:rPr lang="en-US" sz="2400"/>
              <a:t>Immunity requirements.</a:t>
            </a:r>
          </a:p>
          <a:p>
            <a:pPr>
              <a:lnSpc>
                <a:spcPct val="90000"/>
              </a:lnSpc>
            </a:pPr>
            <a:r>
              <a:rPr lang="en-US" sz="2400"/>
              <a:t>Integrity requirements.</a:t>
            </a:r>
          </a:p>
          <a:p>
            <a:pPr>
              <a:lnSpc>
                <a:spcPct val="90000"/>
              </a:lnSpc>
            </a:pPr>
            <a:r>
              <a:rPr lang="en-US" sz="2400"/>
              <a:t>Intrusion detection requirements.</a:t>
            </a:r>
          </a:p>
          <a:p>
            <a:pPr>
              <a:lnSpc>
                <a:spcPct val="90000"/>
              </a:lnSpc>
            </a:pPr>
            <a:r>
              <a:rPr lang="en-US" sz="2400"/>
              <a:t>Non-repudiation requirements.</a:t>
            </a:r>
          </a:p>
          <a:p>
            <a:pPr>
              <a:lnSpc>
                <a:spcPct val="90000"/>
              </a:lnSpc>
            </a:pPr>
            <a:r>
              <a:rPr lang="en-US" sz="2400"/>
              <a:t>Privacy requirements.</a:t>
            </a:r>
          </a:p>
          <a:p>
            <a:pPr>
              <a:lnSpc>
                <a:spcPct val="90000"/>
              </a:lnSpc>
            </a:pPr>
            <a:r>
              <a:rPr lang="en-US" sz="2400"/>
              <a:t>Security auditing requirements.</a:t>
            </a:r>
          </a:p>
          <a:p>
            <a:pPr>
              <a:lnSpc>
                <a:spcPct val="90000"/>
              </a:lnSpc>
            </a:pPr>
            <a:r>
              <a:rPr lang="en-US" sz="2400"/>
              <a:t>System maintenance security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20549493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 classification</a:t>
            </a:r>
            <a:endParaRPr lang="en-US" dirty="0"/>
          </a:p>
        </p:txBody>
      </p:sp>
      <p:sp>
        <p:nvSpPr>
          <p:cNvPr id="3" name="Content Placeholder 2"/>
          <p:cNvSpPr>
            <a:spLocks noGrp="1"/>
          </p:cNvSpPr>
          <p:nvPr>
            <p:ph idx="1"/>
          </p:nvPr>
        </p:nvSpPr>
        <p:spPr/>
        <p:txBody>
          <a:bodyPr/>
          <a:lstStyle/>
          <a:p>
            <a:r>
              <a:rPr lang="en-US" dirty="0" smtClean="0"/>
              <a:t>Risk </a:t>
            </a:r>
            <a:r>
              <a:rPr lang="en-US" dirty="0"/>
              <a:t>avoidance requirements set out the risks that should be avoided by designing the system so that these risks simply cannot arise.</a:t>
            </a:r>
            <a:endParaRPr lang="en-GB" dirty="0"/>
          </a:p>
          <a:p>
            <a:r>
              <a:rPr lang="en-GB" dirty="0" smtClean="0"/>
              <a:t>Risk </a:t>
            </a:r>
            <a:r>
              <a:rPr lang="en-GB" dirty="0"/>
              <a:t>detection requirements define mechanisms that identify the risk if it arises and neutralise the risk before losses occur.</a:t>
            </a:r>
          </a:p>
          <a:p>
            <a:r>
              <a:rPr lang="en-GB" dirty="0" smtClean="0"/>
              <a:t>Risk </a:t>
            </a:r>
            <a:r>
              <a:rPr lang="en-GB" dirty="0"/>
              <a:t>mitigation requirements set out how the system should be designed so that it can recover from and restore system assets after some loss has occurred. </a:t>
            </a:r>
            <a:r>
              <a:rPr lang="en-US" dirty="0"/>
              <a:t>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32</a:t>
            </a:fld>
            <a:endParaRPr lang="en-US"/>
          </a:p>
        </p:txBody>
      </p:sp>
    </p:spTree>
    <p:extLst>
      <p:ext uri="{BB962C8B-B14F-4D97-AF65-F5344CB8AC3E}">
        <p14:creationId xmlns:p14="http://schemas.microsoft.com/office/powerpoint/2010/main" val="39374980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preliminary risk assessment process for security requirements</a:t>
            </a:r>
            <a:r>
              <a:rPr lang="en-GB" dirty="0" smtClean="0"/>
              <a:t> </a:t>
            </a:r>
            <a:endParaRPr lang="en-US" dirty="0"/>
          </a:p>
        </p:txBody>
      </p:sp>
      <p:pic>
        <p:nvPicPr>
          <p:cNvPr id="4" name="Content Placeholder 3" descr="12.9SecurityRiskAssessment.eps"/>
          <p:cNvPicPr>
            <a:picLocks noGrp="1" noChangeAspect="1"/>
          </p:cNvPicPr>
          <p:nvPr>
            <p:ph idx="1"/>
          </p:nvPr>
        </p:nvPicPr>
        <p:blipFill>
          <a:blip r:embed="rId2"/>
          <a:srcRect t="-2839" b="-2839"/>
          <a:stretch>
            <a:fillRect/>
          </a:stretch>
        </p:blipFill>
        <p:spPr>
          <a:xfrm>
            <a:off x="568051" y="1787441"/>
            <a:ext cx="7585148" cy="4171539"/>
          </a:xfrm>
        </p:spPr>
      </p:pic>
      <p:sp>
        <p:nvSpPr>
          <p:cNvPr id="5" name="Slide Number Placeholder 4"/>
          <p:cNvSpPr>
            <a:spLocks noGrp="1"/>
          </p:cNvSpPr>
          <p:nvPr>
            <p:ph type="sldNum" sz="quarter" idx="12"/>
          </p:nvPr>
        </p:nvSpPr>
        <p:spPr/>
        <p:txBody>
          <a:bodyPr/>
          <a:lstStyle/>
          <a:p>
            <a:fld id="{348D88E4-469E-644E-9952-CB69E8EF64CD}"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240550322"/>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Asset identification</a:t>
            </a:r>
          </a:p>
          <a:p>
            <a:pPr lvl="1"/>
            <a:r>
              <a:rPr lang="en-US" dirty="0" smtClean="0"/>
              <a:t>Identify the key system assets (or services) that have to be protected.</a:t>
            </a:r>
          </a:p>
          <a:p>
            <a:r>
              <a:rPr lang="en-US" dirty="0" smtClean="0"/>
              <a:t>Asset value assessment</a:t>
            </a:r>
          </a:p>
          <a:p>
            <a:pPr lvl="1"/>
            <a:r>
              <a:rPr lang="en-US" dirty="0" smtClean="0"/>
              <a:t>Estimate the value of the identified assets.</a:t>
            </a:r>
          </a:p>
          <a:p>
            <a:r>
              <a:rPr lang="en-US" dirty="0" smtClean="0"/>
              <a:t>Exposure assessment</a:t>
            </a:r>
          </a:p>
          <a:p>
            <a:pPr lvl="1"/>
            <a:r>
              <a:rPr lang="en-US" dirty="0" smtClean="0"/>
              <a:t>Assess the potential losses associated with each asset.</a:t>
            </a:r>
          </a:p>
          <a:p>
            <a:r>
              <a:rPr lang="en-US" dirty="0" smtClean="0"/>
              <a:t>Threat identification</a:t>
            </a:r>
          </a:p>
          <a:p>
            <a:pPr lvl="1"/>
            <a:r>
              <a:rPr lang="en-US" dirty="0" smtClean="0"/>
              <a:t>Identify the most probable threats to the system assets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577516133"/>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Attack assessment</a:t>
            </a:r>
          </a:p>
          <a:p>
            <a:pPr lvl="1"/>
            <a:r>
              <a:rPr lang="en-US" dirty="0" smtClean="0"/>
              <a:t>Decompose threats into possible attacks on the system and the ways that these may occur.</a:t>
            </a:r>
          </a:p>
          <a:p>
            <a:r>
              <a:rPr lang="en-US" dirty="0" smtClean="0"/>
              <a:t>Control identification</a:t>
            </a:r>
          </a:p>
          <a:p>
            <a:pPr lvl="1"/>
            <a:r>
              <a:rPr lang="en-US" dirty="0" smtClean="0"/>
              <a:t>Propose the controls that may be put in place to protect an asset.</a:t>
            </a:r>
          </a:p>
          <a:p>
            <a:r>
              <a:rPr lang="en-US" dirty="0" smtClean="0"/>
              <a:t>Feasibility assessment</a:t>
            </a:r>
          </a:p>
          <a:p>
            <a:pPr lvl="1"/>
            <a:r>
              <a:rPr lang="en-US" dirty="0" smtClean="0"/>
              <a:t>Assess the technical feasibility and cost of the controls.</a:t>
            </a:r>
          </a:p>
          <a:p>
            <a:r>
              <a:rPr lang="en-US" dirty="0" smtClean="0"/>
              <a:t>Security requirements definition</a:t>
            </a:r>
          </a:p>
          <a:p>
            <a:pPr lvl="1"/>
            <a:r>
              <a:rPr lang="en-US" dirty="0" smtClean="0"/>
              <a:t>Define system security requirements. These can be infrastructure or application system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529511707"/>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analysis in a preliminary risk assessment report for the </a:t>
            </a:r>
            <a:r>
              <a:rPr lang="en-US" dirty="0" smtClean="0"/>
              <a:t>Mentcare system</a:t>
            </a:r>
            <a:endParaRPr lang="en-US" dirty="0"/>
          </a:p>
        </p:txBody>
      </p:sp>
      <p:graphicFrame>
        <p:nvGraphicFramePr>
          <p:cNvPr id="4" name="Content Placeholder 3"/>
          <p:cNvGraphicFramePr>
            <a:graphicFrameLocks noGrp="1"/>
          </p:cNvGraphicFramePr>
          <p:nvPr>
            <p:ph idx="1"/>
          </p:nvPr>
        </p:nvGraphicFramePr>
        <p:xfrm>
          <a:off x="457200" y="2040006"/>
          <a:ext cx="8229600" cy="37070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Asset</a:t>
                      </a:r>
                      <a:endParaRPr lang="en-GB" sz="1400" b="1" dirty="0">
                        <a:solidFill>
                          <a:srgbClr val="000000"/>
                        </a:solidFill>
                        <a:latin typeface="Arial"/>
                        <a:ea typeface="Times New Roman"/>
                        <a:cs typeface="Arial"/>
                      </a:endParaRP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72000" marB="108000"/>
                </a:tc>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Exposure</a:t>
                      </a:r>
                      <a:endParaRPr lang="en-GB" sz="1400" b="1" dirty="0">
                        <a:solidFill>
                          <a:srgbClr val="000000"/>
                        </a:solidFill>
                        <a:latin typeface="Arial"/>
                        <a:ea typeface="Times New Roman"/>
                        <a:cs typeface="Arial"/>
                      </a:endParaRPr>
                    </a:p>
                  </a:txBody>
                  <a:tcPr marL="68580" marR="68580" marT="72000" marB="108000"/>
                </a:tc>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information system</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55987324"/>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t>
            </a:r>
            <a:r>
              <a:rPr lang="en-US" dirty="0"/>
              <a:t>and control analysis in a preliminary risk assessment </a:t>
            </a:r>
            <a:r>
              <a:rPr lang="en-US" dirty="0" smtClean="0"/>
              <a:t>report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9997126"/>
              </p:ext>
            </p:extLst>
          </p:nvPr>
        </p:nvGraphicFramePr>
        <p:xfrm>
          <a:off x="457200" y="2219732"/>
          <a:ext cx="7940292" cy="3389880"/>
        </p:xfrm>
        <a:graphic>
          <a:graphicData uri="http://schemas.openxmlformats.org/drawingml/2006/table">
            <a:tbl>
              <a:tblPr firstRow="1" bandRow="1">
                <a:tableStyleId>{5C22544A-7EE6-4342-B048-85BDC9FD1C3A}</a:tableStyleId>
              </a:tblPr>
              <a:tblGrid>
                <a:gridCol w="1985073"/>
                <a:gridCol w="1115793"/>
                <a:gridCol w="2142851"/>
                <a:gridCol w="2696575"/>
              </a:tblGrid>
              <a:tr h="370840">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Threat</a:t>
                      </a:r>
                      <a:endParaRPr lang="en-GB" sz="1400" b="1" dirty="0">
                        <a:solidFill>
                          <a:srgbClr val="000000"/>
                        </a:solidFill>
                        <a:latin typeface="Arial"/>
                        <a:ea typeface="Times New Roman"/>
                        <a:cs typeface="Arial"/>
                      </a:endParaRP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Probability</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Control</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Feasibility</a:t>
                      </a:r>
                      <a:endParaRPr lang="en-GB" sz="1400" b="1" dirty="0">
                        <a:solidFill>
                          <a:srgbClr val="000000"/>
                        </a:solidFill>
                        <a:latin typeface="Arial"/>
                        <a:ea typeface="Times New Roman"/>
                        <a:cs typeface="Arial"/>
                      </a:endParaRPr>
                    </a:p>
                  </a:txBody>
                  <a:tcPr marL="68580" marR="68580" marT="72000" marB="108000"/>
                </a:tc>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An unauthorized </a:t>
                      </a:r>
                      <a:r>
                        <a:rPr lang="en-GB" sz="1400" dirty="0">
                          <a:solidFill>
                            <a:srgbClr val="000000"/>
                          </a:solidFill>
                          <a:latin typeface="Arial"/>
                          <a:ea typeface="Times New Roman"/>
                          <a:cs typeface="Arial"/>
                        </a:rPr>
                        <a:t>user gains access as system manager and makes system unavailable</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Low</a:t>
                      </a:r>
                    </a:p>
                  </a:txBody>
                  <a:tcPr marL="68580" marR="68580" marT="72000" marB="108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Only allow system management from specific locations that are physically secure.</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108000"/>
                </a:tc>
              </a:tr>
              <a:tr h="370840">
                <a:tc>
                  <a:txBody>
                    <a:bodyPr/>
                    <a:lstStyle/>
                    <a:p>
                      <a:pPr algn="just">
                        <a:spcBef>
                          <a:spcPts val="600"/>
                        </a:spcBef>
                        <a:spcAft>
                          <a:spcPts val="0"/>
                        </a:spcAft>
                        <a:tabLst>
                          <a:tab pos="342900" algn="l"/>
                          <a:tab pos="685800" algn="l"/>
                          <a:tab pos="1028700" algn="l"/>
                        </a:tabLst>
                      </a:pPr>
                      <a:r>
                        <a:rPr lang="en-GB" sz="1400" dirty="0" smtClean="0">
                          <a:solidFill>
                            <a:srgbClr val="000000"/>
                          </a:solidFill>
                          <a:latin typeface="Arial"/>
                          <a:ea typeface="Times New Roman"/>
                          <a:cs typeface="Arial"/>
                        </a:rPr>
                        <a:t>An unauthorized </a:t>
                      </a:r>
                      <a:r>
                        <a:rPr lang="en-GB" sz="1400" dirty="0">
                          <a:solidFill>
                            <a:srgbClr val="000000"/>
                          </a:solidFill>
                          <a:latin typeface="Arial"/>
                          <a:ea typeface="Times New Roman"/>
                          <a:cs typeface="Arial"/>
                        </a:rPr>
                        <a:t>user gains access as system user and accesses confidential information</a:t>
                      </a:r>
                    </a:p>
                  </a:txBody>
                  <a:tcPr marL="68580" marR="68580" marT="72000" marB="108000"/>
                </a:tc>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High</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a:solidFill>
                            <a:srgbClr val="000000"/>
                          </a:solidFill>
                          <a:latin typeface="Arial"/>
                          <a:ea typeface="Times New Roman"/>
                          <a:cs typeface="Arial"/>
                        </a:rPr>
                        <a:t>Require all users to authenticate themselves using a biometric mechanism.</a:t>
                      </a:r>
                    </a:p>
                    <a:p>
                      <a:pPr algn="just">
                        <a:spcAft>
                          <a:spcPts val="0"/>
                        </a:spcAft>
                        <a:tabLst>
                          <a:tab pos="342900" algn="l"/>
                          <a:tab pos="685800" algn="l"/>
                          <a:tab pos="1028700" algn="l"/>
                        </a:tabLst>
                      </a:pPr>
                      <a:r>
                        <a:rPr lang="en-GB" sz="1400">
                          <a:solidFill>
                            <a:srgbClr val="000000"/>
                          </a:solidFill>
                          <a:latin typeface="Arial"/>
                          <a:ea typeface="Times New Roman"/>
                          <a:cs typeface="Arial"/>
                        </a:rPr>
                        <a:t>Log all changes to patient information to track system usage.</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dirty="0">
                          <a:solidFill>
                            <a:srgbClr val="000000"/>
                          </a:solidFill>
                          <a:latin typeface="Arial"/>
                          <a:ea typeface="Times New Roman"/>
                          <a:cs typeface="Arial"/>
                        </a:rPr>
                        <a:t>Technically feasible but high-cost solution. Possible user resistance.</a:t>
                      </a:r>
                    </a:p>
                    <a:p>
                      <a:pPr algn="just">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Simple and transparent to implement and also supports recovery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695254641"/>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 for the Mentcare system</a:t>
            </a:r>
            <a:endParaRPr lang="en-US" dirty="0"/>
          </a:p>
        </p:txBody>
      </p:sp>
      <p:sp>
        <p:nvSpPr>
          <p:cNvPr id="3" name="Content Placeholder 2"/>
          <p:cNvSpPr>
            <a:spLocks noGrp="1"/>
          </p:cNvSpPr>
          <p:nvPr>
            <p:ph idx="1"/>
          </p:nvPr>
        </p:nvSpPr>
        <p:spPr/>
        <p:txBody>
          <a:bodyPr/>
          <a:lstStyle/>
          <a:p>
            <a:r>
              <a:rPr lang="en-US" dirty="0" smtClean="0"/>
              <a:t>Patient information shall be downloaded at the start of a clinic session to a secure area on the system client that is used by clinical staff.</a:t>
            </a:r>
          </a:p>
          <a:p>
            <a:r>
              <a:rPr lang="en-US" dirty="0" smtClean="0"/>
              <a:t>All patient information on the system client shall be encrypted.</a:t>
            </a:r>
          </a:p>
          <a:p>
            <a:r>
              <a:rPr lang="en-US" dirty="0" smtClean="0"/>
              <a:t>Patient information shall be uploaded to the database after a clinic session has finished and deleted from the client computer.</a:t>
            </a:r>
          </a:p>
          <a:p>
            <a:r>
              <a:rPr lang="en-US" dirty="0" smtClean="0"/>
              <a:t>A log on a separate computer from the database server must be maintained of all changes made to the system database.</a:t>
            </a:r>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134603136"/>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3" name="Content Placeholder 2"/>
          <p:cNvSpPr>
            <a:spLocks noGrp="1"/>
          </p:cNvSpPr>
          <p:nvPr>
            <p:ph idx="1"/>
          </p:nvPr>
        </p:nvSpPr>
        <p:spPr/>
        <p:txBody>
          <a:bodyPr/>
          <a:lstStyle/>
          <a:p>
            <a:r>
              <a:rPr lang="en-US" dirty="0" smtClean="0"/>
              <a:t>Misuse cases are instances of threats to a system</a:t>
            </a:r>
          </a:p>
          <a:p>
            <a:r>
              <a:rPr lang="en-US" dirty="0" smtClean="0"/>
              <a:t>Interception threats</a:t>
            </a:r>
          </a:p>
          <a:p>
            <a:pPr lvl="1"/>
            <a:r>
              <a:rPr lang="en-US" dirty="0" smtClean="0"/>
              <a:t>Attacker gains access to an asset</a:t>
            </a:r>
          </a:p>
          <a:p>
            <a:r>
              <a:rPr lang="en-US" dirty="0" smtClean="0"/>
              <a:t>Interruption threats</a:t>
            </a:r>
          </a:p>
          <a:p>
            <a:pPr lvl="1"/>
            <a:r>
              <a:rPr lang="en-US" dirty="0" smtClean="0"/>
              <a:t>Attacker makes part of a system unavailable</a:t>
            </a:r>
          </a:p>
          <a:p>
            <a:r>
              <a:rPr lang="en-US" dirty="0" smtClean="0"/>
              <a:t>Modification threats</a:t>
            </a:r>
          </a:p>
          <a:p>
            <a:pPr lvl="1"/>
            <a:r>
              <a:rPr lang="en-US" dirty="0" smtClean="0"/>
              <a:t>A system asset if tampered with</a:t>
            </a:r>
          </a:p>
          <a:p>
            <a:r>
              <a:rPr lang="en-US" dirty="0" smtClean="0"/>
              <a:t>Fabrication threats</a:t>
            </a:r>
          </a:p>
          <a:p>
            <a:pPr lvl="1"/>
            <a:r>
              <a:rPr lang="en-US" dirty="0" smtClean="0"/>
              <a:t>False information is added to a system</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39</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dimensions</a:t>
            </a:r>
            <a:endParaRPr lang="en-US" dirty="0"/>
          </a:p>
        </p:txBody>
      </p:sp>
      <p:sp>
        <p:nvSpPr>
          <p:cNvPr id="3" name="Content Placeholder 2"/>
          <p:cNvSpPr>
            <a:spLocks noGrp="1"/>
          </p:cNvSpPr>
          <p:nvPr>
            <p:ph idx="1"/>
          </p:nvPr>
        </p:nvSpPr>
        <p:spPr/>
        <p:txBody>
          <a:bodyPr/>
          <a:lstStyle/>
          <a:p>
            <a:r>
              <a:rPr lang="en-GB" i="1" dirty="0"/>
              <a:t>Confidentiality</a:t>
            </a:r>
            <a:r>
              <a:rPr lang="en-GB" dirty="0"/>
              <a:t> </a:t>
            </a:r>
            <a:endParaRPr lang="en-GB" dirty="0" smtClean="0"/>
          </a:p>
          <a:p>
            <a:pPr lvl="1"/>
            <a:r>
              <a:rPr lang="en-GB" dirty="0" smtClean="0"/>
              <a:t>Information </a:t>
            </a:r>
            <a:r>
              <a:rPr lang="en-GB" dirty="0"/>
              <a:t>in a system may be disclosed or made accessible to people or programs that are not authorized to have access to that information. </a:t>
            </a:r>
            <a:r>
              <a:rPr lang="en-GB" dirty="0" smtClean="0"/>
              <a:t> </a:t>
            </a:r>
            <a:endParaRPr lang="en-GB" dirty="0"/>
          </a:p>
          <a:p>
            <a:r>
              <a:rPr lang="en-GB" i="1" dirty="0" smtClean="0"/>
              <a:t>Integrity </a:t>
            </a:r>
          </a:p>
          <a:p>
            <a:pPr lvl="1"/>
            <a:r>
              <a:rPr lang="en-GB" dirty="0" smtClean="0"/>
              <a:t>Information </a:t>
            </a:r>
            <a:r>
              <a:rPr lang="en-GB" dirty="0"/>
              <a:t>in a system may be damaged or corrupted making it unusual or unreliable. </a:t>
            </a:r>
            <a:endParaRPr lang="en-GB" dirty="0" smtClean="0"/>
          </a:p>
          <a:p>
            <a:r>
              <a:rPr lang="en-GB" i="1" dirty="0" smtClean="0"/>
              <a:t>Availability</a:t>
            </a:r>
            <a:r>
              <a:rPr lang="en-GB" dirty="0" smtClean="0"/>
              <a:t> </a:t>
            </a:r>
          </a:p>
          <a:p>
            <a:pPr lvl="1"/>
            <a:r>
              <a:rPr lang="en-GB" dirty="0" smtClean="0"/>
              <a:t>Access </a:t>
            </a:r>
            <a:r>
              <a:rPr lang="en-GB" dirty="0"/>
              <a:t>to a system or its data that is normally available may not be possible. </a:t>
            </a:r>
            <a:r>
              <a:rPr lang="en-GB" dirty="0" smtClean="0"/>
              <a:t>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a:t>
            </a:fld>
            <a:endParaRPr lang="en-US"/>
          </a:p>
        </p:txBody>
      </p:sp>
    </p:spTree>
    <p:extLst>
      <p:ext uri="{BB962C8B-B14F-4D97-AF65-F5344CB8AC3E}">
        <p14:creationId xmlns:p14="http://schemas.microsoft.com/office/powerpoint/2010/main" val="2398585772"/>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40</a:t>
            </a:fld>
            <a:endParaRPr lang="en-US"/>
          </a:p>
        </p:txBody>
      </p:sp>
      <p:pic>
        <p:nvPicPr>
          <p:cNvPr id="7" name="Picture 6" descr="13.8 Mi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15" y="1927839"/>
            <a:ext cx="6956194" cy="4048460"/>
          </a:xfrm>
          <a:prstGeom prst="rect">
            <a:avLst/>
          </a:prstGeom>
        </p:spPr>
      </p:pic>
    </p:spTree>
    <p:extLst>
      <p:ext uri="{BB962C8B-B14F-4D97-AF65-F5344CB8AC3E}">
        <p14:creationId xmlns:p14="http://schemas.microsoft.com/office/powerpoint/2010/main" val="1466681642"/>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use case – Transfer data</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26266561"/>
              </p:ext>
            </p:extLst>
          </p:nvPr>
        </p:nvGraphicFramePr>
        <p:xfrm>
          <a:off x="457200" y="1657826"/>
          <a:ext cx="8365038" cy="4841513"/>
        </p:xfrm>
        <a:graphic>
          <a:graphicData uri="http://schemas.openxmlformats.org/drawingml/2006/table">
            <a:tbl>
              <a:tblPr firstRow="1" bandRow="1">
                <a:tableStyleId>{5C22544A-7EE6-4342-B048-85BDC9FD1C3A}</a:tableStyleId>
              </a:tblPr>
              <a:tblGrid>
                <a:gridCol w="1721818"/>
                <a:gridCol w="6643220"/>
              </a:tblGrid>
              <a:tr h="35132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Transfer data</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r>
              <a:tr h="519765">
                <a:tc>
                  <a:txBody>
                    <a:bodyPr/>
                    <a:lstStyle/>
                    <a:p>
                      <a:pPr algn="just">
                        <a:spcAft>
                          <a:spcPts val="0"/>
                        </a:spcAft>
                      </a:pPr>
                      <a:r>
                        <a:rPr lang="en-GB" sz="1800" dirty="0">
                          <a:solidFill>
                            <a:srgbClr val="000000"/>
                          </a:solidFill>
                          <a:effectLst/>
                          <a:latin typeface="Formata Regular"/>
                          <a:ea typeface="Times New Roman"/>
                          <a:cs typeface="Times New Roman"/>
                        </a:rPr>
                        <a:t>Actors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a:t>
                      </a:r>
                      <a:endParaRPr lang="en-GB" sz="1800" dirty="0">
                        <a:solidFill>
                          <a:srgbClr val="000000"/>
                        </a:solidFill>
                        <a:effectLst/>
                        <a:latin typeface="Arial"/>
                        <a:ea typeface="Times New Roman"/>
                        <a:cs typeface="Times New Roman"/>
                      </a:endParaRPr>
                    </a:p>
                  </a:txBody>
                  <a:tcPr marL="68580" marR="68580" marT="0" marB="0"/>
                </a:tc>
              </a:tr>
              <a:tr h="1336188">
                <a:tc>
                  <a:txBody>
                    <a:bodyPr/>
                    <a:lstStyle/>
                    <a:p>
                      <a:pPr algn="just">
                        <a:spcAft>
                          <a:spcPts val="0"/>
                        </a:spcAft>
                      </a:pPr>
                      <a:r>
                        <a:rPr lang="en-GB" sz="1800" dirty="0">
                          <a:solidFill>
                            <a:srgbClr val="000000"/>
                          </a:solidFill>
                          <a:effectLst/>
                          <a:latin typeface="Formata Regular"/>
                          <a:ea typeface="Times New Roman"/>
                          <a:cs typeface="Times New Roman"/>
                        </a:rPr>
                        <a:t>Description</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may transfer data from the Mentcare system to a general patient record database that is maintained by a health authority. The information transferred may either be updated personal information (address, phone number, etc.) or a summary of the patient’s diagnosis and </a:t>
                      </a:r>
                      <a:r>
                        <a:rPr lang="en-GB" sz="1800" dirty="0" smtClean="0">
                          <a:solidFill>
                            <a:srgbClr val="000000"/>
                          </a:solidFill>
                          <a:effectLst/>
                          <a:latin typeface="Formata Regular"/>
                          <a:ea typeface="Times New Roman"/>
                          <a:cs typeface="Times New Roman"/>
                        </a:rPr>
                        <a:t>treatment.</a:t>
                      </a:r>
                      <a:endParaRPr lang="en-GB" sz="1800" dirty="0">
                        <a:solidFill>
                          <a:srgbClr val="000000"/>
                        </a:solidFill>
                        <a:effectLst/>
                        <a:latin typeface="Arial"/>
                        <a:ea typeface="Times New Roman"/>
                        <a:cs typeface="Times New Roman"/>
                      </a:endParaRPr>
                    </a:p>
                  </a:txBody>
                  <a:tcPr marL="68580" marR="68580" marT="0" marB="0"/>
                </a:tc>
              </a:tr>
              <a:tr h="519765">
                <a:tc>
                  <a:txBody>
                    <a:bodyPr/>
                    <a:lstStyle/>
                    <a:p>
                      <a:pPr algn="just">
                        <a:spcAft>
                          <a:spcPts val="0"/>
                        </a:spcAft>
                      </a:pPr>
                      <a:r>
                        <a:rPr lang="en-GB" sz="1800" dirty="0">
                          <a:solidFill>
                            <a:srgbClr val="000000"/>
                          </a:solidFill>
                          <a:effectLst/>
                          <a:latin typeface="Formata Regular"/>
                          <a:ea typeface="Times New Roman"/>
                          <a:cs typeface="Times New Roman"/>
                        </a:rPr>
                        <a:t>Data</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a:t>
                      </a:r>
                      <a:r>
                        <a:rPr lang="en-GB" sz="1800" smtClean="0">
                          <a:solidFill>
                            <a:srgbClr val="000000"/>
                          </a:solidFill>
                          <a:effectLst/>
                          <a:latin typeface="Formata Regular"/>
                          <a:ea typeface="Times New Roman"/>
                          <a:cs typeface="Times New Roman"/>
                        </a:rPr>
                        <a:t>summary.</a:t>
                      </a:r>
                      <a:endParaRPr lang="en-GB" sz="1800">
                        <a:solidFill>
                          <a:srgbClr val="000000"/>
                        </a:solidFill>
                        <a:effectLst/>
                        <a:latin typeface="Arial"/>
                        <a:ea typeface="Times New Roman"/>
                        <a:cs typeface="Times New Roman"/>
                      </a:endParaRPr>
                    </a:p>
                  </a:txBody>
                  <a:tcPr marL="68580" marR="68580" marT="0" marB="0"/>
                </a:tc>
              </a:tr>
              <a:tr h="519765">
                <a:tc>
                  <a:txBody>
                    <a:bodyPr/>
                    <a:lstStyle/>
                    <a:p>
                      <a:pPr algn="just">
                        <a:spcAft>
                          <a:spcPts val="0"/>
                        </a:spcAft>
                      </a:pPr>
                      <a:r>
                        <a:rPr lang="en-GB" sz="1800">
                          <a:solidFill>
                            <a:srgbClr val="000000"/>
                          </a:solidFill>
                          <a:effectLst/>
                          <a:latin typeface="Formata Regular"/>
                          <a:ea typeface="Times New Roman"/>
                          <a:cs typeface="Times New Roman"/>
                        </a:rPr>
                        <a:t>Stimulus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User command issued by medical </a:t>
                      </a:r>
                      <a:r>
                        <a:rPr lang="en-GB" sz="1800" dirty="0" smtClean="0">
                          <a:solidFill>
                            <a:srgbClr val="000000"/>
                          </a:solidFill>
                          <a:effectLst/>
                          <a:latin typeface="Formata Regular"/>
                          <a:ea typeface="Times New Roman"/>
                          <a:cs typeface="Times New Roman"/>
                        </a:rPr>
                        <a:t>receptionist.</a:t>
                      </a:r>
                      <a:endParaRPr lang="en-GB" sz="1800" dirty="0">
                        <a:solidFill>
                          <a:srgbClr val="000000"/>
                        </a:solidFill>
                        <a:effectLst/>
                        <a:latin typeface="Arial"/>
                        <a:ea typeface="Times New Roman"/>
                        <a:cs typeface="Times New Roman"/>
                      </a:endParaRPr>
                    </a:p>
                  </a:txBody>
                  <a:tcPr marL="68580" marR="68580" marT="0" marB="0"/>
                </a:tc>
              </a:tr>
              <a:tr h="519765">
                <a:tc>
                  <a:txBody>
                    <a:bodyPr/>
                    <a:lstStyle/>
                    <a:p>
                      <a:pPr algn="just">
                        <a:spcAft>
                          <a:spcPts val="0"/>
                        </a:spcAft>
                      </a:pPr>
                      <a:r>
                        <a:rPr lang="en-GB" sz="1800">
                          <a:solidFill>
                            <a:srgbClr val="000000"/>
                          </a:solidFill>
                          <a:effectLst/>
                          <a:latin typeface="Formata Regular"/>
                          <a:ea typeface="Times New Roman"/>
                          <a:cs typeface="Times New Roman"/>
                        </a:rPr>
                        <a:t>Response</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Confirmation that PRS has been </a:t>
                      </a:r>
                      <a:r>
                        <a:rPr lang="en-GB" sz="1800" dirty="0" smtClean="0">
                          <a:solidFill>
                            <a:srgbClr val="000000"/>
                          </a:solidFill>
                          <a:effectLst/>
                          <a:latin typeface="Formata Regular"/>
                          <a:ea typeface="Times New Roman"/>
                          <a:cs typeface="Times New Roman"/>
                        </a:rPr>
                        <a:t>updated.</a:t>
                      </a:r>
                      <a:endParaRPr lang="en-GB" sz="1800" dirty="0">
                        <a:solidFill>
                          <a:srgbClr val="000000"/>
                        </a:solidFill>
                        <a:effectLst/>
                        <a:latin typeface="Arial"/>
                        <a:ea typeface="Times New Roman"/>
                        <a:cs typeface="Times New Roman"/>
                      </a:endParaRPr>
                    </a:p>
                  </a:txBody>
                  <a:tcPr marL="68580" marR="68580" marT="0" marB="0"/>
                </a:tc>
              </a:tr>
              <a:tr h="1039530">
                <a:tc>
                  <a:txBody>
                    <a:bodyPr/>
                    <a:lstStyle/>
                    <a:p>
                      <a:pPr algn="just">
                        <a:spcAft>
                          <a:spcPts val="0"/>
                        </a:spcAft>
                      </a:pPr>
                      <a:r>
                        <a:rPr lang="en-GB" sz="1800">
                          <a:solidFill>
                            <a:srgbClr val="000000"/>
                          </a:solidFill>
                          <a:effectLst/>
                          <a:latin typeface="Formata Regular"/>
                          <a:ea typeface="Times New Roman"/>
                          <a:cs typeface="Times New Roman"/>
                        </a:rPr>
                        <a:t>Comments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The receptionist must have appropriate security permissions to access the patient information and the PRS.</a:t>
                      </a:r>
                      <a:endParaRPr lang="en-GB" sz="1800" dirty="0">
                        <a:solidFill>
                          <a:srgbClr val="000000"/>
                        </a:solidFill>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833203474"/>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misuse case: Intercept transfer</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20978753"/>
              </p:ext>
            </p:extLst>
          </p:nvPr>
        </p:nvGraphicFramePr>
        <p:xfrm>
          <a:off x="457200" y="1882477"/>
          <a:ext cx="8229600" cy="3388360"/>
        </p:xfrm>
        <a:graphic>
          <a:graphicData uri="http://schemas.openxmlformats.org/drawingml/2006/table">
            <a:tbl>
              <a:tblPr firstRow="1" bandRow="1">
                <a:tableStyleId>{5C22544A-7EE6-4342-B048-85BDC9FD1C3A}</a:tableStyleId>
              </a:tblPr>
              <a:tblGrid>
                <a:gridCol w="1481878"/>
                <a:gridCol w="6747722"/>
              </a:tblGrid>
              <a:tr h="8856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Actors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 Attacker</a:t>
                      </a:r>
                      <a:endParaRPr lang="en-GB" sz="1800" dirty="0">
                        <a:solidFill>
                          <a:srgbClr val="000000"/>
                        </a:solidFill>
                        <a:effectLst/>
                        <a:latin typeface="Arial"/>
                        <a:ea typeface="Times New Roman"/>
                        <a:cs typeface="Times New Roman"/>
                      </a:endParaRPr>
                    </a:p>
                  </a:txBody>
                  <a:tcPr marL="68580" marR="68580" marT="0" marB="0"/>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Description</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transfers data from his or her PC to the Mentcare system on the server. An attacker intercepts the data transfer and takes a copy of that data.</a:t>
                      </a:r>
                      <a:endParaRPr lang="en-GB" sz="1800" dirty="0">
                        <a:solidFill>
                          <a:srgbClr val="000000"/>
                        </a:solidFill>
                        <a:effectLst/>
                        <a:latin typeface="Arial"/>
                        <a:ea typeface="Times New Roman"/>
                        <a:cs typeface="Times New Roman"/>
                      </a:endParaRPr>
                    </a:p>
                  </a:txBody>
                  <a:tcPr marL="68580" marR="68580" marT="0" marB="0"/>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Data (assets)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summary</a:t>
                      </a:r>
                      <a:endParaRPr lang="en-GB" sz="1800">
                        <a:solidFill>
                          <a:srgbClr val="000000"/>
                        </a:solidFill>
                        <a:effectLst/>
                        <a:latin typeface="Arial"/>
                        <a:ea typeface="Times New Roman"/>
                        <a:cs typeface="Times New Roman"/>
                      </a:endParaRPr>
                    </a:p>
                  </a:txBody>
                  <a:tcPr marL="68580" marR="68580" marT="0" marB="0"/>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Attacks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network monitor is added to the system and packets from the receptionist to the server are intercepted.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 spoof server is set up between the receptionist and the database server so that receptionist believes they are interacting with the real system.</a:t>
                      </a:r>
                      <a:endParaRPr lang="en-GB" sz="1800" dirty="0">
                        <a:solidFill>
                          <a:srgbClr val="000000"/>
                        </a:solidFill>
                        <a:effectLst/>
                        <a:latin typeface="Arial"/>
                        <a:ea typeface="Times New Roman"/>
                        <a:cs typeface="Times New Roman"/>
                      </a:endParaRPr>
                    </a:p>
                  </a:txBody>
                  <a:tcPr marL="68580" marR="68580" marT="0" marB="0"/>
                </a:tc>
              </a:tr>
            </a:tbl>
          </a:graphicData>
        </a:graphic>
      </p:graphicFrame>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42</a:t>
            </a:fld>
            <a:endParaRPr lang="en-US"/>
          </a:p>
        </p:txBody>
      </p:sp>
    </p:spTree>
    <p:extLst>
      <p:ext uri="{BB962C8B-B14F-4D97-AF65-F5344CB8AC3E}">
        <p14:creationId xmlns:p14="http://schemas.microsoft.com/office/powerpoint/2010/main" val="415178817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 Intercept transfer</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59222788"/>
              </p:ext>
            </p:extLst>
          </p:nvPr>
        </p:nvGraphicFramePr>
        <p:xfrm>
          <a:off x="457200" y="2086601"/>
          <a:ext cx="8229600" cy="3566160"/>
        </p:xfrm>
        <a:graphic>
          <a:graphicData uri="http://schemas.openxmlformats.org/drawingml/2006/table">
            <a:tbl>
              <a:tblPr firstRow="1" bandRow="1">
                <a:tableStyleId>{5C22544A-7EE6-4342-B048-85BDC9FD1C3A}</a:tableStyleId>
              </a:tblPr>
              <a:tblGrid>
                <a:gridCol w="2207615"/>
                <a:gridCol w="6021985"/>
              </a:tblGrid>
              <a:tr h="36839">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r>
              <a:tr h="370840">
                <a:tc>
                  <a:txBody>
                    <a:bodyPr/>
                    <a:lstStyle/>
                    <a:p>
                      <a:pPr algn="just">
                        <a:spcAft>
                          <a:spcPts val="0"/>
                        </a:spcAft>
                        <a:tabLst>
                          <a:tab pos="990600" algn="l"/>
                        </a:tabLst>
                      </a:pPr>
                      <a:r>
                        <a:rPr lang="en-GB" sz="1800" dirty="0">
                          <a:solidFill>
                            <a:srgbClr val="000000"/>
                          </a:solidFill>
                          <a:effectLst/>
                          <a:latin typeface="Formata Regular"/>
                          <a:ea typeface="Times New Roman"/>
                          <a:cs typeface="Times New Roman"/>
                        </a:rPr>
                        <a:t>Mitigations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networking equipment must be maintained in a locked room. Engineers accessing the equipment must be accredited.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All data transfers between the client and server must be encrypted.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Certificate-based client-server communication must be used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 </a:t>
                      </a:r>
                      <a:endParaRPr lang="en-GB" sz="1800" dirty="0">
                        <a:solidFill>
                          <a:srgbClr val="000000"/>
                        </a:solidFill>
                        <a:effectLst/>
                        <a:latin typeface="Arial"/>
                        <a:ea typeface="Times New Roman"/>
                        <a:cs typeface="Times New Roman"/>
                      </a:endParaRPr>
                    </a:p>
                  </a:txBody>
                  <a:tcPr marL="68580" marR="68580" marT="0" marB="0"/>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Requirements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communications between the client and the server must use the Secure Socket Layer (SSL). The https protocol uses certificate based authentication and encryption.</a:t>
                      </a:r>
                      <a:endParaRPr lang="en-GB" sz="1800" dirty="0">
                        <a:solidFill>
                          <a:srgbClr val="000000"/>
                        </a:solidFill>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94715248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Secure systems design</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44</a:t>
            </a:fld>
            <a:endParaRPr lang="en-US"/>
          </a:p>
        </p:txBody>
      </p:sp>
    </p:spTree>
    <p:extLst>
      <p:ext uri="{BB962C8B-B14F-4D97-AF65-F5344CB8AC3E}">
        <p14:creationId xmlns:p14="http://schemas.microsoft.com/office/powerpoint/2010/main" val="3648508011"/>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smtClean="0"/>
              <a:t>Secure systems design</a:t>
            </a:r>
            <a:endParaRPr lang="en-US" dirty="0"/>
          </a:p>
        </p:txBody>
      </p:sp>
      <p:sp>
        <p:nvSpPr>
          <p:cNvPr id="141315" name="Rectangle 3"/>
          <p:cNvSpPr>
            <a:spLocks noGrp="1" noChangeArrowheads="1"/>
          </p:cNvSpPr>
          <p:nvPr>
            <p:ph idx="1"/>
          </p:nvPr>
        </p:nvSpPr>
        <p:spPr/>
        <p:txBody>
          <a:bodyPr>
            <a:normAutofit/>
          </a:bodyPr>
          <a:lstStyle/>
          <a:p>
            <a:r>
              <a:rPr lang="en-US" dirty="0" smtClean="0"/>
              <a:t>Security should be designed into a system – it is very difficult to make an insecure system secure after it has been designed or implemented</a:t>
            </a:r>
          </a:p>
          <a:p>
            <a:r>
              <a:rPr lang="en-US" dirty="0" smtClean="0"/>
              <a:t>Architectural design</a:t>
            </a:r>
          </a:p>
          <a:p>
            <a:pPr lvl="1"/>
            <a:r>
              <a:rPr lang="en-US" dirty="0" smtClean="0"/>
              <a:t>how </a:t>
            </a:r>
            <a:r>
              <a:rPr lang="en-US" dirty="0"/>
              <a:t>do architectural design decisions affect the security of a system?</a:t>
            </a:r>
          </a:p>
          <a:p>
            <a:r>
              <a:rPr lang="en-US" dirty="0"/>
              <a:t>Good </a:t>
            </a:r>
            <a:r>
              <a:rPr lang="en-US" dirty="0" smtClean="0"/>
              <a:t>practice</a:t>
            </a:r>
          </a:p>
          <a:p>
            <a:pPr lvl="1"/>
            <a:r>
              <a:rPr lang="en-US" dirty="0" smtClean="0"/>
              <a:t>what </a:t>
            </a:r>
            <a:r>
              <a:rPr lang="en-US" dirty="0"/>
              <a:t>is accepted good practice when designing secure systems</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45</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compromises</a:t>
            </a:r>
            <a:endParaRPr lang="en-US" dirty="0"/>
          </a:p>
        </p:txBody>
      </p:sp>
      <p:sp>
        <p:nvSpPr>
          <p:cNvPr id="3" name="Content Placeholder 2"/>
          <p:cNvSpPr>
            <a:spLocks noGrp="1"/>
          </p:cNvSpPr>
          <p:nvPr>
            <p:ph idx="1"/>
          </p:nvPr>
        </p:nvSpPr>
        <p:spPr/>
        <p:txBody>
          <a:bodyPr/>
          <a:lstStyle/>
          <a:p>
            <a:r>
              <a:rPr lang="en-US" dirty="0" smtClean="0"/>
              <a:t>Adding security features to a system to enhance its security affects other attributes of the system</a:t>
            </a:r>
          </a:p>
          <a:p>
            <a:r>
              <a:rPr lang="en-US" dirty="0" smtClean="0"/>
              <a:t>Performance</a:t>
            </a:r>
          </a:p>
          <a:p>
            <a:pPr lvl="1"/>
            <a:r>
              <a:rPr lang="en-US" dirty="0" smtClean="0"/>
              <a:t>Additional security checks slow down a system so its response time or throughput may be affected</a:t>
            </a:r>
          </a:p>
          <a:p>
            <a:r>
              <a:rPr lang="en-US" dirty="0" smtClean="0"/>
              <a:t>Usability</a:t>
            </a:r>
          </a:p>
          <a:p>
            <a:pPr lvl="1"/>
            <a:r>
              <a:rPr lang="en-US" dirty="0" smtClean="0"/>
              <a:t>Security measures may require users to remember information or require additional interactions to complete a transaction. This makes the system less usable and can frustrate system users.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46</a:t>
            </a:fld>
            <a:endParaRPr lang="en-US"/>
          </a:p>
        </p:txBody>
      </p:sp>
    </p:spTree>
    <p:extLst>
      <p:ext uri="{BB962C8B-B14F-4D97-AF65-F5344CB8AC3E}">
        <p14:creationId xmlns:p14="http://schemas.microsoft.com/office/powerpoint/2010/main" val="208761503"/>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smtClean="0"/>
              <a:t>Design risk </a:t>
            </a:r>
            <a:r>
              <a:rPr lang="en-US" dirty="0"/>
              <a:t>assessment</a:t>
            </a:r>
          </a:p>
        </p:txBody>
      </p:sp>
      <p:sp>
        <p:nvSpPr>
          <p:cNvPr id="116739" name="Rectangle 3"/>
          <p:cNvSpPr>
            <a:spLocks noGrp="1" noChangeArrowheads="1"/>
          </p:cNvSpPr>
          <p:nvPr>
            <p:ph idx="1"/>
          </p:nvPr>
        </p:nvSpPr>
        <p:spPr/>
        <p:txBody>
          <a:bodyPr/>
          <a:lstStyle/>
          <a:p>
            <a:r>
              <a:rPr lang="en-US"/>
              <a:t>Risk assessment while the system is being developed and after it has been deployed</a:t>
            </a:r>
          </a:p>
          <a:p>
            <a:r>
              <a:rPr lang="en-US"/>
              <a:t>More information is available - system platform, middleware and the system architecture and data organisation.</a:t>
            </a:r>
          </a:p>
          <a:p>
            <a:r>
              <a:rPr lang="en-US"/>
              <a:t>Vulnerabilities that arise from design choices may therefore be identified.</a:t>
            </a:r>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47</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and risk assessment</a:t>
            </a:r>
            <a:endParaRPr lang="en-US" dirty="0"/>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48</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pic>
        <p:nvPicPr>
          <p:cNvPr id="8" name="Picture 7" descr="13.10 Design and risk assessment.eps"/>
          <p:cNvPicPr>
            <a:picLocks noChangeAspect="1"/>
          </p:cNvPicPr>
          <p:nvPr/>
        </p:nvPicPr>
        <p:blipFill rotWithShape="1">
          <a:blip r:embed="rId2">
            <a:extLst>
              <a:ext uri="{28A0092B-C50C-407E-A947-70E740481C1C}">
                <a14:useLocalDpi xmlns:a14="http://schemas.microsoft.com/office/drawing/2010/main" val="0"/>
              </a:ext>
            </a:extLst>
          </a:blip>
          <a:srcRect l="52674" t="51453" r="-3080" b="8955"/>
          <a:stretch/>
        </p:blipFill>
        <p:spPr>
          <a:xfrm>
            <a:off x="321125" y="1837115"/>
            <a:ext cx="8255254" cy="4127841"/>
          </a:xfrm>
          <a:prstGeom prst="rect">
            <a:avLst/>
          </a:prstGeom>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requirements</a:t>
            </a:r>
            <a:endParaRPr lang="en-US" dirty="0"/>
          </a:p>
        </p:txBody>
      </p:sp>
      <p:sp>
        <p:nvSpPr>
          <p:cNvPr id="3" name="Content Placeholder 2"/>
          <p:cNvSpPr>
            <a:spLocks noGrp="1"/>
          </p:cNvSpPr>
          <p:nvPr>
            <p:ph idx="1"/>
          </p:nvPr>
        </p:nvSpPr>
        <p:spPr/>
        <p:txBody>
          <a:bodyPr/>
          <a:lstStyle/>
          <a:p>
            <a:r>
              <a:rPr lang="en-US" dirty="0" smtClean="0"/>
              <a:t>Protection requirements may be generated when knowledge of information representation and system distribution</a:t>
            </a:r>
          </a:p>
          <a:p>
            <a:r>
              <a:rPr lang="en-US" dirty="0" smtClean="0"/>
              <a:t>Separating patient and treatment information limits the amount of information (personal patient data) that needs to be protected</a:t>
            </a:r>
          </a:p>
          <a:p>
            <a:r>
              <a:rPr lang="en-US" dirty="0" smtClean="0"/>
              <a:t>Maintaining copies of records on a local client protects against denial of service attacks on the server</a:t>
            </a:r>
          </a:p>
          <a:p>
            <a:pPr lvl="1"/>
            <a:r>
              <a:rPr lang="en-US" dirty="0" smtClean="0"/>
              <a:t>But these may need to be encrypted</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49</a:t>
            </a:fld>
            <a:endParaRPr lang="en-US"/>
          </a:p>
        </p:txBody>
      </p:sp>
    </p:spTree>
    <p:extLst>
      <p:ext uri="{BB962C8B-B14F-4D97-AF65-F5344CB8AC3E}">
        <p14:creationId xmlns:p14="http://schemas.microsoft.com/office/powerpoint/2010/main" val="728526111"/>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levels</a:t>
            </a:r>
            <a:endParaRPr lang="en-US" dirty="0"/>
          </a:p>
        </p:txBody>
      </p:sp>
      <p:sp>
        <p:nvSpPr>
          <p:cNvPr id="3" name="Content Placeholder 2"/>
          <p:cNvSpPr>
            <a:spLocks noGrp="1"/>
          </p:cNvSpPr>
          <p:nvPr>
            <p:ph idx="1"/>
          </p:nvPr>
        </p:nvSpPr>
        <p:spPr/>
        <p:txBody>
          <a:bodyPr/>
          <a:lstStyle/>
          <a:p>
            <a:r>
              <a:rPr lang="en-US" dirty="0" smtClean="0"/>
              <a:t>Infrastructure </a:t>
            </a:r>
            <a:r>
              <a:rPr lang="en-US" dirty="0"/>
              <a:t>security, which is concerned with maintaining the security of all systems and networks that provide an infrastructure and a set of shared services to the organization. </a:t>
            </a:r>
            <a:endParaRPr lang="en-GB" dirty="0"/>
          </a:p>
          <a:p>
            <a:r>
              <a:rPr lang="en-US" dirty="0" smtClean="0"/>
              <a:t>Application </a:t>
            </a:r>
            <a:r>
              <a:rPr lang="en-US" dirty="0"/>
              <a:t>security, which is concerned with the security of individual application systems or related groups of systems.</a:t>
            </a:r>
            <a:endParaRPr lang="en-GB" dirty="0"/>
          </a:p>
          <a:p>
            <a:r>
              <a:rPr lang="en-US" dirty="0" smtClean="0"/>
              <a:t>Operational </a:t>
            </a:r>
            <a:r>
              <a:rPr lang="en-US" dirty="0"/>
              <a:t>security, which is concerned with the secure operation and use of the organization’s systems.</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5</a:t>
            </a:fld>
            <a:endParaRPr lang="en-US"/>
          </a:p>
        </p:txBody>
      </p:sp>
    </p:spTree>
    <p:extLst>
      <p:ext uri="{BB962C8B-B14F-4D97-AF65-F5344CB8AC3E}">
        <p14:creationId xmlns:p14="http://schemas.microsoft.com/office/powerpoint/2010/main" val="1449176530"/>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risk assessment</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50</a:t>
            </a:fld>
            <a:endParaRPr lang="en-US"/>
          </a:p>
        </p:txBody>
      </p:sp>
      <p:pic>
        <p:nvPicPr>
          <p:cNvPr id="7" name="Picture 6" descr="13.11 Design Risk Assessment.eps"/>
          <p:cNvPicPr>
            <a:picLocks noChangeAspect="1"/>
          </p:cNvPicPr>
          <p:nvPr/>
        </p:nvPicPr>
        <p:blipFill rotWithShape="1">
          <a:blip r:embed="rId2">
            <a:extLst>
              <a:ext uri="{28A0092B-C50C-407E-A947-70E740481C1C}">
                <a14:useLocalDpi xmlns:a14="http://schemas.microsoft.com/office/drawing/2010/main" val="0"/>
              </a:ext>
            </a:extLst>
          </a:blip>
          <a:srcRect r="52381"/>
          <a:stretch/>
        </p:blipFill>
        <p:spPr>
          <a:xfrm>
            <a:off x="855903" y="1549879"/>
            <a:ext cx="7308636" cy="4806471"/>
          </a:xfrm>
          <a:prstGeom prst="rect">
            <a:avLst/>
          </a:prstGeom>
        </p:spPr>
      </p:pic>
    </p:spTree>
    <p:extLst>
      <p:ext uri="{BB962C8B-B14F-4D97-AF65-F5344CB8AC3E}">
        <p14:creationId xmlns:p14="http://schemas.microsoft.com/office/powerpoint/2010/main" val="1009004570"/>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smtClean="0"/>
              <a:t>Design decisions from use of COTS</a:t>
            </a:r>
            <a:endParaRPr lang="en-US" dirty="0"/>
          </a:p>
        </p:txBody>
      </p:sp>
      <p:sp>
        <p:nvSpPr>
          <p:cNvPr id="140291" name="Rectangle 3"/>
          <p:cNvSpPr>
            <a:spLocks noGrp="1" noChangeArrowheads="1"/>
          </p:cNvSpPr>
          <p:nvPr>
            <p:ph idx="1"/>
          </p:nvPr>
        </p:nvSpPr>
        <p:spPr/>
        <p:txBody>
          <a:bodyPr/>
          <a:lstStyle/>
          <a:p>
            <a:r>
              <a:rPr lang="en-US" dirty="0"/>
              <a:t>System users authenticated using a name/password combination.</a:t>
            </a:r>
          </a:p>
          <a:p>
            <a:r>
              <a:rPr lang="en-US" dirty="0"/>
              <a:t>The system architecture is client-server with clients accessing the system through a standard web browser.</a:t>
            </a:r>
          </a:p>
          <a:p>
            <a:r>
              <a:rPr lang="en-US" dirty="0"/>
              <a:t>Information is presented as an editable web form.</a:t>
            </a:r>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51</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a:t>
            </a:r>
            <a:r>
              <a:rPr lang="en-US" dirty="0"/>
              <a:t>associated with technology choices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52</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pic>
        <p:nvPicPr>
          <p:cNvPr id="8" name="Picture 7" descr="13.12 Technology Vulnerabs (14.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373" y="1534501"/>
            <a:ext cx="5873108" cy="4975556"/>
          </a:xfrm>
          <a:prstGeom prst="rect">
            <a:avLst/>
          </a:prstGeom>
        </p:spPr>
      </p:pic>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a:t>
            </a:r>
            <a:endParaRPr lang="en-US" dirty="0"/>
          </a:p>
        </p:txBody>
      </p:sp>
      <p:sp>
        <p:nvSpPr>
          <p:cNvPr id="3" name="Content Placeholder 2"/>
          <p:cNvSpPr>
            <a:spLocks noGrp="1"/>
          </p:cNvSpPr>
          <p:nvPr>
            <p:ph idx="1"/>
          </p:nvPr>
        </p:nvSpPr>
        <p:spPr/>
        <p:txBody>
          <a:bodyPr/>
          <a:lstStyle/>
          <a:p>
            <a:r>
              <a:rPr lang="en-US" dirty="0" smtClean="0"/>
              <a:t>A password checker shall be made available and shall be run daily. Weak passwords shall be reported to system administrators.</a:t>
            </a:r>
          </a:p>
          <a:p>
            <a:r>
              <a:rPr lang="en-US" dirty="0" smtClean="0"/>
              <a:t>Access to the system shall only be allowed by approved client computers.</a:t>
            </a:r>
          </a:p>
          <a:p>
            <a:r>
              <a:rPr lang="en-US" dirty="0" smtClean="0"/>
              <a:t>All client computers shall have a single, approved web browser installed by system administrators.</a:t>
            </a:r>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53</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Architectural design</a:t>
            </a:r>
          </a:p>
        </p:txBody>
      </p:sp>
      <p:sp>
        <p:nvSpPr>
          <p:cNvPr id="142339" name="Rectangle 3"/>
          <p:cNvSpPr>
            <a:spLocks noGrp="1" noChangeArrowheads="1"/>
          </p:cNvSpPr>
          <p:nvPr>
            <p:ph idx="1"/>
          </p:nvPr>
        </p:nvSpPr>
        <p:spPr/>
        <p:txBody>
          <a:bodyPr>
            <a:normAutofit/>
          </a:bodyPr>
          <a:lstStyle/>
          <a:p>
            <a:r>
              <a:rPr lang="en-US" dirty="0" smtClean="0"/>
              <a:t>Two fundamental issues have to be considered when designing an architecture for security.</a:t>
            </a:r>
          </a:p>
          <a:p>
            <a:pPr lvl="1"/>
            <a:r>
              <a:rPr lang="en-US" dirty="0" smtClean="0"/>
              <a:t>Protection</a:t>
            </a:r>
            <a:endParaRPr lang="en-US" dirty="0"/>
          </a:p>
          <a:p>
            <a:pPr lvl="2"/>
            <a:r>
              <a:rPr lang="en-US" dirty="0"/>
              <a:t>How should the system be </a:t>
            </a:r>
            <a:r>
              <a:rPr lang="en-US" dirty="0" smtClean="0"/>
              <a:t>organized </a:t>
            </a:r>
            <a:r>
              <a:rPr lang="en-US" dirty="0"/>
              <a:t>so that critical assets can be protected against external attack?</a:t>
            </a:r>
          </a:p>
          <a:p>
            <a:pPr lvl="1"/>
            <a:r>
              <a:rPr lang="en-US" dirty="0"/>
              <a:t>Distribution</a:t>
            </a:r>
          </a:p>
          <a:p>
            <a:pPr lvl="2"/>
            <a:r>
              <a:rPr lang="en-US" dirty="0"/>
              <a:t>How should system assets be distributed so that the effects of a successful attack are </a:t>
            </a:r>
            <a:r>
              <a:rPr lang="en-US" dirty="0" smtClean="0"/>
              <a:t>minimized</a:t>
            </a:r>
            <a:r>
              <a:rPr lang="en-US" dirty="0"/>
              <a:t>?</a:t>
            </a:r>
            <a:endParaRPr lang="en-US" dirty="0" smtClean="0"/>
          </a:p>
          <a:p>
            <a:r>
              <a:rPr lang="en-US" dirty="0" smtClean="0"/>
              <a:t>These are potentially conflicting</a:t>
            </a:r>
          </a:p>
          <a:p>
            <a:pPr lvl="1"/>
            <a:r>
              <a:rPr lang="en-US" dirty="0"/>
              <a:t>If assets are distributed, then they are more expensive to protect</a:t>
            </a:r>
            <a:r>
              <a:rPr lang="en-US" dirty="0" smtClean="0"/>
              <a:t>. If assets are protected, then usability and performance requirements may be compromised.</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54</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Protection</a:t>
            </a:r>
          </a:p>
        </p:txBody>
      </p:sp>
      <p:sp>
        <p:nvSpPr>
          <p:cNvPr id="143363" name="Rectangle 3"/>
          <p:cNvSpPr>
            <a:spLocks noGrp="1" noChangeArrowheads="1"/>
          </p:cNvSpPr>
          <p:nvPr>
            <p:ph idx="1"/>
          </p:nvPr>
        </p:nvSpPr>
        <p:spPr/>
        <p:txBody>
          <a:bodyPr/>
          <a:lstStyle/>
          <a:p>
            <a:r>
              <a:rPr lang="en-US" dirty="0"/>
              <a:t>Platform-level </a:t>
            </a:r>
            <a:r>
              <a:rPr lang="en-US" dirty="0" smtClean="0"/>
              <a:t>protection</a:t>
            </a:r>
          </a:p>
          <a:p>
            <a:pPr lvl="1"/>
            <a:r>
              <a:rPr lang="en-US" dirty="0" smtClean="0"/>
              <a:t>Top-level controls on the platform on which a system runs.</a:t>
            </a:r>
          </a:p>
          <a:p>
            <a:r>
              <a:rPr lang="en-US" dirty="0"/>
              <a:t>Application-level </a:t>
            </a:r>
            <a:r>
              <a:rPr lang="en-US" dirty="0" smtClean="0"/>
              <a:t>protection</a:t>
            </a:r>
          </a:p>
          <a:p>
            <a:pPr lvl="1"/>
            <a:r>
              <a:rPr lang="en-US" dirty="0" smtClean="0"/>
              <a:t>Specific protection mechanisms built into the application itself e.g. additional password protection.</a:t>
            </a:r>
          </a:p>
          <a:p>
            <a:r>
              <a:rPr lang="en-US" dirty="0"/>
              <a:t>Record-level </a:t>
            </a:r>
            <a:r>
              <a:rPr lang="en-US" dirty="0" smtClean="0"/>
              <a:t>protection</a:t>
            </a:r>
          </a:p>
          <a:p>
            <a:pPr lvl="1"/>
            <a:r>
              <a:rPr lang="en-US" dirty="0" smtClean="0"/>
              <a:t>Protection that is invoked when access to specific information is requested</a:t>
            </a:r>
          </a:p>
          <a:p>
            <a:r>
              <a:rPr lang="en-US" dirty="0" smtClean="0"/>
              <a:t>These lead to a layered protection architecture</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55</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layered protection architecture </a:t>
            </a:r>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56</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pic>
        <p:nvPicPr>
          <p:cNvPr id="8" name="Picture 7" descr="13.13 Layered Protection (14.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442" y="1534851"/>
            <a:ext cx="6129794" cy="4874547"/>
          </a:xfrm>
          <a:prstGeom prst="rect">
            <a:avLst/>
          </a:prstGeom>
        </p:spPr>
      </p:pic>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Distributing assets means that attacks on one system do not necessarily lead to complete loss of system service</a:t>
            </a:r>
          </a:p>
          <a:p>
            <a:r>
              <a:rPr lang="en-US" dirty="0" smtClean="0"/>
              <a:t>Each platform has separate protection features and may be different from other platforms so that they do not share a common vulnerability</a:t>
            </a:r>
          </a:p>
          <a:p>
            <a:r>
              <a:rPr lang="en-US" dirty="0" smtClean="0"/>
              <a:t>Distribution is particularly important if the risk of denial of service attacks is high</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57</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239" y="4648920"/>
            <a:ext cx="2019565" cy="1596499"/>
          </a:xfrm>
        </p:spPr>
        <p:txBody>
          <a:bodyPr/>
          <a:lstStyle/>
          <a:p>
            <a:r>
              <a:rPr lang="en-US" dirty="0" smtClean="0"/>
              <a:t>Distributed </a:t>
            </a:r>
            <a:r>
              <a:rPr lang="en-US" dirty="0"/>
              <a:t>assets in an equity trading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58</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sp>
        <p:nvSpPr>
          <p:cNvPr id="9" name="Rectangle 8"/>
          <p:cNvSpPr/>
          <p:nvPr/>
        </p:nvSpPr>
        <p:spPr>
          <a:xfrm>
            <a:off x="317509" y="1224744"/>
            <a:ext cx="7429491" cy="32886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3.14 Distributed Equity Sys (14.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32" y="357371"/>
            <a:ext cx="6096000" cy="5978770"/>
          </a:xfrm>
          <a:prstGeom prst="rect">
            <a:avLst/>
          </a:prstGeom>
        </p:spPr>
      </p:pic>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Design </a:t>
            </a:r>
            <a:r>
              <a:rPr lang="en-US" dirty="0" smtClean="0"/>
              <a:t>guidelines for security engineering</a:t>
            </a:r>
            <a:endParaRPr lang="en-US" dirty="0"/>
          </a:p>
        </p:txBody>
      </p:sp>
      <p:sp>
        <p:nvSpPr>
          <p:cNvPr id="146435" name="Rectangle 3"/>
          <p:cNvSpPr>
            <a:spLocks noGrp="1" noChangeArrowheads="1"/>
          </p:cNvSpPr>
          <p:nvPr>
            <p:ph idx="1"/>
          </p:nvPr>
        </p:nvSpPr>
        <p:spPr/>
        <p:txBody>
          <a:bodyPr/>
          <a:lstStyle/>
          <a:p>
            <a:r>
              <a:rPr lang="en-US" dirty="0"/>
              <a:t>Design guidelines encapsulate good practice in secure systems design</a:t>
            </a:r>
          </a:p>
          <a:p>
            <a:r>
              <a:rPr lang="en-US" dirty="0"/>
              <a:t>Design guidelines serve two purposes:</a:t>
            </a:r>
          </a:p>
          <a:p>
            <a:pPr lvl="1"/>
            <a:r>
              <a:rPr lang="en-US" dirty="0"/>
              <a:t>They raise awareness of security issues in a software engineering team</a:t>
            </a:r>
            <a:r>
              <a:rPr lang="en-US" dirty="0" smtClean="0"/>
              <a:t>. Security is considered when design decisions are made.</a:t>
            </a:r>
          </a:p>
          <a:p>
            <a:pPr lvl="1"/>
            <a:r>
              <a:rPr lang="en-US" dirty="0"/>
              <a:t>They can be used as the basis of a review checklist that is applied during the system validation process</a:t>
            </a:r>
            <a:r>
              <a:rPr lang="en-US" dirty="0" smtClean="0"/>
              <a:t>. </a:t>
            </a:r>
          </a:p>
          <a:p>
            <a:r>
              <a:rPr lang="en-US" dirty="0" smtClean="0"/>
              <a:t>Design guidelines here are applicable during software specification and design</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59</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layers where security may be compromised</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pic>
        <p:nvPicPr>
          <p:cNvPr id="8" name="Picture 7" descr="13.1 Infrastructur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74" y="1955799"/>
            <a:ext cx="6703971" cy="3980483"/>
          </a:xfrm>
          <a:prstGeom prst="rect">
            <a:avLst/>
          </a:prstGeom>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guidelines for secure systems engineering</a:t>
            </a:r>
            <a:r>
              <a:rPr lang="en-GB" dirty="0" smtClean="0"/>
              <a:t> </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90173712"/>
              </p:ext>
            </p:extLst>
          </p:nvPr>
        </p:nvGraphicFramePr>
        <p:xfrm>
          <a:off x="2281595" y="1715766"/>
          <a:ext cx="4960641" cy="4545508"/>
        </p:xfrm>
        <a:graphic>
          <a:graphicData uri="http://schemas.openxmlformats.org/drawingml/2006/table">
            <a:tbl>
              <a:tblPr firstRow="1" bandRow="1">
                <a:tableStyleId>{5C22544A-7EE6-4342-B048-85BDC9FD1C3A}</a:tableStyleId>
              </a:tblPr>
              <a:tblGrid>
                <a:gridCol w="4351191"/>
                <a:gridCol w="609450"/>
              </a:tblGrid>
              <a:tr h="371788">
                <a:tc gridSpan="2">
                  <a:txBody>
                    <a:bodyPr/>
                    <a:lstStyle/>
                    <a:p>
                      <a:pPr algn="just">
                        <a:spcAft>
                          <a:spcPts val="0"/>
                        </a:spcAft>
                      </a:pPr>
                      <a:r>
                        <a:rPr lang="en-GB" sz="1400" b="1" dirty="0">
                          <a:solidFill>
                            <a:srgbClr val="000000"/>
                          </a:solidFill>
                          <a:latin typeface="Arial"/>
                          <a:ea typeface="Times New Roman"/>
                          <a:cs typeface="Arial"/>
                        </a:rPr>
                        <a:t>Security guidelines</a:t>
                      </a:r>
                    </a:p>
                  </a:txBody>
                  <a:tcPr marL="72000" marR="72000" marT="54000" marB="54000"/>
                </a:tc>
                <a:tc hMerge="1">
                  <a:txBody>
                    <a:bodyPr/>
                    <a:lstStyle/>
                    <a:p>
                      <a:endParaRPr lang="en-US"/>
                    </a:p>
                  </a:txBody>
                  <a:tcPr/>
                </a:tc>
              </a:tr>
              <a:tr h="0">
                <a:tc>
                  <a:txBody>
                    <a:bodyPr/>
                    <a:lstStyle/>
                    <a:p>
                      <a:pPr algn="just">
                        <a:lnSpc>
                          <a:spcPct val="100000"/>
                        </a:lnSpc>
                        <a:spcAft>
                          <a:spcPts val="0"/>
                        </a:spcAft>
                      </a:pPr>
                      <a:r>
                        <a:rPr lang="en-GB" sz="1400" dirty="0">
                          <a:solidFill>
                            <a:srgbClr val="000000"/>
                          </a:solidFill>
                          <a:latin typeface="Arial"/>
                          <a:ea typeface="Times New Roman"/>
                          <a:cs typeface="Arial"/>
                        </a:rPr>
                        <a:t>Base security decisions on an explicit security </a:t>
                      </a:r>
                      <a:r>
                        <a:rPr lang="en-GB" sz="1400" dirty="0" smtClean="0">
                          <a:solidFill>
                            <a:srgbClr val="000000"/>
                          </a:solidFill>
                          <a:latin typeface="Arial"/>
                          <a:ea typeface="Times New Roman"/>
                          <a:cs typeface="Arial"/>
                        </a:rPr>
                        <a:t>policy</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endParaRPr lang="en-GB" sz="1400" dirty="0">
                        <a:latin typeface="Arial"/>
                        <a:ea typeface="Calibri"/>
                        <a:cs typeface="Times New Roman"/>
                      </a:endParaRP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Avoid a single point of failure</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Fail securely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Balance security and usability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Log user actions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Use redundancy and diversity to reduce risk</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smtClean="0">
                          <a:solidFill>
                            <a:srgbClr val="000000"/>
                          </a:solidFill>
                          <a:latin typeface="Arial"/>
                          <a:ea typeface="Times New Roman"/>
                          <a:cs typeface="Arial"/>
                        </a:rPr>
                        <a:t>Specify the format of</a:t>
                      </a:r>
                      <a:r>
                        <a:rPr lang="en-GB" sz="1400" baseline="0" dirty="0" smtClean="0">
                          <a:solidFill>
                            <a:srgbClr val="000000"/>
                          </a:solidFill>
                          <a:latin typeface="Arial"/>
                          <a:ea typeface="Times New Roman"/>
                          <a:cs typeface="Arial"/>
                        </a:rPr>
                        <a:t> all system inputs</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Compartmentalize your assets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deployment</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recoverability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bl>
          </a:graphicData>
        </a:graphic>
      </p:graphicFrame>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60</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1-3</a:t>
            </a:r>
            <a:endParaRPr lang="en-US" dirty="0"/>
          </a:p>
        </p:txBody>
      </p:sp>
      <p:sp>
        <p:nvSpPr>
          <p:cNvPr id="3" name="Content Placeholder 2"/>
          <p:cNvSpPr>
            <a:spLocks noGrp="1"/>
          </p:cNvSpPr>
          <p:nvPr>
            <p:ph idx="1"/>
          </p:nvPr>
        </p:nvSpPr>
        <p:spPr/>
        <p:txBody>
          <a:bodyPr/>
          <a:lstStyle/>
          <a:p>
            <a:r>
              <a:rPr lang="en-US" dirty="0" smtClean="0"/>
              <a:t>Base decisions on an explicit security policy</a:t>
            </a:r>
          </a:p>
          <a:p>
            <a:pPr lvl="1"/>
            <a:r>
              <a:rPr lang="en-US" dirty="0" smtClean="0"/>
              <a:t>Define a security policy for the organization that sets out the fundamental security requirements that should apply to all organizational systems.</a:t>
            </a:r>
          </a:p>
          <a:p>
            <a:r>
              <a:rPr lang="en-US" dirty="0" smtClean="0"/>
              <a:t>Avoid a single point of failure</a:t>
            </a:r>
          </a:p>
          <a:p>
            <a:pPr lvl="1"/>
            <a:r>
              <a:rPr lang="en-US" dirty="0" smtClean="0"/>
              <a:t>Ensure that a security failure can only result when there is more than one failure in security procedures. For example, have password and question-based authentication.</a:t>
            </a:r>
          </a:p>
          <a:p>
            <a:r>
              <a:rPr lang="en-US" dirty="0" smtClean="0"/>
              <a:t>Fail securely</a:t>
            </a:r>
          </a:p>
          <a:p>
            <a:pPr lvl="1"/>
            <a:r>
              <a:rPr lang="en-US" dirty="0" smtClean="0"/>
              <a:t>When systems fail, for whatever reason, ensure that sensitive information cannot be accessed by unauthorized users even although normal security procedures are unavailable.</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61</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4-6</a:t>
            </a:r>
            <a:endParaRPr lang="en-US" dirty="0"/>
          </a:p>
        </p:txBody>
      </p:sp>
      <p:sp>
        <p:nvSpPr>
          <p:cNvPr id="3" name="Content Placeholder 2"/>
          <p:cNvSpPr>
            <a:spLocks noGrp="1"/>
          </p:cNvSpPr>
          <p:nvPr>
            <p:ph idx="1"/>
          </p:nvPr>
        </p:nvSpPr>
        <p:spPr/>
        <p:txBody>
          <a:bodyPr/>
          <a:lstStyle/>
          <a:p>
            <a:r>
              <a:rPr lang="en-US" dirty="0" smtClean="0"/>
              <a:t>Balance security and usability</a:t>
            </a:r>
          </a:p>
          <a:p>
            <a:pPr lvl="1"/>
            <a:r>
              <a:rPr lang="en-US" dirty="0" smtClean="0"/>
              <a:t>Try to avoid security procedures that make the system difficult to use. Sometimes you have to accept weaker security to make the system more usable.</a:t>
            </a:r>
          </a:p>
          <a:p>
            <a:r>
              <a:rPr lang="en-US" dirty="0" smtClean="0"/>
              <a:t>Log user actions</a:t>
            </a:r>
          </a:p>
          <a:p>
            <a:pPr lvl="1"/>
            <a:r>
              <a:rPr lang="en-US" dirty="0" smtClean="0"/>
              <a:t>Maintain a log of user actions that can be analyzed to discover who did what. If users know about such a log, they are less likely to behave in an irresponsible way.</a:t>
            </a:r>
          </a:p>
          <a:p>
            <a:r>
              <a:rPr lang="en-US" dirty="0" smtClean="0"/>
              <a:t>Use redundancy and diversity to reduce risk</a:t>
            </a:r>
          </a:p>
          <a:p>
            <a:pPr lvl="1"/>
            <a:r>
              <a:rPr lang="en-US" dirty="0" smtClean="0"/>
              <a:t>Keep multiple copies of data and use diverse infrastructure so that an infrastructure vulnerability cannot be the single point of failure.</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62</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7-10</a:t>
            </a:r>
            <a:endParaRPr lang="en-US" dirty="0"/>
          </a:p>
        </p:txBody>
      </p:sp>
      <p:sp>
        <p:nvSpPr>
          <p:cNvPr id="3" name="Content Placeholder 2"/>
          <p:cNvSpPr>
            <a:spLocks noGrp="1"/>
          </p:cNvSpPr>
          <p:nvPr>
            <p:ph idx="1"/>
          </p:nvPr>
        </p:nvSpPr>
        <p:spPr/>
        <p:txBody>
          <a:bodyPr/>
          <a:lstStyle/>
          <a:p>
            <a:r>
              <a:rPr lang="en-US" dirty="0" smtClean="0"/>
              <a:t>Specify the format of all system inputs</a:t>
            </a:r>
          </a:p>
          <a:p>
            <a:pPr lvl="1"/>
            <a:r>
              <a:rPr lang="en-US" dirty="0" smtClean="0"/>
              <a:t>If input formats are known then you can check that all inputs are within range so that unexpected inputs don’t cause problems.</a:t>
            </a:r>
          </a:p>
          <a:p>
            <a:r>
              <a:rPr lang="en-US" dirty="0" smtClean="0"/>
              <a:t>Compartmentalize your assets</a:t>
            </a:r>
          </a:p>
          <a:p>
            <a:pPr lvl="1"/>
            <a:r>
              <a:rPr lang="en-US" dirty="0" smtClean="0"/>
              <a:t>Organize the system so that assets are in separate areas and users only have access to the information that they need rather than all system information.</a:t>
            </a:r>
          </a:p>
          <a:p>
            <a:r>
              <a:rPr lang="en-US" dirty="0" smtClean="0"/>
              <a:t>Design for deployment</a:t>
            </a:r>
          </a:p>
          <a:p>
            <a:pPr lvl="1"/>
            <a:r>
              <a:rPr lang="en-US" dirty="0" smtClean="0"/>
              <a:t>Design the system to avoid deployment problems</a:t>
            </a:r>
          </a:p>
          <a:p>
            <a:r>
              <a:rPr lang="en-US" dirty="0" smtClean="0"/>
              <a:t>Design for recoverability</a:t>
            </a:r>
          </a:p>
          <a:p>
            <a:pPr lvl="1"/>
            <a:r>
              <a:rPr lang="en-US" dirty="0" smtClean="0"/>
              <a:t>Design the system to simplify recoverability after a successful attack.</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63</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3248747"/>
            <a:ext cx="6714836" cy="1143000"/>
          </a:xfrm>
        </p:spPr>
        <p:txBody>
          <a:bodyPr/>
          <a:lstStyle/>
          <a:p>
            <a:r>
              <a:rPr lang="en-US" dirty="0" smtClean="0"/>
              <a:t>Secure systems programming</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64</a:t>
            </a:fld>
            <a:endParaRPr lang="en-US"/>
          </a:p>
        </p:txBody>
      </p:sp>
    </p:spTree>
    <p:extLst>
      <p:ext uri="{BB962C8B-B14F-4D97-AF65-F5344CB8AC3E}">
        <p14:creationId xmlns:p14="http://schemas.microsoft.com/office/powerpoint/2010/main" val="95851982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 of secure systems programming</a:t>
            </a:r>
            <a:endParaRPr lang="en-US" dirty="0"/>
          </a:p>
        </p:txBody>
      </p:sp>
      <p:sp>
        <p:nvSpPr>
          <p:cNvPr id="3" name="Content Placeholder 2"/>
          <p:cNvSpPr>
            <a:spLocks noGrp="1"/>
          </p:cNvSpPr>
          <p:nvPr>
            <p:ph idx="1"/>
          </p:nvPr>
        </p:nvSpPr>
        <p:spPr/>
        <p:txBody>
          <a:bodyPr/>
          <a:lstStyle/>
          <a:p>
            <a:r>
              <a:rPr lang="en-GB" dirty="0"/>
              <a:t>Vulnerabilities are often language-specific. </a:t>
            </a:r>
            <a:endParaRPr lang="en-GB" dirty="0" smtClean="0"/>
          </a:p>
          <a:p>
            <a:pPr lvl="1"/>
            <a:r>
              <a:rPr lang="en-GB" dirty="0" smtClean="0"/>
              <a:t>Array </a:t>
            </a:r>
            <a:r>
              <a:rPr lang="en-GB" dirty="0"/>
              <a:t>bound checking is automatic in languages like Java so this is not a vulnerability that can be exploited in Java programs. </a:t>
            </a:r>
            <a:endParaRPr lang="en-GB" dirty="0" smtClean="0"/>
          </a:p>
          <a:p>
            <a:pPr lvl="1"/>
            <a:r>
              <a:rPr lang="en-GB" dirty="0" smtClean="0"/>
              <a:t>However</a:t>
            </a:r>
            <a:r>
              <a:rPr lang="en-GB" dirty="0"/>
              <a:t>, millions of programs are written in C and C++ as these allow for the development of more efficient software so simply avoiding the use of these languages is not a realistic option.</a:t>
            </a:r>
          </a:p>
          <a:p>
            <a:r>
              <a:rPr lang="en-GB" dirty="0" smtClean="0"/>
              <a:t>Security </a:t>
            </a:r>
            <a:r>
              <a:rPr lang="en-GB" dirty="0"/>
              <a:t>vulnerabilities are closely related to program reliability. </a:t>
            </a:r>
            <a:endParaRPr lang="en-GB" dirty="0" smtClean="0"/>
          </a:p>
          <a:p>
            <a:pPr lvl="1"/>
            <a:r>
              <a:rPr lang="en-GB" dirty="0" smtClean="0"/>
              <a:t>Programs without array bound checking can crash </a:t>
            </a:r>
            <a:r>
              <a:rPr lang="en-GB" dirty="0"/>
              <a:t>so actions taken to improve program reliability can also improve system security. </a:t>
            </a:r>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65</a:t>
            </a:fld>
            <a:endParaRPr lang="en-US"/>
          </a:p>
        </p:txBody>
      </p:sp>
    </p:spTree>
    <p:extLst>
      <p:ext uri="{BB962C8B-B14F-4D97-AF65-F5344CB8AC3E}">
        <p14:creationId xmlns:p14="http://schemas.microsoft.com/office/powerpoint/2010/main" val="363432334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programming guidelines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66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12150554"/>
              </p:ext>
            </p:extLst>
          </p:nvPr>
        </p:nvGraphicFramePr>
        <p:xfrm>
          <a:off x="1223525" y="1927837"/>
          <a:ext cx="6804938" cy="3606191"/>
        </p:xfrm>
        <a:graphic>
          <a:graphicData uri="http://schemas.openxmlformats.org/drawingml/2006/table">
            <a:tbl>
              <a:tblPr firstRow="1" bandRow="1">
                <a:tableStyleId>{69CF1AB2-1976-4502-BF36-3FF5EA218861}</a:tableStyleId>
              </a:tblPr>
              <a:tblGrid>
                <a:gridCol w="6572436"/>
                <a:gridCol w="232502"/>
              </a:tblGrid>
              <a:tr h="3606191">
                <a:tc>
                  <a:txBody>
                    <a:bodyPr/>
                    <a:lstStyle/>
                    <a:p>
                      <a:r>
                        <a:rPr lang="en-GB" sz="1800" kern="1200" dirty="0" smtClean="0"/>
                        <a:t>Dependable programming guidelines</a:t>
                      </a:r>
                    </a:p>
                    <a:p>
                      <a:endParaRPr lang="en-GB" sz="1800" kern="1200" dirty="0" smtClean="0"/>
                    </a:p>
                    <a:p>
                      <a:r>
                        <a:rPr lang="en-GB" sz="1800" kern="1200" dirty="0" smtClean="0"/>
                        <a:t>1.	Limit the visibility of information in a program</a:t>
                      </a:r>
                    </a:p>
                    <a:p>
                      <a:r>
                        <a:rPr lang="en-GB" sz="1800" kern="1200" dirty="0" smtClean="0"/>
                        <a:t>2.	Check all inputs for validity</a:t>
                      </a:r>
                    </a:p>
                    <a:p>
                      <a:r>
                        <a:rPr lang="en-GB" sz="1800" kern="1200" dirty="0" smtClean="0"/>
                        <a:t>3.	Provide a handler for all exceptions</a:t>
                      </a:r>
                    </a:p>
                    <a:p>
                      <a:r>
                        <a:rPr lang="en-GB" sz="1800" kern="1200" dirty="0" smtClean="0"/>
                        <a:t>4.	Minimize the use of error-prone constructs</a:t>
                      </a:r>
                    </a:p>
                    <a:p>
                      <a:r>
                        <a:rPr lang="en-GB" sz="1800" kern="1200" dirty="0" smtClean="0"/>
                        <a:t>5.	Provide restart capabilities</a:t>
                      </a:r>
                    </a:p>
                    <a:p>
                      <a:r>
                        <a:rPr lang="en-GB" sz="1800" kern="1200" dirty="0" smtClean="0"/>
                        <a:t>6.	Check array bounds</a:t>
                      </a:r>
                    </a:p>
                    <a:p>
                      <a:r>
                        <a:rPr lang="en-GB" sz="1800" kern="1200" dirty="0" smtClean="0"/>
                        <a:t>7.	Include timeouts when calling external components</a:t>
                      </a:r>
                    </a:p>
                    <a:p>
                      <a:r>
                        <a:rPr lang="en-GB" sz="1800" kern="1200" dirty="0" smtClean="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7692167"/>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Security testing and assurance</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67</a:t>
            </a:fld>
            <a:endParaRPr lang="en-US"/>
          </a:p>
        </p:txBody>
      </p:sp>
    </p:spTree>
    <p:extLst>
      <p:ext uri="{BB962C8B-B14F-4D97-AF65-F5344CB8AC3E}">
        <p14:creationId xmlns:p14="http://schemas.microsoft.com/office/powerpoint/2010/main" val="2056598266"/>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GB" dirty="0"/>
              <a:t>Security</a:t>
            </a:r>
            <a:r>
              <a:rPr lang="en-GB" dirty="0" smtClean="0"/>
              <a:t> testing</a:t>
            </a:r>
            <a:endParaRPr lang="en-GB" dirty="0"/>
          </a:p>
        </p:txBody>
      </p:sp>
      <p:sp>
        <p:nvSpPr>
          <p:cNvPr id="62469" name="Rectangle 5"/>
          <p:cNvSpPr>
            <a:spLocks noGrp="1" noChangeArrowheads="1"/>
          </p:cNvSpPr>
          <p:nvPr>
            <p:ph idx="1"/>
          </p:nvPr>
        </p:nvSpPr>
        <p:spPr/>
        <p:txBody>
          <a:bodyPr/>
          <a:lstStyle/>
          <a:p>
            <a:pPr>
              <a:lnSpc>
                <a:spcPct val="90000"/>
              </a:lnSpc>
            </a:pPr>
            <a:r>
              <a:rPr lang="en-GB" sz="2400" dirty="0" smtClean="0"/>
              <a:t>Testing the extent to which the system can protect itse</a:t>
            </a:r>
            <a:r>
              <a:rPr lang="en-GB" dirty="0" smtClean="0"/>
              <a:t>lf from external attacks.</a:t>
            </a:r>
          </a:p>
          <a:p>
            <a:pPr>
              <a:lnSpc>
                <a:spcPct val="90000"/>
              </a:lnSpc>
            </a:pPr>
            <a:r>
              <a:rPr lang="en-GB" sz="2000" dirty="0" smtClean="0"/>
              <a:t>Problems with security testing</a:t>
            </a:r>
          </a:p>
          <a:p>
            <a:pPr lvl="1">
              <a:lnSpc>
                <a:spcPct val="90000"/>
              </a:lnSpc>
            </a:pPr>
            <a:r>
              <a:rPr lang="en-GB" dirty="0" smtClean="0"/>
              <a:t>Security requirements are ‘shall not’ requirements i.e. they specify what should not happen. It is not usually possible to define security requirements as simple constraints that can be checked by the system.</a:t>
            </a:r>
          </a:p>
          <a:p>
            <a:pPr lvl="1">
              <a:lnSpc>
                <a:spcPct val="90000"/>
              </a:lnSpc>
            </a:pPr>
            <a:r>
              <a:rPr lang="en-GB" dirty="0" smtClean="0"/>
              <a:t>The people attacking a system are intelligent and look for vulnerabilities. They can experiment to discover weaknesses and loopholes in the system.</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797095527"/>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GB"/>
              <a:t>Security validation</a:t>
            </a:r>
          </a:p>
        </p:txBody>
      </p:sp>
      <p:sp>
        <p:nvSpPr>
          <p:cNvPr id="63493" name="Rectangle 5"/>
          <p:cNvSpPr>
            <a:spLocks noGrp="1" noChangeArrowheads="1"/>
          </p:cNvSpPr>
          <p:nvPr>
            <p:ph idx="1"/>
          </p:nvPr>
        </p:nvSpPr>
        <p:spPr/>
        <p:txBody>
          <a:bodyPr/>
          <a:lstStyle/>
          <a:p>
            <a:pPr>
              <a:lnSpc>
                <a:spcPct val="90000"/>
              </a:lnSpc>
            </a:pPr>
            <a:r>
              <a:rPr lang="en-GB" sz="2400" dirty="0"/>
              <a:t>Experience-based </a:t>
            </a:r>
            <a:r>
              <a:rPr lang="en-GB" sz="2400" dirty="0" smtClean="0"/>
              <a:t>testing</a:t>
            </a:r>
            <a:endParaRPr lang="en-GB" sz="2400" dirty="0"/>
          </a:p>
          <a:p>
            <a:pPr lvl="1">
              <a:lnSpc>
                <a:spcPct val="90000"/>
              </a:lnSpc>
            </a:pPr>
            <a:r>
              <a:rPr lang="en-GB" sz="2000" dirty="0"/>
              <a:t>The system is reviewed and analysed against the types of attack that are known to the validation team.</a:t>
            </a:r>
            <a:endParaRPr lang="en-GB" sz="2000" dirty="0" smtClean="0"/>
          </a:p>
          <a:p>
            <a:pPr>
              <a:lnSpc>
                <a:spcPct val="90000"/>
              </a:lnSpc>
            </a:pPr>
            <a:r>
              <a:rPr lang="en-GB" dirty="0" smtClean="0"/>
              <a:t>Penetration testing</a:t>
            </a:r>
          </a:p>
          <a:p>
            <a:pPr lvl="1">
              <a:lnSpc>
                <a:spcPct val="90000"/>
              </a:lnSpc>
            </a:pPr>
            <a:r>
              <a:rPr lang="en-GB" dirty="0" smtClean="0"/>
              <a:t>A team is established whose goal is to breach the security of the system by simulating attacks on the system.</a:t>
            </a:r>
          </a:p>
          <a:p>
            <a:pPr>
              <a:lnSpc>
                <a:spcPct val="90000"/>
              </a:lnSpc>
            </a:pPr>
            <a:r>
              <a:rPr lang="en-GB" sz="2400" dirty="0" smtClean="0"/>
              <a:t>Tool</a:t>
            </a:r>
            <a:r>
              <a:rPr lang="en-GB" sz="2400" dirty="0"/>
              <a:t>-based </a:t>
            </a:r>
            <a:r>
              <a:rPr lang="en-GB" sz="2400" dirty="0" smtClean="0"/>
              <a:t>analysis</a:t>
            </a:r>
            <a:endParaRPr lang="en-GB" sz="2400" dirty="0"/>
          </a:p>
          <a:p>
            <a:pPr lvl="1">
              <a:lnSpc>
                <a:spcPct val="90000"/>
              </a:lnSpc>
            </a:pPr>
            <a:r>
              <a:rPr lang="en-GB" sz="2000" dirty="0"/>
              <a:t>Various security tools such as password checkers are used to analyse the system in operation.</a:t>
            </a:r>
            <a:endParaRPr lang="en-GB" sz="2000" dirty="0" smtClean="0"/>
          </a:p>
          <a:p>
            <a:pPr>
              <a:lnSpc>
                <a:spcPct val="90000"/>
              </a:lnSpc>
            </a:pPr>
            <a:r>
              <a:rPr lang="en-GB" sz="2400" dirty="0" smtClean="0"/>
              <a:t>Formal </a:t>
            </a:r>
            <a:r>
              <a:rPr lang="en-GB" sz="2400" dirty="0"/>
              <a:t>verification</a:t>
            </a:r>
          </a:p>
          <a:p>
            <a:pPr lvl="1">
              <a:lnSpc>
                <a:spcPct val="90000"/>
              </a:lnSpc>
            </a:pPr>
            <a:r>
              <a:rPr lang="en-GB" sz="2000" dirty="0"/>
              <a:t>The system is verified against a formal security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5576514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Application/infrastructure security</a:t>
            </a:r>
          </a:p>
        </p:txBody>
      </p:sp>
      <p:sp>
        <p:nvSpPr>
          <p:cNvPr id="104451" name="Rectangle 3"/>
          <p:cNvSpPr>
            <a:spLocks noGrp="1" noChangeArrowheads="1"/>
          </p:cNvSpPr>
          <p:nvPr>
            <p:ph idx="1"/>
          </p:nvPr>
        </p:nvSpPr>
        <p:spPr/>
        <p:txBody>
          <a:bodyPr/>
          <a:lstStyle/>
          <a:p>
            <a:r>
              <a:rPr lang="en-US" dirty="0"/>
              <a:t>Application security is a software engineering problem where the system is </a:t>
            </a:r>
            <a:r>
              <a:rPr lang="en-US" u="dbl" dirty="0">
                <a:solidFill>
                  <a:schemeClr val="tx1"/>
                </a:solidFill>
              </a:rPr>
              <a:t>designed</a:t>
            </a:r>
            <a:r>
              <a:rPr lang="en-US" dirty="0">
                <a:solidFill>
                  <a:srgbClr val="FF0000"/>
                </a:solidFill>
              </a:rPr>
              <a:t> </a:t>
            </a:r>
            <a:r>
              <a:rPr lang="en-US" dirty="0"/>
              <a:t>to resist attacks.</a:t>
            </a:r>
          </a:p>
          <a:p>
            <a:r>
              <a:rPr lang="en-US" dirty="0"/>
              <a:t>Infrastructure security is a systems management problem where the infrastructure is </a:t>
            </a:r>
            <a:r>
              <a:rPr lang="en-US" u="dbl" dirty="0">
                <a:solidFill>
                  <a:schemeClr val="tx1"/>
                </a:solidFill>
              </a:rPr>
              <a:t>configured</a:t>
            </a:r>
            <a:r>
              <a:rPr lang="en-US" dirty="0">
                <a:solidFill>
                  <a:srgbClr val="FF0000"/>
                </a:solidFill>
              </a:rPr>
              <a:t> </a:t>
            </a:r>
            <a:r>
              <a:rPr lang="en-US" dirty="0"/>
              <a:t>to resist attacks.</a:t>
            </a:r>
          </a:p>
          <a:p>
            <a:r>
              <a:rPr lang="en-US" dirty="0"/>
              <a:t>The focus of this chapter is application </a:t>
            </a:r>
            <a:r>
              <a:rPr lang="en-US" dirty="0" smtClean="0"/>
              <a:t>security rather than infrastructure security.</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7</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entries in a security checklist</a:t>
            </a:r>
            <a:r>
              <a:rPr lang="en-GB" dirty="0" smtClean="0"/>
              <a:t> </a:t>
            </a:r>
            <a:endParaRPr lang="en-US" dirty="0"/>
          </a:p>
        </p:txBody>
      </p:sp>
      <p:sp>
        <p:nvSpPr>
          <p:cNvPr id="4" name="TextBox 3"/>
          <p:cNvSpPr txBox="1"/>
          <p:nvPr/>
        </p:nvSpPr>
        <p:spPr>
          <a:xfrm>
            <a:off x="457201" y="1661726"/>
            <a:ext cx="8092886" cy="4288354"/>
          </a:xfrm>
          <a:prstGeom prst="rect">
            <a:avLst/>
          </a:prstGeom>
          <a:solidFill>
            <a:srgbClr val="FFFF00">
              <a:alpha val="33000"/>
            </a:srgbClr>
          </a:solidFill>
        </p:spPr>
        <p:txBody>
          <a:bodyPr wrap="square" rtlCol="0">
            <a:spAutoFit/>
          </a:bodyPr>
          <a:lstStyle/>
          <a:p>
            <a:pPr>
              <a:spcAft>
                <a:spcPts val="400"/>
              </a:spcAft>
            </a:pPr>
            <a:r>
              <a:rPr lang="en-US" sz="1600" b="1" dirty="0">
                <a:latin typeface="Arial"/>
                <a:cs typeface="Arial"/>
              </a:rPr>
              <a:t>Security checklist</a:t>
            </a:r>
            <a:endParaRPr lang="en-GB" sz="1600" dirty="0" smtClean="0">
              <a:latin typeface="Arial"/>
              <a:cs typeface="Arial"/>
            </a:endParaRPr>
          </a:p>
          <a:p>
            <a:pPr>
              <a:spcAft>
                <a:spcPts val="400"/>
              </a:spcAft>
            </a:pPr>
            <a:r>
              <a:rPr lang="en-GB" sz="1600" dirty="0" smtClean="0">
                <a:latin typeface="Arial"/>
                <a:cs typeface="Arial"/>
              </a:rPr>
              <a:t>1</a:t>
            </a:r>
            <a:r>
              <a:rPr lang="en-GB" sz="1600" dirty="0">
                <a:latin typeface="Arial"/>
                <a:cs typeface="Arial"/>
              </a:rPr>
              <a:t>. Do all files that are created in the application have appropriate access permissions? The wrong access permissions may lead to these files being accessed by unauthorized users.</a:t>
            </a:r>
          </a:p>
          <a:p>
            <a:pPr>
              <a:spcAft>
                <a:spcPts val="400"/>
              </a:spcAft>
            </a:pPr>
            <a:r>
              <a:rPr lang="en-US" sz="1600" dirty="0">
                <a:latin typeface="Arial"/>
                <a:cs typeface="Arial"/>
              </a:rPr>
              <a:t>2. Does the system automatically terminate user sessions after a period of inactivity? Sessions that are left active may allow unauthorized access through an unattended computer.</a:t>
            </a:r>
            <a:endParaRPr lang="en-GB" sz="1600" dirty="0">
              <a:latin typeface="Arial"/>
              <a:cs typeface="Arial"/>
            </a:endParaRPr>
          </a:p>
          <a:p>
            <a:pPr>
              <a:spcAft>
                <a:spcPts val="400"/>
              </a:spcAft>
            </a:pPr>
            <a:r>
              <a:rPr lang="en-US" sz="1600" dirty="0">
                <a:latin typeface="Arial"/>
                <a:cs typeface="Arial"/>
              </a:rPr>
              <a:t>3. If the system is written in a programming language without array bound checking, are there situations where buffer overflow may be exploited? Buffer overflow may allow attackers to send code strings to the system and then execute them.</a:t>
            </a:r>
            <a:endParaRPr lang="en-GB" sz="1600" dirty="0">
              <a:latin typeface="Arial"/>
              <a:cs typeface="Arial"/>
            </a:endParaRPr>
          </a:p>
          <a:p>
            <a:pPr>
              <a:spcAft>
                <a:spcPts val="400"/>
              </a:spcAft>
            </a:pPr>
            <a:r>
              <a:rPr lang="en-US" sz="1600" dirty="0">
                <a:latin typeface="Arial"/>
                <a:cs typeface="Arial"/>
              </a:rPr>
              <a:t>4. If passwords are set, does the system check that passwords are ‘strong’? Strong passwords consist of mixed letters, numbers, and punctuation, and are not normal dictionary entries. They are more difficult to break than simple passwords.</a:t>
            </a:r>
            <a:endParaRPr lang="en-GB" sz="1600" dirty="0">
              <a:latin typeface="Arial"/>
              <a:cs typeface="Arial"/>
            </a:endParaRPr>
          </a:p>
          <a:p>
            <a:pPr>
              <a:spcAft>
                <a:spcPts val="400"/>
              </a:spcAft>
            </a:pPr>
            <a:r>
              <a:rPr lang="en-US" sz="1600" dirty="0">
                <a:latin typeface="Arial"/>
                <a:cs typeface="Arial"/>
              </a:rPr>
              <a:t>5. Are inputs from the system’s environment always checked against an input specification? Incorrect processing of badly formed inputs is a common cause of security vulnerabilities</a:t>
            </a:r>
            <a:r>
              <a:rPr lang="en-US" sz="1600" dirty="0" smtClean="0">
                <a:latin typeface="Arial"/>
                <a:cs typeface="Arial"/>
              </a:rPr>
              <a:t>.</a:t>
            </a:r>
            <a:endParaRPr lang="en-US" sz="1600" dirty="0">
              <a:latin typeface="Arial"/>
              <a:cs typeface="Arial"/>
            </a:endParaRPr>
          </a:p>
        </p:txBody>
      </p:sp>
      <p:sp>
        <p:nvSpPr>
          <p:cNvPr id="5" name="Slide Number Placeholder 4"/>
          <p:cNvSpPr>
            <a:spLocks noGrp="1"/>
          </p:cNvSpPr>
          <p:nvPr>
            <p:ph type="sldNum" sz="quarter" idx="12"/>
          </p:nvPr>
        </p:nvSpPr>
        <p:spPr/>
        <p:txBody>
          <a:bodyPr/>
          <a:lstStyle/>
          <a:p>
            <a:fld id="{745CE82A-87C3-2841-AAF3-37DF1E34DC62}"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44231598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Key points</a:t>
            </a:r>
          </a:p>
        </p:txBody>
      </p:sp>
      <p:sp>
        <p:nvSpPr>
          <p:cNvPr id="99331" name="Rectangle 3"/>
          <p:cNvSpPr>
            <a:spLocks noGrp="1" noChangeArrowheads="1"/>
          </p:cNvSpPr>
          <p:nvPr>
            <p:ph idx="1"/>
          </p:nvPr>
        </p:nvSpPr>
        <p:spPr/>
        <p:txBody>
          <a:bodyPr/>
          <a:lstStyle/>
          <a:p>
            <a:r>
              <a:rPr lang="en-US" sz="2400" dirty="0"/>
              <a:t>Security engineering is concerned with how to develop systems that can resist malicious attacks</a:t>
            </a:r>
          </a:p>
          <a:p>
            <a:r>
              <a:rPr lang="en-US" sz="2400" dirty="0"/>
              <a:t>Security threats can be threats to confidentiality, integrity or availability of a system or its data</a:t>
            </a:r>
          </a:p>
          <a:p>
            <a:r>
              <a:rPr lang="en-US" sz="2400" dirty="0"/>
              <a:t>Security risk management is concerned with assessing possible losses from attacks and deriving security requirements to </a:t>
            </a:r>
            <a:r>
              <a:rPr lang="en-US" sz="2400" dirty="0" smtClean="0"/>
              <a:t>minimize </a:t>
            </a:r>
            <a:r>
              <a:rPr lang="en-US" sz="2400" dirty="0"/>
              <a:t>losses</a:t>
            </a:r>
          </a:p>
          <a:p>
            <a:r>
              <a:rPr lang="en-US" dirty="0"/>
              <a:t>To specify security requirements, you should identify the assets that are to be protected and define how security techniques and technology should be used to protect these assets.</a:t>
            </a:r>
            <a:endParaRPr lang="en-GB"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71</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908918269"/>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US" dirty="0"/>
              <a:t>Key issues when designing a secure systems architecture include organizing the system structure to protect key assets and distributing the system assets to minimize the losses from a successful attack.</a:t>
            </a:r>
            <a:endParaRPr lang="en-GB" dirty="0"/>
          </a:p>
          <a:p>
            <a:r>
              <a:rPr lang="en-US" dirty="0"/>
              <a:t>Security design guidelines sensitize system designers to security issues that they may not have considered. They provide a basis for creating security review checklists.</a:t>
            </a:r>
            <a:endParaRPr lang="en-GB" dirty="0"/>
          </a:p>
          <a:p>
            <a:r>
              <a:rPr lang="en-US" dirty="0"/>
              <a:t>Security validation is difficult because security requirements state what should not happen in a system, rather than what should. Furthermore, system attackers are intelligent and may have </a:t>
            </a:r>
            <a:r>
              <a:rPr lang="en-US" dirty="0" smtClean="0"/>
              <a:t>more time </a:t>
            </a:r>
            <a:r>
              <a:rPr lang="en-US" dirty="0"/>
              <a:t>to probe for weaknesses than is available for security testing.</a:t>
            </a:r>
            <a:r>
              <a:rPr lang="en-GB" dirty="0"/>
              <a:t> </a:t>
            </a:r>
            <a:endParaRPr lang="en-US" sz="2400"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72</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security management</a:t>
            </a:r>
            <a:endParaRPr lang="en-US" dirty="0"/>
          </a:p>
        </p:txBody>
      </p:sp>
      <p:sp>
        <p:nvSpPr>
          <p:cNvPr id="3" name="Content Placeholder 2"/>
          <p:cNvSpPr>
            <a:spLocks noGrp="1"/>
          </p:cNvSpPr>
          <p:nvPr>
            <p:ph idx="1"/>
          </p:nvPr>
        </p:nvSpPr>
        <p:spPr/>
        <p:txBody>
          <a:bodyPr/>
          <a:lstStyle/>
          <a:p>
            <a:r>
              <a:rPr lang="en-US" dirty="0" smtClean="0"/>
              <a:t>User and permission management</a:t>
            </a:r>
          </a:p>
          <a:p>
            <a:pPr lvl="1"/>
            <a:r>
              <a:rPr lang="en-US" dirty="0" smtClean="0"/>
              <a:t>Adding and removing users from the system and setting up appropriate permissions for users</a:t>
            </a:r>
          </a:p>
          <a:p>
            <a:r>
              <a:rPr lang="en-US" dirty="0" smtClean="0"/>
              <a:t>Software deployment and maintenance</a:t>
            </a:r>
          </a:p>
          <a:p>
            <a:pPr lvl="1"/>
            <a:r>
              <a:rPr lang="en-US" dirty="0" smtClean="0"/>
              <a:t>Installing application software and middleware and configuring these systems so that vulnerabilities are avoided.</a:t>
            </a:r>
          </a:p>
          <a:p>
            <a:r>
              <a:rPr lang="en-US" dirty="0" smtClean="0"/>
              <a:t>Attack monitoring, detection and recovery</a:t>
            </a:r>
          </a:p>
          <a:p>
            <a:pPr lvl="1"/>
            <a:r>
              <a:rPr lang="en-US" dirty="0" smtClean="0"/>
              <a:t>Monitoring the system for unauthorized access, design strategies for resisting attacks and develop backup and recovery strategies.</a:t>
            </a:r>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8</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security</a:t>
            </a:r>
            <a:endParaRPr lang="en-US" dirty="0"/>
          </a:p>
        </p:txBody>
      </p:sp>
      <p:sp>
        <p:nvSpPr>
          <p:cNvPr id="3" name="Content Placeholder 2"/>
          <p:cNvSpPr>
            <a:spLocks noGrp="1"/>
          </p:cNvSpPr>
          <p:nvPr>
            <p:ph idx="1"/>
          </p:nvPr>
        </p:nvSpPr>
        <p:spPr/>
        <p:txBody>
          <a:bodyPr/>
          <a:lstStyle/>
          <a:p>
            <a:r>
              <a:rPr lang="en-US" dirty="0" smtClean="0"/>
              <a:t>Primarily a human and social issue</a:t>
            </a:r>
          </a:p>
          <a:p>
            <a:r>
              <a:rPr lang="en-US" dirty="0" smtClean="0"/>
              <a:t>Concerned with ensuring the people do not take actions that may compromise system security</a:t>
            </a:r>
          </a:p>
          <a:p>
            <a:pPr lvl="1"/>
            <a:r>
              <a:rPr lang="en-US" dirty="0" smtClean="0"/>
              <a:t>E.g. Tell others passwords, leave computers logged on</a:t>
            </a:r>
          </a:p>
          <a:p>
            <a:r>
              <a:rPr lang="en-US" dirty="0" smtClean="0"/>
              <a:t>Users sometimes take insecure actions to make it easier for them to do their jobs</a:t>
            </a:r>
          </a:p>
          <a:p>
            <a:r>
              <a:rPr lang="en-US" dirty="0" smtClean="0"/>
              <a:t>There is therefore a trade-off between system security and system effectiveness.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9</a:t>
            </a:fld>
            <a:endParaRPr lang="en-US"/>
          </a:p>
        </p:txBody>
      </p:sp>
    </p:spTree>
    <p:extLst>
      <p:ext uri="{BB962C8B-B14F-4D97-AF65-F5344CB8AC3E}">
        <p14:creationId xmlns:p14="http://schemas.microsoft.com/office/powerpoint/2010/main" val="312381960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755</TotalTime>
  <Words>4941</Words>
  <Application>Microsoft Office PowerPoint</Application>
  <PresentationFormat>On-screen Show (4:3)</PresentationFormat>
  <Paragraphs>635</Paragraphs>
  <Slides>72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ＭＳ Ｐゴシック</vt:lpstr>
      <vt:lpstr>Arial</vt:lpstr>
      <vt:lpstr>Calibri</vt:lpstr>
      <vt:lpstr>Formata Regular</vt:lpstr>
      <vt:lpstr>Times New Roman</vt:lpstr>
      <vt:lpstr>Wingdings</vt:lpstr>
      <vt:lpstr>SE10 slides</vt:lpstr>
      <vt:lpstr>Chapter 13 – Security Engineering</vt:lpstr>
      <vt:lpstr>Topics covered</vt:lpstr>
      <vt:lpstr>Security engineering</vt:lpstr>
      <vt:lpstr>Security dimensions</vt:lpstr>
      <vt:lpstr>Security levels</vt:lpstr>
      <vt:lpstr>System layers where security may be compromised </vt:lpstr>
      <vt:lpstr>Application/infrastructure security</vt:lpstr>
      <vt:lpstr>System security management</vt:lpstr>
      <vt:lpstr>Operational security</vt:lpstr>
      <vt:lpstr>Security and dependability</vt:lpstr>
      <vt:lpstr>Security</vt:lpstr>
      <vt:lpstr>Fundamental security</vt:lpstr>
      <vt:lpstr>Security terminology </vt:lpstr>
      <vt:lpstr>Examples of security terminology (Mentcare) </vt:lpstr>
      <vt:lpstr>Threat types</vt:lpstr>
      <vt:lpstr>Threat types</vt:lpstr>
      <vt:lpstr>Security assurance</vt:lpstr>
      <vt:lpstr>Security and dependability</vt:lpstr>
      <vt:lpstr>Security and dependability</vt:lpstr>
      <vt:lpstr>Security and organizations</vt:lpstr>
      <vt:lpstr>Security is a business issue</vt:lpstr>
      <vt:lpstr>Organizational security policies</vt:lpstr>
      <vt:lpstr>Security policies</vt:lpstr>
      <vt:lpstr>Security policies</vt:lpstr>
      <vt:lpstr>Security risk assessment and management</vt:lpstr>
      <vt:lpstr>Preliminary risk assessment</vt:lpstr>
      <vt:lpstr>Design risk assessment</vt:lpstr>
      <vt:lpstr>Operational risk assessment</vt:lpstr>
      <vt:lpstr>Security requirements</vt:lpstr>
      <vt:lpstr>Security specification</vt:lpstr>
      <vt:lpstr>Types of security requirement</vt:lpstr>
      <vt:lpstr>Security requirement classification</vt:lpstr>
      <vt:lpstr>The preliminary risk assessment process for security requirements </vt:lpstr>
      <vt:lpstr>Security risk assessment</vt:lpstr>
      <vt:lpstr>Security risk assessment</vt:lpstr>
      <vt:lpstr>Asset analysis in a preliminary risk assessment report for the Mentcare system</vt:lpstr>
      <vt:lpstr>Threat and control analysis in a preliminary risk assessment report </vt:lpstr>
      <vt:lpstr>Security requirements for the Mentcare system</vt:lpstr>
      <vt:lpstr>Misuse cases</vt:lpstr>
      <vt:lpstr>Misuse cases</vt:lpstr>
      <vt:lpstr>Mentcare use case – Transfer data</vt:lpstr>
      <vt:lpstr>Mentcare misuse case: Intercept transfer</vt:lpstr>
      <vt:lpstr>Misuse case: Intercept transfer</vt:lpstr>
      <vt:lpstr>Secure systems design</vt:lpstr>
      <vt:lpstr>Secure systems design</vt:lpstr>
      <vt:lpstr>Design compromises</vt:lpstr>
      <vt:lpstr>Design risk assessment</vt:lpstr>
      <vt:lpstr>Design and risk assessment</vt:lpstr>
      <vt:lpstr>Protection requirements</vt:lpstr>
      <vt:lpstr>Design risk assessment</vt:lpstr>
      <vt:lpstr>Design decisions from use of COTS</vt:lpstr>
      <vt:lpstr>Vulnerabilities associated with technology choices </vt:lpstr>
      <vt:lpstr>Security requirements</vt:lpstr>
      <vt:lpstr>Architectural design</vt:lpstr>
      <vt:lpstr>Protection</vt:lpstr>
      <vt:lpstr>A layered protection architecture </vt:lpstr>
      <vt:lpstr>Distribution</vt:lpstr>
      <vt:lpstr>Distributed assets in an equity trading system </vt:lpstr>
      <vt:lpstr>Design guidelines for security engineering</vt:lpstr>
      <vt:lpstr>Design guidelines for secure systems engineering </vt:lpstr>
      <vt:lpstr>Design guidelines 1-3</vt:lpstr>
      <vt:lpstr>Design guidelines 4-6</vt:lpstr>
      <vt:lpstr>Design guidelines 7-10</vt:lpstr>
      <vt:lpstr>Secure systems programming</vt:lpstr>
      <vt:lpstr>Aspects of secure systems programming</vt:lpstr>
      <vt:lpstr>Dependable programming guidelines</vt:lpstr>
      <vt:lpstr>Security testing and assurance</vt:lpstr>
      <vt:lpstr>Security testing</vt:lpstr>
      <vt:lpstr>Security validation</vt:lpstr>
      <vt:lpstr>Examples of entries in a security checklist </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14</dc:title>
  <dc:creator>Ian Sommerville</dc:creator>
  <cp:lastModifiedBy>Kevin O'Neil</cp:lastModifiedBy>
  <cp:revision>28</cp:revision>
  <dcterms:created xsi:type="dcterms:W3CDTF">2009-12-09T17:06:05Z</dcterms:created>
  <dcterms:modified xsi:type="dcterms:W3CDTF">2015-05-27T20:42:27Z</dcterms:modified>
</cp:coreProperties>
</file>