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256" r:id="rId2"/>
    <p:sldId id="271" r:id="rId3"/>
    <p:sldId id="272" r:id="rId4"/>
    <p:sldId id="273" r:id="rId5"/>
    <p:sldId id="257" r:id="rId6"/>
    <p:sldId id="277" r:id="rId7"/>
    <p:sldId id="259" r:id="rId8"/>
    <p:sldId id="278" r:id="rId9"/>
    <p:sldId id="314" r:id="rId10"/>
    <p:sldId id="274" r:id="rId11"/>
    <p:sldId id="258" r:id="rId12"/>
    <p:sldId id="261" r:id="rId13"/>
    <p:sldId id="275" r:id="rId14"/>
    <p:sldId id="276" r:id="rId15"/>
    <p:sldId id="310" r:id="rId16"/>
    <p:sldId id="316" r:id="rId17"/>
    <p:sldId id="317" r:id="rId18"/>
    <p:sldId id="281" r:id="rId19"/>
    <p:sldId id="285" r:id="rId20"/>
    <p:sldId id="284" r:id="rId21"/>
    <p:sldId id="260" r:id="rId22"/>
    <p:sldId id="286" r:id="rId23"/>
    <p:sldId id="283" r:id="rId24"/>
    <p:sldId id="262" r:id="rId25"/>
    <p:sldId id="318" r:id="rId26"/>
    <p:sldId id="312" r:id="rId27"/>
    <p:sldId id="288" r:id="rId28"/>
    <p:sldId id="319" r:id="rId29"/>
    <p:sldId id="320" r:id="rId30"/>
    <p:sldId id="289" r:id="rId31"/>
    <p:sldId id="291" r:id="rId32"/>
    <p:sldId id="264" r:id="rId33"/>
    <p:sldId id="263" r:id="rId34"/>
    <p:sldId id="295" r:id="rId35"/>
    <p:sldId id="321" r:id="rId36"/>
    <p:sldId id="265" r:id="rId37"/>
    <p:sldId id="294" r:id="rId38"/>
    <p:sldId id="293" r:id="rId39"/>
    <p:sldId id="266" r:id="rId40"/>
    <p:sldId id="296" r:id="rId41"/>
    <p:sldId id="315" r:id="rId42"/>
    <p:sldId id="297" r:id="rId43"/>
    <p:sldId id="299" r:id="rId44"/>
    <p:sldId id="298" r:id="rId45"/>
    <p:sldId id="300" r:id="rId46"/>
    <p:sldId id="267" r:id="rId47"/>
    <p:sldId id="301" r:id="rId48"/>
    <p:sldId id="268" r:id="rId49"/>
    <p:sldId id="302" r:id="rId50"/>
    <p:sldId id="303" r:id="rId51"/>
    <p:sldId id="304" r:id="rId52"/>
    <p:sldId id="305" r:id="rId53"/>
    <p:sldId id="269" r:id="rId54"/>
    <p:sldId id="311" r:id="rId55"/>
    <p:sldId id="270" r:id="rId56"/>
    <p:sldId id="306" r:id="rId57"/>
    <p:sldId id="313" r:id="rId58"/>
    <p:sldId id="30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4" y="7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t>‹#›</a:t>
            </a:fld>
            <a:endParaRPr lang="en-US"/>
          </a:p>
        </p:txBody>
      </p:sp>
    </p:spTree>
    <p:extLst>
      <p:ext uri="{BB962C8B-B14F-4D97-AF65-F5344CB8AC3E}">
        <p14:creationId xmlns:p14="http://schemas.microsoft.com/office/powerpoint/2010/main" val="83208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extLst>
      <p:ext uri="{BB962C8B-B14F-4D97-AF65-F5344CB8AC3E}">
        <p14:creationId xmlns:p14="http://schemas.microsoft.com/office/powerpoint/2010/main" val="18326889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17/11/2014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17/11/2014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17/11/2014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17/11/2014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17/11/2014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17/11/2014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17/11/2014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15 Software reuse</a:t>
            </a:r>
            <a:endParaRPr lang="en-US"/>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17/11/2014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15 Software reuse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15 – Software Reuse</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idx="1"/>
          </p:nvPr>
        </p:nvSpPr>
        <p:spPr/>
        <p:txBody>
          <a:bodyPr lIns="91797" tIns="45898" rIns="91797" bIns="45898"/>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reuse landscape</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11</a:t>
            </a:fld>
            <a:endParaRPr lang="en-US"/>
          </a:p>
        </p:txBody>
      </p:sp>
      <p:sp>
        <p:nvSpPr>
          <p:cNvPr id="9" name="Rectangle 8"/>
          <p:cNvSpPr/>
          <p:nvPr/>
        </p:nvSpPr>
        <p:spPr>
          <a:xfrm>
            <a:off x="3573624" y="3578742"/>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06714" y="3011323"/>
            <a:ext cx="6057460"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5.3 ReuseLandscape.eps"/>
          <p:cNvPicPr>
            <a:picLocks noChangeAspect="1"/>
          </p:cNvPicPr>
          <p:nvPr/>
        </p:nvPicPr>
        <p:blipFill rotWithShape="1">
          <a:blip r:embed="rId2">
            <a:extLst>
              <a:ext uri="{28A0092B-C50C-407E-A947-70E740481C1C}">
                <a14:useLocalDpi xmlns:a14="http://schemas.microsoft.com/office/drawing/2010/main" val="0"/>
              </a:ext>
            </a:extLst>
          </a:blip>
          <a:srcRect l="13448"/>
          <a:stretch/>
        </p:blipFill>
        <p:spPr>
          <a:xfrm>
            <a:off x="944104" y="2096052"/>
            <a:ext cx="7095547" cy="3481368"/>
          </a:xfrm>
          <a:prstGeom prst="rect">
            <a:avLst/>
          </a:prstGeom>
        </p:spPr>
      </p:pic>
      <p:sp>
        <p:nvSpPr>
          <p:cNvPr id="11" name="Date Placeholder 10"/>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1789835"/>
              </p:ext>
            </p:extLst>
          </p:nvPr>
        </p:nvGraphicFramePr>
        <p:xfrm>
          <a:off x="457200" y="1904907"/>
          <a:ext cx="8229600" cy="392493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frameworks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Collections of abstract and concrete classes are adapted and extended to create application systems.</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system integration</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Two or more application systems are integrated to provide extended functionality</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Architectural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Standard software architectures that support common types of application system are used as the basis of applications. Described in Chapters 6, 11 and 17.</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effectLst/>
                          <a:latin typeface="Formata Regular"/>
                          <a:ea typeface="Times New Roman"/>
                          <a:cs typeface="Times New Roman"/>
                        </a:rPr>
                        <a:t>Aspect-oriented software development</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Shared components are woven into an application at different places when the program is compiled. Described in web chapter 31.</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effectLst/>
                          <a:latin typeface="Formata Regular"/>
                          <a:ea typeface="Times New Roman"/>
                          <a:cs typeface="Times New Roman"/>
                        </a:rPr>
                        <a:t>Component-based software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Systems are developed by integrating components (collections of objects) that conform to component-model standards. Described in Chapter 16.</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98634672"/>
              </p:ext>
            </p:extLst>
          </p:nvPr>
        </p:nvGraphicFramePr>
        <p:xfrm>
          <a:off x="457200" y="1896889"/>
          <a:ext cx="8229600" cy="392493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Configurable application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Domain-specific systems are designed so that they can be configured to the needs of specific system customers.</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Design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Generic abstractions that occur across applications are represented as design patterns showing abstract and concrete objects and interactions. Described in Chapter 7.</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ERP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Large-scale systems that encapsulate generic business functionality and rules are configured for an organization.</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effectLst/>
                          <a:latin typeface="Formata Regular"/>
                          <a:ea typeface="Times New Roman"/>
                          <a:cs typeface="Times New Roman"/>
                        </a:rPr>
                        <a:t>Legacy system wrapping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Legacy systems (Chapter 9) are ‘wrapped’ by defining a set of interfaces and providing access to these legacy systems through these interfaces.</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effectLst/>
                          <a:latin typeface="Formata Regular"/>
                          <a:ea typeface="Times New Roman"/>
                          <a:cs typeface="Times New Roman"/>
                        </a:rPr>
                        <a:t>Model-driven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Software is represented as domain models and implementation independent models and code is generated from these models. Described in Chapter 5.</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smtClean="0"/>
              <a:t>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8070786"/>
              </p:ext>
            </p:extLst>
          </p:nvPr>
        </p:nvGraphicFramePr>
        <p:xfrm>
          <a:off x="457200" y="1859665"/>
          <a:ext cx="8229600" cy="368109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Approach</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Description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a:solidFill>
                            <a:srgbClr val="000000"/>
                          </a:solidFill>
                          <a:effectLst/>
                          <a:latin typeface="Formata Regular"/>
                          <a:ea typeface="Times New Roman"/>
                          <a:cs typeface="Times New Roman"/>
                        </a:rPr>
                        <a:t>Program generators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A generator system embeds knowledge of a type of application and is used to generate systems in that domain from a user-supplied system model.</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effectLst/>
                          <a:latin typeface="Formata Regular"/>
                          <a:ea typeface="Times New Roman"/>
                          <a:cs typeface="Times New Roman"/>
                        </a:rPr>
                        <a:t>Program libraries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Class and function libraries that implement commonly used abstractions are available for reuse.</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effectLst/>
                          <a:latin typeface="Formata Regular"/>
                          <a:ea typeface="Times New Roman"/>
                          <a:cs typeface="Times New Roman"/>
                        </a:rPr>
                        <a:t>Service-oriented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Systems are developed by linking shared services, which may be externally provided. Described in Chapter 18.</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effectLst/>
                          <a:latin typeface="Formata Regular"/>
                          <a:ea typeface="Times New Roman"/>
                          <a:cs typeface="Times New Roman"/>
                        </a:rPr>
                        <a:t>Software product lines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An application type is generalized around a common architecture so that it can be adapted for different customers.</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4"/>
                  </a:ext>
                </a:extLst>
              </a:tr>
              <a:tr h="370840">
                <a:tc>
                  <a:txBody>
                    <a:bodyPr/>
                    <a:lstStyle/>
                    <a:p>
                      <a:pPr algn="just">
                        <a:spcAft>
                          <a:spcPts val="0"/>
                        </a:spcAft>
                      </a:pPr>
                      <a:r>
                        <a:rPr lang="en-GB" sz="1600">
                          <a:solidFill>
                            <a:srgbClr val="000000"/>
                          </a:solidFill>
                          <a:effectLst/>
                          <a:latin typeface="Formata Regular"/>
                          <a:ea typeface="Times New Roman"/>
                          <a:cs typeface="Times New Roman"/>
                        </a:rPr>
                        <a:t>Systems of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Two or more distributed systems are integrated to create a new system. Described in Chapter 20.</a:t>
                      </a:r>
                      <a:endParaRPr lang="en-GB" sz="1600" dirty="0">
                        <a:solidFill>
                          <a:srgbClr val="000000"/>
                        </a:solidFill>
                        <a:effectLst/>
                        <a:latin typeface="Arial"/>
                        <a:ea typeface="Times New Roman"/>
                        <a:cs typeface="Times New Roman"/>
                      </a:endParaRPr>
                    </a:p>
                    <a:p>
                      <a:pPr algn="just">
                        <a:spcAft>
                          <a:spcPts val="0"/>
                        </a:spcAft>
                      </a:pPr>
                      <a:r>
                        <a:rPr lang="en-GB" sz="1600" dirty="0">
                          <a:solidFill>
                            <a:srgbClr val="000000"/>
                          </a:solidFill>
                          <a:effectLst/>
                          <a:latin typeface="Formata Regular"/>
                          <a:ea typeface="Times New Roman"/>
                          <a:cs typeface="Times New Roman"/>
                        </a:rPr>
                        <a:t> </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14</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idx="1"/>
          </p:nvPr>
        </p:nvSpPr>
        <p:spPr/>
        <p:txBody>
          <a:bodyPr lIns="91797" tIns="45898" rIns="91797" bIns="45898"/>
          <a:lstStyle/>
          <a:p>
            <a:r>
              <a:rPr lang="en-US" dirty="0"/>
              <a:t>The development schedule for the software.</a:t>
            </a:r>
          </a:p>
          <a:p>
            <a:r>
              <a:rPr lang="en-US" dirty="0"/>
              <a:t>The expected software lifetime.</a:t>
            </a:r>
          </a:p>
          <a:p>
            <a:r>
              <a:rPr lang="en-US" dirty="0"/>
              <a:t>The background, skills and experience of the development team.</a:t>
            </a:r>
          </a:p>
          <a:p>
            <a:r>
              <a:rPr lang="en-US" dirty="0"/>
              <a:t>The criticality of the software and its non-functional requirements.</a:t>
            </a:r>
          </a:p>
          <a:p>
            <a:r>
              <a:rPr lang="en-US" dirty="0"/>
              <a:t>The application domain.</a:t>
            </a:r>
          </a:p>
          <a:p>
            <a:r>
              <a:rPr lang="en-US" dirty="0"/>
              <a:t>The execution platform for the software.</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Application frameworks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16</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394465224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definition</a:t>
            </a:r>
            <a:endParaRPr lang="en-US" dirty="0"/>
          </a:p>
        </p:txBody>
      </p:sp>
      <p:sp>
        <p:nvSpPr>
          <p:cNvPr id="3" name="Content Placeholder 2"/>
          <p:cNvSpPr>
            <a:spLocks noGrp="1"/>
          </p:cNvSpPr>
          <p:nvPr>
            <p:ph idx="1"/>
          </p:nvPr>
        </p:nvSpPr>
        <p:spPr/>
        <p:txBody>
          <a:bodyPr/>
          <a:lstStyle/>
          <a:p>
            <a:endParaRPr lang="en-GB" i="1" dirty="0" smtClean="0"/>
          </a:p>
          <a:p>
            <a:endParaRPr lang="en-GB" i="1" dirty="0"/>
          </a:p>
          <a:p>
            <a:r>
              <a:rPr lang="en-GB" i="1" dirty="0" smtClean="0"/>
              <a:t>“</a:t>
            </a:r>
            <a:r>
              <a:rPr lang="en-GB" i="1" dirty="0"/>
              <a:t>..an integrated set of software artefacts (such as classes, objects and components) that collaborate to provide a reusable architecture for a family of related applications.”</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17</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343242575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idx="1"/>
          </p:nvPr>
        </p:nvSpPr>
        <p:spPr/>
        <p:txBody>
          <a:bodyPr lIns="91797" tIns="45898" rIns="91797" bIns="45898"/>
          <a:lstStyle/>
          <a:p>
            <a:r>
              <a:rPr lang="en-GB" dirty="0" smtClean="0"/>
              <a:t>Frameworks are moderately large entities that can be reused. They are somewhere between system and component reuse.</a:t>
            </a:r>
          </a:p>
          <a:p>
            <a:r>
              <a:rPr lang="en-GB" dirty="0" smtClean="0"/>
              <a:t>Frameworks </a:t>
            </a:r>
            <a:r>
              <a:rPr lang="en-GB" dirty="0"/>
              <a:t>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r>
              <a:rPr lang="en-GB" dirty="0" smtClean="0"/>
              <a:t>.</a:t>
            </a:r>
            <a:endParaRPr lang="en-GB"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frameworks</a:t>
            </a:r>
            <a:endParaRPr lang="en-US" dirty="0"/>
          </a:p>
        </p:txBody>
      </p:sp>
      <p:sp>
        <p:nvSpPr>
          <p:cNvPr id="3" name="Content Placeholder 2"/>
          <p:cNvSpPr>
            <a:spLocks noGrp="1"/>
          </p:cNvSpPr>
          <p:nvPr>
            <p:ph idx="1"/>
          </p:nvPr>
        </p:nvSpPr>
        <p:spPr/>
        <p:txBody>
          <a:bodyPr/>
          <a:lstStyle/>
          <a:p>
            <a:r>
              <a:rPr lang="en-US" dirty="0" smtClean="0"/>
              <a:t>Support the construction of dynamic websites as a front-end for web applications.</a:t>
            </a:r>
          </a:p>
          <a:p>
            <a:r>
              <a:rPr lang="en-US" dirty="0" err="1" smtClean="0"/>
              <a:t>WAFs</a:t>
            </a:r>
            <a:r>
              <a:rPr lang="en-US" dirty="0" smtClean="0"/>
              <a:t> are now available for all of the commonly used web programming languages e.g. Java, Python, Ruby, etc.</a:t>
            </a:r>
          </a:p>
          <a:p>
            <a:r>
              <a:rPr lang="en-US" dirty="0" smtClean="0"/>
              <a:t>Interaction model is based on the Model-View-Controller composite pattern.</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The reuse landscape </a:t>
            </a:r>
          </a:p>
          <a:p>
            <a:r>
              <a:rPr lang="en-GB" dirty="0" smtClean="0"/>
              <a:t>Application frameworks</a:t>
            </a:r>
          </a:p>
          <a:p>
            <a:r>
              <a:rPr lang="en-GB" dirty="0" smtClean="0"/>
              <a:t>Software product lines </a:t>
            </a:r>
          </a:p>
          <a:p>
            <a:r>
              <a:rPr lang="en-GB" dirty="0" smtClean="0"/>
              <a:t>Application system reuse</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a:t>
            </a:r>
            <a:r>
              <a:rPr lang="en-GB" dirty="0" smtClean="0"/>
              <a:t> in Chapter 7)</a:t>
            </a:r>
            <a:r>
              <a:rPr lang="en-GB" dirty="0"/>
              <a:t>.</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Model-View-Controller pattern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21</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pic>
        <p:nvPicPr>
          <p:cNvPr id="10" name="Picture 9" descr="15.5 MVC-pattern (16.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2429"/>
            <a:ext cx="8355662" cy="346931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WAF features</a:t>
            </a:r>
            <a:endParaRPr lang="en-US" dirty="0"/>
          </a:p>
        </p:txBody>
      </p:sp>
      <p:sp>
        <p:nvSpPr>
          <p:cNvPr id="3" name="Content Placeholder 2"/>
          <p:cNvSpPr>
            <a:spLocks noGrp="1"/>
          </p:cNvSpPr>
          <p:nvPr>
            <p:ph idx="1"/>
          </p:nvPr>
        </p:nvSpPr>
        <p:spPr>
          <a:xfrm>
            <a:off x="457200" y="1532650"/>
            <a:ext cx="8229600" cy="4525963"/>
          </a:xfrm>
        </p:spPr>
        <p:txBody>
          <a:bodyPr/>
          <a:lstStyle/>
          <a:p>
            <a:r>
              <a:rPr lang="en-GB" sz="1800" i="1" dirty="0" smtClean="0"/>
              <a:t>Security</a:t>
            </a:r>
            <a:r>
              <a:rPr lang="en-GB" sz="1800" dirty="0" smtClean="0"/>
              <a:t> </a:t>
            </a:r>
          </a:p>
          <a:p>
            <a:pPr lvl="1"/>
            <a:r>
              <a:rPr lang="en-GB" sz="1600" dirty="0" err="1" smtClean="0"/>
              <a:t>WAFs</a:t>
            </a:r>
            <a:r>
              <a:rPr lang="en-GB" sz="1600" dirty="0" smtClean="0"/>
              <a:t> may include classes to help implement user authentication (login) and access.</a:t>
            </a:r>
          </a:p>
          <a:p>
            <a:r>
              <a:rPr lang="en-GB" sz="1800" i="1" dirty="0" smtClean="0"/>
              <a:t>Dynamic web pages </a:t>
            </a:r>
          </a:p>
          <a:p>
            <a:pPr lvl="1"/>
            <a:r>
              <a:rPr lang="en-GB" sz="1600" dirty="0" smtClean="0"/>
              <a:t>Classes are provided to help you define web page templates and to populate these dynamically from the system database.</a:t>
            </a:r>
          </a:p>
          <a:p>
            <a:r>
              <a:rPr lang="en-GB" sz="1800" i="1" dirty="0" smtClean="0"/>
              <a:t>Database support</a:t>
            </a:r>
            <a:r>
              <a:rPr lang="en-GB" sz="1800" dirty="0" smtClean="0"/>
              <a:t> </a:t>
            </a:r>
          </a:p>
          <a:p>
            <a:pPr lvl="1"/>
            <a:r>
              <a:rPr lang="en-GB" sz="1600" dirty="0" smtClean="0"/>
              <a:t>The framework may provide classes that provide an abstract interface to different databases.</a:t>
            </a:r>
          </a:p>
          <a:p>
            <a:r>
              <a:rPr lang="en-GB" sz="1800" i="1" dirty="0" smtClean="0"/>
              <a:t>Session management</a:t>
            </a:r>
            <a:r>
              <a:rPr lang="en-GB" sz="1800" dirty="0" smtClean="0"/>
              <a:t> </a:t>
            </a:r>
          </a:p>
          <a:p>
            <a:pPr lvl="1"/>
            <a:r>
              <a:rPr lang="en-GB" sz="1600" dirty="0" smtClean="0"/>
              <a:t>Classes to create and manage sessions (a number of interactions with the system by a user) are usually part of a WAF.</a:t>
            </a:r>
          </a:p>
          <a:p>
            <a:r>
              <a:rPr lang="en-GB" sz="1800" i="1" dirty="0" smtClean="0"/>
              <a:t>User interaction</a:t>
            </a:r>
            <a:r>
              <a:rPr lang="en-GB" sz="1800" dirty="0" smtClean="0"/>
              <a:t> </a:t>
            </a:r>
          </a:p>
          <a:p>
            <a:pPr lvl="1"/>
            <a:r>
              <a:rPr lang="en-GB" sz="1600" dirty="0" smtClean="0"/>
              <a:t>Most web frameworks now provide AJAX support (</a:t>
            </a:r>
            <a:r>
              <a:rPr lang="en-GB" sz="1600" dirty="0" err="1" smtClean="0"/>
              <a:t>Holdener</a:t>
            </a:r>
            <a:r>
              <a:rPr lang="en-GB" sz="1600" dirty="0" smtClean="0"/>
              <a:t>, 2008), which allows more interactive web pages to be created.</a:t>
            </a:r>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idx="1"/>
          </p:nvPr>
        </p:nvSpPr>
        <p:spPr/>
        <p:txBody>
          <a:bodyPr lIns="91797" tIns="45898" rIns="91797" bIns="45898"/>
          <a:lstStyle/>
          <a:p>
            <a:r>
              <a:rPr lang="en-GB" sz="2300" dirty="0"/>
              <a:t>Frameworks are generic and are extended to create a more specific application or sub-system</a:t>
            </a:r>
            <a:r>
              <a:rPr lang="en-GB" sz="2300" dirty="0" smtClean="0"/>
              <a:t>.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their complexity which means that it takes a long time to use them effectively.</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Inversion </a:t>
            </a:r>
            <a:r>
              <a:rPr lang="en-US" dirty="0"/>
              <a:t>of control in frameworks</a:t>
            </a:r>
            <a:r>
              <a:rPr lang="en-GB" dirty="0" smtClean="0"/>
              <a:t> </a:t>
            </a:r>
            <a:endParaRPr lang="en-US" dirty="0"/>
          </a:p>
        </p:txBody>
      </p:sp>
      <p:pic>
        <p:nvPicPr>
          <p:cNvPr id="4" name="Content Placeholder 3" descr="16.6 Frameworks.eps"/>
          <p:cNvPicPr>
            <a:picLocks noGrp="1" noChangeAspect="1"/>
          </p:cNvPicPr>
          <p:nvPr>
            <p:ph idx="1"/>
          </p:nvPr>
        </p:nvPicPr>
        <p:blipFill>
          <a:blip r:embed="rId2"/>
          <a:srcRect t="-15481" b="-15481"/>
          <a:stretch>
            <a:fillRect/>
          </a:stretch>
        </p:blipFill>
        <p:spPr>
          <a:xfrm>
            <a:off x="-1037411" y="1600200"/>
            <a:ext cx="8229600" cy="4525963"/>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24</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idx="1"/>
          </p:nvPr>
        </p:nvSpPr>
        <p:spPr/>
        <p:txBody>
          <a:bodyPr lIns="91797" tIns="45898" rIns="91797" bIns="45898"/>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25</a:t>
            </a:fld>
            <a:endParaRPr lang="en-US"/>
          </a:p>
        </p:txBody>
      </p:sp>
    </p:spTree>
    <p:extLst>
      <p:ext uri="{BB962C8B-B14F-4D97-AF65-F5344CB8AC3E}">
        <p14:creationId xmlns:p14="http://schemas.microsoft.com/office/powerpoint/2010/main" val="326215338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smtClean="0"/>
              <a:t>Software product lines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26</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396460932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mtClean="0"/>
              <a:t>Software product lines</a:t>
            </a:r>
            <a:endParaRPr lang="en-GB"/>
          </a:p>
        </p:txBody>
      </p:sp>
      <p:sp>
        <p:nvSpPr>
          <p:cNvPr id="98307" name="Rectangle 3"/>
          <p:cNvSpPr>
            <a:spLocks noGrp="1" noChangeArrowheads="1"/>
          </p:cNvSpPr>
          <p:nvPr>
            <p:ph idx="1"/>
          </p:nvPr>
        </p:nvSpPr>
        <p:spPr/>
        <p:txBody>
          <a:bodyPr/>
          <a:lstStyle/>
          <a:p>
            <a:r>
              <a:rPr lang="en-GB" dirty="0" smtClean="0"/>
              <a:t>Software product lines or application families are applications with generic functionality that can be adapted and configured for use in a specific context.</a:t>
            </a:r>
          </a:p>
          <a:p>
            <a:r>
              <a:rPr lang="en-GB" dirty="0" smtClean="0"/>
              <a:t>A software product line is a set of applications with a common architecture and shared components, with each application specialized to reflect different requirements. </a:t>
            </a:r>
          </a:p>
          <a:p>
            <a:r>
              <a:rPr lang="en-GB" dirty="0" smtClean="0"/>
              <a:t>Adaptation may involve:</a:t>
            </a:r>
          </a:p>
          <a:p>
            <a:pPr lvl="1"/>
            <a:r>
              <a:rPr lang="en-GB" dirty="0" smtClean="0"/>
              <a:t>Component and system configuration;</a:t>
            </a:r>
          </a:p>
          <a:p>
            <a:pPr lvl="1"/>
            <a:r>
              <a:rPr lang="en-GB" dirty="0" smtClean="0"/>
              <a:t>Adding new components to the system;</a:t>
            </a:r>
          </a:p>
          <a:p>
            <a:pPr lvl="1"/>
            <a:r>
              <a:rPr lang="en-GB" dirty="0" smtClean="0"/>
              <a:t>Selecting from a library of existing components;</a:t>
            </a:r>
          </a:p>
          <a:p>
            <a:pPr lvl="1"/>
            <a:r>
              <a:rPr lang="en-GB" dirty="0" smtClean="0"/>
              <a:t>Modifying components to meet new requirements.</a:t>
            </a:r>
            <a:endParaRPr lang="en-GB"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systems for a software product line</a:t>
            </a:r>
            <a:endParaRPr lang="en-US" dirty="0"/>
          </a:p>
        </p:txBody>
      </p:sp>
      <p:sp>
        <p:nvSpPr>
          <p:cNvPr id="4" name="Date Placeholder 3"/>
          <p:cNvSpPr>
            <a:spLocks noGrp="1"/>
          </p:cNvSpPr>
          <p:nvPr>
            <p:ph type="dt" sz="half" idx="10"/>
          </p:nvPr>
        </p:nvSpPr>
        <p:spPr/>
        <p:txBody>
          <a:bodyPr/>
          <a:lstStyle/>
          <a:p>
            <a:r>
              <a:rPr lang="en-GB" smtClean="0"/>
              <a:t>17/11/2014</a:t>
            </a:r>
            <a:endParaRPr lang="en-US"/>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pPr/>
              <a:t>28</a:t>
            </a:fld>
            <a:endParaRPr lang="en-US"/>
          </a:p>
        </p:txBody>
      </p:sp>
      <p:pic>
        <p:nvPicPr>
          <p:cNvPr id="7" name="Picture 6" descr="15.7 Product line base 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26" y="1843156"/>
            <a:ext cx="5473148" cy="4194988"/>
          </a:xfrm>
          <a:prstGeom prst="rect">
            <a:avLst/>
          </a:prstGeom>
        </p:spPr>
      </p:pic>
    </p:spTree>
    <p:extLst>
      <p:ext uri="{BB962C8B-B14F-4D97-AF65-F5344CB8AC3E}">
        <p14:creationId xmlns:p14="http://schemas.microsoft.com/office/powerpoint/2010/main" val="18681080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applications</a:t>
            </a:r>
            <a:endParaRPr lang="en-US" dirty="0"/>
          </a:p>
        </p:txBody>
      </p:sp>
      <p:sp>
        <p:nvSpPr>
          <p:cNvPr id="3" name="Content Placeholder 2"/>
          <p:cNvSpPr>
            <a:spLocks noGrp="1"/>
          </p:cNvSpPr>
          <p:nvPr>
            <p:ph idx="1"/>
          </p:nvPr>
        </p:nvSpPr>
        <p:spPr/>
        <p:txBody>
          <a:bodyPr/>
          <a:lstStyle/>
          <a:p>
            <a:r>
              <a:rPr lang="en-GB" dirty="0"/>
              <a:t>C</a:t>
            </a:r>
            <a:r>
              <a:rPr lang="en-GB" dirty="0" smtClean="0"/>
              <a:t>ore </a:t>
            </a:r>
            <a:r>
              <a:rPr lang="en-GB" dirty="0"/>
              <a:t>components that provide infrastructure support. These are not usually modified when developing a new instance of the product line. </a:t>
            </a:r>
          </a:p>
          <a:p>
            <a:r>
              <a:rPr lang="en-GB" dirty="0" smtClean="0"/>
              <a:t>Configurable components </a:t>
            </a:r>
            <a:r>
              <a:rPr lang="en-GB" dirty="0"/>
              <a:t>that may be modified and configured to specialize them to a new application. Sometimes, it is possible to reconfigure these components without changing their code by using a built-in component configuration language. </a:t>
            </a:r>
          </a:p>
          <a:p>
            <a:r>
              <a:rPr lang="en-GB" dirty="0" smtClean="0"/>
              <a:t>Specialized</a:t>
            </a:r>
            <a:r>
              <a:rPr lang="en-GB" dirty="0"/>
              <a:t>, domain-specific components some or all of which may be replaced when a new instance of a product line is created.</a:t>
            </a:r>
          </a:p>
          <a:p>
            <a:endParaRPr lang="en-US" dirty="0"/>
          </a:p>
        </p:txBody>
      </p:sp>
      <p:sp>
        <p:nvSpPr>
          <p:cNvPr id="4" name="Date Placeholder 3"/>
          <p:cNvSpPr>
            <a:spLocks noGrp="1"/>
          </p:cNvSpPr>
          <p:nvPr>
            <p:ph type="dt" sz="half" idx="10"/>
          </p:nvPr>
        </p:nvSpPr>
        <p:spPr/>
        <p:txBody>
          <a:bodyPr/>
          <a:lstStyle/>
          <a:p>
            <a:r>
              <a:rPr lang="en-GB" smtClean="0"/>
              <a:t>17/11/2014</a:t>
            </a:r>
            <a:endParaRPr lang="en-US"/>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pPr/>
              <a:t>29</a:t>
            </a:fld>
            <a:endParaRPr lang="en-US"/>
          </a:p>
        </p:txBody>
      </p:sp>
    </p:spTree>
    <p:extLst>
      <p:ext uri="{BB962C8B-B14F-4D97-AF65-F5344CB8AC3E}">
        <p14:creationId xmlns:p14="http://schemas.microsoft.com/office/powerpoint/2010/main" val="169199928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idx="1"/>
          </p:nvPr>
        </p:nvSpPr>
        <p:spPr/>
        <p:txBody>
          <a:bodyPr lIns="91797" tIns="45898" rIns="91797" bIns="45898"/>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a:t>
            </a:r>
            <a:r>
              <a:rPr lang="en-GB" dirty="0" smtClean="0"/>
              <a:t> a </a:t>
            </a:r>
            <a:r>
              <a:rPr lang="en-GB" dirty="0"/>
              <a:t>design process that is based on systematic software reuse</a:t>
            </a:r>
            <a:r>
              <a:rPr lang="en-GB" dirty="0" smtClean="0"/>
              <a:t>.</a:t>
            </a:r>
          </a:p>
          <a:p>
            <a:r>
              <a:rPr lang="en-GB" dirty="0" smtClean="0"/>
              <a:t>There has been a  major switch to reuse-based development over the past 10 years.</a:t>
            </a:r>
            <a:endParaRPr lang="en-GB"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frameworks and product lines</a:t>
            </a:r>
            <a:endParaRPr lang="en-US" dirty="0"/>
          </a:p>
        </p:txBody>
      </p:sp>
      <p:sp>
        <p:nvSpPr>
          <p:cNvPr id="3" name="Content Placeholder 2"/>
          <p:cNvSpPr>
            <a:spLocks noGrp="1"/>
          </p:cNvSpPr>
          <p:nvPr>
            <p:ph idx="1"/>
          </p:nvPr>
        </p:nvSpPr>
        <p:spPr/>
        <p:txBody>
          <a:bodyPr/>
          <a:lstStyle/>
          <a:p>
            <a:r>
              <a:rPr lang="en-US" dirty="0" smtClean="0"/>
              <a:t>Application frameworks rely on object-oriented features such as polymorphism to implement extensions. Product lines need not be object-oriented (e.g. embedded software for a mobile phone)</a:t>
            </a:r>
          </a:p>
          <a:p>
            <a:r>
              <a:rPr lang="en-US" dirty="0" smtClean="0"/>
              <a:t>Application frameworks focus on providing technical rather than domain-specific support. Product lines embed domain and platform information.</a:t>
            </a:r>
          </a:p>
          <a:p>
            <a:r>
              <a:rPr lang="en-US" dirty="0" smtClean="0"/>
              <a:t>Product lines often control applications for equipment.</a:t>
            </a:r>
          </a:p>
          <a:p>
            <a:r>
              <a:rPr lang="en-US" dirty="0" smtClean="0"/>
              <a:t>Software product lines are made up of a family of applications, usually owned by the same organization.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30</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idx="1"/>
          </p:nvPr>
        </p:nvSpPr>
        <p:spPr/>
        <p:txBody>
          <a:bodyPr lIns="91797" tIns="45898" rIns="91797" bIns="45898"/>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a:t>
            </a:r>
            <a:r>
              <a:rPr lang="en-US" b="1" dirty="0" smtClean="0"/>
              <a:t> </a:t>
            </a:r>
            <a:r>
              <a:rPr lang="en-US" dirty="0"/>
              <a:t>architecture of a resource allocation system</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32</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pic>
        <p:nvPicPr>
          <p:cNvPr id="8" name="Picture 7" descr="15.8 ResourceAllocSys (16.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530" y="1605150"/>
            <a:ext cx="4623950" cy="4559729"/>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product line architecture of a vehicle </a:t>
            </a:r>
            <a:r>
              <a:rPr lang="en-US" dirty="0" err="1" smtClean="0"/>
              <a:t>dIspatcher</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33</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pic>
        <p:nvPicPr>
          <p:cNvPr id="8" name="Picture 7" descr="15.9 DespatchSy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15" y="1616491"/>
            <a:ext cx="5493011" cy="4500044"/>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a:t>
            </a:r>
            <a:r>
              <a:rPr lang="en-GB" dirty="0" smtClean="0"/>
              <a:t>dispatching</a:t>
            </a:r>
            <a:endParaRPr lang="en-GB" dirty="0"/>
          </a:p>
        </p:txBody>
      </p:sp>
      <p:sp>
        <p:nvSpPr>
          <p:cNvPr id="126979" name="Rectangle 3"/>
          <p:cNvSpPr>
            <a:spLocks noGrp="1" noChangeArrowheads="1"/>
          </p:cNvSpPr>
          <p:nvPr>
            <p:ph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Product line specialisation</a:t>
            </a:r>
            <a:endParaRPr lang="en-GB" dirty="0"/>
          </a:p>
        </p:txBody>
      </p:sp>
      <p:sp>
        <p:nvSpPr>
          <p:cNvPr id="111619" name="Rectangle 3"/>
          <p:cNvSpPr>
            <a:spLocks noGrp="1" noChangeArrowheads="1"/>
          </p:cNvSpPr>
          <p:nvPr>
            <p:ph idx="1"/>
          </p:nvPr>
        </p:nvSpPr>
        <p:spPr/>
        <p:txBody>
          <a:bodyPr lIns="91797" tIns="45898" rIns="91797" bIns="45898"/>
          <a:lstStyle/>
          <a:p>
            <a:pPr>
              <a:lnSpc>
                <a:spcPct val="90000"/>
              </a:lnSpc>
            </a:pPr>
            <a:r>
              <a:rPr lang="en-GB" sz="2300" dirty="0"/>
              <a:t>Platform </a:t>
            </a:r>
            <a:r>
              <a:rPr lang="en-GB" sz="2300" dirty="0" smtClean="0"/>
              <a:t>specialization</a:t>
            </a:r>
            <a:endParaRPr lang="en-GB" sz="2300" dirty="0"/>
          </a:p>
          <a:p>
            <a:pPr lvl="1">
              <a:lnSpc>
                <a:spcPct val="90000"/>
              </a:lnSpc>
            </a:pPr>
            <a:r>
              <a:rPr lang="en-GB" sz="2100" dirty="0"/>
              <a:t>Different versions of the application are developed for different platforms.</a:t>
            </a:r>
          </a:p>
          <a:p>
            <a:pPr>
              <a:lnSpc>
                <a:spcPct val="90000"/>
              </a:lnSpc>
            </a:pPr>
            <a:r>
              <a:rPr lang="en-GB" sz="2300" dirty="0"/>
              <a:t>Environment </a:t>
            </a:r>
            <a:r>
              <a:rPr lang="en-GB" sz="2300" dirty="0" smtClean="0"/>
              <a:t>specialization</a:t>
            </a:r>
            <a:endParaRPr lang="en-GB" sz="2300" dirty="0"/>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a:t>
            </a:r>
            <a:r>
              <a:rPr lang="en-GB" sz="2300" dirty="0" smtClean="0"/>
              <a:t>specialization</a:t>
            </a:r>
            <a:endParaRPr lang="en-GB" sz="2300" dirty="0"/>
          </a:p>
          <a:p>
            <a:pPr lvl="1">
              <a:lnSpc>
                <a:spcPct val="90000"/>
              </a:lnSpc>
            </a:pPr>
            <a:r>
              <a:rPr lang="en-GB" sz="2100" dirty="0"/>
              <a:t>Different versions of the application are created for customers with different requirements.</a:t>
            </a:r>
          </a:p>
          <a:p>
            <a:pPr>
              <a:lnSpc>
                <a:spcPct val="90000"/>
              </a:lnSpc>
            </a:pPr>
            <a:r>
              <a:rPr lang="en-GB" sz="2300" dirty="0"/>
              <a:t>Process </a:t>
            </a:r>
            <a:r>
              <a:rPr lang="en-GB" sz="2300" dirty="0" smtClean="0"/>
              <a:t>specialization</a:t>
            </a:r>
            <a:endParaRPr lang="en-GB" sz="2300" dirty="0"/>
          </a:p>
          <a:p>
            <a:pPr lvl="1">
              <a:lnSpc>
                <a:spcPct val="90000"/>
              </a:lnSpc>
            </a:pPr>
            <a:r>
              <a:rPr lang="en-GB" sz="2100" dirty="0"/>
              <a:t>Different versions of the application are created to support different business processes.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35</a:t>
            </a:fld>
            <a:endParaRPr lang="en-US"/>
          </a:p>
        </p:txBody>
      </p:sp>
    </p:spTree>
    <p:extLst>
      <p:ext uri="{BB962C8B-B14F-4D97-AF65-F5344CB8AC3E}">
        <p14:creationId xmlns:p14="http://schemas.microsoft.com/office/powerpoint/2010/main" val="187538586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instance development</a:t>
            </a:r>
            <a:r>
              <a:rPr lang="en-GB" dirty="0" smtClean="0"/>
              <a:t> </a:t>
            </a:r>
            <a:endParaRPr lang="en-US" dirty="0"/>
          </a:p>
        </p:txBody>
      </p:sp>
      <p:pic>
        <p:nvPicPr>
          <p:cNvPr id="4" name="Content Placeholder 3" descr="16.9 ProductInstanceDev.eps"/>
          <p:cNvPicPr>
            <a:picLocks noGrp="1" noChangeAspect="1"/>
          </p:cNvPicPr>
          <p:nvPr>
            <p:ph idx="1"/>
          </p:nvPr>
        </p:nvPicPr>
        <p:blipFill>
          <a:blip r:embed="rId2"/>
          <a:srcRect t="-69717" b="-69717"/>
          <a:stretch>
            <a:fillRect/>
          </a:stretch>
        </p:blipFill>
        <p:spPr>
          <a:xfrm>
            <a:off x="1200847" y="1600200"/>
            <a:ext cx="6739016" cy="3706199"/>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36</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smtClean="0"/>
              <a:t>Product line configuration</a:t>
            </a:r>
            <a:endParaRPr lang="en-US" dirty="0"/>
          </a:p>
        </p:txBody>
      </p:sp>
      <p:sp>
        <p:nvSpPr>
          <p:cNvPr id="158723" name="Rectangle 3"/>
          <p:cNvSpPr>
            <a:spLocks noGrp="1" noChangeArrowheads="1"/>
          </p:cNvSpPr>
          <p:nvPr>
            <p:ph idx="1"/>
          </p:nvPr>
        </p:nvSpPr>
        <p:spPr/>
        <p:txBody>
          <a:bodyPr lIns="91797" tIns="45898" rIns="91797" bIns="45898"/>
          <a:lstStyle/>
          <a:p>
            <a:r>
              <a:rPr lang="en-US" dirty="0" smtClean="0"/>
              <a:t>Design </a:t>
            </a:r>
            <a:r>
              <a:rPr lang="en-US" dirty="0"/>
              <a:t>time configuration</a:t>
            </a:r>
            <a:endParaRPr lang="en-US" dirty="0" smtClean="0"/>
          </a:p>
          <a:p>
            <a:pPr lvl="1"/>
            <a:r>
              <a:rPr lang="en-GB" dirty="0"/>
              <a:t>The organization that is developing the software modifies a common product line core by developing, selecting or adapting components to create a new system for a customer. </a:t>
            </a:r>
            <a:endParaRPr lang="en-GB" dirty="0" smtClean="0"/>
          </a:p>
          <a:p>
            <a:r>
              <a:rPr lang="en-US" dirty="0" smtClean="0"/>
              <a:t>Deployment time configuration</a:t>
            </a:r>
          </a:p>
          <a:p>
            <a:pPr lvl="1"/>
            <a:r>
              <a:rPr lang="en-GB" dirty="0"/>
              <a:t>A generic system is designed for configuration by a customer or consultants working with the customer. Knowledge of the customer’s specific requirements and the system’s operating environment is embedded in configuration data that are used by the generic system. </a:t>
            </a:r>
            <a:endParaRPr lang="en-US" dirty="0"/>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r>
              <a:rPr lang="en-US" dirty="0"/>
              <a:t>-time configuration</a:t>
            </a:r>
            <a:r>
              <a:rPr lang="en-GB" dirty="0" smtClean="0"/>
              <a:t> </a:t>
            </a:r>
            <a:endParaRPr lang="en-US" dirty="0"/>
          </a:p>
        </p:txBody>
      </p:sp>
      <p:pic>
        <p:nvPicPr>
          <p:cNvPr id="4" name="Content Placeholder 3" descr="16.10 ConfigTool.eps"/>
          <p:cNvPicPr>
            <a:picLocks noGrp="1" noChangeAspect="1"/>
          </p:cNvPicPr>
          <p:nvPr>
            <p:ph idx="1"/>
          </p:nvPr>
        </p:nvPicPr>
        <p:blipFill>
          <a:blip r:embed="rId2"/>
          <a:srcRect t="-13084" b="-13084"/>
          <a:stretch>
            <a:fillRect/>
          </a:stretch>
        </p:blipFill>
        <p:spPr>
          <a:xfrm>
            <a:off x="-744076" y="1600200"/>
            <a:ext cx="8229600" cy="4525963"/>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idx="1"/>
          </p:nvPr>
        </p:nvSpPr>
        <p:spPr>
          <a:xfrm>
            <a:off x="530850" y="1676258"/>
            <a:ext cx="8326205" cy="4130097"/>
          </a:xfrm>
          <a:noFill/>
          <a:ln/>
        </p:spPr>
        <p:txBody>
          <a:bodyPr lIns="90840" tIns="44623" rIns="90840" bIns="44623"/>
          <a:lstStyle/>
          <a:p>
            <a:pPr>
              <a:lnSpc>
                <a:spcPct val="90000"/>
              </a:lnSpc>
            </a:pPr>
            <a:r>
              <a:rPr lang="en-GB" dirty="0" smtClean="0"/>
              <a:t>System reuse</a:t>
            </a:r>
          </a:p>
          <a:p>
            <a:pPr lvl="1">
              <a:lnSpc>
                <a:spcPct val="90000"/>
              </a:lnSpc>
            </a:pPr>
            <a:r>
              <a:rPr lang="en-GB" dirty="0" smtClean="0"/>
              <a:t>Complete systems, which may include several application programs may be reused.</a:t>
            </a:r>
          </a:p>
          <a:p>
            <a:pPr>
              <a:lnSpc>
                <a:spcPct val="90000"/>
              </a:lnSpc>
            </a:pPr>
            <a:r>
              <a:rPr lang="en-GB" dirty="0" smtClean="0"/>
              <a:t>Application reuse</a:t>
            </a:r>
            <a:endParaRPr lang="en-GB" dirty="0"/>
          </a:p>
          <a:p>
            <a:pPr lvl="1">
              <a:lnSpc>
                <a:spcPct val="90000"/>
              </a:lnSpc>
            </a:pPr>
            <a:r>
              <a:rPr lang="en-GB" dirty="0" smtClean="0"/>
              <a:t>An application may </a:t>
            </a:r>
            <a:r>
              <a:rPr lang="en-GB" dirty="0"/>
              <a:t>be reused either by incorporating it without change into other </a:t>
            </a:r>
            <a:r>
              <a:rPr lang="en-GB" dirty="0" smtClean="0"/>
              <a:t>or </a:t>
            </a:r>
            <a:r>
              <a:rPr lang="en-GB" dirty="0"/>
              <a:t>by developing application families.</a:t>
            </a:r>
          </a:p>
          <a:p>
            <a:pPr>
              <a:lnSpc>
                <a:spcPct val="90000"/>
              </a:lnSpc>
            </a:pPr>
            <a:r>
              <a:rPr lang="en-GB" dirty="0" smtClean="0"/>
              <a:t>Component </a:t>
            </a:r>
            <a:r>
              <a:rPr lang="en-GB" dirty="0"/>
              <a:t>reuse</a:t>
            </a:r>
          </a:p>
          <a:p>
            <a:pPr lvl="1">
              <a:lnSpc>
                <a:spcPct val="90000"/>
              </a:lnSpc>
            </a:pPr>
            <a:r>
              <a:rPr lang="en-GB" dirty="0" smtClean="0"/>
              <a:t>Components of an application from sub-systems to single objects may be reused.  </a:t>
            </a:r>
          </a:p>
          <a:p>
            <a:pPr>
              <a:lnSpc>
                <a:spcPct val="90000"/>
              </a:lnSpc>
            </a:pPr>
            <a:r>
              <a:rPr lang="en-GB" dirty="0" smtClean="0"/>
              <a:t>Object and function reuse</a:t>
            </a:r>
            <a:endParaRPr lang="en-GB" dirty="0"/>
          </a:p>
          <a:p>
            <a:pPr lvl="1">
              <a:lnSpc>
                <a:spcPct val="90000"/>
              </a:lnSpc>
            </a:pPr>
            <a:r>
              <a:rPr lang="en-GB" dirty="0" smtClean="0"/>
              <a:t>Small-scale software </a:t>
            </a:r>
            <a:r>
              <a:rPr lang="en-GB" dirty="0"/>
              <a:t>components that implement a single well-defined object or function may be reused.</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deployment time configuration</a:t>
            </a:r>
            <a:endParaRPr lang="en-US" dirty="0"/>
          </a:p>
        </p:txBody>
      </p:sp>
      <p:sp>
        <p:nvSpPr>
          <p:cNvPr id="3" name="Content Placeholder 2"/>
          <p:cNvSpPr>
            <a:spLocks noGrp="1"/>
          </p:cNvSpPr>
          <p:nvPr>
            <p:ph idx="1"/>
          </p:nvPr>
        </p:nvSpPr>
        <p:spPr/>
        <p:txBody>
          <a:bodyPr/>
          <a:lstStyle/>
          <a:p>
            <a:r>
              <a:rPr lang="en-GB" dirty="0" smtClean="0"/>
              <a:t>Component selection, where you select the modules in a system that provide the required functionality. </a:t>
            </a:r>
          </a:p>
          <a:p>
            <a:r>
              <a:rPr lang="en-GB" dirty="0" smtClean="0"/>
              <a:t>Workflow and rule definition, where you define workflows (how information is processed, stage-by-stage) and validation rules that should apply to information entered by users or generated by the system. </a:t>
            </a:r>
          </a:p>
          <a:p>
            <a:r>
              <a:rPr lang="en-GB" dirty="0"/>
              <a:t> </a:t>
            </a:r>
            <a:r>
              <a:rPr lang="en-GB" dirty="0" smtClean="0"/>
              <a:t>Parameter definition, where you specify the values of specific system parameters that reflect the instance of the application that you are creating</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40</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5159"/>
            <a:ext cx="8229600" cy="1143000"/>
          </a:xfrm>
        </p:spPr>
        <p:txBody>
          <a:bodyPr/>
          <a:lstStyle/>
          <a:p>
            <a:pPr algn="ctr"/>
            <a:r>
              <a:rPr lang="en-US" dirty="0" smtClean="0"/>
              <a:t>Application system reuse</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41</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98104429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system reuse</a:t>
            </a:r>
            <a:endParaRPr lang="en-US" dirty="0"/>
          </a:p>
        </p:txBody>
      </p:sp>
      <p:sp>
        <p:nvSpPr>
          <p:cNvPr id="3" name="Content Placeholder 2"/>
          <p:cNvSpPr>
            <a:spLocks noGrp="1"/>
          </p:cNvSpPr>
          <p:nvPr>
            <p:ph idx="1"/>
          </p:nvPr>
        </p:nvSpPr>
        <p:spPr/>
        <p:txBody>
          <a:bodyPr/>
          <a:lstStyle/>
          <a:p>
            <a:r>
              <a:rPr lang="en-GB" dirty="0" smtClean="0"/>
              <a:t>An application system product is a software system that can be adapted for different customers without changing the source code of the system.</a:t>
            </a:r>
          </a:p>
          <a:p>
            <a:r>
              <a:rPr lang="en-GB" dirty="0" smtClean="0"/>
              <a:t>Application systems have generic features and so can be used/reused in different environments.</a:t>
            </a:r>
          </a:p>
          <a:p>
            <a:r>
              <a:rPr lang="en-GB" dirty="0" smtClean="0"/>
              <a:t>Application system products are adapted by using built-in configuration mechanisms that allow the functionality of the system to be tailored to specific customer needs.</a:t>
            </a:r>
          </a:p>
          <a:p>
            <a:pPr lvl="1"/>
            <a:r>
              <a:rPr lang="en-GB" dirty="0" smtClean="0"/>
              <a:t> 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application system reuse</a:t>
            </a:r>
            <a:endParaRPr lang="en-US" dirty="0"/>
          </a:p>
        </p:txBody>
      </p:sp>
      <p:sp>
        <p:nvSpPr>
          <p:cNvPr id="3" name="Content Placeholder 2"/>
          <p:cNvSpPr>
            <a:spLocks noGrp="1"/>
          </p:cNvSpPr>
          <p:nvPr>
            <p:ph idx="1"/>
          </p:nvPr>
        </p:nvSpPr>
        <p:spPr/>
        <p:txBody>
          <a:bodyPr/>
          <a:lstStyle/>
          <a:p>
            <a:r>
              <a:rPr lang="en-GB" sz="2000" dirty="0" smtClean="0"/>
              <a:t>As with other types of reuse, more rapid deployment of a reliable system may be possible.</a:t>
            </a:r>
          </a:p>
          <a:p>
            <a:r>
              <a:rPr lang="en-GB" sz="2000" dirty="0" smtClean="0"/>
              <a:t>It is possible to see what functionality is provided by the applications and so it is easier to judge whether or not they are likely to be suitable. </a:t>
            </a:r>
          </a:p>
          <a:p>
            <a:r>
              <a:rPr lang="en-GB" sz="2000" dirty="0" smtClean="0"/>
              <a:t>Some development risks are avoided by using existing software. However, this approach has its own risks, as I discuss below.</a:t>
            </a:r>
          </a:p>
          <a:p>
            <a:r>
              <a:rPr lang="en-GB" sz="2000" dirty="0" smtClean="0"/>
              <a:t>Businesses can focus on their core activity without having to devote a lot of resources to IT systems development.</a:t>
            </a:r>
          </a:p>
          <a:p>
            <a:r>
              <a:rPr lang="en-GB" sz="2000" dirty="0" smtClean="0"/>
              <a:t>As 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43</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application system reuse</a:t>
            </a:r>
            <a:endParaRPr lang="en-US" dirty="0"/>
          </a:p>
        </p:txBody>
      </p:sp>
      <p:sp>
        <p:nvSpPr>
          <p:cNvPr id="3" name="Content Placeholder 2"/>
          <p:cNvSpPr>
            <a:spLocks noGrp="1"/>
          </p:cNvSpPr>
          <p:nvPr>
            <p:ph idx="1"/>
          </p:nvPr>
        </p:nvSpPr>
        <p:spPr/>
        <p:txBody>
          <a:bodyPr/>
          <a:lstStyle/>
          <a:p>
            <a:r>
              <a:rPr lang="en-GB" sz="2200" dirty="0" smtClean="0"/>
              <a:t>Requirements usually have to be adapted to reflect the functionality and mode of operation of the COTS product. </a:t>
            </a:r>
          </a:p>
          <a:p>
            <a:r>
              <a:rPr lang="en-GB" sz="2200" dirty="0" smtClean="0"/>
              <a:t>The COTS product may be based on assumptions that are practically impossible to change. </a:t>
            </a:r>
          </a:p>
          <a:p>
            <a:r>
              <a:rPr lang="en-GB" sz="2200" dirty="0" smtClean="0"/>
              <a:t>Choosing the right COTS system for an enterprise can be a difficult process, especially as many COTS products are not well documented. </a:t>
            </a:r>
          </a:p>
          <a:p>
            <a:r>
              <a:rPr lang="en-GB" sz="2200" dirty="0" smtClean="0"/>
              <a:t>There may be a lack of local expertise to support systems development. </a:t>
            </a:r>
          </a:p>
          <a:p>
            <a:r>
              <a:rPr lang="en-GB" sz="2200" dirty="0" smtClean="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44</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Configurable application systems</a:t>
            </a:r>
            <a:endParaRPr lang="en-US" dirty="0"/>
          </a:p>
        </p:txBody>
      </p:sp>
      <p:sp>
        <p:nvSpPr>
          <p:cNvPr id="3" name="Content Placeholder 2"/>
          <p:cNvSpPr>
            <a:spLocks noGrp="1"/>
          </p:cNvSpPr>
          <p:nvPr>
            <p:ph idx="1"/>
          </p:nvPr>
        </p:nvSpPr>
        <p:spPr/>
        <p:txBody>
          <a:bodyPr/>
          <a:lstStyle/>
          <a:p>
            <a:r>
              <a:rPr lang="en-US" dirty="0"/>
              <a:t>Configurable application </a:t>
            </a:r>
            <a:r>
              <a:rPr lang="en-GB" dirty="0" smtClean="0"/>
              <a:t>systems are generic application systems that may be designed to support a particular business type, business activity or, sometimes, a complete business enterprise. </a:t>
            </a:r>
          </a:p>
          <a:p>
            <a:pPr lvl="1"/>
            <a:r>
              <a:rPr lang="en-GB" dirty="0" smtClean="0"/>
              <a:t>For example, an application system may be produced for dentists that handles appointments, dental records, patient recall, etc. </a:t>
            </a:r>
          </a:p>
          <a:p>
            <a:r>
              <a:rPr lang="en-GB" dirty="0" smtClean="0"/>
              <a:t>Domain-specific systems, such as systems to support a business function (e.g. document management) provide functionality that is likely to be required by a range of potential users.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COTS</a:t>
            </a:r>
            <a:r>
              <a:rPr lang="en-US" dirty="0"/>
              <a:t>-solution and COTS-integrated systems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818781"/>
              </p:ext>
            </p:extLst>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Configurable application systems</a:t>
                      </a:r>
                      <a:endParaRPr lang="en-GB" sz="16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smtClean="0">
                          <a:solidFill>
                            <a:srgbClr val="000000"/>
                          </a:solidFill>
                          <a:latin typeface="Arial"/>
                          <a:ea typeface="Times New Roman"/>
                          <a:cs typeface="Arial"/>
                        </a:rPr>
                        <a:t>Application system integration</a:t>
                      </a:r>
                      <a:endParaRPr lang="en-GB" sz="16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l">
                        <a:spcBef>
                          <a:spcPts val="300"/>
                        </a:spcBef>
                        <a:spcAft>
                          <a:spcPts val="600"/>
                        </a:spcAft>
                        <a:tabLst>
                          <a:tab pos="342900" algn="l"/>
                          <a:tab pos="685800" algn="l"/>
                          <a:tab pos="1028700" algn="l"/>
                        </a:tabLst>
                      </a:pPr>
                      <a:r>
                        <a:rPr lang="en-GB" sz="1600" dirty="0" smtClean="0">
                          <a:solidFill>
                            <a:srgbClr val="000000"/>
                          </a:solidFill>
                          <a:latin typeface="Arial"/>
                          <a:ea typeface="Times New Roman"/>
                          <a:cs typeface="Arial"/>
                        </a:rPr>
                        <a:t>Single </a:t>
                      </a:r>
                      <a:r>
                        <a:rPr lang="en-GB" sz="16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extLst>
                  <a:ext uri="{0D108BD9-81ED-4DB2-BD59-A6C34878D82A}">
                    <a16:rowId xmlns:a16="http://schemas.microsoft.com/office/drawing/2014/main" val="10001"/>
                  </a:ext>
                </a:extLst>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extLst>
                  <a:ext uri="{0D108BD9-81ED-4DB2-BD59-A6C34878D82A}">
                    <a16:rowId xmlns:a16="http://schemas.microsoft.com/office/drawing/2014/main" val="10002"/>
                  </a:ext>
                </a:extLst>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extLst>
                  <a:ext uri="{0D108BD9-81ED-4DB2-BD59-A6C34878D82A}">
                    <a16:rowId xmlns:a16="http://schemas.microsoft.com/office/drawing/2014/main" val="10003"/>
                  </a:ext>
                </a:extLst>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extLst>
                  <a:ext uri="{0D108BD9-81ED-4DB2-BD59-A6C34878D82A}">
                    <a16:rowId xmlns:a16="http://schemas.microsoft.com/office/drawing/2014/main" val="10004"/>
                  </a:ext>
                </a:extLst>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a:t>
                      </a:r>
                      <a:r>
                        <a:rPr lang="en-GB" sz="1600" dirty="0" smtClean="0">
                          <a:solidFill>
                            <a:srgbClr val="000000"/>
                          </a:solidFill>
                          <a:latin typeface="Arial"/>
                          <a:ea typeface="Times New Roman"/>
                          <a:cs typeface="Arial"/>
                        </a:rPr>
                        <a:t>system</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46</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idx="1"/>
          </p:nvPr>
        </p:nvSpPr>
        <p:spPr/>
        <p:txBody>
          <a:bodyPr lIns="91797" tIns="45898" rIns="91797" bIns="45898"/>
          <a:lstStyle/>
          <a:p>
            <a:pPr>
              <a:lnSpc>
                <a:spcPct val="90000"/>
              </a:lnSpc>
            </a:pPr>
            <a:r>
              <a:rPr lang="en-US"/>
              <a:t>An Enterprise Resource Planning (ERP) system is a generic system that supports common business processes such as ordering and invoicing, manufacturing, etc.</a:t>
            </a:r>
          </a:p>
          <a:p>
            <a:pPr>
              <a:lnSpc>
                <a:spcPct val="90000"/>
              </a:lnSpc>
            </a:pPr>
            <a:r>
              <a:rPr lang="en-US"/>
              <a:t>These are very widely used in large companies - they represent probably the most common form of software reuse.</a:t>
            </a:r>
          </a:p>
          <a:p>
            <a:pPr>
              <a:lnSpc>
                <a:spcPct val="90000"/>
              </a:lnSpc>
            </a:pPr>
            <a:r>
              <a:rPr lang="en-US"/>
              <a:t>The generic core is adapted by including modules and by incorporating knowledge of business processes and rules.</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architecture of an ERP system</a:t>
            </a:r>
            <a:r>
              <a:rPr lang="en-GB" dirty="0" smtClean="0"/>
              <a:t> </a:t>
            </a:r>
            <a:endParaRPr lang="en-US" dirty="0"/>
          </a:p>
        </p:txBody>
      </p:sp>
      <p:pic>
        <p:nvPicPr>
          <p:cNvPr id="4" name="Content Placeholder 3" descr="16.12 ERP architecture.eps"/>
          <p:cNvPicPr>
            <a:picLocks noGrp="1" noChangeAspect="1"/>
          </p:cNvPicPr>
          <p:nvPr>
            <p:ph idx="1"/>
          </p:nvPr>
        </p:nvPicPr>
        <p:blipFill>
          <a:blip r:embed="rId2"/>
          <a:srcRect t="-20743" b="-20743"/>
          <a:stretch>
            <a:fillRect/>
          </a:stretch>
        </p:blipFill>
        <p:spPr>
          <a:xfrm>
            <a:off x="972033" y="1600200"/>
            <a:ext cx="6739016" cy="3706199"/>
          </a:xfrm>
        </p:spPr>
      </p:pic>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48</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architecture</a:t>
            </a:r>
            <a:endParaRPr lang="en-US" dirty="0"/>
          </a:p>
        </p:txBody>
      </p:sp>
      <p:sp>
        <p:nvSpPr>
          <p:cNvPr id="3" name="Content Placeholder 2"/>
          <p:cNvSpPr>
            <a:spLocks noGrp="1"/>
          </p:cNvSpPr>
          <p:nvPr>
            <p:ph idx="1"/>
          </p:nvPr>
        </p:nvSpPr>
        <p:spPr/>
        <p:txBody>
          <a:bodyPr/>
          <a:lstStyle/>
          <a:p>
            <a:r>
              <a:rPr lang="en-GB" dirty="0" smtClean="0"/>
              <a:t>A number of modules to support different business functions. </a:t>
            </a:r>
          </a:p>
          <a:p>
            <a:r>
              <a:rPr lang="en-GB" dirty="0" smtClean="0"/>
              <a:t>A defined set of business processes, associated with each module, which relate to activities in that module. </a:t>
            </a:r>
          </a:p>
          <a:p>
            <a:r>
              <a:rPr lang="en-GB" dirty="0" smtClean="0"/>
              <a:t>A common database that maintains information about all related business functions. </a:t>
            </a:r>
          </a:p>
          <a:p>
            <a:r>
              <a:rPr lang="en-GB" dirty="0" smtClean="0"/>
              <a:t>A set of business rules that apply to all data in the database.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49</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4187842"/>
              </p:ext>
            </p:extLst>
          </p:nvPr>
        </p:nvGraphicFramePr>
        <p:xfrm>
          <a:off x="457200" y="1768898"/>
          <a:ext cx="7811922" cy="3535045"/>
        </p:xfrm>
        <a:graphic>
          <a:graphicData uri="http://schemas.openxmlformats.org/drawingml/2006/table">
            <a:tbl>
              <a:tblPr firstRow="1" bandRow="1">
                <a:tableStyleId>{5C22544A-7EE6-4342-B048-85BDC9FD1C3A}</a:tableStyleId>
              </a:tblPr>
              <a:tblGrid>
                <a:gridCol w="2657041">
                  <a:extLst>
                    <a:ext uri="{9D8B030D-6E8A-4147-A177-3AD203B41FA5}">
                      <a16:colId xmlns:a16="http://schemas.microsoft.com/office/drawing/2014/main" val="20000"/>
                    </a:ext>
                  </a:extLst>
                </a:gridCol>
                <a:gridCol w="515488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Benefit</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extLst>
                  <a:ext uri="{0D108BD9-81ED-4DB2-BD59-A6C34878D82A}">
                    <a16:rowId xmlns:a16="http://schemas.microsoft.com/office/drawing/2014/main" val="10002"/>
                  </a:ext>
                </a:extLst>
              </a:tr>
              <a:tr h="370840">
                <a:tc>
                  <a:txBody>
                    <a:bodyPr/>
                    <a:lstStyle/>
                    <a:p>
                      <a:pPr algn="just">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ERP configuration</a:t>
            </a:r>
            <a:endParaRPr lang="en-US" dirty="0"/>
          </a:p>
        </p:txBody>
      </p:sp>
      <p:sp>
        <p:nvSpPr>
          <p:cNvPr id="3" name="Content Placeholder 2"/>
          <p:cNvSpPr>
            <a:spLocks noGrp="1"/>
          </p:cNvSpPr>
          <p:nvPr>
            <p:ph idx="1"/>
          </p:nvPr>
        </p:nvSpPr>
        <p:spPr/>
        <p:txBody>
          <a:bodyPr/>
          <a:lstStyle/>
          <a:p>
            <a:r>
              <a:rPr lang="en-GB" sz="2200" dirty="0" smtClean="0"/>
              <a:t>Selecting the required functionality from the system.</a:t>
            </a:r>
          </a:p>
          <a:p>
            <a:r>
              <a:rPr lang="en-GB" sz="2200" dirty="0" smtClean="0"/>
              <a:t>Establishing a data model that defines how the organization’s data will be structured in the system database.</a:t>
            </a:r>
          </a:p>
          <a:p>
            <a:r>
              <a:rPr lang="en-GB" sz="2200" dirty="0" smtClean="0"/>
              <a:t>Defining business rules that apply to that data.</a:t>
            </a:r>
          </a:p>
          <a:p>
            <a:r>
              <a:rPr lang="en-GB" sz="2200" dirty="0" smtClean="0"/>
              <a:t>Defining the expected interactions with external systems.</a:t>
            </a:r>
          </a:p>
          <a:p>
            <a:r>
              <a:rPr lang="en-GB" sz="2200" dirty="0" smtClean="0"/>
              <a:t>Designing the input forms and the output reports generated by the system.</a:t>
            </a:r>
          </a:p>
          <a:p>
            <a:r>
              <a:rPr lang="en-GB" sz="2200" dirty="0" smtClean="0"/>
              <a:t>Designing new business processes that conform to the underlying process model supported by the system.</a:t>
            </a:r>
          </a:p>
          <a:p>
            <a:r>
              <a:rPr lang="en-GB" sz="2200" dirty="0" smtClean="0"/>
              <a:t>Setting parameters that define how the system is deployed on its underlying platform.</a:t>
            </a:r>
          </a:p>
          <a:p>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application systems</a:t>
            </a:r>
            <a:endParaRPr lang="en-US" dirty="0"/>
          </a:p>
        </p:txBody>
      </p:sp>
      <p:sp>
        <p:nvSpPr>
          <p:cNvPr id="3" name="Content Placeholder 2"/>
          <p:cNvSpPr>
            <a:spLocks noGrp="1"/>
          </p:cNvSpPr>
          <p:nvPr>
            <p:ph idx="1"/>
          </p:nvPr>
        </p:nvSpPr>
        <p:spPr/>
        <p:txBody>
          <a:bodyPr/>
          <a:lstStyle/>
          <a:p>
            <a:r>
              <a:rPr lang="en-US" dirty="0"/>
              <a:t>Integrated application </a:t>
            </a:r>
            <a:r>
              <a:rPr lang="en-GB" dirty="0" smtClean="0"/>
              <a:t>systems are applications that include two or more application system products and/or legacy application systems. </a:t>
            </a:r>
          </a:p>
          <a:p>
            <a:r>
              <a:rPr lang="en-GB" dirty="0" smtClean="0"/>
              <a:t>You may use this approach when there is no single application system that meets all of your needs or when you wish to integrate a new application system with systems that you already use.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51</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choices</a:t>
            </a:r>
            <a:endParaRPr lang="en-US" dirty="0"/>
          </a:p>
        </p:txBody>
      </p:sp>
      <p:sp>
        <p:nvSpPr>
          <p:cNvPr id="3" name="Content Placeholder 2"/>
          <p:cNvSpPr>
            <a:spLocks noGrp="1"/>
          </p:cNvSpPr>
          <p:nvPr>
            <p:ph idx="1"/>
          </p:nvPr>
        </p:nvSpPr>
        <p:spPr/>
        <p:txBody>
          <a:bodyPr/>
          <a:lstStyle/>
          <a:p>
            <a:r>
              <a:rPr lang="en-GB" dirty="0" smtClean="0"/>
              <a:t>Which individual application systems offer the most appropriate functionality? </a:t>
            </a:r>
          </a:p>
          <a:p>
            <a:pPr lvl="1"/>
            <a:r>
              <a:rPr lang="en-GB" dirty="0" smtClean="0"/>
              <a:t>Typically, there will be several application system products available, which can be combined in different ways. </a:t>
            </a:r>
          </a:p>
          <a:p>
            <a:r>
              <a:rPr lang="en-GB" dirty="0" smtClean="0"/>
              <a:t>How will data be exchanged? </a:t>
            </a:r>
          </a:p>
          <a:p>
            <a:pPr lvl="1"/>
            <a:r>
              <a:rPr lang="en-GB" dirty="0" smtClean="0"/>
              <a:t>Different products normally use unique data structures and formats. You have to write adaptors that convert from one representation to another. </a:t>
            </a:r>
          </a:p>
          <a:p>
            <a:r>
              <a:rPr lang="en-GB" dirty="0" smtClean="0"/>
              <a:t>What features of a product will actually be used? </a:t>
            </a:r>
          </a:p>
          <a:p>
            <a:pPr lvl="1"/>
            <a:r>
              <a:rPr lang="en-GB" dirty="0" smtClean="0"/>
              <a:t>Individual application systems may include more functionality than you need and functionality may be duplicated across different products.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52</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integrated procurement </a:t>
            </a:r>
            <a:r>
              <a:rPr lang="en-US" dirty="0"/>
              <a:t>system </a:t>
            </a:r>
          </a:p>
        </p:txBody>
      </p:sp>
      <p:pic>
        <p:nvPicPr>
          <p:cNvPr id="6" name="Content Placeholder 5" descr="16.13 E-procurement.eps"/>
          <p:cNvPicPr>
            <a:picLocks noGrp="1" noChangeAspect="1"/>
          </p:cNvPicPr>
          <p:nvPr>
            <p:ph idx="1"/>
          </p:nvPr>
        </p:nvPicPr>
        <p:blipFill>
          <a:blip r:embed="rId2"/>
          <a:srcRect t="-11694" b="-11694"/>
          <a:stretch>
            <a:fillRect/>
          </a:stretch>
        </p:blipFill>
        <p:spPr>
          <a:xfrm>
            <a:off x="-1218243" y="1417638"/>
            <a:ext cx="8229600" cy="4525963"/>
          </a:xfrm>
        </p:spPr>
      </p:pic>
      <p:sp>
        <p:nvSpPr>
          <p:cNvPr id="5" name="Footer Placeholder 4"/>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53</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Service-oriented interfaces</a:t>
            </a:r>
            <a:endParaRPr lang="en-US" dirty="0"/>
          </a:p>
        </p:txBody>
      </p:sp>
      <p:sp>
        <p:nvSpPr>
          <p:cNvPr id="3" name="Content Placeholder 2"/>
          <p:cNvSpPr>
            <a:spLocks noGrp="1"/>
          </p:cNvSpPr>
          <p:nvPr>
            <p:ph idx="1"/>
          </p:nvPr>
        </p:nvSpPr>
        <p:spPr/>
        <p:txBody>
          <a:bodyPr/>
          <a:lstStyle/>
          <a:p>
            <a:r>
              <a:rPr lang="en-GB" dirty="0" smtClean="0"/>
              <a:t>Application system integration can be simplified if a service-oriented approach is used. </a:t>
            </a:r>
          </a:p>
          <a:p>
            <a:r>
              <a:rPr lang="en-GB" dirty="0" smtClean="0"/>
              <a:t>A service-oriented approach means allowing access to the application system’s functionality through a standard service interface, with a service for each discrete unit of functionality. </a:t>
            </a:r>
          </a:p>
          <a:p>
            <a:r>
              <a:rPr lang="en-GB" dirty="0" smtClean="0"/>
              <a:t>Some applications may offer a service interface but, sometimes, this service interface has to be implemented by the system integrator. You have to program a wrapper that hides the application and provides externally visible services. </a:t>
            </a:r>
            <a:endParaRPr lang="en-US"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54</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a:t>
            </a:r>
            <a:r>
              <a:rPr lang="en-US" dirty="0"/>
              <a:t>wrapping</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55</a:t>
            </a:fld>
            <a:endParaRPr lang="en-US"/>
          </a:p>
        </p:txBody>
      </p:sp>
      <p:pic>
        <p:nvPicPr>
          <p:cNvPr id="4" name="Content Placeholder 3" descr="16.14 ServiceWrapper.eps"/>
          <p:cNvPicPr>
            <a:picLocks noChangeAspect="1"/>
          </p:cNvPicPr>
          <p:nvPr/>
        </p:nvPicPr>
        <p:blipFill>
          <a:blip r:embed="rId2"/>
          <a:srcRect l="-4302" r="-4302"/>
          <a:stretch>
            <a:fillRect/>
          </a:stretch>
        </p:blipFill>
        <p:spPr>
          <a:xfrm>
            <a:off x="1292373" y="1863365"/>
            <a:ext cx="6636050" cy="3649572"/>
          </a:xfrm>
          <a:prstGeom prst="rect">
            <a:avLst/>
          </a:prstGeom>
        </p:spPr>
      </p:pic>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1" y="262912"/>
            <a:ext cx="8189108" cy="1109007"/>
          </a:xfrm>
        </p:spPr>
        <p:txBody>
          <a:bodyPr/>
          <a:lstStyle/>
          <a:p>
            <a:r>
              <a:rPr lang="en-GB" dirty="0" smtClean="0"/>
              <a:t>Application system </a:t>
            </a:r>
            <a:r>
              <a:rPr lang="en-GB" dirty="0"/>
              <a:t>integration problems</a:t>
            </a:r>
          </a:p>
        </p:txBody>
      </p:sp>
      <p:sp>
        <p:nvSpPr>
          <p:cNvPr id="155651" name="Rectangle 3"/>
          <p:cNvSpPr>
            <a:spLocks noGrp="1" noChangeArrowheads="1"/>
          </p:cNvSpPr>
          <p:nvPr>
            <p:ph idx="1"/>
          </p:nvPr>
        </p:nvSpPr>
        <p:spPr/>
        <p:txBody>
          <a:bodyPr lIns="91797" tIns="45898" rIns="91797" bIns="45898"/>
          <a:lstStyle/>
          <a:p>
            <a:r>
              <a:rPr lang="en-GB" sz="2300" dirty="0"/>
              <a:t>Lack of control over functionality and performance</a:t>
            </a:r>
          </a:p>
          <a:p>
            <a:pPr lvl="1"/>
            <a:r>
              <a:rPr lang="en-GB" sz="2100" dirty="0" smtClean="0"/>
              <a:t>Application systems </a:t>
            </a:r>
            <a:r>
              <a:rPr lang="en-GB" sz="2100" dirty="0"/>
              <a:t>may be less effective than they appear</a:t>
            </a:r>
          </a:p>
          <a:p>
            <a:r>
              <a:rPr lang="en-GB" sz="2300" dirty="0"/>
              <a:t>Problems with </a:t>
            </a:r>
            <a:r>
              <a:rPr lang="en-GB" sz="2000" dirty="0" smtClean="0"/>
              <a:t>application </a:t>
            </a:r>
            <a:r>
              <a:rPr lang="en-GB" sz="2300" dirty="0" smtClean="0"/>
              <a:t>system </a:t>
            </a:r>
            <a:r>
              <a:rPr lang="en-GB" sz="2300" dirty="0"/>
              <a:t>inter-operability</a:t>
            </a:r>
          </a:p>
          <a:p>
            <a:pPr lvl="1"/>
            <a:r>
              <a:rPr lang="en-GB" sz="2100" dirty="0"/>
              <a:t>Different </a:t>
            </a:r>
            <a:r>
              <a:rPr lang="en-GB" sz="2100" dirty="0" smtClean="0"/>
              <a:t>application systems </a:t>
            </a:r>
            <a:r>
              <a:rPr lang="en-GB" sz="2100" dirty="0"/>
              <a:t>may make different assumptions that means integration is difficult</a:t>
            </a:r>
          </a:p>
          <a:p>
            <a:r>
              <a:rPr lang="en-GB" sz="2300" dirty="0"/>
              <a:t>No control over system evolution</a:t>
            </a:r>
          </a:p>
          <a:p>
            <a:pPr lvl="1"/>
            <a:r>
              <a:rPr lang="en-GB" sz="2100" dirty="0" smtClean="0"/>
              <a:t>Application system vendors </a:t>
            </a:r>
            <a:r>
              <a:rPr lang="en-GB" sz="2100" dirty="0"/>
              <a:t>not system users control evolution</a:t>
            </a:r>
          </a:p>
          <a:p>
            <a:r>
              <a:rPr lang="en-GB" sz="2300" dirty="0"/>
              <a:t>Support from </a:t>
            </a:r>
            <a:r>
              <a:rPr lang="en-GB" sz="2300" dirty="0" smtClean="0"/>
              <a:t>system vendors</a:t>
            </a:r>
            <a:endParaRPr lang="en-GB" sz="2300" dirty="0"/>
          </a:p>
          <a:p>
            <a:pPr lvl="1"/>
            <a:r>
              <a:rPr lang="en-GB" sz="2100" dirty="0" smtClean="0"/>
              <a:t>Application system vendors </a:t>
            </a:r>
            <a:r>
              <a:rPr lang="en-GB" sz="2100" dirty="0"/>
              <a:t>may not offer support  over the lifetime of the product</a:t>
            </a:r>
          </a:p>
        </p:txBody>
      </p:sp>
      <p:sp>
        <p:nvSpPr>
          <p:cNvPr id="2" name="Date Placeholder 1"/>
          <p:cNvSpPr>
            <a:spLocks noGrp="1"/>
          </p:cNvSpPr>
          <p:nvPr>
            <p:ph type="dt" sz="half" idx="10"/>
          </p:nvPr>
        </p:nvSpPr>
        <p:spPr/>
        <p:txBody>
          <a:bodyPr/>
          <a:lstStyle/>
          <a:p>
            <a:r>
              <a:rPr lang="en-GB" smtClean="0"/>
              <a:t>17/11/2014</a:t>
            </a:r>
            <a:endParaRPr lang="en-US"/>
          </a:p>
        </p:txBody>
      </p:sp>
      <p:sp>
        <p:nvSpPr>
          <p:cNvPr id="3" name="Footer Placeholder 2"/>
          <p:cNvSpPr>
            <a:spLocks noGrp="1"/>
          </p:cNvSpPr>
          <p:nvPr>
            <p:ph type="ftr" sz="quarter" idx="11"/>
          </p:nvPr>
        </p:nvSpPr>
        <p:spPr/>
        <p:txBody>
          <a:bodyPr/>
          <a:lstStyle/>
          <a:p>
            <a:r>
              <a:rPr lang="en-US" smtClean="0"/>
              <a:t>Chapter 15 Software reuse</a:t>
            </a:r>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a:t>There are many different ways to reuse software. These range from the reuse of classes and methods in libraries to the reuse of complete application systems.</a:t>
            </a:r>
          </a:p>
          <a:p>
            <a:r>
              <a:rPr lang="en-GB" sz="2000" dirty="0"/>
              <a:t>The advantages of software reuse are lower costs, faster software development and lower risks. System dependability is increased. Specialists can be used more effectively by concentrating their expertise on the design of reusable components.</a:t>
            </a:r>
          </a:p>
          <a:p>
            <a:r>
              <a:rPr lang="en-GB" sz="2000" dirty="0"/>
              <a:t>Application frameworks are collections of concrete and abstract objects that are designed for reuse through specialization and the addition of new objects. They usually incorporate good design practice through design patterns</a:t>
            </a:r>
            <a:r>
              <a:rPr lang="en-GB" sz="2000" dirty="0" smtClean="0"/>
              <a:t>.</a:t>
            </a:r>
            <a:endParaRPr lang="en-GB" sz="2000" dirty="0"/>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57</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2873526147"/>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a:t>Software product lines are related applications that are developed from one or more base applications. A generic system is adapted and specialized to meet specific requirements for functionality, target platform or operational configuration.</a:t>
            </a:r>
          </a:p>
          <a:p>
            <a:r>
              <a:rPr lang="en-GB" sz="2000" dirty="0"/>
              <a:t>Application system reuse is concerned with the reuse of large-scale, off-the-shelf systems. These provide a lot of functionality and their reuse can radically reduce costs and development time.  Systems may be developed by configuring a single, generic application system or by integrating two or more application systems.</a:t>
            </a:r>
          </a:p>
          <a:p>
            <a:r>
              <a:rPr lang="en-GB" sz="2000" dirty="0"/>
              <a:t>Potential problems with application system reuse include lack of control over functionality and performance, lack of control over system evolution, the need for support from external vendors and difficulties in ensuring that systems can inter-operate.</a:t>
            </a:r>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58</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548794"/>
              </p:ext>
            </p:extLst>
          </p:nvPr>
        </p:nvGraphicFramePr>
        <p:xfrm>
          <a:off x="457200" y="1999476"/>
          <a:ext cx="7974061" cy="4735195"/>
        </p:xfrm>
        <a:graphic>
          <a:graphicData uri="http://schemas.openxmlformats.org/drawingml/2006/table">
            <a:tbl>
              <a:tblPr firstRow="1" bandRow="1">
                <a:tableStyleId>{5C22544A-7EE6-4342-B048-85BDC9FD1C3A}</a:tableStyleId>
              </a:tblPr>
              <a:tblGrid>
                <a:gridCol w="2712188">
                  <a:extLst>
                    <a:ext uri="{9D8B030D-6E8A-4147-A177-3AD203B41FA5}">
                      <a16:colId xmlns:a16="http://schemas.microsoft.com/office/drawing/2014/main" val="20000"/>
                    </a:ext>
                  </a:extLst>
                </a:gridCol>
                <a:gridCol w="526187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smtClean="0">
                          <a:solidFill>
                            <a:srgbClr val="000000"/>
                          </a:solidFill>
                          <a:latin typeface="Arial"/>
                          <a:ea typeface="Times New Roman"/>
                          <a:cs typeface="Arial"/>
                        </a:rPr>
                        <a:t>Lower development costs</a:t>
                      </a:r>
                      <a:endParaRPr lang="en-GB" sz="1600" dirty="0">
                        <a:solidFill>
                          <a:srgbClr val="000000"/>
                        </a:solidFill>
                        <a:latin typeface="Arial"/>
                        <a:ea typeface="Times New Roman"/>
                        <a:cs typeface="Arial"/>
                      </a:endParaRPr>
                    </a:p>
                  </a:txBody>
                  <a:tcPr marL="73025" marR="73025" marT="0" marB="73025"/>
                </a:tc>
                <a:tc>
                  <a:txBody>
                    <a:bodyPr/>
                    <a:lstStyle/>
                    <a:p>
                      <a:pPr algn="just">
                        <a:spcAft>
                          <a:spcPts val="0"/>
                        </a:spcAft>
                      </a:pPr>
                      <a:r>
                        <a:rPr lang="en-GB" sz="1600" dirty="0" smtClean="0">
                          <a:solidFill>
                            <a:srgbClr val="000000"/>
                          </a:solidFill>
                          <a:latin typeface="Arial"/>
                          <a:ea typeface="Times New Roman"/>
                          <a:cs typeface="Arial"/>
                        </a:rPr>
                        <a:t>Development costs are proportional to the size of the software being developed. Reusing software means that fewer lines of code have to be written.</a:t>
                      </a:r>
                      <a:endParaRPr lang="en-GB" sz="1600" dirty="0">
                        <a:solidFill>
                          <a:srgbClr val="000000"/>
                        </a:solidFill>
                        <a:latin typeface="Arial"/>
                        <a:ea typeface="Times New Roman"/>
                        <a:cs typeface="Arial"/>
                      </a:endParaRP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extLst>
                  <a:ext uri="{0D108BD9-81ED-4DB2-BD59-A6C34878D82A}">
                    <a16:rowId xmlns:a16="http://schemas.microsoft.com/office/drawing/2014/main" val="10002"/>
                  </a:ext>
                </a:extLst>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8693013"/>
              </p:ext>
            </p:extLst>
          </p:nvPr>
        </p:nvGraphicFramePr>
        <p:xfrm>
          <a:off x="457200" y="1748810"/>
          <a:ext cx="8014596" cy="4022725"/>
        </p:xfrm>
        <a:graphic>
          <a:graphicData uri="http://schemas.openxmlformats.org/drawingml/2006/table">
            <a:tbl>
              <a:tblPr firstRow="1" bandRow="1">
                <a:tableStyleId>{5C22544A-7EE6-4342-B048-85BDC9FD1C3A}</a:tableStyleId>
              </a:tblPr>
              <a:tblGrid>
                <a:gridCol w="2475961">
                  <a:extLst>
                    <a:ext uri="{9D8B030D-6E8A-4147-A177-3AD203B41FA5}">
                      <a16:colId xmlns:a16="http://schemas.microsoft.com/office/drawing/2014/main" val="20000"/>
                    </a:ext>
                  </a:extLst>
                </a:gridCol>
                <a:gridCol w="553863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600" dirty="0" smtClean="0">
                          <a:solidFill>
                            <a:srgbClr val="000000"/>
                          </a:solidFill>
                          <a:latin typeface="Arial"/>
                          <a:ea typeface="Times New Roman"/>
                          <a:cs typeface="Arial"/>
                        </a:rPr>
                        <a:t> </a:t>
                      </a:r>
                      <a:endParaRPr lang="en-GB" sz="1600" dirty="0">
                        <a:solidFill>
                          <a:srgbClr val="000000"/>
                        </a:solidFill>
                        <a:latin typeface="Arial"/>
                        <a:ea typeface="Times New Roman"/>
                        <a:cs typeface="Arial"/>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dirty="0" smtClean="0">
                          <a:solidFill>
                            <a:srgbClr val="000000"/>
                          </a:solidFill>
                          <a:latin typeface="Arial"/>
                          <a:ea typeface="Times New Roman"/>
                          <a:cs typeface="Arial"/>
                        </a:rPr>
                        <a:t>Increased </a:t>
                      </a:r>
                      <a:r>
                        <a:rPr lang="en-GB" sz="16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1353621"/>
              </p:ext>
            </p:extLst>
          </p:nvPr>
        </p:nvGraphicFramePr>
        <p:xfrm>
          <a:off x="457200" y="1937950"/>
          <a:ext cx="7906503" cy="3462020"/>
        </p:xfrm>
        <a:graphic>
          <a:graphicData uri="http://schemas.openxmlformats.org/drawingml/2006/table">
            <a:tbl>
              <a:tblPr firstRow="1" bandRow="1">
                <a:tableStyleId>{5C22544A-7EE6-4342-B048-85BDC9FD1C3A}</a:tableStyleId>
              </a:tblPr>
              <a:tblGrid>
                <a:gridCol w="2442568">
                  <a:extLst>
                    <a:ext uri="{9D8B030D-6E8A-4147-A177-3AD203B41FA5}">
                      <a16:colId xmlns:a16="http://schemas.microsoft.com/office/drawing/2014/main" val="20000"/>
                    </a:ext>
                  </a:extLst>
                </a:gridCol>
                <a:gridCol w="546393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Problem</a:t>
                      </a:r>
                      <a:endParaRPr lang="en-GB" sz="16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600" b="1" dirty="0" smtClean="0">
                          <a:solidFill>
                            <a:srgbClr val="000000"/>
                          </a:solidFill>
                          <a:latin typeface="Arial"/>
                          <a:ea typeface="Times New Roman"/>
                          <a:cs typeface="Arial"/>
                        </a:rPr>
                        <a:t>Explanation</a:t>
                      </a:r>
                      <a:endParaRPr lang="en-GB" sz="16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3" name="Date Placeholder 2"/>
          <p:cNvSpPr>
            <a:spLocks noGrp="1"/>
          </p:cNvSpPr>
          <p:nvPr>
            <p:ph type="dt" sz="half" idx="10"/>
          </p:nvPr>
        </p:nvSpPr>
        <p:spPr/>
        <p:txBody>
          <a:bodyPr/>
          <a:lstStyle/>
          <a:p>
            <a:r>
              <a:rPr lang="en-GB" smtClean="0"/>
              <a:t>17/11/2014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smtClean="0"/>
              <a:t>The reuse landscape</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15 Software reuse</a:t>
            </a:r>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pPr/>
              <a:t>9</a:t>
            </a:fld>
            <a:endParaRPr lang="en-US"/>
          </a:p>
        </p:txBody>
      </p:sp>
      <p:sp>
        <p:nvSpPr>
          <p:cNvPr id="6" name="Date Placeholder 5"/>
          <p:cNvSpPr>
            <a:spLocks noGrp="1"/>
          </p:cNvSpPr>
          <p:nvPr>
            <p:ph type="dt" sz="half" idx="10"/>
          </p:nvPr>
        </p:nvSpPr>
        <p:spPr/>
        <p:txBody>
          <a:bodyPr/>
          <a:lstStyle/>
          <a:p>
            <a:r>
              <a:rPr lang="en-GB" smtClean="0"/>
              <a:t>17/11/2014</a:t>
            </a:r>
            <a:endParaRPr lang="en-US"/>
          </a:p>
        </p:txBody>
      </p:sp>
    </p:spTree>
    <p:extLst>
      <p:ext uri="{BB962C8B-B14F-4D97-AF65-F5344CB8AC3E}">
        <p14:creationId xmlns:p14="http://schemas.microsoft.com/office/powerpoint/2010/main" val="143486093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6325</TotalTime>
  <Words>3862</Words>
  <Application>Microsoft Office PowerPoint</Application>
  <PresentationFormat>On-screen Show (4:3)</PresentationFormat>
  <Paragraphs>474</Paragraphs>
  <Slides>58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ＭＳ Ｐゴシック</vt:lpstr>
      <vt:lpstr>Arial</vt:lpstr>
      <vt:lpstr>Calibri</vt:lpstr>
      <vt:lpstr>Formata Regular</vt:lpstr>
      <vt:lpstr>Times New Roman</vt:lpstr>
      <vt:lpstr>Wingdings</vt:lpstr>
      <vt:lpstr>SE10 slides</vt:lpstr>
      <vt:lpstr>Chapter 15 – Software Reuse</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Framework definition</vt:lpstr>
      <vt:lpstr>Application frameworks</vt:lpstr>
      <vt:lpstr>Web application frameworks</vt:lpstr>
      <vt:lpstr>Model-view controller</vt:lpstr>
      <vt:lpstr>The Model-View-Controller pattern </vt:lpstr>
      <vt:lpstr>WAF features</vt:lpstr>
      <vt:lpstr>Extending frameworks</vt:lpstr>
      <vt:lpstr>Inversion of control in frameworks </vt:lpstr>
      <vt:lpstr>Framework classes</vt:lpstr>
      <vt:lpstr>Software product lines</vt:lpstr>
      <vt:lpstr>Software product lines</vt:lpstr>
      <vt:lpstr>Base systems for a software product line</vt:lpstr>
      <vt:lpstr>Base applications</vt:lpstr>
      <vt:lpstr>Application frameworks and product lines</vt:lpstr>
      <vt:lpstr>Product line architectures</vt:lpstr>
      <vt:lpstr>The architecture of a resource allocation system </vt:lpstr>
      <vt:lpstr>The product line architecture of a vehicle dIspatcher</vt:lpstr>
      <vt:lpstr>Vehicle dispatching</vt:lpstr>
      <vt:lpstr>Product line specialisation</vt:lpstr>
      <vt:lpstr>Product instance development </vt:lpstr>
      <vt:lpstr>Product instance development</vt:lpstr>
      <vt:lpstr>Product line configuration</vt:lpstr>
      <vt:lpstr>Deployment-time configuration </vt:lpstr>
      <vt:lpstr>Levels of deployment time configuration</vt:lpstr>
      <vt:lpstr>Application system reuse</vt:lpstr>
      <vt:lpstr>Application system reuse</vt:lpstr>
      <vt:lpstr>Benefits of application system reuse</vt:lpstr>
      <vt:lpstr>Problems of application system reuse</vt:lpstr>
      <vt:lpstr>Configurable application systems</vt:lpstr>
      <vt:lpstr>COTS-solution and COTS-integrated systems </vt:lpstr>
      <vt:lpstr>ERP systems</vt:lpstr>
      <vt:lpstr>The architecture of an ERP system </vt:lpstr>
      <vt:lpstr>ERP architecture</vt:lpstr>
      <vt:lpstr>ERP configuration</vt:lpstr>
      <vt:lpstr>Integrated application systems</vt:lpstr>
      <vt:lpstr>Design choices</vt:lpstr>
      <vt:lpstr>An integrated procurement system </vt:lpstr>
      <vt:lpstr>Service-oriented interfaces</vt:lpstr>
      <vt:lpstr>Application wrapping </vt:lpstr>
      <vt:lpstr>Application system integration problems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T00533766</cp:lastModifiedBy>
  <cp:revision>22</cp:revision>
  <dcterms:created xsi:type="dcterms:W3CDTF">2010-01-21T17:18:58Z</dcterms:created>
  <dcterms:modified xsi:type="dcterms:W3CDTF">2018-04-24T21:38:03Z</dcterms:modified>
</cp:coreProperties>
</file>