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6"/>
  </p:notesMasterIdLst>
  <p:handoutMasterIdLst>
    <p:handoutMasterId r:id="rId77"/>
  </p:handoutMasterIdLst>
  <p:sldIdLst>
    <p:sldId id="256" r:id="rId2"/>
    <p:sldId id="307" r:id="rId3"/>
    <p:sldId id="308" r:id="rId4"/>
    <p:sldId id="309" r:id="rId5"/>
    <p:sldId id="310" r:id="rId6"/>
    <p:sldId id="332" r:id="rId7"/>
    <p:sldId id="333" r:id="rId8"/>
    <p:sldId id="325" r:id="rId9"/>
    <p:sldId id="271" r:id="rId10"/>
    <p:sldId id="257" r:id="rId11"/>
    <p:sldId id="311" r:id="rId12"/>
    <p:sldId id="334" r:id="rId13"/>
    <p:sldId id="335" r:id="rId14"/>
    <p:sldId id="327" r:id="rId15"/>
    <p:sldId id="299" r:id="rId16"/>
    <p:sldId id="312" r:id="rId17"/>
    <p:sldId id="300" r:id="rId18"/>
    <p:sldId id="258" r:id="rId19"/>
    <p:sldId id="301" r:id="rId20"/>
    <p:sldId id="259" r:id="rId21"/>
    <p:sldId id="336" r:id="rId22"/>
    <p:sldId id="337" r:id="rId23"/>
    <p:sldId id="326" r:id="rId24"/>
    <p:sldId id="302" r:id="rId25"/>
    <p:sldId id="304" r:id="rId26"/>
    <p:sldId id="260" r:id="rId27"/>
    <p:sldId id="305" r:id="rId28"/>
    <p:sldId id="306" r:id="rId29"/>
    <p:sldId id="338" r:id="rId30"/>
    <p:sldId id="339" r:id="rId31"/>
    <p:sldId id="261" r:id="rId32"/>
    <p:sldId id="262" r:id="rId33"/>
    <p:sldId id="263" r:id="rId34"/>
    <p:sldId id="328" r:id="rId35"/>
    <p:sldId id="303" r:id="rId36"/>
    <p:sldId id="316" r:id="rId37"/>
    <p:sldId id="340" r:id="rId38"/>
    <p:sldId id="317" r:id="rId39"/>
    <p:sldId id="264" r:id="rId40"/>
    <p:sldId id="341" r:id="rId41"/>
    <p:sldId id="342" r:id="rId42"/>
    <p:sldId id="343" r:id="rId43"/>
    <p:sldId id="344" r:id="rId44"/>
    <p:sldId id="345" r:id="rId45"/>
    <p:sldId id="329" r:id="rId46"/>
    <p:sldId id="272" r:id="rId47"/>
    <p:sldId id="346" r:id="rId48"/>
    <p:sldId id="318" r:id="rId49"/>
    <p:sldId id="347" r:id="rId50"/>
    <p:sldId id="273" r:id="rId51"/>
    <p:sldId id="274" r:id="rId52"/>
    <p:sldId id="349" r:id="rId53"/>
    <p:sldId id="348" r:id="rId54"/>
    <p:sldId id="276" r:id="rId55"/>
    <p:sldId id="279" r:id="rId56"/>
    <p:sldId id="266" r:id="rId57"/>
    <p:sldId id="281" r:id="rId58"/>
    <p:sldId id="267" r:id="rId59"/>
    <p:sldId id="321" r:id="rId60"/>
    <p:sldId id="322" r:id="rId61"/>
    <p:sldId id="285" r:id="rId62"/>
    <p:sldId id="286" r:id="rId63"/>
    <p:sldId id="287" r:id="rId64"/>
    <p:sldId id="288" r:id="rId65"/>
    <p:sldId id="289" r:id="rId66"/>
    <p:sldId id="268" r:id="rId67"/>
    <p:sldId id="291" r:id="rId68"/>
    <p:sldId id="319" r:id="rId69"/>
    <p:sldId id="269" r:id="rId70"/>
    <p:sldId id="297" r:id="rId71"/>
    <p:sldId id="298" r:id="rId72"/>
    <p:sldId id="330" r:id="rId73"/>
    <p:sldId id="320" r:id="rId74"/>
    <p:sldId id="331"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08" y="7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0844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7766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701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8025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3121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extLst>
      <p:ext uri="{BB962C8B-B14F-4D97-AF65-F5344CB8AC3E}">
        <p14:creationId xmlns:p14="http://schemas.microsoft.com/office/powerpoint/2010/main" val="91153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2418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9287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23 Project Planning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strategies</a:t>
            </a:r>
            <a:endParaRPr lang="en-US" dirty="0"/>
          </a:p>
        </p:txBody>
      </p:sp>
      <p:sp>
        <p:nvSpPr>
          <p:cNvPr id="3" name="Content Placeholder 2"/>
          <p:cNvSpPr>
            <a:spLocks noGrp="1"/>
          </p:cNvSpPr>
          <p:nvPr>
            <p:ph idx="1"/>
          </p:nvPr>
        </p:nvSpPr>
        <p:spPr/>
        <p:txBody>
          <a:bodyPr/>
          <a:lstStyle/>
          <a:p>
            <a:r>
              <a:rPr lang="en-US" dirty="0" smtClean="0"/>
              <a:t>Under pricing</a:t>
            </a:r>
          </a:p>
          <a:p>
            <a:pPr lvl="1"/>
            <a:r>
              <a:rPr lang="en-US" dirty="0" smtClean="0"/>
              <a:t>A company may underprice a system in order to gain a contract that allows them to retain staff for future opportunities</a:t>
            </a:r>
          </a:p>
          <a:p>
            <a:pPr lvl="1"/>
            <a:r>
              <a:rPr lang="en-US" dirty="0" smtClean="0"/>
              <a:t>A company may underprice a system to gain access to a new market area</a:t>
            </a:r>
          </a:p>
          <a:p>
            <a:r>
              <a:rPr lang="en-US" dirty="0" smtClean="0"/>
              <a:t>Increased pricing</a:t>
            </a:r>
          </a:p>
          <a:p>
            <a:pPr lvl="1"/>
            <a:r>
              <a:rPr lang="en-US" dirty="0" smtClean="0"/>
              <a:t>The price may be increased when a buyer wishes a fixed-price contract and so the seller increases the price to allow for unexpected risks</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extLst>
      <p:ext uri="{BB962C8B-B14F-4D97-AF65-F5344CB8AC3E}">
        <p14:creationId xmlns:p14="http://schemas.microsoft.com/office/powerpoint/2010/main" val="211608199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to win</a:t>
            </a:r>
            <a:endParaRPr lang="en-US" dirty="0"/>
          </a:p>
        </p:txBody>
      </p:sp>
      <p:sp>
        <p:nvSpPr>
          <p:cNvPr id="3" name="Content Placeholder 2"/>
          <p:cNvSpPr>
            <a:spLocks noGrp="1"/>
          </p:cNvSpPr>
          <p:nvPr>
            <p:ph idx="1"/>
          </p:nvPr>
        </p:nvSpPr>
        <p:spPr/>
        <p:txBody>
          <a:bodyPr/>
          <a:lstStyle/>
          <a:p>
            <a:r>
              <a:rPr lang="en-US" dirty="0" smtClean="0"/>
              <a:t>The software is priced according to what the software developer believes the buyer is willing to pay</a:t>
            </a:r>
          </a:p>
          <a:p>
            <a:r>
              <a:rPr lang="en-US" dirty="0" smtClean="0"/>
              <a:t>If this is less that the development costs, the software functionality may be reduced accordingly with a view to extra functionality being added in a later release</a:t>
            </a:r>
          </a:p>
          <a:p>
            <a:r>
              <a:rPr lang="en-US" dirty="0" smtClean="0"/>
              <a:t>Additional costs may be added as the requirements change and these may be priced at a higher level to make up the shortfall in the original price</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182245932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Plan-driven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37540291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p>
          <a:p>
            <a:r>
              <a:rPr lang="en-US" dirty="0" smtClean="0"/>
              <a:t>COCOMO  cost modeling</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assumptions</a:t>
            </a:r>
            <a:endParaRPr lang="en-US" dirty="0"/>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a:t>
            </a:r>
            <a:r>
              <a:rPr lang="en-US" dirty="0" smtClean="0"/>
              <a:t>plan.</a:t>
            </a:r>
          </a:p>
          <a:p>
            <a:r>
              <a:rPr lang="en-US" dirty="0" smtClean="0"/>
              <a:t>Problems </a:t>
            </a:r>
            <a:r>
              <a:rPr lang="en-US" dirty="0"/>
              <a:t>of some description always arise during a project, and these lead to project delays. </a:t>
            </a:r>
            <a:endParaRPr lang="en-US" dirty="0" smtClean="0"/>
          </a:p>
          <a:p>
            <a:r>
              <a:rPr lang="en-US" dirty="0" smtClean="0"/>
              <a:t>Your </a:t>
            </a:r>
            <a:r>
              <a:rPr lang="en-US" dirty="0"/>
              <a:t>initial assumptions and scheduling should therefore </a:t>
            </a:r>
            <a:r>
              <a:rPr lang="en-US" dirty="0" smtClean="0"/>
              <a:t>take </a:t>
            </a:r>
            <a:r>
              <a:rPr lang="en-US" dirty="0"/>
              <a:t>unexpected problems into account. </a:t>
            </a:r>
            <a:endParaRPr lang="en-US" dirty="0" smtClean="0"/>
          </a:p>
          <a:p>
            <a:r>
              <a:rPr lang="en-US" dirty="0" smtClean="0"/>
              <a:t>You </a:t>
            </a:r>
            <a:r>
              <a:rPr lang="en-US" dirty="0"/>
              <a:t>should include contingency in your plan so that if things go wrong, then your delivery schedule is not seriously disrupted.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val="339575727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endParaRPr lang="en-US" dirty="0" smtClean="0"/>
          </a:p>
          <a:p>
            <a:r>
              <a:rPr lang="en-US" dirty="0" smtClean="0"/>
              <a:t>In </a:t>
            </a:r>
            <a:r>
              <a:rPr lang="en-US" dirty="0"/>
              <a:t>conjunction with these actions, you also have to re-plan the project. </a:t>
            </a:r>
            <a:endParaRPr lang="en-US" dirty="0" smtClean="0"/>
          </a:p>
          <a:p>
            <a:r>
              <a:rPr lang="en-US" dirty="0" smtClean="0"/>
              <a:t>This </a:t>
            </a:r>
            <a:r>
              <a:rPr lang="en-US" dirty="0"/>
              <a:t>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7397723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Project scheduling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val="27320282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dirty="0" smtClean="0"/>
              <a:t>Split project into tasks and estimate time and resources required to complete each task.</a:t>
            </a:r>
          </a:p>
          <a:p>
            <a:r>
              <a:rPr lang="en-GB" dirty="0" smtClean="0"/>
              <a:t>Organize tasks concurrently to make optimal </a:t>
            </a:r>
            <a:br>
              <a:rPr lang="en-GB" dirty="0" smtClean="0"/>
            </a:br>
            <a:r>
              <a:rPr lang="en-GB" dirty="0" smtClean="0"/>
              <a:t>use of workforce.</a:t>
            </a:r>
          </a:p>
          <a:p>
            <a:r>
              <a:rPr lang="en-GB" dirty="0" smtClean="0"/>
              <a:t>Minimize task dependencies to avoid delays </a:t>
            </a:r>
            <a:br>
              <a:rPr lang="en-GB" dirty="0" smtClean="0"/>
            </a:br>
            <a:r>
              <a:rPr lang="en-GB" dirty="0" smtClean="0"/>
              <a:t>caused by one task waiting for another to complete.</a:t>
            </a:r>
          </a:p>
          <a:p>
            <a:r>
              <a:rPr lang="en-GB" dirty="0" smtClean="0"/>
              <a:t>Dependent on project managers intuition and experience.</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dirty="0"/>
              <a:t>Estimating the difficulty of problems and hence the cost of developing a solution is hard.</a:t>
            </a:r>
          </a:p>
          <a:p>
            <a:r>
              <a:rPr lang="en-GB" dirty="0"/>
              <a:t>Productivity is not proportional to the number of people working on a task.</a:t>
            </a:r>
          </a:p>
          <a:p>
            <a:r>
              <a:rPr lang="en-GB" dirty="0"/>
              <a:t>Adding people to a late project makes it later because of communication overheads.</a:t>
            </a:r>
          </a:p>
          <a:p>
            <a:r>
              <a:rPr lang="en-GB" dirty="0"/>
              <a:t>The unexpected always happens. Always allow contingency in planning.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a:t>
            </a:r>
            <a:r>
              <a:rPr lang="en-GB" dirty="0"/>
              <a:t>p</a:t>
            </a:r>
            <a:r>
              <a:rPr lang="en-GB" dirty="0" smtClean="0"/>
              <a:t>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Calendar-based</a:t>
            </a:r>
          </a:p>
          <a:p>
            <a:pPr lvl="1"/>
            <a:r>
              <a:rPr lang="en-GB" dirty="0" smtClean="0"/>
              <a:t>Bar </a:t>
            </a:r>
            <a:r>
              <a:rPr lang="en-GB" dirty="0"/>
              <a:t>charts</a:t>
            </a:r>
            <a:r>
              <a:rPr lang="en-GB" dirty="0" smtClean="0"/>
              <a:t> are the most commonly used representation for project schedules. They show the schedule as activities or resources against time.</a:t>
            </a:r>
          </a:p>
          <a:p>
            <a:r>
              <a:rPr lang="en-GB" dirty="0" smtClean="0"/>
              <a:t>Activity networks</a:t>
            </a:r>
          </a:p>
          <a:p>
            <a:pPr lvl="1"/>
            <a:r>
              <a:rPr lang="en-GB" dirty="0" smtClean="0"/>
              <a:t>Show task dependencies</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activities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val="172894680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val="383264680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smtClean="0"/>
              <a:t>10/12/2014</a:t>
            </a:r>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33</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smtClean="0"/>
              <a:t>Agile planning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spTree>
    <p:extLst>
      <p:ext uri="{BB962C8B-B14F-4D97-AF65-F5344CB8AC3E}">
        <p14:creationId xmlns:p14="http://schemas.microsoft.com/office/powerpoint/2010/main" val="3511542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agile planning</a:t>
            </a:r>
            <a:endParaRPr lang="en-US" dirty="0"/>
          </a:p>
        </p:txBody>
      </p:sp>
      <p:sp>
        <p:nvSpPr>
          <p:cNvPr id="3" name="Content Placeholder 2"/>
          <p:cNvSpPr>
            <a:spLocks noGrp="1"/>
          </p:cNvSpPr>
          <p:nvPr>
            <p:ph idx="1"/>
          </p:nvPr>
        </p:nvSpPr>
        <p:spPr/>
        <p:txBody>
          <a:bodyPr/>
          <a:lstStyle/>
          <a:p>
            <a:r>
              <a:rPr lang="en-US" dirty="0" smtClean="0"/>
              <a:t>Planning in Scrum</a:t>
            </a:r>
          </a:p>
          <a:p>
            <a:pPr lvl="1"/>
            <a:r>
              <a:rPr lang="en-US" dirty="0" smtClean="0"/>
              <a:t>Covered in Chapter 3</a:t>
            </a:r>
          </a:p>
          <a:p>
            <a:r>
              <a:rPr lang="en-US" dirty="0" smtClean="0"/>
              <a:t>Based on managing a project backlog (things to be done) with daily reviews of progress and problems</a:t>
            </a:r>
          </a:p>
          <a:p>
            <a:r>
              <a:rPr lang="en-US" dirty="0" smtClean="0"/>
              <a:t>The planning game</a:t>
            </a:r>
          </a:p>
          <a:p>
            <a:pPr lvl="1"/>
            <a:r>
              <a:rPr lang="en-US" dirty="0" smtClean="0"/>
              <a:t>Developed originally as part of Extreme Programming (XP)</a:t>
            </a:r>
          </a:p>
          <a:p>
            <a:pPr lvl="1"/>
            <a:r>
              <a:rPr lang="en-US" dirty="0" smtClean="0"/>
              <a:t>Dependent on user stories as a measure of progress in the project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val="381758087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planning game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GB" sz="2000" dirty="0" smtClean="0"/>
              <a:t>Stories are assigned ‘effort points’ reflecting their size and difficulty of implementation</a:t>
            </a:r>
          </a:p>
          <a:p>
            <a:r>
              <a:rPr lang="en-GB" sz="2000" dirty="0" smtClean="0"/>
              <a:t>The number of effort points implemented per day is measured giving an estimate of the team’s ‘velocity’</a:t>
            </a:r>
          </a:p>
          <a:p>
            <a:r>
              <a:rPr lang="en-GB" sz="2000" dirty="0" smtClean="0"/>
              <a:t>This allows the total effort required to implement the system to be estimated</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planning game</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and iteration planning</a:t>
            </a:r>
            <a:endParaRPr lang="en-US" dirty="0"/>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smtClean="0"/>
              <a:t>The team’s velocity is used to guide the choice of stories so that they can be delivered within an iteration.</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val="541982969"/>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allocation</a:t>
            </a:r>
            <a:endParaRPr lang="en-US" dirty="0"/>
          </a:p>
        </p:txBody>
      </p:sp>
      <p:sp>
        <p:nvSpPr>
          <p:cNvPr id="3" name="Content Placeholder 2"/>
          <p:cNvSpPr>
            <a:spLocks noGrp="1"/>
          </p:cNvSpPr>
          <p:nvPr>
            <p:ph idx="1"/>
          </p:nvPr>
        </p:nvSpPr>
        <p:spPr/>
        <p:txBody>
          <a:bodyPr/>
          <a:lstStyle/>
          <a:p>
            <a:r>
              <a:rPr lang="en-US" dirty="0" smtClean="0"/>
              <a:t>During the task </a:t>
            </a:r>
            <a:r>
              <a:rPr lang="en-US" dirty="0"/>
              <a:t>planning </a:t>
            </a:r>
            <a:r>
              <a:rPr lang="en-US" dirty="0" smtClean="0"/>
              <a:t>stage, the </a:t>
            </a:r>
            <a:r>
              <a:rPr lang="en-US" dirty="0"/>
              <a:t>developers break down stories into development tasks. </a:t>
            </a:r>
            <a:endParaRPr lang="en-US" dirty="0" smtClean="0"/>
          </a:p>
          <a:p>
            <a:pPr lvl="1"/>
            <a:r>
              <a:rPr lang="en-US" dirty="0" smtClean="0"/>
              <a:t>A </a:t>
            </a:r>
            <a:r>
              <a:rPr lang="en-US" dirty="0"/>
              <a:t>development task should take 4–16 hours. </a:t>
            </a:r>
            <a:endParaRPr lang="en-US" dirty="0" smtClean="0"/>
          </a:p>
          <a:p>
            <a:pPr lvl="1"/>
            <a:r>
              <a:rPr lang="en-US" dirty="0" smtClean="0"/>
              <a:t>All </a:t>
            </a:r>
            <a:r>
              <a:rPr lang="en-US" dirty="0"/>
              <a:t>of the tasks that must be completed to implement all of the stories in that iteration are listed.</a:t>
            </a:r>
            <a:r>
              <a:rPr lang="en-GB" dirty="0"/>
              <a:t> </a:t>
            </a:r>
            <a:endParaRPr lang="en-GB" dirty="0" smtClean="0"/>
          </a:p>
          <a:p>
            <a:pPr lvl="1"/>
            <a:r>
              <a:rPr lang="en-US" dirty="0"/>
              <a:t>The individual developers then sign up for the specific tasks that they will implement. </a:t>
            </a:r>
            <a:endParaRPr lang="en-GB" dirty="0" smtClean="0"/>
          </a:p>
          <a:p>
            <a:r>
              <a:rPr lang="en-GB" dirty="0" smtClean="0"/>
              <a:t>Benefits of this approach:</a:t>
            </a:r>
          </a:p>
          <a:p>
            <a:pPr lvl="1"/>
            <a:r>
              <a:rPr lang="en-US" dirty="0"/>
              <a:t>The whole team gets an overview of the tasks to be completed in an iteration. </a:t>
            </a:r>
            <a:endParaRPr lang="en-US" dirty="0" smtClean="0"/>
          </a:p>
          <a:p>
            <a:pPr lvl="1"/>
            <a:r>
              <a:rPr lang="en-US" dirty="0" smtClean="0"/>
              <a:t>Developers have </a:t>
            </a:r>
            <a:r>
              <a:rPr lang="en-US" dirty="0"/>
              <a:t>a sense of ownership in these tasks and this is likely to motivate them to complete the task.</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170730646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delivery</a:t>
            </a:r>
            <a:endParaRPr lang="en-US" dirty="0"/>
          </a:p>
        </p:txBody>
      </p:sp>
      <p:sp>
        <p:nvSpPr>
          <p:cNvPr id="3" name="Content Placeholder 2"/>
          <p:cNvSpPr>
            <a:spLocks noGrp="1"/>
          </p:cNvSpPr>
          <p:nvPr>
            <p:ph idx="1"/>
          </p:nvPr>
        </p:nvSpPr>
        <p:spPr/>
        <p:txBody>
          <a:bodyPr/>
          <a:lstStyle/>
          <a:p>
            <a:r>
              <a:rPr lang="en-US" dirty="0" smtClean="0"/>
              <a:t>A </a:t>
            </a:r>
            <a:r>
              <a:rPr lang="en-US" dirty="0"/>
              <a:t>software increment is always delivered at the end of each project iteration. </a:t>
            </a:r>
            <a:endParaRPr lang="en-US" dirty="0" smtClean="0"/>
          </a:p>
          <a:p>
            <a:r>
              <a:rPr lang="en-US" dirty="0" smtClean="0"/>
              <a:t>If </a:t>
            </a:r>
            <a:r>
              <a:rPr lang="en-US" dirty="0"/>
              <a:t>the features to be included in the increment cannot be completed in the time allowed, the scope of the work is reduced. </a:t>
            </a:r>
            <a:endParaRPr lang="en-US" dirty="0" smtClean="0"/>
          </a:p>
          <a:p>
            <a:r>
              <a:rPr lang="en-US" dirty="0" smtClean="0"/>
              <a:t>The </a:t>
            </a:r>
            <a:r>
              <a:rPr lang="en-US" dirty="0"/>
              <a:t>delivery schedule is never extended.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val="260527670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difficulties</a:t>
            </a:r>
            <a:endParaRPr lang="en-US" dirty="0"/>
          </a:p>
        </p:txBody>
      </p:sp>
      <p:sp>
        <p:nvSpPr>
          <p:cNvPr id="3" name="Content Placeholder 2"/>
          <p:cNvSpPr>
            <a:spLocks noGrp="1"/>
          </p:cNvSpPr>
          <p:nvPr>
            <p:ph idx="1"/>
          </p:nvPr>
        </p:nvSpPr>
        <p:spPr/>
        <p:txBody>
          <a:bodyPr/>
          <a:lstStyle/>
          <a:p>
            <a:r>
              <a:rPr lang="en-US" dirty="0" smtClean="0"/>
              <a:t>Agile planning is </a:t>
            </a:r>
            <a:r>
              <a:rPr lang="en-US" dirty="0"/>
              <a:t>reliant on customer involvement and availability. </a:t>
            </a:r>
            <a:endParaRPr lang="en-US" dirty="0" smtClean="0"/>
          </a:p>
          <a:p>
            <a:r>
              <a:rPr lang="en-US" dirty="0" smtClean="0"/>
              <a:t>This </a:t>
            </a:r>
            <a:r>
              <a:rPr lang="en-US" dirty="0"/>
              <a:t>can be difficult to arrange, as customer representatives sometimes have to prioritize other work and are not available for the planning game. </a:t>
            </a:r>
            <a:endParaRPr lang="en-US" dirty="0" smtClean="0"/>
          </a:p>
          <a:p>
            <a:r>
              <a:rPr lang="en-US" dirty="0" smtClean="0"/>
              <a:t>Furthermore</a:t>
            </a:r>
            <a:r>
              <a:rPr lang="en-US" dirty="0"/>
              <a:t>, some customers may be more familiar with traditional project plans and may find it difficult to engage in an agile planning process.</a:t>
            </a:r>
            <a:endParaRPr lang="en-GB"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extLst>
      <p:ext uri="{BB962C8B-B14F-4D97-AF65-F5344CB8AC3E}">
        <p14:creationId xmlns:p14="http://schemas.microsoft.com/office/powerpoint/2010/main" val="16277057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smtClean="0"/>
              <a:t>Agile planning applicability</a:t>
            </a:r>
            <a:endParaRPr lang="en-US" dirty="0"/>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endParaRPr lang="en-US" dirty="0" smtClean="0"/>
          </a:p>
          <a:p>
            <a:r>
              <a:rPr lang="en-US" dirty="0" smtClean="0"/>
              <a:t>However</a:t>
            </a:r>
            <a:r>
              <a:rPr lang="en-US" dirty="0"/>
              <a:t>, where teams are large and/or geographically distributed, or when team membership changes frequently, it is practically impossible for everyone to be involved in the collaborative planning that is essential for agile project management.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73858935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smtClean="0"/>
              <a:t>Estimation techniques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411179874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extLst>
      <p:ext uri="{BB962C8B-B14F-4D97-AF65-F5344CB8AC3E}">
        <p14:creationId xmlns:p14="http://schemas.microsoft.com/office/powerpoint/2010/main" val="169736134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experience-based approaches</a:t>
            </a:r>
            <a:endParaRPr lang="en-US" dirty="0"/>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endParaRPr lang="en-US" dirty="0" smtClean="0"/>
          </a:p>
          <a:p>
            <a:r>
              <a:rPr lang="en-US" dirty="0" smtClean="0"/>
              <a:t>Software </a:t>
            </a:r>
            <a:r>
              <a:rPr lang="en-US" dirty="0"/>
              <a:t>development changes very quickly and a project will often use unfamiliar techniques such as web services, application system configuration or HTML5. </a:t>
            </a:r>
            <a:endParaRPr lang="en-US" dirty="0" smtClean="0"/>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p>
          <a:p>
            <a:r>
              <a:rPr lang="en-US" dirty="0" smtClean="0"/>
              <a:t>Project pricing involves estimating how much the software will cost to develop, taking factors such as staff costs, hardware costs, software costs, etc. into account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50</a:t>
            </a:fld>
            <a:endParaRPr lang="en-US"/>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a:t>
            </a:r>
            <a:r>
              <a:rPr lang="en-GB" dirty="0" smtClean="0"/>
              <a:t>reused systems and </a:t>
            </a:r>
            <a:r>
              <a:rPr lang="en-GB" dirty="0"/>
              <a:t>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algorithmic models</a:t>
            </a:r>
            <a:endParaRPr lang="en-US" dirty="0"/>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endParaRPr lang="en-US" dirty="0" smtClean="0"/>
          </a:p>
          <a:p>
            <a:r>
              <a:rPr lang="en-US" dirty="0" smtClean="0"/>
              <a:t>There are </a:t>
            </a:r>
            <a:r>
              <a:rPr lang="en-US" dirty="0"/>
              <a:t>many attributes and considerable scope for uncertainty in estimating their values. </a:t>
            </a:r>
            <a:endParaRPr lang="en-US" dirty="0" smtClean="0"/>
          </a:p>
          <a:p>
            <a:r>
              <a:rPr lang="en-US" dirty="0" smtClean="0"/>
              <a:t>This </a:t>
            </a:r>
            <a:r>
              <a:rPr lang="en-US" dirty="0"/>
              <a:t>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52</a:t>
            </a:fld>
            <a:endParaRPr lang="en-US"/>
          </a:p>
        </p:txBody>
      </p:sp>
    </p:spTree>
    <p:extLst>
      <p:ext uri="{BB962C8B-B14F-4D97-AF65-F5344CB8AC3E}">
        <p14:creationId xmlns:p14="http://schemas.microsoft.com/office/powerpoint/2010/main" val="281561989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smtClean="0"/>
              <a:t>COCOMO cost modeling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spTree>
    <p:extLst>
      <p:ext uri="{BB962C8B-B14F-4D97-AF65-F5344CB8AC3E}">
        <p14:creationId xmlns:p14="http://schemas.microsoft.com/office/powerpoint/2010/main" val="72132962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smtClean="0"/>
              <a:t>COCOMO cost modeling</a:t>
            </a:r>
            <a:endParaRPr lang="en-GB" dirty="0"/>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54</a:t>
            </a:fld>
            <a:endParaRPr lang="en-US"/>
          </a:p>
        </p:txBody>
      </p:sp>
    </p:spTree>
  </p:cSld>
  <p:clrMapOvr>
    <a:masterClrMapping/>
  </p:clrMapOvr>
  <p:transition advTm="2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2" y="1839290"/>
            <a:ext cx="7584661" cy="4455741"/>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idx="1"/>
          </p:nvPr>
        </p:nvSpPr>
        <p:spPr/>
        <p:txBody>
          <a:bodyPr/>
          <a:lstStyle/>
          <a:p>
            <a:r>
              <a:rPr lang="en-GB" sz="2400" dirty="0"/>
              <a:t>Supports prototyping projects and projects where there is extensive reuse.</a:t>
            </a:r>
          </a:p>
          <a:p>
            <a:r>
              <a:rPr lang="en-GB" sz="2400" dirty="0"/>
              <a:t>Based on standard estimates of developer productivity in application (object) points/month.</a:t>
            </a:r>
          </a:p>
          <a:p>
            <a:r>
              <a:rPr lang="en-GB" sz="2400" dirty="0"/>
              <a:t>Takes </a:t>
            </a:r>
            <a:r>
              <a:rPr lang="en-GB" sz="2400" dirty="0" smtClean="0"/>
              <a:t>software tool </a:t>
            </a:r>
            <a:r>
              <a:rPr lang="en-GB" sz="2400" dirty="0"/>
              <a:t>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a:t>
            </a:r>
            <a:r>
              <a:rPr lang="en-GB" sz="2000" dirty="0"/>
              <a:t> </a:t>
            </a:r>
            <a:r>
              <a:rPr lang="en-GB" sz="2000" dirty="0">
                <a:latin typeface="Symbol" charset="2"/>
              </a:rPr>
              <a:t>´</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a:latin typeface="Helvetica" charset="0"/>
              </a:rPr>
              <a:t>PROD</a:t>
            </a:r>
            <a:r>
              <a:rPr lang="en-GB" sz="2000" dirty="0"/>
              <a:t> is the productivity.</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algn="just">
              <a:lnSpc>
                <a:spcPct val="90000"/>
              </a:lnSpc>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a:t>
            </a:r>
            <a:endParaRPr lang="en-GB" dirty="0" smtClean="0"/>
          </a:p>
          <a:p>
            <a:pPr lvl="1" algn="just">
              <a:lnSpc>
                <a:spcPct val="90000"/>
              </a:lnSpc>
            </a:pPr>
            <a:r>
              <a:rPr lang="en-GB" dirty="0" smtClean="0"/>
              <a:t>Size </a:t>
            </a:r>
            <a:r>
              <a:rPr lang="en-GB" dirty="0"/>
              <a:t>in KLOC</a:t>
            </a:r>
            <a:r>
              <a:rPr lang="en-GB" dirty="0" smtClean="0"/>
              <a:t>,</a:t>
            </a:r>
          </a:p>
          <a:p>
            <a:pPr lvl="1" algn="just">
              <a:lnSpc>
                <a:spcPct val="90000"/>
              </a:lnSpc>
            </a:pPr>
            <a:r>
              <a:rPr lang="en-GB" dirty="0" smtClean="0"/>
              <a:t>B </a:t>
            </a:r>
            <a:r>
              <a:rPr lang="en-GB" dirty="0"/>
              <a:t>varies from 1.1 to 1.24 depending on novelty of the project, development flexibility, risk management approaches and the process maturity.</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59</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startup planning</a:t>
            </a:r>
            <a:endParaRPr lang="en-US" dirty="0"/>
          </a:p>
        </p:txBody>
      </p:sp>
      <p:sp>
        <p:nvSpPr>
          <p:cNvPr id="3" name="Content Placeholder 2"/>
          <p:cNvSpPr>
            <a:spLocks noGrp="1"/>
          </p:cNvSpPr>
          <p:nvPr>
            <p:ph idx="1"/>
          </p:nvPr>
        </p:nvSpPr>
        <p:spPr/>
        <p:txBody>
          <a:bodyPr/>
          <a:lstStyle/>
          <a:p>
            <a:r>
              <a:rPr lang="en-US" dirty="0" smtClean="0"/>
              <a:t>At this stage, you know more about the system requirements but do not have design or implementation information</a:t>
            </a:r>
          </a:p>
          <a:p>
            <a:r>
              <a:rPr lang="en-US" dirty="0" smtClean="0"/>
              <a:t>Create a plan with enough detail to make decisions about the project budget and staffing. </a:t>
            </a:r>
            <a:endParaRPr lang="en-US" dirty="0"/>
          </a:p>
          <a:p>
            <a:pPr lvl="1"/>
            <a:r>
              <a:rPr lang="en-US" dirty="0" smtClean="0"/>
              <a:t>This plan is the basis for project resource allocation</a:t>
            </a:r>
          </a:p>
          <a:p>
            <a:r>
              <a:rPr lang="en-US" dirty="0" smtClean="0"/>
              <a:t>The startup plan should also define project monitoring mechanisms</a:t>
            </a:r>
          </a:p>
          <a:p>
            <a:r>
              <a:rPr lang="en-US" dirty="0" smtClean="0"/>
              <a:t>A startup plan is still needed for agile development to allow resources to be allocated to the project</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83324443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idx="1"/>
          </p:nvPr>
        </p:nvSpPr>
        <p:spPr/>
        <p:txBody>
          <a:bodyPr/>
          <a:lstStyle/>
          <a:p>
            <a:r>
              <a:rPr lang="en-US" dirty="0"/>
              <a:t>For generated code:</a:t>
            </a:r>
          </a:p>
          <a:p>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idx="1"/>
          </p:nvPr>
        </p:nvSpPr>
        <p:spPr/>
        <p:txBody>
          <a:bodyPr/>
          <a:lstStyle/>
          <a:p>
            <a:r>
              <a:rPr lang="en-US" dirty="0"/>
              <a:t>When code has to be understood and integrated:</a:t>
            </a:r>
          </a:p>
          <a:p>
            <a:r>
              <a:rPr lang="en-US"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65</a:t>
            </a:fld>
            <a:endParaRPr lang="en-US"/>
          </a:p>
        </p:txBody>
      </p:sp>
    </p:spTree>
  </p:cSld>
  <p:clrMapOvr>
    <a:masterClrMapping/>
  </p:clrMapOvr>
  <p:transition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172610"/>
              </p:ext>
            </p:extLst>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a:solidFill>
                            <a:srgbClr val="000000"/>
                          </a:solidFill>
                          <a:latin typeface="Arial"/>
                          <a:ea typeface="Times New Roman"/>
                          <a:cs typeface="Arial"/>
                        </a:rPr>
                        <a:t>Architecture/risk resolution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dirty="0">
                          <a:solidFill>
                            <a:srgbClr val="000000"/>
                          </a:solidFill>
                          <a:latin typeface="Arial"/>
                          <a:ea typeface="Times New Roman"/>
                          <a:cs typeface="Arial"/>
                        </a:rPr>
                        <a:t>Development flexibility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dirty="0">
                          <a:solidFill>
                            <a:srgbClr val="000000"/>
                          </a:solidFill>
                          <a:latin typeface="Arial"/>
                          <a:ea typeface="Times New Roman"/>
                          <a:cs typeface="Arial"/>
                        </a:rPr>
                        <a:t>Process maturity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dirty="0">
                          <a:solidFill>
                            <a:srgbClr val="000000"/>
                          </a:solidFill>
                          <a:latin typeface="Arial"/>
                          <a:ea typeface="Times New Roman"/>
                          <a:cs typeface="Arial"/>
                        </a:rPr>
                        <a:t>Team cohesion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67</a:t>
            </a:fld>
            <a:endParaRPr lang="en-US"/>
          </a:p>
        </p:txBody>
      </p:sp>
    </p:spTree>
  </p:cSld>
  <p:clrMapOvr>
    <a:masterClrMapping/>
  </p:clrMapOvr>
  <p:transition advTm="2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68</a:t>
            </a:fld>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planning</a:t>
            </a:r>
            <a:endParaRPr lang="en-US" dirty="0"/>
          </a:p>
        </p:txBody>
      </p:sp>
      <p:sp>
        <p:nvSpPr>
          <p:cNvPr id="3" name="Content Placeholder 2"/>
          <p:cNvSpPr>
            <a:spLocks noGrp="1"/>
          </p:cNvSpPr>
          <p:nvPr>
            <p:ph idx="1"/>
          </p:nvPr>
        </p:nvSpPr>
        <p:spPr/>
        <p:txBody>
          <a:bodyPr/>
          <a:lstStyle/>
          <a:p>
            <a:r>
              <a:rPr lang="en-US" dirty="0" smtClean="0"/>
              <a:t>The project plan should be regularly amended as the project progresses and you know more about the software and its development</a:t>
            </a:r>
          </a:p>
          <a:p>
            <a:r>
              <a:rPr lang="en-US" dirty="0" smtClean="0"/>
              <a:t>The project schedule, cost-estimate and risks have to be regularly revised</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val="1552477079"/>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70</a:t>
            </a:fld>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72</a:t>
            </a:fld>
            <a:endParaRPr lang="en-US"/>
          </a:p>
        </p:txBody>
      </p:sp>
    </p:spTree>
    <p:extLst>
      <p:ext uri="{BB962C8B-B14F-4D97-AF65-F5344CB8AC3E}">
        <p14:creationId xmlns:p14="http://schemas.microsoft.com/office/powerpoint/2010/main" val="3246827656"/>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73</a:t>
            </a:fld>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74</a:t>
            </a:fld>
            <a:endParaRPr lang="en-US"/>
          </a:p>
        </p:txBody>
      </p:sp>
    </p:spTree>
    <p:extLst>
      <p:ext uri="{BB962C8B-B14F-4D97-AF65-F5344CB8AC3E}">
        <p14:creationId xmlns:p14="http://schemas.microsoft.com/office/powerpoint/2010/main" val="2160781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Software pricing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6720420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660</TotalTime>
  <Words>4961</Words>
  <Application>Microsoft Office PowerPoint</Application>
  <PresentationFormat>On-screen Show (4:3)</PresentationFormat>
  <Paragraphs>658</Paragraphs>
  <Slides>74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ＭＳ Ｐゴシック</vt:lpstr>
      <vt:lpstr>Arial</vt:lpstr>
      <vt:lpstr>Calibri</vt:lpstr>
      <vt:lpstr>Helvetica</vt:lpstr>
      <vt:lpstr>Symbol</vt:lpstr>
      <vt:lpstr>Times New Roman</vt:lpstr>
      <vt:lpstr>Wingdings</vt:lpstr>
      <vt:lpstr>SE10 slides</vt:lpstr>
      <vt:lpstr>Chapter 23 – Project planning</vt:lpstr>
      <vt:lpstr>Topics covered</vt:lpstr>
      <vt:lpstr>Project planning</vt:lpstr>
      <vt:lpstr>Planning stages</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activities</vt:lpstr>
      <vt:lpstr>Milestones and deliverables</vt:lpstr>
      <vt:lpstr>Tasks, durations, and dependencies </vt:lpstr>
      <vt:lpstr>Activity bar chart </vt:lpstr>
      <vt:lpstr>Staff allocation chart </vt:lpstr>
      <vt:lpstr>Agile planning</vt:lpstr>
      <vt:lpstr>Agile planning</vt:lpstr>
      <vt:lpstr>Agile planning stages</vt:lpstr>
      <vt:lpstr>Approaches to agile planning</vt:lpstr>
      <vt:lpstr>Story-based planning</vt:lpstr>
      <vt:lpstr>The planning game</vt:lpstr>
      <vt:lpstr>Release and iteration planning</vt:lpstr>
      <vt:lpstr>Task allocation</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cost modeling</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T00533766</cp:lastModifiedBy>
  <cp:revision>18</cp:revision>
  <dcterms:created xsi:type="dcterms:W3CDTF">2010-02-15T19:53:37Z</dcterms:created>
  <dcterms:modified xsi:type="dcterms:W3CDTF">2018-04-24T22:41:36Z</dcterms:modified>
</cp:coreProperties>
</file>